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0"/>
  </p:notesMasterIdLst>
  <p:sldIdLst>
    <p:sldId id="256" r:id="rId2"/>
    <p:sldId id="292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93" r:id="rId13"/>
    <p:sldId id="271" r:id="rId14"/>
    <p:sldId id="27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274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2" r:id="rId94"/>
    <p:sldId id="373" r:id="rId95"/>
    <p:sldId id="374" r:id="rId96"/>
    <p:sldId id="375" r:id="rId97"/>
    <p:sldId id="376" r:id="rId98"/>
    <p:sldId id="377" r:id="rId99"/>
    <p:sldId id="378" r:id="rId100"/>
    <p:sldId id="379" r:id="rId101"/>
    <p:sldId id="380" r:id="rId102"/>
    <p:sldId id="382" r:id="rId103"/>
    <p:sldId id="383" r:id="rId104"/>
    <p:sldId id="384" r:id="rId105"/>
    <p:sldId id="385" r:id="rId106"/>
    <p:sldId id="386" r:id="rId107"/>
    <p:sldId id="387" r:id="rId108"/>
    <p:sldId id="388" r:id="rId109"/>
    <p:sldId id="389" r:id="rId110"/>
    <p:sldId id="390" r:id="rId111"/>
    <p:sldId id="391" r:id="rId112"/>
    <p:sldId id="392" r:id="rId113"/>
    <p:sldId id="393" r:id="rId114"/>
    <p:sldId id="394" r:id="rId115"/>
    <p:sldId id="395" r:id="rId116"/>
    <p:sldId id="396" r:id="rId117"/>
    <p:sldId id="397" r:id="rId118"/>
    <p:sldId id="398" r:id="rId119"/>
    <p:sldId id="399" r:id="rId120"/>
    <p:sldId id="400" r:id="rId121"/>
    <p:sldId id="401" r:id="rId122"/>
    <p:sldId id="402" r:id="rId123"/>
    <p:sldId id="403" r:id="rId124"/>
    <p:sldId id="404" r:id="rId125"/>
    <p:sldId id="405" r:id="rId126"/>
    <p:sldId id="406" r:id="rId127"/>
    <p:sldId id="407" r:id="rId128"/>
    <p:sldId id="408" r:id="rId129"/>
    <p:sldId id="409" r:id="rId130"/>
    <p:sldId id="410" r:id="rId131"/>
    <p:sldId id="411" r:id="rId132"/>
    <p:sldId id="412" r:id="rId133"/>
    <p:sldId id="413" r:id="rId134"/>
    <p:sldId id="414" r:id="rId135"/>
    <p:sldId id="415" r:id="rId136"/>
    <p:sldId id="416" r:id="rId137"/>
    <p:sldId id="417" r:id="rId138"/>
    <p:sldId id="418" r:id="rId139"/>
    <p:sldId id="419" r:id="rId140"/>
    <p:sldId id="420" r:id="rId141"/>
    <p:sldId id="421" r:id="rId142"/>
    <p:sldId id="422" r:id="rId143"/>
    <p:sldId id="423" r:id="rId144"/>
    <p:sldId id="424" r:id="rId145"/>
    <p:sldId id="425" r:id="rId146"/>
    <p:sldId id="426" r:id="rId147"/>
    <p:sldId id="427" r:id="rId148"/>
    <p:sldId id="428" r:id="rId149"/>
    <p:sldId id="429" r:id="rId150"/>
    <p:sldId id="430" r:id="rId151"/>
    <p:sldId id="431" r:id="rId152"/>
    <p:sldId id="432" r:id="rId153"/>
    <p:sldId id="433" r:id="rId154"/>
    <p:sldId id="434" r:id="rId155"/>
    <p:sldId id="435" r:id="rId156"/>
    <p:sldId id="436" r:id="rId157"/>
    <p:sldId id="437" r:id="rId158"/>
    <p:sldId id="438" r:id="rId159"/>
    <p:sldId id="439" r:id="rId160"/>
    <p:sldId id="440" r:id="rId161"/>
    <p:sldId id="441" r:id="rId162"/>
    <p:sldId id="442" r:id="rId163"/>
    <p:sldId id="443" r:id="rId164"/>
    <p:sldId id="444" r:id="rId165"/>
    <p:sldId id="445" r:id="rId166"/>
    <p:sldId id="446" r:id="rId167"/>
    <p:sldId id="447" r:id="rId168"/>
    <p:sldId id="448" r:id="rId169"/>
    <p:sldId id="449" r:id="rId170"/>
    <p:sldId id="450" r:id="rId171"/>
    <p:sldId id="451" r:id="rId172"/>
    <p:sldId id="452" r:id="rId173"/>
    <p:sldId id="453" r:id="rId174"/>
    <p:sldId id="454" r:id="rId175"/>
    <p:sldId id="455" r:id="rId176"/>
    <p:sldId id="456" r:id="rId177"/>
    <p:sldId id="457" r:id="rId178"/>
    <p:sldId id="458" r:id="rId179"/>
    <p:sldId id="459" r:id="rId180"/>
    <p:sldId id="460" r:id="rId181"/>
    <p:sldId id="461" r:id="rId182"/>
    <p:sldId id="462" r:id="rId183"/>
    <p:sldId id="463" r:id="rId184"/>
    <p:sldId id="464" r:id="rId185"/>
    <p:sldId id="465" r:id="rId186"/>
    <p:sldId id="466" r:id="rId187"/>
    <p:sldId id="467" r:id="rId188"/>
    <p:sldId id="468" r:id="rId189"/>
    <p:sldId id="469" r:id="rId190"/>
    <p:sldId id="470" r:id="rId191"/>
    <p:sldId id="471" r:id="rId192"/>
    <p:sldId id="472" r:id="rId193"/>
    <p:sldId id="473" r:id="rId194"/>
    <p:sldId id="474" r:id="rId195"/>
    <p:sldId id="475" r:id="rId196"/>
    <p:sldId id="476" r:id="rId197"/>
    <p:sldId id="477" r:id="rId198"/>
    <p:sldId id="478" r:id="rId199"/>
    <p:sldId id="479" r:id="rId200"/>
    <p:sldId id="480" r:id="rId201"/>
    <p:sldId id="481" r:id="rId202"/>
    <p:sldId id="482" r:id="rId203"/>
    <p:sldId id="483" r:id="rId204"/>
    <p:sldId id="484" r:id="rId205"/>
    <p:sldId id="485" r:id="rId206"/>
    <p:sldId id="486" r:id="rId207"/>
    <p:sldId id="487" r:id="rId208"/>
    <p:sldId id="488" r:id="rId209"/>
    <p:sldId id="489" r:id="rId210"/>
    <p:sldId id="490" r:id="rId211"/>
    <p:sldId id="491" r:id="rId212"/>
    <p:sldId id="492" r:id="rId213"/>
    <p:sldId id="493" r:id="rId214"/>
    <p:sldId id="494" r:id="rId215"/>
    <p:sldId id="495" r:id="rId216"/>
    <p:sldId id="496" r:id="rId217"/>
    <p:sldId id="497" r:id="rId218"/>
    <p:sldId id="498" r:id="rId219"/>
    <p:sldId id="499" r:id="rId220"/>
    <p:sldId id="500" r:id="rId221"/>
    <p:sldId id="501" r:id="rId222"/>
    <p:sldId id="502" r:id="rId223"/>
    <p:sldId id="503" r:id="rId224"/>
    <p:sldId id="504" r:id="rId225"/>
    <p:sldId id="505" r:id="rId226"/>
    <p:sldId id="506" r:id="rId227"/>
    <p:sldId id="507" r:id="rId228"/>
    <p:sldId id="508" r:id="rId229"/>
    <p:sldId id="509" r:id="rId230"/>
    <p:sldId id="510" r:id="rId231"/>
    <p:sldId id="511" r:id="rId232"/>
    <p:sldId id="512" r:id="rId233"/>
    <p:sldId id="513" r:id="rId234"/>
    <p:sldId id="514" r:id="rId235"/>
    <p:sldId id="515" r:id="rId236"/>
    <p:sldId id="516" r:id="rId237"/>
    <p:sldId id="517" r:id="rId238"/>
    <p:sldId id="518" r:id="rId239"/>
    <p:sldId id="519" r:id="rId240"/>
    <p:sldId id="520" r:id="rId241"/>
    <p:sldId id="521" r:id="rId242"/>
    <p:sldId id="522" r:id="rId243"/>
    <p:sldId id="523" r:id="rId244"/>
    <p:sldId id="524" r:id="rId245"/>
    <p:sldId id="525" r:id="rId246"/>
    <p:sldId id="526" r:id="rId247"/>
    <p:sldId id="527" r:id="rId248"/>
    <p:sldId id="528" r:id="rId249"/>
    <p:sldId id="529" r:id="rId250"/>
    <p:sldId id="530" r:id="rId251"/>
    <p:sldId id="531" r:id="rId252"/>
    <p:sldId id="532" r:id="rId253"/>
    <p:sldId id="533" r:id="rId254"/>
    <p:sldId id="534" r:id="rId255"/>
    <p:sldId id="535" r:id="rId256"/>
    <p:sldId id="536" r:id="rId257"/>
    <p:sldId id="537" r:id="rId258"/>
    <p:sldId id="538" r:id="rId259"/>
    <p:sldId id="539" r:id="rId260"/>
    <p:sldId id="540" r:id="rId261"/>
    <p:sldId id="541" r:id="rId262"/>
    <p:sldId id="542" r:id="rId263"/>
    <p:sldId id="543" r:id="rId264"/>
    <p:sldId id="544" r:id="rId265"/>
    <p:sldId id="545" r:id="rId266"/>
    <p:sldId id="546" r:id="rId267"/>
    <p:sldId id="547" r:id="rId268"/>
    <p:sldId id="548" r:id="rId269"/>
    <p:sldId id="549" r:id="rId270"/>
    <p:sldId id="550" r:id="rId271"/>
    <p:sldId id="551" r:id="rId272"/>
    <p:sldId id="552" r:id="rId273"/>
    <p:sldId id="553" r:id="rId274"/>
    <p:sldId id="554" r:id="rId275"/>
    <p:sldId id="555" r:id="rId276"/>
    <p:sldId id="556" r:id="rId277"/>
    <p:sldId id="557" r:id="rId278"/>
    <p:sldId id="558" r:id="rId279"/>
    <p:sldId id="559" r:id="rId280"/>
    <p:sldId id="560" r:id="rId281"/>
    <p:sldId id="561" r:id="rId282"/>
    <p:sldId id="562" r:id="rId283"/>
    <p:sldId id="563" r:id="rId284"/>
    <p:sldId id="564" r:id="rId285"/>
    <p:sldId id="565" r:id="rId286"/>
    <p:sldId id="566" r:id="rId287"/>
    <p:sldId id="567" r:id="rId288"/>
    <p:sldId id="568" r:id="rId289"/>
    <p:sldId id="569" r:id="rId290"/>
    <p:sldId id="570" r:id="rId291"/>
    <p:sldId id="571" r:id="rId292"/>
    <p:sldId id="572" r:id="rId293"/>
    <p:sldId id="573" r:id="rId294"/>
    <p:sldId id="574" r:id="rId295"/>
    <p:sldId id="575" r:id="rId296"/>
    <p:sldId id="576" r:id="rId297"/>
    <p:sldId id="577" r:id="rId298"/>
    <p:sldId id="578" r:id="rId299"/>
    <p:sldId id="579" r:id="rId300"/>
    <p:sldId id="580" r:id="rId301"/>
    <p:sldId id="581" r:id="rId302"/>
    <p:sldId id="582" r:id="rId303"/>
    <p:sldId id="583" r:id="rId304"/>
    <p:sldId id="584" r:id="rId305"/>
    <p:sldId id="585" r:id="rId306"/>
    <p:sldId id="586" r:id="rId307"/>
    <p:sldId id="587" r:id="rId308"/>
    <p:sldId id="588" r:id="rId309"/>
    <p:sldId id="589" r:id="rId310"/>
    <p:sldId id="590" r:id="rId311"/>
    <p:sldId id="591" r:id="rId312"/>
    <p:sldId id="592" r:id="rId313"/>
    <p:sldId id="593" r:id="rId314"/>
    <p:sldId id="594" r:id="rId315"/>
    <p:sldId id="595" r:id="rId316"/>
    <p:sldId id="596" r:id="rId317"/>
    <p:sldId id="597" r:id="rId318"/>
    <p:sldId id="598" r:id="rId319"/>
    <p:sldId id="599" r:id="rId320"/>
    <p:sldId id="600" r:id="rId321"/>
    <p:sldId id="601" r:id="rId322"/>
    <p:sldId id="602" r:id="rId323"/>
    <p:sldId id="603" r:id="rId324"/>
    <p:sldId id="604" r:id="rId325"/>
    <p:sldId id="605" r:id="rId326"/>
    <p:sldId id="606" r:id="rId327"/>
    <p:sldId id="607" r:id="rId328"/>
    <p:sldId id="608" r:id="rId329"/>
    <p:sldId id="609" r:id="rId330"/>
    <p:sldId id="610" r:id="rId331"/>
    <p:sldId id="611" r:id="rId332"/>
    <p:sldId id="612" r:id="rId333"/>
    <p:sldId id="613" r:id="rId334"/>
    <p:sldId id="614" r:id="rId335"/>
    <p:sldId id="615" r:id="rId336"/>
    <p:sldId id="616" r:id="rId337"/>
    <p:sldId id="617" r:id="rId338"/>
    <p:sldId id="618" r:id="rId339"/>
    <p:sldId id="619" r:id="rId340"/>
    <p:sldId id="620" r:id="rId341"/>
    <p:sldId id="621" r:id="rId342"/>
    <p:sldId id="622" r:id="rId343"/>
    <p:sldId id="623" r:id="rId344"/>
    <p:sldId id="624" r:id="rId345"/>
    <p:sldId id="625" r:id="rId346"/>
    <p:sldId id="626" r:id="rId347"/>
    <p:sldId id="627" r:id="rId348"/>
    <p:sldId id="628" r:id="rId349"/>
    <p:sldId id="629" r:id="rId350"/>
    <p:sldId id="630" r:id="rId351"/>
    <p:sldId id="631" r:id="rId352"/>
    <p:sldId id="632" r:id="rId353"/>
    <p:sldId id="633" r:id="rId354"/>
    <p:sldId id="634" r:id="rId355"/>
    <p:sldId id="635" r:id="rId356"/>
    <p:sldId id="636" r:id="rId357"/>
    <p:sldId id="637" r:id="rId358"/>
    <p:sldId id="638" r:id="rId359"/>
    <p:sldId id="639" r:id="rId360"/>
    <p:sldId id="640" r:id="rId361"/>
    <p:sldId id="641" r:id="rId362"/>
    <p:sldId id="642" r:id="rId363"/>
    <p:sldId id="643" r:id="rId364"/>
    <p:sldId id="644" r:id="rId365"/>
    <p:sldId id="645" r:id="rId366"/>
    <p:sldId id="646" r:id="rId367"/>
    <p:sldId id="647" r:id="rId368"/>
    <p:sldId id="648" r:id="rId3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notesMaster" Target="notesMasters/notesMaster1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presProps" Target="presProps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viewProps" Target="viewProps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tableStyles" Target="tableStyle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2FCA-ADBA-4563-9D21-849009994A40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5510-54F5-41A0-8F5C-2E43A42E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2C955D-54CE-414A-BB4D-451C8AC63439}" type="slidenum">
              <a:rPr lang="en-US">
                <a:latin typeface="Times New Roman" panose="02020603050405020304" pitchFamily="18" charset="0"/>
              </a:rPr>
              <a:pPr/>
              <a:t>39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79DAF3-E62A-4467-AEC3-F144A4907D9C}" type="slidenum">
              <a:rPr lang="en-US">
                <a:latin typeface="Times New Roman" panose="02020603050405020304" pitchFamily="18" charset="0"/>
              </a:rPr>
              <a:pPr/>
              <a:t>132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4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49ED49-B7B9-4261-A26D-363CD781FD04}" type="slidenum">
              <a:rPr lang="en-US">
                <a:latin typeface="Times New Roman" panose="02020603050405020304" pitchFamily="18" charset="0"/>
              </a:rPr>
              <a:pPr/>
              <a:t>133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6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F24D36-CBF8-4A3A-A5A4-266B63D55E27}" type="slidenum">
              <a:rPr lang="en-US">
                <a:latin typeface="Times New Roman" panose="02020603050405020304" pitchFamily="18" charset="0"/>
              </a:rPr>
              <a:pPr/>
              <a:t>134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0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58AF98-BFD6-4426-A0CC-902BFB41B3BA}" type="slidenum">
              <a:rPr lang="en-US">
                <a:latin typeface="Times New Roman" panose="02020603050405020304" pitchFamily="18" charset="0"/>
              </a:rPr>
              <a:pPr/>
              <a:t>135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4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6E7232-BB0E-41F8-A293-CA3867C9E1AF}" type="slidenum">
              <a:rPr lang="en-US">
                <a:latin typeface="Times New Roman" panose="02020603050405020304" pitchFamily="18" charset="0"/>
              </a:rPr>
              <a:pPr/>
              <a:t>136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2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67C45D-E4CC-4F77-B841-83CAEDAC03CB}" type="slidenum">
              <a:rPr lang="en-US">
                <a:latin typeface="Times New Roman" panose="02020603050405020304" pitchFamily="18" charset="0"/>
              </a:rPr>
              <a:pPr/>
              <a:t>137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7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853C79-8154-43ED-A9E3-7F45585422F3}" type="slidenum">
              <a:rPr lang="en-US">
                <a:latin typeface="Times New Roman" panose="02020603050405020304" pitchFamily="18" charset="0"/>
              </a:rPr>
              <a:pPr/>
              <a:t>138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1F2FD5-CCE0-496F-A9B3-B76BA35863C6}" type="slidenum">
              <a:rPr lang="en-GB">
                <a:latin typeface="Times New Roman" panose="02020603050405020304" pitchFamily="18" charset="0"/>
              </a:rPr>
              <a:pPr/>
              <a:t>144</a:t>
            </a:fld>
            <a:endParaRPr lang="en-GB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6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EAA3FA-3CC6-4C3D-AB3C-716F91454F4A}" type="slidenum">
              <a:rPr lang="en-US">
                <a:latin typeface="Times New Roman" panose="02020603050405020304" pitchFamily="18" charset="0"/>
              </a:rPr>
              <a:pPr/>
              <a:t>155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7EF8861D-5E16-4D99-98C3-46713D21A54F}" type="slidenum"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240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1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48B960-3AB9-497E-BE1F-9C5399F99F62}" type="slidenum">
              <a:rPr lang="en-US">
                <a:latin typeface="Times New Roman" panose="02020603050405020304" pitchFamily="18" charset="0"/>
              </a:rPr>
              <a:pPr/>
              <a:t>68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3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A16378-F93E-45F7-B106-F641AAEACD4C}" type="slidenum">
              <a:rPr lang="en-US">
                <a:latin typeface="Times New Roman" panose="02020603050405020304" pitchFamily="18" charset="0"/>
              </a:rPr>
              <a:pPr/>
              <a:t>70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9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F40C01-76FD-4DBD-AF44-66431DB22C0F}" type="slidenum">
              <a:rPr lang="en-US">
                <a:latin typeface="Times New Roman" panose="02020603050405020304" pitchFamily="18" charset="0"/>
              </a:rPr>
              <a:pPr/>
              <a:t>88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6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0F6AD8-82B3-41BD-9AB1-21BDBD0F0196}" type="slidenum">
              <a:rPr lang="en-US">
                <a:latin typeface="Times New Roman" panose="02020603050405020304" pitchFamily="18" charset="0"/>
              </a:rPr>
              <a:pPr/>
              <a:t>100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8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45E258-921E-4230-927A-609A904A819B}" type="slidenum">
              <a:rPr lang="en-US">
                <a:latin typeface="Times New Roman" panose="02020603050405020304" pitchFamily="18" charset="0"/>
              </a:rPr>
              <a:pPr/>
              <a:t>102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9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6B9FAF-0A47-4491-B969-D9B80D24D5D5}" type="slidenum">
              <a:rPr lang="en-US">
                <a:latin typeface="Times New Roman" panose="02020603050405020304" pitchFamily="18" charset="0"/>
              </a:rPr>
              <a:pPr/>
              <a:t>129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F03D46-36BC-42F1-8633-A344CD92F5C5}" type="slidenum">
              <a:rPr lang="en-US">
                <a:latin typeface="Times New Roman" panose="02020603050405020304" pitchFamily="18" charset="0"/>
              </a:rPr>
              <a:pPr/>
              <a:t>130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8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6EB9D4-984A-441A-A700-9CB83AF2139A}" type="slidenum">
              <a:rPr lang="en-US">
                <a:latin typeface="Times New Roman" panose="02020603050405020304" pitchFamily="18" charset="0"/>
              </a:rPr>
              <a:pPr/>
              <a:t>131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7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3ECB61-7BD5-4F0A-8178-2A605DCE8925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BE0F76-9F81-4E09-AFBE-2DD2B93DA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2432-7A1C-442F-B8ED-E69383B43592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B7375-88FF-4367-B8CD-DD6783B75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DDAA-0F75-4C07-A7FA-88F47280E130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F936-9A4F-4871-BC5A-F465AAF59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5345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524B-4039-4B4C-A485-F7772ABF06FD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D4656-8E84-492F-A558-2E300B137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1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D67C3D-932E-460B-A416-DB4CA7CD29DA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726F8-0A4B-45E1-836C-8ADCFD2D6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2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5BA2E2-1D2F-4E43-9A74-ECAA9D00ECA9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599A3-1AD1-4F3F-9E3B-F9444E8F6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8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6C8EC-A3FA-409C-9AB9-7002E613777E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4FC8C-15EB-4135-929C-C50295213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2AB785-8997-4042-B4FA-56002B7E0629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28E4-D40A-4832-84B9-722F3FF5C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41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0030-9A14-4F38-A2B7-AA72844E9B62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D2B44-E7D4-4224-B24E-1AAB45D3D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FBC042-EA4C-4C7C-8789-28D15A5515F4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E4CC-0A82-43DA-973A-BC651A293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C7273F8-AD09-4F0B-86BB-0B28DDFBB049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C2ED-8A36-4F3F-9AD7-9827F9FE7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C0EF835-1A11-428D-A779-410185F29720}" type="datetimeFigureOut">
              <a:rPr lang="en-US"/>
              <a:pPr>
                <a:defRPr/>
              </a:pPr>
              <a:t>23-Mar-20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4C9AD646-3919-4540-AF87-75FF225CA7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35" r:id="rId6"/>
    <p:sldLayoutId id="2147483728" r:id="rId7"/>
    <p:sldLayoutId id="2147483736" r:id="rId8"/>
    <p:sldLayoutId id="2147483737" r:id="rId9"/>
    <p:sldLayoutId id="2147483729" r:id="rId10"/>
    <p:sldLayoutId id="2147483730" r:id="rId11"/>
    <p:sldLayoutId id="214748373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0.bin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Organizacija</a:t>
            </a:r>
            <a:r>
              <a:rPr lang="en-US" dirty="0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rada</a:t>
            </a:r>
            <a:r>
              <a:rPr lang="en-US" dirty="0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zaštite</a:t>
            </a:r>
            <a:r>
              <a:rPr lang="en-US" dirty="0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effectLst/>
                <a:latin typeface="Arial" pitchFamily="34" charset="0"/>
                <a:cs typeface="Arial" pitchFamily="34" charset="0"/>
              </a:rPr>
              <a:t>radu</a:t>
            </a:r>
            <a:endParaRPr lang="hr-HR" sz="60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smtClean="0"/>
              <a:t>Uvod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sr-Latn-RS" dirty="0" smtClean="0"/>
              <a:t>U početku problem je bio kako urediti </a:t>
            </a:r>
            <a:r>
              <a:rPr lang="sr-Latn-RS" dirty="0" smtClean="0"/>
              <a:t>unutrašnjost </a:t>
            </a:r>
            <a:r>
              <a:rPr lang="sr-Latn-RS" dirty="0" smtClean="0"/>
              <a:t>organizacije: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efinisati radna mesta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locirati poslovne ljude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ostignuti maksimalni učinak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isoku produktivnost</a:t>
            </a:r>
          </a:p>
          <a:p>
            <a:endParaRPr lang="sr-Latn-RS" dirty="0" smtClean="0"/>
          </a:p>
          <a:p>
            <a:pPr>
              <a:buFont typeface="Wingdings 3" panose="05040102010807070707" pitchFamily="18" charset="2"/>
              <a:buNone/>
            </a:pPr>
            <a:r>
              <a:rPr lang="sr-Latn-RS" dirty="0" smtClean="0"/>
              <a:t>Razvojem tehnologije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onkurencija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bezbediti opstanak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ast i razvoj</a:t>
            </a:r>
          </a:p>
          <a:p>
            <a:pPr>
              <a:buFontTx/>
              <a:buChar char="-"/>
            </a:pPr>
            <a:endParaRPr lang="sr-Latn-RS" dirty="0" smtClean="0"/>
          </a:p>
          <a:p>
            <a:pPr>
              <a:buFont typeface="Wingdings 3" panose="05040102010807070707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POSVEĆENOST</a:t>
            </a:r>
            <a:r>
              <a:rPr lang="sr-Latn-CS" smtClean="0">
                <a:latin typeface="Arial" panose="020B0604020202020204" pitchFamily="34" charset="0"/>
              </a:rPr>
              <a:t> </a:t>
            </a:r>
            <a:r>
              <a:rPr lang="sr-Latn-CS" smtClean="0"/>
              <a:t>(COMMITMENT</a:t>
            </a:r>
            <a:r>
              <a:rPr lang="sr-Latn-CS" smtClean="0">
                <a:latin typeface="Arial" panose="020B0604020202020204" pitchFamily="34" charset="0"/>
              </a:rPr>
              <a:t>)</a:t>
            </a:r>
            <a:endParaRPr lang="sl-SI" smtClean="0">
              <a:latin typeface="Arial" panose="020B060402020202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/>
              <a:t>Objekti posvećenosti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Ideja: principi, vrednosti, profesija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Osoba ili grupa</a:t>
            </a:r>
          </a:p>
          <a:p>
            <a:pPr lvl="2" eaLnBrk="1" hangingPunct="1">
              <a:lnSpc>
                <a:spcPct val="90000"/>
              </a:lnSpc>
            </a:pPr>
            <a:r>
              <a:rPr lang="sr-Latn-CS" smtClean="0"/>
              <a:t>Pojedinac (lider, kolega, šef)</a:t>
            </a:r>
          </a:p>
          <a:p>
            <a:pPr lvl="2" eaLnBrk="1" hangingPunct="1">
              <a:lnSpc>
                <a:spcPct val="90000"/>
              </a:lnSpc>
            </a:pPr>
            <a:r>
              <a:rPr lang="sr-Latn-CS" smtClean="0"/>
              <a:t>Radna grupa (sektor, tim)</a:t>
            </a:r>
          </a:p>
          <a:p>
            <a:pPr lvl="2" eaLnBrk="1" hangingPunct="1">
              <a:lnSpc>
                <a:spcPct val="90000"/>
              </a:lnSpc>
            </a:pPr>
            <a:r>
              <a:rPr lang="sr-Latn-CS" smtClean="0"/>
              <a:t>Organizacija 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Faktori posvećenosti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Karakteristike posla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Nagrade (učešće u profitu)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Mogućnosti odlaska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Odnos organizacije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Lične karakteristike </a:t>
            </a:r>
          </a:p>
          <a:p>
            <a:pPr eaLnBrk="1" hangingPunct="1">
              <a:lnSpc>
                <a:spcPct val="90000"/>
              </a:lnSpc>
            </a:pPr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6331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POSVEĆENOST</a:t>
            </a:r>
            <a:r>
              <a:rPr lang="sr-Latn-CS" smtClean="0">
                <a:latin typeface="Arial" panose="020B0604020202020204" pitchFamily="34" charset="0"/>
              </a:rPr>
              <a:t> </a:t>
            </a:r>
            <a:r>
              <a:rPr lang="sr-Latn-CS" smtClean="0"/>
              <a:t>(COMMITMENT</a:t>
            </a:r>
            <a:r>
              <a:rPr lang="sr-Latn-CS" smtClean="0">
                <a:latin typeface="Arial" panose="020B0604020202020204" pitchFamily="34" charset="0"/>
              </a:rPr>
              <a:t>)</a:t>
            </a:r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sr-Latn-CS" smtClean="0"/>
              <a:t>Osnove (izvor) posvećenosti</a:t>
            </a:r>
          </a:p>
          <a:p>
            <a:pPr lvl="1" eaLnBrk="1" hangingPunct="1">
              <a:lnSpc>
                <a:spcPct val="120000"/>
              </a:lnSpc>
            </a:pPr>
            <a:r>
              <a:rPr lang="sr-Latn-CS" smtClean="0"/>
              <a:t>Materijalni dobici (zaštita prethodnih investicija) </a:t>
            </a:r>
            <a:r>
              <a:rPr lang="en-GB" smtClean="0"/>
              <a:t> </a:t>
            </a:r>
            <a:endParaRPr lang="sr-Latn-CS" smtClean="0"/>
          </a:p>
          <a:p>
            <a:pPr lvl="1" eaLnBrk="1" hangingPunct="1">
              <a:lnSpc>
                <a:spcPct val="120000"/>
              </a:lnSpc>
            </a:pPr>
            <a:r>
              <a:rPr lang="sr-Latn-CS" smtClean="0"/>
              <a:t>Identifikacija – potreba pripadanja </a:t>
            </a:r>
          </a:p>
          <a:p>
            <a:pPr lvl="1" eaLnBrk="1" hangingPunct="1">
              <a:lnSpc>
                <a:spcPct val="120000"/>
              </a:lnSpc>
            </a:pPr>
            <a:r>
              <a:rPr lang="sr-Latn-CS" smtClean="0"/>
              <a:t>Internalizacija - saglasnost</a:t>
            </a:r>
            <a:r>
              <a:rPr lang="sr-Latn-CS" b="1" smtClean="0"/>
              <a:t> </a:t>
            </a:r>
            <a:r>
              <a:rPr lang="sr-Latn-CS" smtClean="0"/>
              <a:t>ciljeva i vrednosti pojedinca i organizacije</a:t>
            </a:r>
            <a:r>
              <a:rPr lang="en-GB" smtClean="0"/>
              <a:t> </a:t>
            </a:r>
            <a:endParaRPr lang="sr-Latn-CS" smtClean="0"/>
          </a:p>
          <a:p>
            <a:pPr eaLnBrk="1" hangingPunct="1">
              <a:lnSpc>
                <a:spcPct val="120000"/>
              </a:lnSpc>
            </a:pPr>
            <a:r>
              <a:rPr lang="sr-Latn-CS" smtClean="0"/>
              <a:t>Efekti posvećenosti</a:t>
            </a:r>
          </a:p>
          <a:p>
            <a:pPr lvl="1" eaLnBrk="1" hangingPunct="1">
              <a:lnSpc>
                <a:spcPct val="120000"/>
              </a:lnSpc>
            </a:pPr>
            <a:r>
              <a:rPr lang="sr-Latn-CS" smtClean="0"/>
              <a:t>Motivacija, produktivnost </a:t>
            </a:r>
          </a:p>
          <a:p>
            <a:pPr lvl="1" eaLnBrk="1" hangingPunct="1">
              <a:lnSpc>
                <a:spcPct val="120000"/>
              </a:lnSpc>
            </a:pPr>
            <a:r>
              <a:rPr lang="sr-Latn-CS" smtClean="0"/>
              <a:t>Odsustvovanje </a:t>
            </a:r>
          </a:p>
          <a:p>
            <a:pPr lvl="1" eaLnBrk="1" hangingPunct="1">
              <a:lnSpc>
                <a:spcPct val="120000"/>
              </a:lnSpc>
            </a:pPr>
            <a:r>
              <a:rPr lang="sr-Latn-CS" smtClean="0"/>
              <a:t>Fluktuacija </a:t>
            </a:r>
          </a:p>
          <a:p>
            <a:pPr lvl="1" eaLnBrk="1" hangingPunct="1">
              <a:lnSpc>
                <a:spcPct val="120000"/>
              </a:lnSpc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34900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2CB5FD-F5A1-4A8A-85C4-EE8F815424D6}" type="slidenum">
              <a:rPr lang="en-GB" altLang="en-US"/>
              <a:pPr eaLnBrk="1" hangingPunct="1"/>
              <a:t>102</a:t>
            </a:fld>
            <a:endParaRPr lang="en-GB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692150"/>
            <a:ext cx="6781800" cy="1658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 rada i zaštite na radu</a:t>
            </a:r>
            <a:endParaRPr lang="en-US" sz="4900" smtClean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1231900"/>
          </a:xfrm>
        </p:spPr>
        <p:txBody>
          <a:bodyPr/>
          <a:lstStyle/>
          <a:p>
            <a:pPr eaLnBrk="1" hangingPunct="1"/>
            <a:r>
              <a:rPr lang="en-GB" smtClean="0"/>
              <a:t>PERCEPCIJA, UČENJE I MOTIVACIJA ZAPOSLENIH</a:t>
            </a:r>
          </a:p>
        </p:txBody>
      </p:sp>
    </p:spTree>
    <p:extLst>
      <p:ext uri="{BB962C8B-B14F-4D97-AF65-F5344CB8AC3E}">
        <p14:creationId xmlns:p14="http://schemas.microsoft.com/office/powerpoint/2010/main" val="15277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pl-PL" dirty="0"/>
              <a:t>Šta je to percepcija i zašto je ona važna za objašnjenje ponašanja </a:t>
            </a:r>
            <a:r>
              <a:rPr lang="pl-PL" dirty="0" smtClean="0"/>
              <a:t>ljudi</a:t>
            </a:r>
            <a:r>
              <a:rPr lang="en-US" dirty="0" smtClean="0"/>
              <a:t>?</a:t>
            </a:r>
            <a:endParaRPr lang="pl-PL" dirty="0"/>
          </a:p>
          <a:p>
            <a:pPr>
              <a:defRPr/>
            </a:pP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odvija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 smtClean="0"/>
              <a:t>percepcije</a:t>
            </a:r>
            <a:r>
              <a:rPr lang="en-US" dirty="0" smtClean="0"/>
              <a:t>?</a:t>
            </a:r>
            <a:endParaRPr lang="en-US" dirty="0"/>
          </a:p>
          <a:p>
            <a:pPr>
              <a:defRPr/>
            </a:pPr>
            <a:r>
              <a:rPr lang="en-US" dirty="0" smtClean="0"/>
              <a:t>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</a:t>
            </a:r>
            <a:r>
              <a:rPr lang="en-US" dirty="0" err="1"/>
              <a:t>percepcija</a:t>
            </a:r>
            <a:r>
              <a:rPr lang="en-US" dirty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?</a:t>
            </a:r>
            <a:endParaRPr lang="en-US" dirty="0"/>
          </a:p>
          <a:p>
            <a:pPr>
              <a:defRPr/>
            </a:pPr>
            <a:r>
              <a:rPr lang="pl-PL" dirty="0" smtClean="0"/>
              <a:t>Šta </a:t>
            </a:r>
            <a:r>
              <a:rPr lang="pl-PL" dirty="0"/>
              <a:t>je to socijalna percepcija i kako se ona </a:t>
            </a:r>
            <a:r>
              <a:rPr lang="pl-PL" dirty="0" smtClean="0"/>
              <a:t>obavlja</a:t>
            </a:r>
            <a:r>
              <a:rPr lang="en-US" dirty="0" smtClean="0"/>
              <a:t>?</a:t>
            </a:r>
            <a:endParaRPr lang="pl-PL" dirty="0"/>
          </a:p>
          <a:p>
            <a:pPr>
              <a:defRPr/>
            </a:pP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/>
              <a:t>oblike</a:t>
            </a:r>
            <a:r>
              <a:rPr lang="en-US" dirty="0"/>
              <a:t> </a:t>
            </a:r>
            <a:r>
              <a:rPr lang="en-US" dirty="0" err="1"/>
              <a:t>ucenja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: </a:t>
            </a:r>
            <a:r>
              <a:rPr lang="en-US" dirty="0" err="1"/>
              <a:t>klasicno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instrumentalno</a:t>
            </a:r>
            <a:r>
              <a:rPr lang="en-US" dirty="0"/>
              <a:t> </a:t>
            </a:r>
            <a:r>
              <a:rPr lang="en-US" dirty="0" err="1"/>
              <a:t>uslovljavanje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ucenje</a:t>
            </a:r>
            <a:r>
              <a:rPr lang="en-US" dirty="0"/>
              <a:t> </a:t>
            </a:r>
            <a:r>
              <a:rPr lang="en-US" dirty="0" err="1" smtClean="0"/>
              <a:t>po</a:t>
            </a:r>
            <a:r>
              <a:rPr lang="en-US" dirty="0"/>
              <a:t> </a:t>
            </a:r>
            <a:r>
              <a:rPr lang="en-US" dirty="0" err="1" smtClean="0"/>
              <a:t>modelu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Šta</a:t>
            </a:r>
            <a:r>
              <a:rPr lang="en-US" dirty="0" smtClean="0"/>
              <a:t> je to </a:t>
            </a:r>
            <a:r>
              <a:rPr lang="en-US" dirty="0" err="1" smtClean="0"/>
              <a:t>motivacija</a:t>
            </a:r>
            <a:r>
              <a:rPr lang="en-US" dirty="0" smtClean="0"/>
              <a:t>?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odvija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motivacije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glavne</a:t>
            </a:r>
            <a:r>
              <a:rPr lang="en-US" dirty="0" smtClean="0"/>
              <a:t> </a:t>
            </a:r>
            <a:r>
              <a:rPr lang="en-US" dirty="0" err="1" smtClean="0"/>
              <a:t>teorije</a:t>
            </a:r>
            <a:r>
              <a:rPr lang="en-US" dirty="0" smtClean="0"/>
              <a:t> </a:t>
            </a:r>
            <a:r>
              <a:rPr lang="en-US" dirty="0" err="1" smtClean="0"/>
              <a:t>motivacije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78595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mtClean="0"/>
              <a:t>Saznajni procesi</a:t>
            </a:r>
            <a:br>
              <a:rPr lang="sr-Latn-CS" smtClean="0"/>
            </a:br>
            <a:r>
              <a:rPr lang="sr-Latn-CS" smtClean="0">
                <a:solidFill>
                  <a:schemeClr val="folHlink"/>
                </a:solidFill>
              </a:rPr>
              <a:t>Opažanje = percepcija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362950" cy="4114800"/>
          </a:xfrm>
        </p:spPr>
        <p:txBody>
          <a:bodyPr/>
          <a:lstStyle/>
          <a:p>
            <a:r>
              <a:rPr lang="sr-Latn-CS" smtClean="0"/>
              <a:t>Proces kojim se čovek orijentiše među pojavama i stvarima spoljnjeg sveta naziva: </a:t>
            </a:r>
          </a:p>
          <a:p>
            <a:pPr>
              <a:buFont typeface="Wingdings" panose="05000000000000000000" pitchFamily="2" charset="2"/>
              <a:buNone/>
            </a:pPr>
            <a:r>
              <a:rPr lang="sr-Latn-CS" smtClean="0"/>
              <a:t>                      SPOZNAJNI PROCES </a:t>
            </a:r>
          </a:p>
          <a:p>
            <a:pPr>
              <a:buFont typeface="Wingdings" panose="05000000000000000000" pitchFamily="2" charset="2"/>
              <a:buNone/>
            </a:pPr>
            <a:r>
              <a:rPr lang="sr-Latn-CS" smtClean="0"/>
              <a:t>Spoznajni proces čine: oseti, percepcija, mišljenje, učenje, pamćenje</a:t>
            </a:r>
            <a:endParaRPr lang="en-US" smtClean="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851275" y="4581525"/>
            <a:ext cx="841375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 rot="10800000">
            <a:off x="3924300" y="5300663"/>
            <a:ext cx="685800" cy="1008062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292725" y="5084763"/>
            <a:ext cx="3167063" cy="936625"/>
          </a:xfrm>
          <a:prstGeom prst="wedgeEllipseCallout">
            <a:avLst>
              <a:gd name="adj1" fmla="val -68347"/>
              <a:gd name="adj2" fmla="val -50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CS"/>
              <a:t>Kako da se orijentišem?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2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4" grpId="1" animBg="1"/>
      <p:bldP spid="3584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800" smtClean="0"/>
              <a:t>Šta su oseti? Šta je percepcija?</a:t>
            </a:r>
            <a:endParaRPr lang="en-US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1200"/>
            <a:ext cx="8147050" cy="4114800"/>
          </a:xfrm>
        </p:spPr>
        <p:txBody>
          <a:bodyPr/>
          <a:lstStyle/>
          <a:p>
            <a:r>
              <a:rPr lang="sr-Latn-CS" sz="2400" smtClean="0"/>
              <a:t>Oseti su odrazi pojedinih svojstava predmeta i pojava spoljnjeg sveta u našoj svesti</a:t>
            </a:r>
            <a:endParaRPr lang="en-US" sz="2400" smtClean="0"/>
          </a:p>
          <a:p>
            <a:endParaRPr lang="sr-Latn-CS" sz="2400" smtClean="0"/>
          </a:p>
          <a:p>
            <a:r>
              <a:rPr lang="sr-Latn-CS" sz="2400" smtClean="0"/>
              <a:t>Percepcija je aktivan proces organizovanja, integrisanja i interpretiranja osetnih informacija koji nam omogućava upoznavanje i prepoznavanje značenja predmeta, pojava i događanja u našoj okolini</a:t>
            </a:r>
          </a:p>
          <a:p>
            <a:pPr>
              <a:buFont typeface="Wingdings" panose="05000000000000000000" pitchFamily="2" charset="2"/>
              <a:buNone/>
            </a:pPr>
            <a:endParaRPr lang="sr-Latn-CS" sz="2400" smtClean="0"/>
          </a:p>
        </p:txBody>
      </p:sp>
    </p:spTree>
    <p:extLst>
      <p:ext uri="{BB962C8B-B14F-4D97-AF65-F5344CB8AC3E}">
        <p14:creationId xmlns:p14="http://schemas.microsoft.com/office/powerpoint/2010/main" val="2669870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Od čega zavisi naše opažanje?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9151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sz="2400" dirty="0" smtClean="0"/>
              <a:t>Fiz</a:t>
            </a:r>
            <a:r>
              <a:rPr lang="en-US" sz="2400" dirty="0" err="1" smtClean="0"/>
              <a:t>ički</a:t>
            </a:r>
            <a:r>
              <a:rPr lang="sr-Latn-CS" sz="2400" dirty="0" smtClean="0"/>
              <a:t> </a:t>
            </a:r>
            <a:r>
              <a:rPr lang="sr-Latn-CS" sz="2400" dirty="0" smtClean="0"/>
              <a:t>faktori: intenzitet, trajanje i struktura podražaja</a:t>
            </a:r>
          </a:p>
          <a:p>
            <a:pPr>
              <a:lnSpc>
                <a:spcPct val="80000"/>
              </a:lnSpc>
            </a:pPr>
            <a:r>
              <a:rPr lang="sr-Latn-CS" sz="2400" dirty="0" smtClean="0"/>
              <a:t>Fiziološki faktori: osobine osetnog analizatora i opšte stanje organizma</a:t>
            </a:r>
          </a:p>
          <a:p>
            <a:pPr>
              <a:lnSpc>
                <a:spcPct val="80000"/>
              </a:lnSpc>
            </a:pPr>
            <a:r>
              <a:rPr lang="sr-Latn-CS" sz="2400" dirty="0" smtClean="0"/>
              <a:t>Psihološki faktori: osobine koje čine psihički život pojedinca i u skladu sa kojima on tumači podražaje iz okolnog sveta, daje im značenje i interpretira ih. Faktori subjektivnih razlika u percepciji.</a:t>
            </a:r>
          </a:p>
        </p:txBody>
      </p:sp>
    </p:spTree>
    <p:extLst>
      <p:ext uri="{BB962C8B-B14F-4D97-AF65-F5344CB8AC3E}">
        <p14:creationId xmlns:p14="http://schemas.microsoft.com/office/powerpoint/2010/main" val="3694679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Neki zakoni percipiranja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7786687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r-Latn-CS" smtClean="0"/>
              <a:t>Nemački naučnici “Geštaltisti”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r-Latn-CS" smtClean="0"/>
              <a:t>   /geštalt =celina, struktura/</a:t>
            </a:r>
          </a:p>
          <a:p>
            <a:pPr>
              <a:buFont typeface="Wingdings" panose="05000000000000000000" pitchFamily="2" charset="2"/>
              <a:buNone/>
            </a:pPr>
            <a:endParaRPr lang="sr-Latn-CS" smtClean="0"/>
          </a:p>
          <a:p>
            <a:pPr algn="ctr">
              <a:buFont typeface="Wingdings" panose="05000000000000000000" pitchFamily="2" charset="2"/>
              <a:buNone/>
            </a:pPr>
            <a:r>
              <a:rPr lang="sr-Latn-CS" smtClean="0"/>
              <a:t>Formirali </a:t>
            </a:r>
            <a:r>
              <a:rPr lang="sr-Latn-CS" smtClean="0">
                <a:solidFill>
                  <a:srgbClr val="FF0000"/>
                </a:solidFill>
              </a:rPr>
              <a:t>zakone percepcije </a:t>
            </a:r>
            <a:r>
              <a:rPr lang="sr-Latn-CS" smtClean="0"/>
              <a:t>koje važe za sve ljude na zemlji bez obzira na razlike u kulturama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459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811213"/>
          </a:xfrm>
        </p:spPr>
        <p:txBody>
          <a:bodyPr/>
          <a:lstStyle/>
          <a:p>
            <a:r>
              <a:rPr lang="sr-Latn-CS" sz="2400" smtClean="0"/>
              <a:t>Šta vidite na slici?</a:t>
            </a:r>
            <a:endParaRPr lang="en-US" sz="2400" smtClean="0"/>
          </a:p>
        </p:txBody>
      </p:sp>
      <p:pic>
        <p:nvPicPr>
          <p:cNvPr id="9219" name="Picture 3" descr="slika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316038"/>
            <a:ext cx="4752975" cy="4584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6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smtClean="0"/>
              <a:t>Šta vidite na slici?</a:t>
            </a:r>
            <a:endParaRPr lang="en-US" sz="2400" smtClean="0"/>
          </a:p>
        </p:txBody>
      </p:sp>
      <p:pic>
        <p:nvPicPr>
          <p:cNvPr id="10243" name="Picture 3" descr="slika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700213"/>
            <a:ext cx="4073525" cy="4368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98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O</a:t>
            </a:r>
            <a:r>
              <a:rPr lang="sr-Latn-RS" dirty="0" smtClean="0"/>
              <a:t>rganizacja kao: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</a:t>
            </a:r>
            <a:r>
              <a:rPr lang="sr-Latn-RS" dirty="0" smtClean="0"/>
              <a:t>ašina</a:t>
            </a:r>
            <a:endParaRPr lang="sr-Latn-R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</a:t>
            </a:r>
            <a:r>
              <a:rPr lang="sr-Latn-RS" dirty="0" smtClean="0"/>
              <a:t>rganizam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</a:t>
            </a:r>
            <a:r>
              <a:rPr lang="sr-Latn-RS" dirty="0" smtClean="0"/>
              <a:t>ozak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K</a:t>
            </a:r>
            <a:r>
              <a:rPr lang="sr-Latn-RS" dirty="0" smtClean="0"/>
              <a:t>ultura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</a:t>
            </a:r>
            <a:r>
              <a:rPr lang="sr-Latn-RS" dirty="0" smtClean="0"/>
              <a:t>olitički sistem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</a:t>
            </a:r>
            <a:r>
              <a:rPr lang="sr-Latn-RS" dirty="0" smtClean="0"/>
              <a:t>sihološki zatvor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</a:t>
            </a:r>
            <a:r>
              <a:rPr lang="sr-Latn-RS" dirty="0" smtClean="0"/>
              <a:t>nsturment dominacije</a:t>
            </a:r>
          </a:p>
          <a:p>
            <a:pPr lvl="8">
              <a:defRPr/>
            </a:pPr>
            <a:endParaRPr lang="sr-Latn-RS" dirty="0" smtClean="0"/>
          </a:p>
          <a:p>
            <a:pPr lvl="8">
              <a:buFont typeface="Wingdings 2"/>
              <a:buNone/>
              <a:defRPr/>
            </a:pPr>
            <a:endParaRPr lang="sr-Latn-R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</a:t>
            </a:r>
            <a:r>
              <a:rPr lang="sr-Latn-RS" dirty="0" smtClean="0"/>
              <a:t>etafore organizacija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Zakon lika i pozadine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924175"/>
            <a:ext cx="7010400" cy="12319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r-Latn-CS" smtClean="0"/>
              <a:t>Vidimo u zavisnosti od toga šta smatramo likom, a šta pozadinom!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383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smtClean="0"/>
              <a:t>Šta vidite na slici?</a:t>
            </a:r>
            <a:endParaRPr lang="en-US" sz="2400" smtClean="0"/>
          </a:p>
        </p:txBody>
      </p:sp>
      <p:pic>
        <p:nvPicPr>
          <p:cNvPr id="12291" name="Picture 3" descr="slika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349500"/>
            <a:ext cx="6335713" cy="3114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5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Princip blizine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150" y="3006725"/>
            <a:ext cx="6719888" cy="1303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r-Latn-CS" smtClean="0"/>
              <a:t>Slične strukture koje su međusobno blizu doživljavamo kao celinu!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017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smtClean="0"/>
              <a:t>Šta vidite na slici?</a:t>
            </a:r>
            <a:endParaRPr lang="en-US" sz="2400" smtClean="0"/>
          </a:p>
        </p:txBody>
      </p:sp>
      <p:pic>
        <p:nvPicPr>
          <p:cNvPr id="14339" name="Picture 3" descr="slika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4525" y="2287588"/>
            <a:ext cx="6557963" cy="35036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59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smtClean="0"/>
              <a:t>Rešite zadatak</a:t>
            </a:r>
            <a:r>
              <a:rPr lang="sr-Latn-CS" smtClean="0"/>
              <a:t>: </a:t>
            </a:r>
            <a:r>
              <a:rPr lang="sr-Latn-CS" sz="2800" smtClean="0"/>
              <a:t>Kroz 9 tačaka treba proći s četiri ravne crte ne dižući olovku sa papira</a:t>
            </a:r>
            <a:endParaRPr lang="en-US" sz="2800" smtClean="0"/>
          </a:p>
        </p:txBody>
      </p:sp>
      <p:pic>
        <p:nvPicPr>
          <p:cNvPr id="15363" name="Picture 3" descr="slika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2133600"/>
            <a:ext cx="4033837" cy="3922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Rešenje</a:t>
            </a:r>
            <a:endParaRPr lang="en-US" smtClean="0"/>
          </a:p>
        </p:txBody>
      </p:sp>
      <p:pic>
        <p:nvPicPr>
          <p:cNvPr id="16387" name="Picture 3" descr="slika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844675"/>
            <a:ext cx="4392612" cy="4273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348038" y="2420938"/>
            <a:ext cx="51117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3276600" y="2420938"/>
            <a:ext cx="5183188" cy="44370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3276600" y="2276475"/>
            <a:ext cx="0" cy="45815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276600" y="2276475"/>
            <a:ext cx="3671888" cy="38893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056188" y="1865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/>
              <a:t>1</a:t>
            </a:r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424613" y="4168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/>
              <a:t>2</a:t>
            </a:r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51138" y="3448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/>
              <a:t>3</a:t>
            </a:r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911725" y="33051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Princip zatvorenosti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1200"/>
            <a:ext cx="7715250" cy="4114800"/>
          </a:xfrm>
        </p:spPr>
        <p:txBody>
          <a:bodyPr/>
          <a:lstStyle/>
          <a:p>
            <a:r>
              <a:rPr lang="sr-Latn-CS" smtClean="0"/>
              <a:t>Međusobno udaljene strukture doživljavamo kao celine</a:t>
            </a:r>
          </a:p>
          <a:p>
            <a:r>
              <a:rPr lang="sr-Latn-CS" smtClean="0"/>
              <a:t>Problem sa tačkama i linijama predstavlja poteškoću zbog principa zatvorenosti i dobre forme. Pogled na 9 tačaka nam odmah stvara sliku kvadrata i tražimo rešenje u okviru kvadrata što niko nije rekao pri  postavci zadatka.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291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smtClean="0"/>
              <a:t>Šta vidite na slici?</a:t>
            </a:r>
            <a:endParaRPr lang="en-US" sz="2400" smtClean="0"/>
          </a:p>
        </p:txBody>
      </p:sp>
      <p:pic>
        <p:nvPicPr>
          <p:cNvPr id="18435" name="Picture 3" descr="slika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700213"/>
            <a:ext cx="4537075" cy="4460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25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Princip istovrsnih znakova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565400"/>
            <a:ext cx="7010400" cy="2671763"/>
          </a:xfrm>
        </p:spPr>
        <p:txBody>
          <a:bodyPr/>
          <a:lstStyle/>
          <a:p>
            <a:r>
              <a:rPr lang="sr-Latn-CS" dirty="0" smtClean="0"/>
              <a:t>Sklonost da istovrsne znakove doživljavamo kao strukturu za koju je nekako samo po sebi  razumljivo da </a:t>
            </a:r>
            <a:r>
              <a:rPr lang="sr-Latn-CS" dirty="0" smtClean="0"/>
              <a:t>n</a:t>
            </a:r>
            <a:r>
              <a:rPr lang="en-US" dirty="0" smtClean="0"/>
              <a:t>j</a:t>
            </a:r>
            <a:r>
              <a:rPr lang="sr-Latn-CS" dirty="0" smtClean="0"/>
              <a:t>e</a:t>
            </a:r>
            <a:r>
              <a:rPr lang="en-US" dirty="0" err="1" smtClean="0"/>
              <a:t>gov</a:t>
            </a:r>
            <a:r>
              <a:rPr lang="sr-Latn-CS" dirty="0" smtClean="0"/>
              <a:t>i elementi idu zajedno.</a:t>
            </a:r>
          </a:p>
          <a:p>
            <a:r>
              <a:rPr lang="sr-Latn-CS" dirty="0" smtClean="0"/>
              <a:t>Zato vidimo redove, a ne kolone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4087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smtClean="0"/>
              <a:t>Šta vidite na slici?</a:t>
            </a:r>
            <a:endParaRPr lang="en-US" sz="2400" smtClean="0"/>
          </a:p>
        </p:txBody>
      </p:sp>
      <p:pic>
        <p:nvPicPr>
          <p:cNvPr id="20483" name="Picture 3" descr="slika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287713"/>
            <a:ext cx="7416800" cy="1695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072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r-Latn-R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dirty="0" smtClean="0"/>
              <a:t>Menadžment je primenjena nauka o </a:t>
            </a:r>
            <a:r>
              <a:rPr lang="sr-Latn-RS" dirty="0" smtClean="0"/>
              <a:t>procesima </a:t>
            </a:r>
            <a:r>
              <a:rPr lang="sr-Latn-RS" dirty="0" smtClean="0"/>
              <a:t>pomoću kojih organizacija ostavaruje svoj cilj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r-Latn-R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dirty="0" smtClean="0"/>
              <a:t>PROCES MENADžMENTA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r-Latn-R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4000" dirty="0" smtClean="0">
                <a:latin typeface="+mj-lt"/>
              </a:rPr>
              <a:t>ORGANIZACIJA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r-Latn-RS" sz="18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2400" dirty="0" smtClean="0">
                <a:latin typeface="+mj-lt"/>
                <a:cs typeface="Aharoni" pitchFamily="2" charset="-79"/>
              </a:rPr>
              <a:t>PLANIRANJE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2400" dirty="0" smtClean="0">
                <a:latin typeface="+mj-lt"/>
                <a:cs typeface="Aharoni" pitchFamily="2" charset="-79"/>
              </a:rPr>
              <a:t>ORGANIZOVANJE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2400" dirty="0" smtClean="0">
                <a:latin typeface="+mj-lt"/>
                <a:cs typeface="Aharoni" pitchFamily="2" charset="-79"/>
              </a:rPr>
              <a:t>VOĐENJE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2400" dirty="0" smtClean="0">
                <a:latin typeface="+mj-lt"/>
                <a:cs typeface="Aharoni" pitchFamily="2" charset="-79"/>
              </a:rPr>
              <a:t>KONTROLE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r-Latn-RS" sz="18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sz="3600" dirty="0" smtClean="0">
                <a:latin typeface="+mj-lt"/>
              </a:rPr>
              <a:t>MENADŽMENT</a:t>
            </a:r>
            <a:endParaRPr lang="en-US" sz="36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Princip dobre forme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636838"/>
            <a:ext cx="7010400" cy="2952750"/>
          </a:xfrm>
        </p:spPr>
        <p:txBody>
          <a:bodyPr/>
          <a:lstStyle/>
          <a:p>
            <a:r>
              <a:rPr lang="sr-Latn-CS" dirty="0" smtClean="0"/>
              <a:t>Svaka od krivulja pokazuje  neku svoju pravilnost, “logičnost” ili “dobru formu”</a:t>
            </a:r>
          </a:p>
          <a:p>
            <a:r>
              <a:rPr lang="sr-Latn-CS" dirty="0" smtClean="0"/>
              <a:t>Primena: ako se </a:t>
            </a:r>
            <a:r>
              <a:rPr lang="sr-Latn-CS" dirty="0" smtClean="0"/>
              <a:t>pr</a:t>
            </a:r>
            <a:r>
              <a:rPr lang="en-US" dirty="0" smtClean="0"/>
              <a:t>a</a:t>
            </a:r>
            <a:r>
              <a:rPr lang="sr-Latn-CS" dirty="0" smtClean="0"/>
              <a:t>vi </a:t>
            </a:r>
            <a:r>
              <a:rPr lang="sr-Latn-CS" dirty="0" smtClean="0"/>
              <a:t>grafik značajno je da svaka linija bude drugačija kako bi se mogla percipirati kao celina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456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mtClean="0"/>
              <a:t>Još neke zanimljive pojave vezane za percepciju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362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sz="2400" b="1" dirty="0" smtClean="0"/>
              <a:t>Mehanizam perceptivne udešenosti </a:t>
            </a:r>
            <a:r>
              <a:rPr lang="sr-Latn-CS" sz="2400" dirty="0" smtClean="0"/>
              <a:t>– </a:t>
            </a:r>
            <a:r>
              <a:rPr lang="sr-Latn-CS" sz="2400" dirty="0" smtClean="0"/>
              <a:t>tenden</a:t>
            </a:r>
            <a:r>
              <a:rPr lang="en-US" sz="2400" dirty="0" smtClean="0"/>
              <a:t>c</a:t>
            </a:r>
            <a:r>
              <a:rPr lang="sr-Latn-CS" sz="2400" dirty="0" smtClean="0"/>
              <a:t>ija </a:t>
            </a:r>
            <a:r>
              <a:rPr lang="sr-Latn-CS" sz="2400" dirty="0" smtClean="0"/>
              <a:t>da potvrđujemo svoje hipoteze.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Latn-CS" sz="2400" dirty="0" smtClean="0"/>
              <a:t>Kad čovek očekuje da će se nešto desiti, on zbivanja oko sebe percipira, tumači i ponaša se u skladu sa tim očekivanjima.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Latn-CS" sz="2400" dirty="0" smtClean="0"/>
              <a:t>Na primer: ljubomoran momak ili devojka; carinik koji očekuje da su Romi šverceri........primeri studenata</a:t>
            </a:r>
          </a:p>
          <a:p>
            <a:pPr>
              <a:lnSpc>
                <a:spcPct val="90000"/>
              </a:lnSpc>
            </a:pPr>
            <a:r>
              <a:rPr lang="sr-Latn-CS" sz="2400" b="1" dirty="0" smtClean="0"/>
              <a:t>Fenomen kontrasta: </a:t>
            </a:r>
            <a:r>
              <a:rPr lang="sr-Latn-CS" sz="2400" dirty="0" smtClean="0"/>
              <a:t>ako smo imali iskustva sa nekoliko loših studenata prosečan odgovor studenta ćemo doživeti kao odličan; odlazak iz siromašne i srednje razvijenu zemlju i slično.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4946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000" smtClean="0"/>
              <a:t>Još neki fenomeni percepcije</a:t>
            </a:r>
            <a:br>
              <a:rPr lang="sr-Latn-CS" sz="2000" smtClean="0"/>
            </a:br>
            <a:r>
              <a:rPr lang="sr-Latn-CS" sz="2000" smtClean="0"/>
              <a:t/>
            </a:r>
            <a:br>
              <a:rPr lang="sr-Latn-CS" sz="2000" smtClean="0"/>
            </a:br>
            <a:r>
              <a:rPr lang="sr-Latn-CS" sz="2000" smtClean="0">
                <a:solidFill>
                  <a:schemeClr val="folHlink"/>
                </a:solidFill>
              </a:rPr>
              <a:t>Koja je linija duža?</a:t>
            </a:r>
            <a:endParaRPr lang="en-US" sz="2000" smtClean="0">
              <a:solidFill>
                <a:schemeClr val="folHlink"/>
              </a:solidFill>
            </a:endParaRPr>
          </a:p>
        </p:txBody>
      </p:sp>
      <p:pic>
        <p:nvPicPr>
          <p:cNvPr id="54275" name="Picture 3" descr="slika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205038"/>
            <a:ext cx="5256212" cy="3711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03213" y="6184900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/>
              <a:t>Muller-Lyerova iluzija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32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000" smtClean="0">
                <a:solidFill>
                  <a:schemeClr val="folHlink"/>
                </a:solidFill>
              </a:rPr>
              <a:t>Koja je linija duža?</a:t>
            </a:r>
            <a:endParaRPr lang="en-US" sz="2000" smtClean="0">
              <a:solidFill>
                <a:schemeClr val="folHlink"/>
              </a:solidFill>
            </a:endParaRPr>
          </a:p>
        </p:txBody>
      </p:sp>
      <p:pic>
        <p:nvPicPr>
          <p:cNvPr id="55299" name="Picture 3" descr="slika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205038"/>
            <a:ext cx="3632200" cy="354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63575" y="589756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/>
              <a:t>Oppelova iluzija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76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0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mtClean="0"/>
              <a:t>Definicija percepcije /opažanja/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r-Latn-CS" smtClean="0"/>
              <a:t>Percepcija ili opažanje je proces koji senzornim informacijama </a:t>
            </a:r>
            <a:r>
              <a:rPr lang="sr-Latn-CS" smtClean="0">
                <a:solidFill>
                  <a:srgbClr val="FF0000"/>
                </a:solidFill>
              </a:rPr>
              <a:t>daje značenje</a:t>
            </a:r>
            <a:r>
              <a:rPr lang="sr-Latn-CS" smtClean="0"/>
              <a:t>, povezuje ranije iskustvo i aktuelno doživljavanje, omogućava uspostavljanje i održavanje unutrašnje kohezivnosti i jedinstva znanja o relevantnim delovima spoljašnjeg sveta ili stvarnosti u celini.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922114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Subjektivnost percepcije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697412"/>
          </a:xfrm>
        </p:spPr>
        <p:txBody>
          <a:bodyPr/>
          <a:lstStyle/>
          <a:p>
            <a:pPr marL="552450" indent="-552450"/>
            <a:r>
              <a:rPr lang="sr-Latn-CS" smtClean="0"/>
              <a:t>Ona uvek ima karakter </a:t>
            </a:r>
            <a:r>
              <a:rPr lang="sr-Latn-CS" smtClean="0">
                <a:solidFill>
                  <a:srgbClr val="FF0000"/>
                </a:solidFill>
              </a:rPr>
              <a:t>pravljenja ličnog izbora</a:t>
            </a:r>
            <a:r>
              <a:rPr lang="sr-Latn-CS" smtClean="0"/>
              <a:t> – to je uvek neki vid ograničavanja viđenja sveta</a:t>
            </a:r>
          </a:p>
          <a:p>
            <a:pPr marL="552450" indent="-552450"/>
            <a:r>
              <a:rPr lang="sr-Latn-CS" smtClean="0"/>
              <a:t>Činioci koji uslovljavaju subjektivnost percepcije su: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sr-Latn-CS" smtClean="0"/>
              <a:t>Upadljivost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sr-Latn-CS" smtClean="0"/>
              <a:t>Disponiranost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sr-Latn-CS" smtClean="0"/>
              <a:t>Stavovi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sr-Latn-CS" smtClean="0"/>
              <a:t>Shvatanje samog sebe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947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Dodatna objašnjenja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927975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smtClean="0">
                <a:solidFill>
                  <a:srgbClr val="FF0000"/>
                </a:solidFill>
              </a:rPr>
              <a:t>Upadljivost</a:t>
            </a:r>
            <a:r>
              <a:rPr lang="sr-Latn-CS" smtClean="0"/>
              <a:t>:subjektivan osećaj </a:t>
            </a:r>
            <a:r>
              <a:rPr lang="sr-Latn-CS" u="sng" smtClean="0"/>
              <a:t>važnosti</a:t>
            </a:r>
            <a:r>
              <a:rPr lang="sr-Latn-CS" smtClean="0"/>
              <a:t> onoga što se opaža</a:t>
            </a:r>
          </a:p>
          <a:p>
            <a:pPr>
              <a:lnSpc>
                <a:spcPct val="90000"/>
              </a:lnSpc>
            </a:pPr>
            <a:r>
              <a:rPr lang="sr-Latn-CS" smtClean="0">
                <a:solidFill>
                  <a:srgbClr val="FF0000"/>
                </a:solidFill>
              </a:rPr>
              <a:t>Disponiranost</a:t>
            </a:r>
            <a:r>
              <a:rPr lang="sr-Latn-CS" smtClean="0"/>
              <a:t>:sklonost izvesnom </a:t>
            </a:r>
            <a:r>
              <a:rPr lang="sr-Latn-CS" u="sng" smtClean="0"/>
              <a:t>neposrednom, trenutnom</a:t>
            </a:r>
            <a:r>
              <a:rPr lang="sr-Latn-CS" smtClean="0"/>
              <a:t> </a:t>
            </a:r>
            <a:r>
              <a:rPr lang="sr-Latn-CS" u="sng" smtClean="0"/>
              <a:t>reagovanju</a:t>
            </a:r>
            <a:r>
              <a:rPr lang="sr-Latn-CS" smtClean="0"/>
              <a:t> na dati objekat ili događaj koji je uslovljen nekom prethodnom situacijom</a:t>
            </a:r>
          </a:p>
          <a:p>
            <a:pPr>
              <a:lnSpc>
                <a:spcPct val="90000"/>
              </a:lnSpc>
            </a:pPr>
            <a:r>
              <a:rPr lang="sr-Latn-CS" smtClean="0">
                <a:solidFill>
                  <a:srgbClr val="FF0000"/>
                </a:solidFill>
              </a:rPr>
              <a:t>Stavovi</a:t>
            </a:r>
            <a:r>
              <a:rPr lang="sr-Latn-CS" smtClean="0"/>
              <a:t>: relativno dugotrajan + ili- emocijama obojen odnos individue prema određenim zbivanjima ili osobama koje su objekat opažanja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89083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525463"/>
          </a:xfrm>
        </p:spPr>
        <p:txBody>
          <a:bodyPr>
            <a:normAutofit fontScale="90000"/>
          </a:bodyPr>
          <a:lstStyle/>
          <a:p>
            <a:r>
              <a:rPr lang="sr-Latn-CS" sz="3500" smtClean="0"/>
              <a:t>Nastavak:</a:t>
            </a:r>
            <a:endParaRPr lang="en-US" sz="35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783512" cy="4241800"/>
          </a:xfrm>
        </p:spPr>
        <p:txBody>
          <a:bodyPr/>
          <a:lstStyle/>
          <a:p>
            <a:r>
              <a:rPr lang="sr-Latn-CS" smtClean="0">
                <a:solidFill>
                  <a:srgbClr val="FF0000"/>
                </a:solidFill>
              </a:rPr>
              <a:t>Shvatanje samog sebe (Self-koncept</a:t>
            </a:r>
            <a:r>
              <a:rPr lang="sr-Latn-CS" smtClean="0"/>
              <a:t>):</a:t>
            </a:r>
          </a:p>
          <a:p>
            <a:pPr>
              <a:buFont typeface="Wingdings" panose="05000000000000000000" pitchFamily="2" charset="2"/>
              <a:buNone/>
            </a:pPr>
            <a:r>
              <a:rPr lang="sr-Latn-CS" smtClean="0"/>
              <a:t>	viđenje samog sebe tj. neka vrsta samoopažanja – kako se razvija; uloga drugih ljudi u tom procesu /fenomen etiketiranja u organizacijama/</a:t>
            </a:r>
          </a:p>
          <a:p>
            <a:r>
              <a:rPr lang="sr-Latn-CS" smtClean="0">
                <a:solidFill>
                  <a:srgbClr val="FF0000"/>
                </a:solidFill>
              </a:rPr>
              <a:t>Ličnost</a:t>
            </a:r>
            <a:r>
              <a:rPr lang="sr-Latn-CS" smtClean="0"/>
              <a:t>: utiče na opažanje /primer autoritarne osobe/</a:t>
            </a:r>
          </a:p>
          <a:p>
            <a:pPr>
              <a:buFont typeface="Wingdings" panose="05000000000000000000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19732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500" smtClean="0"/>
              <a:t>Značajni predmeti opažanja u organizacijama</a:t>
            </a:r>
            <a:endParaRPr lang="en-US" sz="35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27213"/>
            <a:ext cx="7999412" cy="4697412"/>
          </a:xfrm>
        </p:spPr>
        <p:txBody>
          <a:bodyPr/>
          <a:lstStyle/>
          <a:p>
            <a:r>
              <a:rPr lang="sr-Latn-CS" smtClean="0">
                <a:solidFill>
                  <a:srgbClr val="FF0000"/>
                </a:solidFill>
              </a:rPr>
              <a:t>Opažanje radne uspešnosti</a:t>
            </a:r>
          </a:p>
          <a:p>
            <a:r>
              <a:rPr lang="sr-Latn-CS" smtClean="0">
                <a:solidFill>
                  <a:srgbClr val="FF0000"/>
                </a:solidFill>
              </a:rPr>
              <a:t>Opažanje organizacijskih uloga</a:t>
            </a:r>
          </a:p>
          <a:p>
            <a:r>
              <a:rPr lang="sr-Latn-CS" smtClean="0">
                <a:solidFill>
                  <a:srgbClr val="FF0000"/>
                </a:solidFill>
              </a:rPr>
              <a:t>Opažanje ličnosti</a:t>
            </a:r>
          </a:p>
          <a:p>
            <a:r>
              <a:rPr lang="sr-Latn-CS" smtClean="0">
                <a:solidFill>
                  <a:srgbClr val="FF0000"/>
                </a:solidFill>
              </a:rPr>
              <a:t>Opažanje pojedinih grupa ili kategorija članova organizacije</a:t>
            </a:r>
          </a:p>
          <a:p>
            <a:pPr>
              <a:buFont typeface="Wingdings" panose="05000000000000000000" pitchFamily="2" charset="2"/>
              <a:buNone/>
            </a:pPr>
            <a:r>
              <a:rPr lang="sr-Latn-CS" smtClean="0"/>
              <a:t>Zajedničko obeležje</a:t>
            </a:r>
            <a:r>
              <a:rPr lang="sr-Latn-CS" smtClean="0">
                <a:solidFill>
                  <a:srgbClr val="FF0000"/>
                </a:solidFill>
              </a:rPr>
              <a:t> = socijalna percepcija </a:t>
            </a:r>
            <a:r>
              <a:rPr lang="sr-Latn-CS" smtClean="0"/>
              <a:t>– utiče na međuljudske odnose, saradnju, konflikte itd.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775994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</a:t>
            </a:r>
            <a:r>
              <a:rPr lang="hr-HR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Socijalna percepcija</a:t>
            </a:r>
            <a:endParaRPr lang="en-US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86000"/>
          </a:xfrm>
        </p:spPr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hr-HR" b="1" i="1" smtClean="0">
                <a:solidFill>
                  <a:srgbClr val="0033CC"/>
                </a:solidFill>
                <a:latin typeface="Arial" panose="020B0604020202020204" pitchFamily="34" charset="0"/>
              </a:rPr>
              <a:t>Socijalna percepcija</a:t>
            </a:r>
            <a:r>
              <a:rPr lang="en-US" b="1" smtClean="0">
                <a:latin typeface="Arial" panose="020B0604020202020204" pitchFamily="34" charset="0"/>
              </a:rPr>
              <a:t> </a:t>
            </a:r>
            <a:r>
              <a:rPr lang="hr-HR" b="1" smtClean="0">
                <a:latin typeface="Arial" panose="020B0604020202020204" pitchFamily="34" charset="0"/>
              </a:rPr>
              <a:t>je disciplina koja proučava</a:t>
            </a:r>
            <a:r>
              <a:rPr lang="en-US" b="1" smtClean="0">
                <a:latin typeface="Arial" panose="020B0604020202020204" pitchFamily="34" charset="0"/>
              </a:rPr>
              <a:t> </a:t>
            </a:r>
            <a:r>
              <a:rPr lang="hr-HR" b="1" smtClean="0">
                <a:latin typeface="Arial" panose="020B0604020202020204" pitchFamily="34" charset="0"/>
              </a:rPr>
              <a:t>na koji način stvaramo </a:t>
            </a:r>
            <a:r>
              <a:rPr lang="en-US" b="1" smtClean="0">
                <a:latin typeface="Arial" panose="020B0604020202020204" pitchFamily="34" charset="0"/>
              </a:rPr>
              <a:t>impresije </a:t>
            </a:r>
            <a:r>
              <a:rPr lang="hr-HR" b="1" smtClean="0">
                <a:latin typeface="Arial" panose="020B0604020202020204" pitchFamily="34" charset="0"/>
              </a:rPr>
              <a:t>i donosimo zaključke o drugim ljudima</a:t>
            </a:r>
            <a:r>
              <a:rPr lang="en-US" b="1" smtClean="0">
                <a:latin typeface="Arial" panose="020B0604020202020204" pitchFamily="34" charset="0"/>
              </a:rPr>
              <a:t>.</a:t>
            </a:r>
          </a:p>
          <a:p>
            <a:pPr>
              <a:buSzPct val="150000"/>
              <a:buFontTx/>
              <a:buNone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226335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sr-Latn-RS" dirty="0" smtClean="0"/>
          </a:p>
          <a:p>
            <a:pPr>
              <a:buFont typeface="Wingdings 3" panose="05040102010807070707" pitchFamily="18" charset="2"/>
              <a:buNone/>
            </a:pPr>
            <a:endParaRPr lang="sr-Latn-RS" dirty="0" smtClean="0"/>
          </a:p>
          <a:p>
            <a:pPr>
              <a:buFont typeface="Wingdings 3" panose="05040102010807070707" pitchFamily="18" charset="2"/>
              <a:buNone/>
            </a:pPr>
            <a:r>
              <a:rPr lang="sr-Latn-RS" dirty="0" smtClean="0"/>
              <a:t>Uloge </a:t>
            </a:r>
            <a:r>
              <a:rPr lang="sr-Latn-RS" dirty="0" smtClean="0"/>
              <a:t>m</a:t>
            </a:r>
            <a:r>
              <a:rPr lang="en-US" dirty="0" smtClean="0"/>
              <a:t>e</a:t>
            </a:r>
            <a:r>
              <a:rPr lang="sr-Latn-RS" dirty="0" smtClean="0"/>
              <a:t>n</a:t>
            </a:r>
            <a:r>
              <a:rPr lang="en-US" dirty="0" smtClean="0"/>
              <a:t>a</a:t>
            </a:r>
            <a:r>
              <a:rPr lang="sr-Latn-RS" dirty="0" smtClean="0"/>
              <a:t>džera</a:t>
            </a:r>
            <a:endParaRPr lang="sr-Latn-RS" dirty="0" smtClean="0"/>
          </a:p>
          <a:p>
            <a:r>
              <a:rPr lang="en-US" dirty="0" smtClean="0"/>
              <a:t>I</a:t>
            </a:r>
            <a:r>
              <a:rPr lang="sr-Latn-RS" dirty="0" smtClean="0"/>
              <a:t>zgradnja međuljudskih odnosa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nform</a:t>
            </a:r>
            <a:r>
              <a:rPr lang="en-US" dirty="0" err="1" smtClean="0"/>
              <a:t>i</a:t>
            </a:r>
            <a:r>
              <a:rPr lang="sr-Latn-RS" dirty="0" smtClean="0"/>
              <a:t>sanje</a:t>
            </a:r>
            <a:endParaRPr lang="sr-Latn-RS" dirty="0" smtClean="0"/>
          </a:p>
          <a:p>
            <a:r>
              <a:rPr lang="en-US" dirty="0" smtClean="0"/>
              <a:t>D</a:t>
            </a:r>
            <a:r>
              <a:rPr lang="sr-Latn-RS" dirty="0" smtClean="0"/>
              <a:t>onošenje</a:t>
            </a:r>
          </a:p>
          <a:p>
            <a:endParaRPr lang="sr-Latn-RS" dirty="0" smtClean="0"/>
          </a:p>
          <a:p>
            <a:pPr>
              <a:buFont typeface="Wingdings 3" panose="05040102010807070707" pitchFamily="18" charset="2"/>
              <a:buNone/>
            </a:pPr>
            <a:r>
              <a:rPr lang="sr-Latn-RS" dirty="0" smtClean="0"/>
              <a:t>Tri vrste menadžerskih veština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ehničke</a:t>
            </a:r>
          </a:p>
          <a:p>
            <a:r>
              <a:rPr lang="en-US" dirty="0" smtClean="0"/>
              <a:t>H</a:t>
            </a:r>
            <a:r>
              <a:rPr lang="sr-Latn-RS" dirty="0" smtClean="0"/>
              <a:t>umanističke</a:t>
            </a:r>
          </a:p>
          <a:p>
            <a:r>
              <a:rPr lang="en-US" dirty="0"/>
              <a:t>K</a:t>
            </a:r>
            <a:r>
              <a:rPr lang="sr-Latn-RS" dirty="0" smtClean="0"/>
              <a:t>onceptualne</a:t>
            </a:r>
            <a:endParaRPr lang="en-US" dirty="0" smtClean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2588" y="-22225"/>
            <a:ext cx="8001000" cy="1295400"/>
          </a:xfrm>
        </p:spPr>
        <p:txBody>
          <a:bodyPr/>
          <a:lstStyle/>
          <a:p>
            <a:pPr>
              <a:defRPr/>
            </a:pPr>
            <a:r>
              <a:rPr lang="hr-HR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Stvaranje </a:t>
            </a:r>
            <a:r>
              <a:rPr lang="en-US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impresija</a:t>
            </a:r>
            <a:endParaRPr lang="en-US" dirty="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  <a:buSzPct val="150000"/>
            </a:pP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Za stvaranje </a:t>
            </a:r>
            <a:r>
              <a:rPr lang="en-US" b="1" smtClean="0">
                <a:latin typeface="Arial" panose="020B0604020202020204" pitchFamily="34" charset="0"/>
                <a:cs typeface="Times New Roman" panose="02020603050405020304" pitchFamily="18" charset="0"/>
              </a:rPr>
              <a:t>impresije 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o drugim ljudima važan je redosled kojim smo dobili informacije o njima, </a:t>
            </a:r>
            <a:endParaRPr lang="en-US" b="1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  <a:buSzPct val="150000"/>
            </a:pPr>
            <a:r>
              <a:rPr lang="hr-HR" b="1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efekt primarnosti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 (Asch, 1946) – pojavu da prve informacije više ut</a:t>
            </a:r>
            <a:r>
              <a:rPr lang="en-US" b="1" smtClean="0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ču na </a:t>
            </a:r>
            <a:r>
              <a:rPr lang="en-US" b="1" smtClean="0">
                <a:latin typeface="Arial" panose="020B0604020202020204" pitchFamily="34" charset="0"/>
                <a:cs typeface="Times New Roman" panose="02020603050405020304" pitchFamily="18" charset="0"/>
              </a:rPr>
              <a:t>utisak 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koji stvorimo</a:t>
            </a:r>
            <a:r>
              <a:rPr lang="hr-HR" b="1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SzPct val="150000"/>
            </a:pPr>
            <a:r>
              <a:rPr lang="hr-HR" sz="1800" b="1" u="sng" smtClean="0">
                <a:latin typeface="Arial" panose="020B0604020202020204" pitchFamily="34" charset="0"/>
              </a:rPr>
              <a:t>hipoteza o asimilaciji</a:t>
            </a:r>
            <a:r>
              <a:rPr lang="hr-HR" sz="1800" b="1" smtClean="0">
                <a:latin typeface="Arial" panose="020B0604020202020204" pitchFamily="34" charset="0"/>
              </a:rPr>
              <a:t> – značenje svake nove informacije menja se pod ut</a:t>
            </a:r>
            <a:r>
              <a:rPr lang="en-US" sz="1800" b="1" smtClean="0">
                <a:latin typeface="Arial" panose="020B0604020202020204" pitchFamily="34" charset="0"/>
              </a:rPr>
              <a:t>i</a:t>
            </a:r>
            <a:r>
              <a:rPr lang="hr-HR" sz="1800" b="1" smtClean="0">
                <a:latin typeface="Arial" panose="020B0604020202020204" pitchFamily="34" charset="0"/>
              </a:rPr>
              <a:t>cajem prethodnih informacija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</a:pPr>
            <a:r>
              <a:rPr lang="hr-HR" sz="1800" b="1" smtClean="0">
                <a:latin typeface="Arial" panose="020B0604020202020204" pitchFamily="34" charset="0"/>
              </a:rPr>
              <a:t>Luchins (1957) – kada informacije prikazuju osobu u različitom svetlu, prve informacije se tumače kao trajne osobine, a kasnije </a:t>
            </a:r>
            <a:r>
              <a:rPr lang="en-US" sz="1800" b="1" smtClean="0">
                <a:latin typeface="Arial" panose="020B0604020202020204" pitchFamily="34" charset="0"/>
              </a:rPr>
              <a:t>uočene </a:t>
            </a:r>
            <a:r>
              <a:rPr lang="hr-HR" sz="1800" b="1" smtClean="0">
                <a:latin typeface="Arial" panose="020B0604020202020204" pitchFamily="34" charset="0"/>
              </a:rPr>
              <a:t>informacije kao odraz trenutnih stanja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</a:pPr>
            <a:r>
              <a:rPr lang="hr-HR" sz="1800" b="1" smtClean="0">
                <a:latin typeface="Arial" panose="020B0604020202020204" pitchFamily="34" charset="0"/>
              </a:rPr>
              <a:t>Anderson – </a:t>
            </a:r>
            <a:r>
              <a:rPr lang="hr-HR" sz="1800" b="1" u="sng" smtClean="0">
                <a:latin typeface="Arial" panose="020B0604020202020204" pitchFamily="34" charset="0"/>
              </a:rPr>
              <a:t>hipoteza o </a:t>
            </a:r>
            <a:r>
              <a:rPr lang="en-US" sz="1800" b="1" u="sng" smtClean="0">
                <a:latin typeface="Arial" panose="020B0604020202020204" pitchFamily="34" charset="0"/>
              </a:rPr>
              <a:t>psoseku</a:t>
            </a:r>
            <a:r>
              <a:rPr lang="hr-HR" sz="1800" b="1" smtClean="0">
                <a:latin typeface="Arial" panose="020B0604020202020204" pitchFamily="34" charset="0"/>
              </a:rPr>
              <a:t>: kasnije informacije jednostavno manje pridonose ukupnom proseku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  <a:buFontTx/>
              <a:buNone/>
            </a:pPr>
            <a:r>
              <a:rPr lang="hr-HR" sz="1800" b="1" smtClean="0">
                <a:latin typeface="Arial" panose="020B0604020202020204" pitchFamily="34" charset="0"/>
              </a:rPr>
              <a:t>	1) na prve informacije obraća se više pažnje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  <a:buFontTx/>
              <a:buNone/>
            </a:pPr>
            <a:r>
              <a:rPr lang="hr-HR" sz="1800" b="1" smtClean="0">
                <a:latin typeface="Arial" panose="020B0604020202020204" pitchFamily="34" charset="0"/>
              </a:rPr>
              <a:t>	2) kasnije informacije smatraju se manje važnima</a:t>
            </a:r>
            <a:endParaRPr lang="en-US" sz="18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</a:pP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Efekt primarnosti gubi se pod određenim </a:t>
            </a:r>
            <a:r>
              <a:rPr lang="en-US" b="1" smtClean="0">
                <a:latin typeface="Arial" panose="020B0604020202020204" pitchFamily="34" charset="0"/>
                <a:cs typeface="Times New Roman" panose="02020603050405020304" pitchFamily="18" charset="0"/>
              </a:rPr>
              <a:t>slovima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  <a:buFontTx/>
              <a:buNone/>
            </a:pPr>
            <a:r>
              <a:rPr lang="hr-HR" sz="2400" b="1" smtClean="0">
                <a:latin typeface="Arial" panose="020B0604020202020204" pitchFamily="34" charset="0"/>
              </a:rPr>
              <a:t>	1. kad </a:t>
            </a:r>
            <a:r>
              <a:rPr lang="en-US" sz="2400" b="1" smtClean="0">
                <a:latin typeface="Arial" panose="020B0604020202020204" pitchFamily="34" charset="0"/>
              </a:rPr>
              <a:t>posmatrače </a:t>
            </a:r>
            <a:r>
              <a:rPr lang="hr-HR" sz="2400" b="1" smtClean="0">
                <a:latin typeface="Arial" panose="020B0604020202020204" pitchFamily="34" charset="0"/>
              </a:rPr>
              <a:t>upozorimo da uzmu u obzir sve informacije (Anderson &amp; Hubert, 1963)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  <a:buFontTx/>
              <a:buNone/>
            </a:pPr>
            <a:r>
              <a:rPr lang="hr-HR" sz="2400" b="1" smtClean="0">
                <a:latin typeface="Arial" panose="020B0604020202020204" pitchFamily="34" charset="0"/>
              </a:rPr>
              <a:t>	2. kad se </a:t>
            </a:r>
            <a:r>
              <a:rPr lang="en-US" sz="2400" b="1" smtClean="0">
                <a:latin typeface="Arial" panose="020B0604020202020204" pitchFamily="34" charset="0"/>
              </a:rPr>
              <a:t>posmatračima da instrukcija </a:t>
            </a:r>
            <a:r>
              <a:rPr lang="hr-HR" sz="2400" b="1" smtClean="0">
                <a:latin typeface="Arial" panose="020B0604020202020204" pitchFamily="34" charset="0"/>
              </a:rPr>
              <a:t>da formiraju novi </a:t>
            </a:r>
            <a:r>
              <a:rPr lang="en-US" sz="2400" b="1" smtClean="0">
                <a:latin typeface="Arial" panose="020B0604020202020204" pitchFamily="34" charset="0"/>
              </a:rPr>
              <a:t>utisak </a:t>
            </a:r>
            <a:r>
              <a:rPr lang="hr-HR" sz="2400" b="1" smtClean="0">
                <a:latin typeface="Arial" panose="020B0604020202020204" pitchFamily="34" charset="0"/>
              </a:rPr>
              <a:t>nakon svake nove informacije (Stewart, 1965)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  <a:buFontTx/>
              <a:buNone/>
            </a:pPr>
            <a:r>
              <a:rPr lang="hr-HR" sz="2400" b="1" smtClean="0">
                <a:latin typeface="Arial" panose="020B0604020202020204" pitchFamily="34" charset="0"/>
              </a:rPr>
              <a:t>	3. s povećanjem vremenskog razmaka između davanja informacija i izražavanja </a:t>
            </a:r>
            <a:r>
              <a:rPr lang="en-US" sz="2400" b="1" smtClean="0">
                <a:latin typeface="Arial" panose="020B0604020202020204" pitchFamily="34" charset="0"/>
              </a:rPr>
              <a:t>utiska</a:t>
            </a:r>
            <a:endParaRPr lang="hr-HR" sz="2400" b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150000"/>
            </a:pPr>
            <a:r>
              <a:rPr lang="hr-HR" b="1" smtClean="0">
                <a:latin typeface="Arial" panose="020B0604020202020204" pitchFamily="34" charset="0"/>
              </a:rPr>
              <a:t>u ovom posljednjem slučaju dolazi do </a:t>
            </a:r>
            <a:r>
              <a:rPr lang="hr-HR" b="1" smtClean="0">
                <a:solidFill>
                  <a:schemeClr val="accent2"/>
                </a:solidFill>
                <a:latin typeface="Arial" panose="020B0604020202020204" pitchFamily="34" charset="0"/>
              </a:rPr>
              <a:t>efekta recentnosti</a:t>
            </a:r>
            <a:r>
              <a:rPr lang="hr-HR" b="1" smtClean="0">
                <a:latin typeface="Arial" panose="020B0604020202020204" pitchFamily="34" charset="0"/>
              </a:rPr>
              <a:t>, tj. zadnje informacije više ut</a:t>
            </a:r>
            <a:r>
              <a:rPr lang="en-US" b="1" smtClean="0">
                <a:latin typeface="Arial" panose="020B0604020202020204" pitchFamily="34" charset="0"/>
              </a:rPr>
              <a:t>i</a:t>
            </a:r>
            <a:r>
              <a:rPr lang="hr-HR" b="1" smtClean="0">
                <a:latin typeface="Arial" panose="020B0604020202020204" pitchFamily="34" charset="0"/>
              </a:rPr>
              <a:t>ču na </a:t>
            </a:r>
            <a:r>
              <a:rPr lang="en-US" b="1" smtClean="0">
                <a:latin typeface="Arial" panose="020B0604020202020204" pitchFamily="34" charset="0"/>
              </a:rPr>
              <a:t>utiske </a:t>
            </a:r>
            <a:r>
              <a:rPr lang="hr-HR" b="1" smtClean="0">
                <a:latin typeface="Arial" panose="020B0604020202020204" pitchFamily="34" charset="0"/>
              </a:rPr>
              <a:t>o osobi</a:t>
            </a:r>
            <a:endParaRPr 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8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8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8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8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Kako nismo savršeni </a:t>
            </a:r>
            <a:r>
              <a:rPr lang="en-US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u </a:t>
            </a:r>
            <a:r>
              <a:rPr lang="en-US" b="1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obradi</a:t>
            </a:r>
            <a:r>
              <a:rPr lang="en-US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informacija, prilikom stvaranja</a:t>
            </a:r>
            <a:r>
              <a:rPr lang="en-US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utisaka</a:t>
            </a:r>
            <a:r>
              <a:rPr lang="en-US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 drugim ljudima često činimo greške</a:t>
            </a:r>
            <a:r>
              <a:rPr lang="hr-HR" b="1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b="1" dirty="0" smtClean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hr-H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greška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prve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impresija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Arial" panose="020B0604020202020204" pitchFamily="34" charset="0"/>
              </a:rPr>
              <a:t>– sklonost da </a:t>
            </a:r>
            <a:r>
              <a:rPr lang="en-US" b="1" dirty="0" err="1" smtClean="0">
                <a:latin typeface="Arial" panose="020B0604020202020204" pitchFamily="34" charset="0"/>
              </a:rPr>
              <a:t>procenjujemo</a:t>
            </a:r>
            <a:r>
              <a:rPr lang="hr-HR" b="1" dirty="0" smtClean="0">
                <a:latin typeface="Arial" panose="020B0604020202020204" pitchFamily="34" charset="0"/>
              </a:rPr>
              <a:t> ljude pod ut</a:t>
            </a:r>
            <a:r>
              <a:rPr lang="en-US" b="1" dirty="0" err="1" smtClean="0">
                <a:latin typeface="Arial" panose="020B0604020202020204" pitchFamily="34" charset="0"/>
              </a:rPr>
              <a:t>i</a:t>
            </a:r>
            <a:r>
              <a:rPr lang="hr-HR" b="1" dirty="0" smtClean="0">
                <a:latin typeface="Arial" panose="020B0604020202020204" pitchFamily="34" charset="0"/>
              </a:rPr>
              <a:t>cajem </a:t>
            </a:r>
            <a:r>
              <a:rPr lang="en-US" b="1" dirty="0" err="1" smtClean="0">
                <a:latin typeface="Arial" panose="020B0604020202020204" pitchFamily="34" charset="0"/>
              </a:rPr>
              <a:t>utiska</a:t>
            </a:r>
            <a:r>
              <a:rPr lang="hr-HR" b="1" dirty="0" smtClean="0">
                <a:latin typeface="Arial" panose="020B0604020202020204" pitchFamily="34" charset="0"/>
              </a:rPr>
              <a:t> kojeg smo stvorili kad smo ih prvi put videli</a:t>
            </a: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hr-HR" b="1" dirty="0" smtClean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hr-HR" b="1" dirty="0" smtClean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hr-HR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hr-H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alo-efekt</a:t>
            </a:r>
            <a:r>
              <a:rPr lang="hr-HR" b="1" dirty="0" smtClean="0">
                <a:latin typeface="Arial" panose="020B0604020202020204" pitchFamily="34" charset="0"/>
              </a:rPr>
              <a:t> – </a:t>
            </a:r>
            <a:r>
              <a:rPr lang="en-US" b="1" dirty="0" err="1" smtClean="0">
                <a:latin typeface="Arial" panose="020B0604020202020204" pitchFamily="34" charset="0"/>
              </a:rPr>
              <a:t>opšti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pozivni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ili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negativni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utisak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hr-HR" b="1" dirty="0" smtClean="0">
                <a:latin typeface="Arial" panose="020B0604020202020204" pitchFamily="34" charset="0"/>
              </a:rPr>
              <a:t>o pojedincu ut</a:t>
            </a:r>
            <a:r>
              <a:rPr lang="en-US" b="1" dirty="0" err="1" smtClean="0">
                <a:latin typeface="Arial" panose="020B0604020202020204" pitchFamily="34" charset="0"/>
              </a:rPr>
              <a:t>i</a:t>
            </a:r>
            <a:r>
              <a:rPr lang="hr-HR" b="1" dirty="0" smtClean="0">
                <a:latin typeface="Arial" panose="020B0604020202020204" pitchFamily="34" charset="0"/>
              </a:rPr>
              <a:t>če na sve druge </a:t>
            </a:r>
            <a:r>
              <a:rPr lang="en-US" b="1" dirty="0" err="1" smtClean="0">
                <a:latin typeface="Arial" panose="020B0604020202020204" pitchFamily="34" charset="0"/>
              </a:rPr>
              <a:t>karakteristike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te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</a:rPr>
              <a:t>osobe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16765239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Svaki čovjek ima svoj jedinstveni način doživljavanja drugih ljudi, svoje merilo</a:t>
            </a:r>
            <a:endParaRPr lang="en-US" b="1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b="1" smtClean="0">
                <a:latin typeface="Arial" panose="020B0604020202020204" pitchFamily="34" charset="0"/>
              </a:rPr>
              <a:t>Utisci 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jednog </a:t>
            </a:r>
            <a:r>
              <a:rPr lang="en-US" b="1" smtClean="0">
                <a:latin typeface="Arial" panose="020B0604020202020204" pitchFamily="34" charset="0"/>
                <a:cs typeface="Times New Roman" panose="02020603050405020304" pitchFamily="18" charset="0"/>
              </a:rPr>
              <a:t>posmatrača 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o različitim ljudima često </a:t>
            </a:r>
            <a:r>
              <a:rPr lang="hr-HR" b="1" smtClean="0">
                <a:latin typeface="Arial" panose="020B0604020202020204" pitchFamily="34" charset="0"/>
              </a:rPr>
              <a:t>su 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sličniji nego </a:t>
            </a:r>
            <a:r>
              <a:rPr lang="en-US" b="1" smtClean="0">
                <a:latin typeface="Arial" panose="020B0604020202020204" pitchFamily="34" charset="0"/>
                <a:cs typeface="Times New Roman" panose="02020603050405020304" pitchFamily="18" charset="0"/>
              </a:rPr>
              <a:t>utisci 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različitih promatrača o istoj ciljnoj osobi.</a:t>
            </a:r>
            <a:endParaRPr lang="en-US" b="1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ct val="30000"/>
              </a:spcAft>
            </a:pPr>
            <a:endParaRPr lang="en-US" b="1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r-HR" b="1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raspoloženje</a:t>
            </a: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b="1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b="1" smtClean="0">
                <a:latin typeface="Arial" panose="020B0604020202020204" pitchFamily="34" charset="0"/>
                <a:cs typeface="Times New Roman" panose="02020603050405020304" pitchFamily="18" charset="0"/>
              </a:rPr>
              <a:t>način razmišljanja</a:t>
            </a:r>
            <a:endParaRPr lang="hr-HR" b="1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hr-HR" b="1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None/>
            </a:pPr>
            <a:endParaRPr lang="hr-HR" b="1" i="1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759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  <a:buSzPct val="150000"/>
            </a:pP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Ni sam sadržaj informacija nije jednako važan - neke informacije smatramo </a:t>
            </a:r>
            <a:r>
              <a:rPr lang="en-US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bitnijim</a:t>
            </a:r>
            <a:r>
              <a:rPr lang="hr-HR" b="1" dirty="0" smtClean="0">
                <a:latin typeface="Arial" panose="020B0604020202020204" pitchFamily="34" charset="0"/>
              </a:rPr>
              <a:t>,</a:t>
            </a: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a neke </a:t>
            </a:r>
            <a:r>
              <a:rPr lang="hr-HR" b="1" dirty="0" smtClean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perifernim </a:t>
            </a: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za stvaranje </a:t>
            </a:r>
            <a:r>
              <a:rPr lang="en-US" b="1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utisaka</a:t>
            </a:r>
            <a:r>
              <a:rPr lang="en-US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 </a:t>
            </a:r>
            <a:r>
              <a:rPr lang="hr-HR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osobi. </a:t>
            </a:r>
          </a:p>
        </p:txBody>
      </p:sp>
    </p:spTree>
    <p:extLst>
      <p:ext uri="{BB962C8B-B14F-4D97-AF65-F5344CB8AC3E}">
        <p14:creationId xmlns:p14="http://schemas.microsoft.com/office/powerpoint/2010/main" val="55788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295400"/>
          </a:xfrm>
        </p:spPr>
        <p:txBody>
          <a:bodyPr/>
          <a:lstStyle/>
          <a:p>
            <a:pPr>
              <a:defRPr/>
            </a:pPr>
            <a:r>
              <a:rPr lang="en-US" smtClean="0"/>
              <a:t>    </a:t>
            </a:r>
            <a:r>
              <a:rPr lang="hr-HR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Implicitne teorije ličnosti</a:t>
            </a:r>
            <a:endParaRPr lang="en-US" smtClean="0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SzPct val="150000"/>
            </a:pPr>
            <a:r>
              <a:rPr lang="hr-HR" sz="2400" b="1" smtClean="0">
                <a:latin typeface="Arial" panose="020B0604020202020204" pitchFamily="34" charset="0"/>
              </a:rPr>
              <a:t>Implicitna teorija ličnosti je vrsta sheme</a:t>
            </a:r>
            <a:r>
              <a:rPr lang="en-US" sz="2400" b="1" smtClean="0">
                <a:latin typeface="Arial" panose="020B0604020202020204" pitchFamily="34" charset="0"/>
              </a:rPr>
              <a:t> </a:t>
            </a:r>
            <a:r>
              <a:rPr lang="hr-HR" sz="2400" b="1" smtClean="0">
                <a:latin typeface="Arial" panose="020B0604020202020204" pitchFamily="34" charset="0"/>
              </a:rPr>
              <a:t>koju ljudi koriste kako bi </a:t>
            </a:r>
            <a:r>
              <a:rPr lang="en-US" sz="2400" b="1" smtClean="0">
                <a:latin typeface="Arial" panose="020B0604020202020204" pitchFamily="34" charset="0"/>
              </a:rPr>
              <a:t>grupisali </a:t>
            </a:r>
            <a:r>
              <a:rPr lang="hr-HR" sz="2400" b="1" smtClean="0">
                <a:latin typeface="Arial" panose="020B0604020202020204" pitchFamily="34" charset="0"/>
              </a:rPr>
              <a:t>različite osobine ličnosti</a:t>
            </a:r>
            <a:r>
              <a:rPr lang="en-US" sz="2400" b="1" smtClean="0">
                <a:latin typeface="Arial" panose="020B0604020202020204" pitchFamily="34" charset="0"/>
              </a:rPr>
              <a:t>.</a:t>
            </a:r>
            <a:endParaRPr lang="hr-HR" sz="24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SzPct val="150000"/>
            </a:pPr>
            <a:r>
              <a:rPr lang="hr-HR" sz="2400" b="1" smtClean="0">
                <a:latin typeface="Arial" panose="020B0604020202020204" pitchFamily="34" charset="0"/>
              </a:rPr>
              <a:t>Svako od nas ima svoje implicitne teorije ličnosti – uverenja o tome koje osobine su međusobno povezane, a koje nikako ne mogu biti prisutne kod iste osobe. </a:t>
            </a:r>
          </a:p>
          <a:p>
            <a:pPr>
              <a:lnSpc>
                <a:spcPct val="90000"/>
              </a:lnSpc>
              <a:spcAft>
                <a:spcPct val="30000"/>
              </a:spcAft>
              <a:buSzPct val="150000"/>
            </a:pPr>
            <a:r>
              <a:rPr lang="hr-HR" sz="2400" b="1" smtClean="0">
                <a:latin typeface="Arial" panose="020B0604020202020204" pitchFamily="34" charset="0"/>
              </a:rPr>
              <a:t>Koriš</a:t>
            </a:r>
            <a:r>
              <a:rPr lang="en-US" sz="2400" b="1" smtClean="0">
                <a:latin typeface="Arial" panose="020B0604020202020204" pitchFamily="34" charset="0"/>
              </a:rPr>
              <a:t>ć</a:t>
            </a:r>
            <a:r>
              <a:rPr lang="hr-HR" sz="2400" b="1" smtClean="0">
                <a:latin typeface="Arial" panose="020B0604020202020204" pitchFamily="34" charset="0"/>
              </a:rPr>
              <a:t>enje ovih teorija pomaže nam da brzo stvorimo detaljne </a:t>
            </a:r>
            <a:r>
              <a:rPr lang="en-US" sz="2400" b="1" smtClean="0">
                <a:latin typeface="Arial" panose="020B0604020202020204" pitchFamily="34" charset="0"/>
              </a:rPr>
              <a:t>utiske </a:t>
            </a:r>
            <a:r>
              <a:rPr lang="hr-HR" sz="2400" b="1" smtClean="0">
                <a:latin typeface="Arial" panose="020B0604020202020204" pitchFamily="34" charset="0"/>
              </a:rPr>
              <a:t>o drugim ljudima na osnov</a:t>
            </a:r>
            <a:r>
              <a:rPr lang="en-US" sz="2400" b="1" smtClean="0">
                <a:latin typeface="Arial" panose="020B0604020202020204" pitchFamily="34" charset="0"/>
              </a:rPr>
              <a:t>u</a:t>
            </a:r>
            <a:r>
              <a:rPr lang="hr-HR" sz="2400" b="1" smtClean="0">
                <a:latin typeface="Arial" panose="020B0604020202020204" pitchFamily="34" charset="0"/>
              </a:rPr>
              <a:t> samo nekoliko informacija koje imamo o njima – praznine popunimo osobinama koje smatramo da su povezane s ovima o kojima smo primili informaciju</a:t>
            </a:r>
            <a:r>
              <a:rPr lang="en-US" sz="2400" b="1" smtClean="0">
                <a:latin typeface="Arial" panose="020B0604020202020204" pitchFamily="34" charset="0"/>
              </a:rPr>
              <a:t>.</a:t>
            </a:r>
            <a:endParaRPr lang="en-US" sz="2400" b="1" smtClean="0"/>
          </a:p>
        </p:txBody>
      </p:sp>
    </p:spTree>
    <p:extLst>
      <p:ext uri="{BB962C8B-B14F-4D97-AF65-F5344CB8AC3E}">
        <p14:creationId xmlns:p14="http://schemas.microsoft.com/office/powerpoint/2010/main" val="3512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295400"/>
          </a:xfrm>
        </p:spPr>
        <p:txBody>
          <a:bodyPr/>
          <a:lstStyle/>
          <a:p>
            <a:pPr>
              <a:defRPr/>
            </a:pPr>
            <a:r>
              <a:rPr lang="en-US" smtClean="0"/>
              <a:t> </a:t>
            </a:r>
            <a:r>
              <a:rPr lang="hr-HR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Implicitne teorije ličnosti</a:t>
            </a:r>
            <a:endParaRPr lang="en-US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>
              <a:buSzPct val="150000"/>
            </a:pPr>
            <a:r>
              <a:rPr lang="hr-HR" b="1" smtClean="0">
                <a:latin typeface="Arial" panose="020B0604020202020204" pitchFamily="34" charset="0"/>
              </a:rPr>
              <a:t>Uloga kulture u implicitnim teorijama ličnosti</a:t>
            </a:r>
            <a:endParaRPr lang="en-US" b="1" smtClean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8077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Hoffman </a:t>
            </a:r>
            <a:r>
              <a:rPr lang="hr-HR" sz="2800" b="1"/>
              <a:t>i s</a:t>
            </a:r>
            <a:r>
              <a:rPr lang="en-US" sz="2800" b="1"/>
              <a:t>a</a:t>
            </a:r>
            <a:r>
              <a:rPr lang="hr-HR" sz="2800" b="1"/>
              <a:t>radnici</a:t>
            </a:r>
            <a:r>
              <a:rPr lang="en-US" sz="2800" b="1"/>
              <a:t> (1986) </a:t>
            </a:r>
            <a:r>
              <a:rPr lang="hr-HR" sz="2800" b="1"/>
              <a:t>otkrili su da kulturalne implicitne teorije ličnosti</a:t>
            </a:r>
            <a:r>
              <a:rPr lang="en-US" sz="2800" b="1"/>
              <a:t> </a:t>
            </a:r>
            <a:r>
              <a:rPr lang="hr-HR" sz="2800" b="1"/>
              <a:t>ut</a:t>
            </a:r>
            <a:r>
              <a:rPr lang="en-US" sz="2800" b="1"/>
              <a:t>i</a:t>
            </a:r>
            <a:r>
              <a:rPr lang="hr-HR" sz="2800" b="1"/>
              <a:t>ču na to kakve </a:t>
            </a:r>
            <a:r>
              <a:rPr lang="en-US" sz="2800" b="1"/>
              <a:t>utiske </a:t>
            </a:r>
            <a:r>
              <a:rPr lang="hr-HR" sz="2800" b="1"/>
              <a:t>ljudi stvaraju o drugima.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0475211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Samoispunjavajuće proročanstvo</a:t>
            </a:r>
            <a:endParaRPr lang="en-US" smtClean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1295400"/>
          </a:xfrm>
        </p:spPr>
        <p:txBody>
          <a:bodyPr/>
          <a:lstStyle/>
          <a:p>
            <a:pPr eaLnBrk="1" hangingPunct="1">
              <a:buSzPct val="150000"/>
            </a:pPr>
            <a:r>
              <a:rPr lang="hr-HR" b="1" dirty="0" smtClean="0">
                <a:latin typeface="Arial" panose="020B0604020202020204" pitchFamily="34" charset="0"/>
              </a:rPr>
              <a:t>Ljudi kao svakodnevni teoretičari: sheme i njihov </a:t>
            </a:r>
            <a:r>
              <a:rPr lang="hr-HR" b="1" dirty="0" smtClean="0">
                <a:latin typeface="Arial" panose="020B0604020202020204" pitchFamily="34" charset="0"/>
              </a:rPr>
              <a:t>ut</a:t>
            </a:r>
            <a:r>
              <a:rPr lang="en-US" b="1" dirty="0" err="1" smtClean="0">
                <a:latin typeface="Arial" panose="020B0604020202020204" pitchFamily="34" charset="0"/>
              </a:rPr>
              <a:t>i</a:t>
            </a:r>
            <a:r>
              <a:rPr lang="hr-HR" b="1" dirty="0" smtClean="0">
                <a:latin typeface="Arial" panose="020B0604020202020204" pitchFamily="34" charset="0"/>
              </a:rPr>
              <a:t>caj</a:t>
            </a:r>
            <a:endParaRPr lang="en-US" b="1" dirty="0" smtClean="0"/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609600" y="2895600"/>
            <a:ext cx="8001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b="1" i="1">
                <a:solidFill>
                  <a:srgbClr val="0033CC"/>
                </a:solidFill>
              </a:rPr>
              <a:t>Samoispunjavajuće proročanstvo</a:t>
            </a:r>
            <a:r>
              <a:rPr lang="en-US" sz="2800" b="1"/>
              <a:t>: </a:t>
            </a:r>
            <a:r>
              <a:rPr lang="hr-HR" sz="2800" b="1"/>
              <a:t>slučaj kada ljudi (1) imaju očekivanje o tome kakva je druga osoba</a:t>
            </a:r>
            <a:r>
              <a:rPr lang="en-US" sz="2800" b="1"/>
              <a:t>, </a:t>
            </a:r>
            <a:r>
              <a:rPr lang="hr-HR" sz="2800" b="1"/>
              <a:t>što (2) ut</a:t>
            </a:r>
            <a:r>
              <a:rPr lang="en-US" sz="2800" b="1"/>
              <a:t>i</a:t>
            </a:r>
            <a:r>
              <a:rPr lang="hr-HR" sz="2800" b="1"/>
              <a:t>če na njihovo ponašanje prema toj osobi</a:t>
            </a:r>
            <a:r>
              <a:rPr lang="en-US" sz="2800" b="1"/>
              <a:t>, </a:t>
            </a:r>
            <a:r>
              <a:rPr lang="hr-HR" sz="2800" b="1"/>
              <a:t>što (3) izaziva da se ta osoba ponaša u skladu s</a:t>
            </a:r>
            <a:r>
              <a:rPr lang="en-US" sz="2800" b="1"/>
              <a:t>a</a:t>
            </a:r>
            <a:r>
              <a:rPr lang="hr-HR" sz="2800" b="1"/>
              <a:t> početnim očekivanjima, čineći tako da se ta očekivanja pokažu istinitima</a:t>
            </a:r>
            <a:r>
              <a:rPr lang="en-US" sz="28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0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3" grpId="0" build="p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 rot="10195182" flipV="1">
            <a:off x="457200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Samoispunjavajuće proročanstvo</a:t>
            </a:r>
            <a:endParaRPr lang="en-US" smtClean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3400" y="1752600"/>
          <a:ext cx="792480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Bitmap Image" r:id="rId4" imgW="9495238" imgH="7552381" progId="Paint.Picture">
                  <p:embed/>
                </p:oleObj>
              </mc:Choice>
              <mc:Fallback>
                <p:oleObj name="Bitmap Image" r:id="rId4" imgW="9495238" imgH="7552381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92480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0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lang="hr-HR" sz="4000" dirty="0" smtClean="0"/>
              <a:t> </a:t>
            </a:r>
            <a:r>
              <a:rPr lang="hr-HR" sz="4000" dirty="0" smtClean="0"/>
              <a:t>MOTIVACIJA I PONAŠANJE U ORGANIZACIJI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38746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42545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sr-Latn-RS" smtClean="0"/>
              <a:t>Top nivo</a:t>
            </a:r>
          </a:p>
          <a:p>
            <a:pPr>
              <a:buFont typeface="Wingdings 3" panose="05040102010807070707" pitchFamily="18" charset="2"/>
              <a:buNone/>
            </a:pPr>
            <a:endParaRPr lang="sr-Latn-RS" smtClean="0"/>
          </a:p>
          <a:p>
            <a:pPr>
              <a:buFont typeface="Wingdings 3" panose="05040102010807070707" pitchFamily="18" charset="2"/>
              <a:buNone/>
            </a:pPr>
            <a:r>
              <a:rPr lang="sr-Latn-RS" smtClean="0"/>
              <a:t>Srednji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r-Latn-RS" smtClean="0"/>
              <a:t>nivo</a:t>
            </a:r>
          </a:p>
          <a:p>
            <a:pPr>
              <a:buFont typeface="Wingdings 3" panose="05040102010807070707" pitchFamily="18" charset="2"/>
              <a:buNone/>
            </a:pPr>
            <a:endParaRPr lang="sr-Latn-RS" smtClean="0"/>
          </a:p>
          <a:p>
            <a:pPr>
              <a:buFont typeface="Wingdings 3" panose="05040102010807070707" pitchFamily="18" charset="2"/>
              <a:buNone/>
            </a:pPr>
            <a:r>
              <a:rPr lang="en-US" smtClean="0"/>
              <a:t>O</a:t>
            </a:r>
            <a:r>
              <a:rPr lang="sr-Latn-RS" smtClean="0"/>
              <a:t>perativni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r-Latn-RS" smtClean="0"/>
              <a:t>nivo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828800"/>
            <a:ext cx="2971800" cy="609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 smtClean="0"/>
              <a:t>konceptualne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0" y="2514600"/>
            <a:ext cx="7543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3886200"/>
            <a:ext cx="7391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5334000"/>
            <a:ext cx="73914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2530" idx="2"/>
          </p:cNvCxnSpPr>
          <p:nvPr/>
        </p:nvCxnSpPr>
        <p:spPr>
          <a:xfrm>
            <a:off x="2057400" y="1905000"/>
            <a:ext cx="2362200" cy="4102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1828800"/>
            <a:ext cx="2667000" cy="426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3200400" y="2895600"/>
            <a:ext cx="2667000" cy="8382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humanističke</a:t>
            </a:r>
            <a:endParaRPr lang="en-US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600200" y="4572000"/>
            <a:ext cx="1981200" cy="6096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tehničke</a:t>
            </a:r>
            <a:endParaRPr lang="en-US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r-HR" sz="2400" smtClean="0">
                <a:latin typeface="Arial" panose="020B0604020202020204" pitchFamily="34" charset="0"/>
              </a:rPr>
              <a:t>Pojam i definicija</a:t>
            </a:r>
          </a:p>
          <a:p>
            <a:r>
              <a:rPr lang="hr-HR" sz="2400" smtClean="0">
                <a:latin typeface="Arial" panose="020B0604020202020204" pitchFamily="34" charset="0"/>
              </a:rPr>
              <a:t>Motivacija je rezultat interakcije između osoba i situacije.</a:t>
            </a:r>
          </a:p>
          <a:p>
            <a:r>
              <a:rPr lang="hr-HR" sz="2400" smtClean="0">
                <a:latin typeface="Arial" panose="020B0604020202020204" pitchFamily="34" charset="0"/>
              </a:rPr>
              <a:t>Motivacija varira</a:t>
            </a:r>
          </a:p>
          <a:p>
            <a:pPr lvl="1"/>
            <a:r>
              <a:rPr lang="hr-HR" smtClean="0">
                <a:latin typeface="Arial" panose="020B0604020202020204" pitchFamily="34" charset="0"/>
              </a:rPr>
              <a:t>od situacije do situacije</a:t>
            </a:r>
          </a:p>
          <a:p>
            <a:pPr lvl="1"/>
            <a:r>
              <a:rPr lang="hr-HR" smtClean="0">
                <a:latin typeface="Arial" panose="020B0604020202020204" pitchFamily="34" charset="0"/>
              </a:rPr>
              <a:t>među osobama i u vremenu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r-HR" sz="3600" smtClean="0">
                <a:solidFill>
                  <a:schemeClr val="tx1"/>
                </a:solidFill>
              </a:rPr>
              <a:t>MOTIVACIJA</a:t>
            </a:r>
            <a:r>
              <a:rPr lang="en-GB" sz="3600" smtClean="0">
                <a:solidFill>
                  <a:schemeClr val="tx1"/>
                </a:solidFill>
              </a:rPr>
              <a:t/>
            </a:r>
            <a:br>
              <a:rPr lang="en-GB" sz="3600" smtClean="0">
                <a:solidFill>
                  <a:schemeClr val="tx1"/>
                </a:solidFill>
              </a:rPr>
            </a:br>
            <a:endParaRPr lang="en-GB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2779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</a:rPr>
              <a:t>Motivacija je proces u kojem osoba </a:t>
            </a:r>
            <a:r>
              <a:rPr lang="en-US" dirty="0" err="1" smtClean="0">
                <a:latin typeface="Arial" panose="020B0604020202020204" pitchFamily="34" charset="0"/>
              </a:rPr>
              <a:t>ulaže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velike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napore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</a:rPr>
              <a:t>da se ostvare ciljevi organizacije pod </a:t>
            </a:r>
            <a:r>
              <a:rPr lang="en-US" dirty="0" err="1" smtClean="0">
                <a:latin typeface="Arial" panose="020B0604020202020204" pitchFamily="34" charset="0"/>
              </a:rPr>
              <a:t>uslovom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</a:rPr>
              <a:t>zadovoljenja nekih potreba te osobe.</a:t>
            </a:r>
          </a:p>
          <a:p>
            <a:r>
              <a:rPr lang="hr-HR" dirty="0" smtClean="0">
                <a:latin typeface="Arial" panose="020B0604020202020204" pitchFamily="34" charset="0"/>
              </a:rPr>
              <a:t>Ključne riječi definicije:</a:t>
            </a:r>
          </a:p>
          <a:p>
            <a:pPr lvl="1"/>
            <a:r>
              <a:rPr lang="hr-HR" dirty="0" smtClean="0">
                <a:latin typeface="Arial" panose="020B0604020202020204" pitchFamily="34" charset="0"/>
              </a:rPr>
              <a:t>napor (mera intenziteta i poriva)</a:t>
            </a:r>
          </a:p>
          <a:p>
            <a:pPr lvl="1"/>
            <a:r>
              <a:rPr lang="hr-HR" dirty="0" smtClean="0">
                <a:latin typeface="Arial" panose="020B0604020202020204" pitchFamily="34" charset="0"/>
              </a:rPr>
              <a:t>ciljevi organizacije</a:t>
            </a:r>
          </a:p>
          <a:p>
            <a:pPr lvl="1"/>
            <a:r>
              <a:rPr lang="hr-HR" dirty="0" smtClean="0">
                <a:latin typeface="Arial" panose="020B0604020202020204" pitchFamily="34" charset="0"/>
              </a:rPr>
              <a:t>potrebe (</a:t>
            </a:r>
            <a:r>
              <a:rPr lang="hr-HR" dirty="0" smtClean="0">
                <a:latin typeface="Arial" panose="020B0604020202020204" pitchFamily="34" charset="0"/>
              </a:rPr>
              <a:t>unut</a:t>
            </a:r>
            <a:r>
              <a:rPr lang="en-US" dirty="0" smtClean="0">
                <a:latin typeface="Arial" panose="020B0604020202020204" pitchFamily="34" charset="0"/>
              </a:rPr>
              <a:t>r</a:t>
            </a:r>
            <a:r>
              <a:rPr lang="hr-HR" dirty="0" smtClean="0">
                <a:latin typeface="Arial" panose="020B0604020202020204" pitchFamily="34" charset="0"/>
              </a:rPr>
              <a:t>a</a:t>
            </a:r>
            <a:r>
              <a:rPr lang="sr-Latn-RS" dirty="0" smtClean="0">
                <a:latin typeface="Arial" panose="020B0604020202020204" pitchFamily="34" charset="0"/>
              </a:rPr>
              <a:t>š</a:t>
            </a:r>
            <a:r>
              <a:rPr lang="hr-HR" dirty="0" smtClean="0">
                <a:latin typeface="Arial" panose="020B0604020202020204" pitchFamily="34" charset="0"/>
              </a:rPr>
              <a:t>nje </a:t>
            </a:r>
            <a:r>
              <a:rPr lang="hr-HR" dirty="0" smtClean="0">
                <a:latin typeface="Arial" panose="020B0604020202020204" pitchFamily="34" charset="0"/>
              </a:rPr>
              <a:t>stanje koje neki izlaz čini atraktivnim)</a:t>
            </a:r>
          </a:p>
        </p:txBody>
      </p:sp>
    </p:spTree>
    <p:extLst>
      <p:ext uri="{BB962C8B-B14F-4D97-AF65-F5344CB8AC3E}">
        <p14:creationId xmlns:p14="http://schemas.microsoft.com/office/powerpoint/2010/main" val="408139813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772400" cy="685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hr-HR" b="1" smtClean="0">
                <a:latin typeface="Arial" panose="020B0604020202020204" pitchFamily="34" charset="0"/>
              </a:rPr>
              <a:t>Motivacioni proces</a:t>
            </a:r>
            <a:endParaRPr lang="en-GB" b="1" smtClean="0">
              <a:latin typeface="Arial" panose="020B0604020202020204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16764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Nezadovoljena potreba</a:t>
            </a:r>
            <a:endParaRPr lang="en-GB" sz="1600" b="1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438400" y="2819400"/>
            <a:ext cx="9144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Tenzija</a:t>
            </a:r>
            <a:endParaRPr lang="en-GB" sz="1600" b="1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962400" y="2819400"/>
            <a:ext cx="9144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Napor</a:t>
            </a:r>
            <a:endParaRPr lang="en-GB" sz="1600" b="1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486400" y="2743200"/>
            <a:ext cx="14478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Zadovoljena potreba</a:t>
            </a:r>
            <a:endParaRPr lang="en-GB" sz="1600" b="1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543800" y="2743200"/>
            <a:ext cx="12954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Smanjenje tenzije</a:t>
            </a:r>
            <a:endParaRPr lang="en-GB" sz="1600" b="1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9812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33528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8768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69342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733800" y="3733800"/>
            <a:ext cx="190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sz="2000"/>
              <a:t> Intenzitet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sz="2000"/>
              <a:t> Smer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sz="2000"/>
              <a:t> Upornost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70938338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dirty="0" smtClean="0">
                <a:latin typeface="Arial" panose="020B0604020202020204" pitchFamily="34" charset="0"/>
              </a:rPr>
              <a:t>Motivacija je proces usmeren na zadovoljenje </a:t>
            </a:r>
            <a:r>
              <a:rPr lang="hr-HR" dirty="0" smtClean="0">
                <a:latin typeface="Arial" panose="020B0604020202020204" pitchFamily="34" charset="0"/>
              </a:rPr>
              <a:t>potreba</a:t>
            </a:r>
            <a:endParaRPr lang="hr-HR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dirty="0" smtClean="0">
                <a:latin typeface="Arial" panose="020B0604020202020204" pitchFamily="34" charset="0"/>
              </a:rPr>
              <a:t>Ciljevi organizacije i pojedinaca trebaju u nekoj meri biti u saglasnosti</a:t>
            </a:r>
          </a:p>
          <a:p>
            <a:pPr>
              <a:lnSpc>
                <a:spcPct val="90000"/>
              </a:lnSpc>
            </a:pPr>
            <a:r>
              <a:rPr lang="hr-HR" dirty="0" smtClean="0">
                <a:latin typeface="Arial" panose="020B0604020202020204" pitchFamily="34" charset="0"/>
              </a:rPr>
              <a:t>Ostale ključne reči</a:t>
            </a:r>
          </a:p>
          <a:p>
            <a:pPr lvl="1">
              <a:lnSpc>
                <a:spcPct val="90000"/>
              </a:lnSpc>
            </a:pPr>
            <a:r>
              <a:rPr lang="hr-HR" dirty="0" smtClean="0">
                <a:latin typeface="Arial" panose="020B0604020202020204" pitchFamily="34" charset="0"/>
              </a:rPr>
              <a:t>Interes</a:t>
            </a:r>
          </a:p>
          <a:p>
            <a:pPr lvl="1">
              <a:lnSpc>
                <a:spcPct val="90000"/>
              </a:lnSpc>
            </a:pPr>
            <a:r>
              <a:rPr lang="hr-HR" dirty="0" smtClean="0">
                <a:latin typeface="Arial" panose="020B0604020202020204" pitchFamily="34" charset="0"/>
              </a:rPr>
              <a:t>Izazov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panose="020B0604020202020204" pitchFamily="34" charset="0"/>
              </a:rPr>
              <a:t>Lična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</a:rPr>
              <a:t>satisfakcij</a:t>
            </a:r>
            <a:r>
              <a:rPr lang="en-US" dirty="0" smtClean="0">
                <a:latin typeface="Arial" panose="020B0604020202020204" pitchFamily="34" charset="0"/>
              </a:rPr>
              <a:t>a</a:t>
            </a:r>
            <a:endParaRPr lang="en-GB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0311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340600" cy="504825"/>
          </a:xfrm>
        </p:spPr>
        <p:txBody>
          <a:bodyPr/>
          <a:lstStyle/>
          <a:p>
            <a:r>
              <a:rPr lang="hr-HR" sz="2400" smtClean="0"/>
              <a:t>Maslovljeva hijerarhija potreba:</a:t>
            </a: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1905000" y="1219200"/>
            <a:ext cx="5029200" cy="5029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3505200" y="3048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3048000" y="3962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2667000" y="4724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2286000" y="5486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3276600" y="563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b="1"/>
              <a:t>1. Fiziološke potrebe </a:t>
            </a:r>
            <a:endParaRPr lang="en-GB" b="1"/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3200400" y="4876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b="1"/>
              <a:t>2. Sigurnost </a:t>
            </a:r>
            <a:endParaRPr lang="en-GB" b="1"/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3276600" y="4114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b="1"/>
              <a:t>3. Pripadnost </a:t>
            </a:r>
            <a:endParaRPr lang="en-GB" b="1"/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3581400" y="3200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b="1"/>
              <a:t>4. Poštovanje </a:t>
            </a:r>
            <a:endParaRPr lang="en-GB" sz="1400" b="1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3876675" y="236220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600" b="1"/>
              <a:t>5. Samopo-tvrđivanje</a:t>
            </a:r>
            <a:endParaRPr lang="en-GB" sz="1600" b="1"/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6781800" y="2133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Izazovan posao</a:t>
            </a:r>
            <a:endParaRPr lang="en-GB"/>
          </a:p>
        </p:txBody>
      </p:sp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6781800" y="3138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Titula, radno mesto</a:t>
            </a:r>
            <a:endParaRPr lang="en-GB"/>
          </a:p>
        </p:txBody>
      </p:sp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6858000" y="39624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Kolege na poslu, timovi</a:t>
            </a:r>
            <a:endParaRPr lang="en-GB"/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6858000" y="46482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Penziono i zdravst. osiguranje</a:t>
            </a:r>
            <a:endParaRPr lang="en-GB"/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6858000" y="5638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Osnovna pla</a:t>
            </a:r>
            <a:r>
              <a:rPr lang="en-US"/>
              <a:t>t</a:t>
            </a:r>
            <a:r>
              <a:rPr lang="hr-HR"/>
              <a:t>a</a:t>
            </a:r>
            <a:endParaRPr lang="en-GB"/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838200" y="19050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Postignuće</a:t>
            </a:r>
            <a:endParaRPr lang="en-GB"/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838200" y="3200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Status</a:t>
            </a:r>
            <a:endParaRPr lang="en-GB"/>
          </a:p>
        </p:txBody>
      </p:sp>
      <p:sp>
        <p:nvSpPr>
          <p:cNvPr id="46101" name="Text Box 20"/>
          <p:cNvSpPr txBox="1">
            <a:spLocks noChangeArrowheads="1"/>
          </p:cNvSpPr>
          <p:nvPr/>
        </p:nvSpPr>
        <p:spPr bwMode="auto">
          <a:xfrm>
            <a:off x="762000" y="4205288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Prijateljstvo</a:t>
            </a:r>
            <a:endParaRPr lang="en-GB"/>
          </a:p>
        </p:txBody>
      </p:sp>
      <p:sp>
        <p:nvSpPr>
          <p:cNvPr id="46102" name="Text Box 21"/>
          <p:cNvSpPr txBox="1">
            <a:spLocks noChangeArrowheads="1"/>
          </p:cNvSpPr>
          <p:nvPr/>
        </p:nvSpPr>
        <p:spPr bwMode="auto">
          <a:xfrm>
            <a:off x="762000" y="4967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Stabilnost</a:t>
            </a:r>
            <a:endParaRPr lang="en-GB"/>
          </a:p>
        </p:txBody>
      </p:sp>
      <p:sp>
        <p:nvSpPr>
          <p:cNvPr id="46103" name="Text Box 22"/>
          <p:cNvSpPr txBox="1">
            <a:spLocks noChangeArrowheads="1"/>
          </p:cNvSpPr>
          <p:nvPr/>
        </p:nvSpPr>
        <p:spPr bwMode="auto">
          <a:xfrm>
            <a:off x="762000" y="5715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Hrana, stan</a:t>
            </a:r>
            <a:endParaRPr lang="en-GB"/>
          </a:p>
        </p:txBody>
      </p:sp>
      <p:sp>
        <p:nvSpPr>
          <p:cNvPr id="46104" name="Text Box 23"/>
          <p:cNvSpPr txBox="1">
            <a:spLocks noChangeArrowheads="1"/>
          </p:cNvSpPr>
          <p:nvPr/>
        </p:nvSpPr>
        <p:spPr bwMode="auto">
          <a:xfrm>
            <a:off x="762000" y="10668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2000" b="1"/>
              <a:t>Op</a:t>
            </a:r>
            <a:r>
              <a:rPr lang="en-US" sz="2000" b="1"/>
              <a:t>št</a:t>
            </a:r>
            <a:r>
              <a:rPr lang="hr-HR" sz="2000" b="1"/>
              <a:t>i primer</a:t>
            </a:r>
            <a:endParaRPr lang="en-GB" sz="2000" b="1"/>
          </a:p>
        </p:txBody>
      </p:sp>
      <p:sp>
        <p:nvSpPr>
          <p:cNvPr id="46105" name="Text Box 24"/>
          <p:cNvSpPr txBox="1">
            <a:spLocks noChangeArrowheads="1"/>
          </p:cNvSpPr>
          <p:nvPr/>
        </p:nvSpPr>
        <p:spPr bwMode="auto">
          <a:xfrm>
            <a:off x="6019800" y="914400"/>
            <a:ext cx="2551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2000" b="1"/>
              <a:t>Organizacijski primer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7063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57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hr-HR" sz="2400" b="1" dirty="0" smtClean="0">
                <a:latin typeface="Arial" panose="020B0604020202020204" pitchFamily="34" charset="0"/>
              </a:rPr>
              <a:t>Prema </a:t>
            </a:r>
            <a:r>
              <a:rPr lang="hr-HR" sz="2400" b="1" dirty="0" smtClean="0">
                <a:latin typeface="Arial" panose="020B0604020202020204" pitchFamily="34" charset="0"/>
              </a:rPr>
              <a:t>Maslovljevoj motivacionoj teoriji, </a:t>
            </a:r>
            <a:r>
              <a:rPr lang="hr-HR" sz="2400" b="1" dirty="0" smtClean="0">
                <a:latin typeface="Arial" panose="020B0604020202020204" pitchFamily="34" charset="0"/>
              </a:rPr>
              <a:t>ljudi moraju zadovoljiti pet grupa potreba sledećim r</a:t>
            </a:r>
            <a:r>
              <a:rPr lang="en-US" sz="2400" b="1" dirty="0" smtClean="0">
                <a:latin typeface="Arial" panose="020B0604020202020204" pitchFamily="34" charset="0"/>
              </a:rPr>
              <a:t>e</a:t>
            </a:r>
            <a:r>
              <a:rPr lang="hr-HR" sz="2400" b="1" dirty="0" smtClean="0">
                <a:latin typeface="Arial" panose="020B0604020202020204" pitchFamily="34" charset="0"/>
              </a:rPr>
              <a:t>dom:</a:t>
            </a:r>
          </a:p>
          <a:p>
            <a:pPr lvl="1">
              <a:buFontTx/>
              <a:buAutoNum type="arabicPeriod"/>
            </a:pPr>
            <a:r>
              <a:rPr lang="hr-HR" b="1" dirty="0" smtClean="0">
                <a:latin typeface="Arial" panose="020B0604020202020204" pitchFamily="34" charset="0"/>
              </a:rPr>
              <a:t>Fiziološke</a:t>
            </a:r>
            <a:r>
              <a:rPr lang="hr-HR" dirty="0" smtClean="0">
                <a:latin typeface="Arial" panose="020B0604020202020204" pitchFamily="34" charset="0"/>
              </a:rPr>
              <a:t> </a:t>
            </a:r>
          </a:p>
          <a:p>
            <a:pPr lvl="1">
              <a:buFontTx/>
              <a:buNone/>
            </a:pPr>
            <a:r>
              <a:rPr lang="hr-HR" dirty="0" smtClean="0">
                <a:latin typeface="Arial" panose="020B0604020202020204" pitchFamily="34" charset="0"/>
              </a:rPr>
              <a:t>	</a:t>
            </a:r>
            <a:r>
              <a:rPr lang="hr-HR" b="1" dirty="0" smtClean="0">
                <a:latin typeface="Arial" panose="020B0604020202020204" pitchFamily="34" charset="0"/>
              </a:rPr>
              <a:t>2. Sigurnost – fizička i emocionalna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hr-HR" sz="2400" dirty="0" smtClean="0">
                <a:latin typeface="Arial" panose="020B0604020202020204" pitchFamily="34" charset="0"/>
              </a:rPr>
              <a:t>	     </a:t>
            </a:r>
            <a:r>
              <a:rPr lang="hr-HR" sz="2000" dirty="0" smtClean="0">
                <a:latin typeface="Arial" panose="020B0604020202020204" pitchFamily="34" charset="0"/>
              </a:rPr>
              <a:t>sigurnost i zaštita od fizičkog i emocionalnog ugrožavanja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hr-HR" sz="2000" dirty="0" smtClean="0">
                <a:latin typeface="Arial" panose="020B0604020202020204" pitchFamily="34" charset="0"/>
              </a:rPr>
              <a:t>		Na poslu: kontinuitet zaposlenja, zaštita od nepravde 	rukovodilaca, zdravstveno i penziono </a:t>
            </a:r>
            <a:r>
              <a:rPr lang="hr-HR" sz="2000" dirty="0" smtClean="0">
                <a:latin typeface="Arial" panose="020B0604020202020204" pitchFamily="34" charset="0"/>
              </a:rPr>
              <a:t>osiguranje.</a:t>
            </a:r>
            <a:endParaRPr lang="hr-HR" sz="2000" dirty="0" smtClean="0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hr-HR" sz="2000" b="1" dirty="0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3200" b="1"/>
              <a:t>Maslovljeva hijerarhija potreba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24092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hr-HR" sz="2400" b="1" smtClean="0">
                <a:latin typeface="Arial" panose="020B0604020202020204" pitchFamily="34" charset="0"/>
              </a:rPr>
              <a:t>3. Pripadnost (ljubav, potreba za uključenjem – prihva</a:t>
            </a:r>
            <a:r>
              <a:rPr lang="en-US" sz="2400" b="1" smtClean="0">
                <a:latin typeface="Arial" panose="020B0604020202020204" pitchFamily="34" charset="0"/>
              </a:rPr>
              <a:t>t</a:t>
            </a:r>
            <a:r>
              <a:rPr lang="hr-HR" sz="2400" b="1" smtClean="0">
                <a:latin typeface="Arial" panose="020B0604020202020204" pitchFamily="34" charset="0"/>
              </a:rPr>
              <a:t>anjem od drugih)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hr-HR" sz="2400" b="1" smtClean="0">
                <a:latin typeface="Arial" panose="020B0604020202020204" pitchFamily="34" charset="0"/>
              </a:rPr>
              <a:t>	Odnosi se na socijalne procese.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hr-HR" sz="2400" b="1" smtClean="0">
                <a:latin typeface="Arial" panose="020B0604020202020204" pitchFamily="34" charset="0"/>
              </a:rPr>
              <a:t>	Odnosi u porodici i društvu – izvan posla.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hr-HR" sz="2400" b="1" smtClean="0">
                <a:latin typeface="Arial" panose="020B0604020202020204" pitchFamily="34" charset="0"/>
              </a:rPr>
              <a:t>	Na poslu: prijateljstvo – drugarstvo na poslu, timski rad, grupe, timski odnosi.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sz="24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400" b="1" smtClean="0">
                <a:latin typeface="Arial" panose="020B0604020202020204" pitchFamily="34" charset="0"/>
              </a:rPr>
              <a:t>4. Samopoštovanje (vlastiti imidž i samo</a:t>
            </a:r>
            <a:r>
              <a:rPr lang="en-US" sz="2400" b="1" smtClean="0">
                <a:latin typeface="Arial" panose="020B0604020202020204" pitchFamily="34" charset="0"/>
              </a:rPr>
              <a:t>poštovanje</a:t>
            </a:r>
            <a:r>
              <a:rPr lang="hr-HR" sz="2400" b="1" smtClean="0">
                <a:latin typeface="Arial" panose="020B0604020202020204" pitchFamily="34" charset="0"/>
              </a:rPr>
              <a:t>, autonomija, nezavisnost, potreba za </a:t>
            </a:r>
            <a:r>
              <a:rPr lang="en-US" sz="2400" b="1" smtClean="0">
                <a:latin typeface="Arial" panose="020B0604020202020204" pitchFamily="34" charset="0"/>
              </a:rPr>
              <a:t>poštovanjem </a:t>
            </a:r>
            <a:r>
              <a:rPr lang="hr-HR" sz="2400" b="1" smtClean="0">
                <a:latin typeface="Arial" panose="020B0604020202020204" pitchFamily="34" charset="0"/>
              </a:rPr>
              <a:t>od drugih</a:t>
            </a:r>
            <a:r>
              <a:rPr lang="en-US" sz="2400" b="1" smtClean="0">
                <a:latin typeface="Arial" panose="020B0604020202020204" pitchFamily="34" charset="0"/>
              </a:rPr>
              <a:t> ljudi</a:t>
            </a:r>
            <a:r>
              <a:rPr lang="hr-HR" sz="2400" b="1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400" b="1" smtClean="0">
                <a:latin typeface="Arial" panose="020B0604020202020204" pitchFamily="34" charset="0"/>
              </a:rPr>
              <a:t>	Na poslu: kancelarija – ured, titula – naziv r.m. (na višem nivou), osećaj korisnosti i uspeha na poslu.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sz="24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850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r-HR" sz="2400" b="1" dirty="0" smtClean="0">
                <a:latin typeface="Arial" panose="020B0604020202020204" pitchFamily="34" charset="0"/>
              </a:rPr>
              <a:t>5. Samopotvrđivanje – samoaktualizacija (prepoznavanje potencijala za kontinuirani individualni razvoj).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sz="2400" b="1" dirty="0" smtClean="0">
                <a:latin typeface="Arial" panose="020B0604020202020204" pitchFamily="34" charset="0"/>
              </a:rPr>
              <a:t>	Na osobi je </a:t>
            </a:r>
            <a:r>
              <a:rPr lang="hr-HR" sz="2400" b="1" dirty="0" smtClean="0">
                <a:latin typeface="Arial" panose="020B0604020202020204" pitchFamily="34" charset="0"/>
              </a:rPr>
              <a:t>odgovnost </a:t>
            </a:r>
            <a:r>
              <a:rPr lang="hr-HR" sz="2400" b="1" dirty="0" smtClean="0">
                <a:latin typeface="Arial" panose="020B0604020202020204" pitchFamily="34" charset="0"/>
              </a:rPr>
              <a:t>za ovu osobinu,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sz="2400" b="1" dirty="0" smtClean="0">
                <a:latin typeface="Arial" panose="020B0604020202020204" pitchFamily="34" charset="0"/>
              </a:rPr>
              <a:t>	menadžeri ne mogu mnogo učiniti.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sz="2400" b="1" dirty="0" smtClean="0">
                <a:latin typeface="Arial" panose="020B0604020202020204" pitchFamily="34" charset="0"/>
              </a:rPr>
              <a:t>	Na poslu: stvaranje klime i </a:t>
            </a:r>
            <a:r>
              <a:rPr lang="en-US" sz="2400" b="1" dirty="0" err="1" smtClean="0">
                <a:latin typeface="Arial" panose="020B0604020202020204" pitchFamily="34" charset="0"/>
              </a:rPr>
              <a:t>uslova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hr-HR" sz="2400" b="1" dirty="0" smtClean="0">
                <a:latin typeface="Arial" panose="020B0604020202020204" pitchFamily="34" charset="0"/>
              </a:rPr>
              <a:t>za samopotvrđivanje, šanse za donošenje odluka, učenje, seminari, skupovi itd. Izazovan posao. </a:t>
            </a:r>
            <a:r>
              <a:rPr lang="en-US" sz="2400" b="1" dirty="0" err="1" smtClean="0">
                <a:latin typeface="Arial" panose="020B0604020202020204" pitchFamily="34" charset="0"/>
              </a:rPr>
              <a:t>Težnja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hr-HR" sz="2400" b="1" dirty="0" smtClean="0">
                <a:latin typeface="Arial" panose="020B0604020202020204" pitchFamily="34" charset="0"/>
              </a:rPr>
              <a:t>da budemo ono za šta imamo stvarni kapacitet.</a:t>
            </a:r>
          </a:p>
          <a:p>
            <a:pPr>
              <a:buFont typeface="Wingdings" panose="05000000000000000000" pitchFamily="2" charset="2"/>
              <a:buNone/>
            </a:pPr>
            <a:endParaRPr lang="en-GB" sz="24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hr-HR" sz="2800" smtClean="0"/>
              <a:t>Herzberg-ova teorija motivacionih i higijenskih faktora</a:t>
            </a:r>
            <a:endParaRPr lang="en-GB" sz="2800" smtClean="0"/>
          </a:p>
        </p:txBody>
      </p:sp>
      <p:graphicFrame>
        <p:nvGraphicFramePr>
          <p:cNvPr id="71733" name="Group 53"/>
          <p:cNvGraphicFramePr>
            <a:graphicFrameLocks noGrp="1"/>
          </p:cNvGraphicFramePr>
          <p:nvPr/>
        </p:nvGraphicFramePr>
        <p:xfrm>
          <a:off x="457200" y="1295400"/>
          <a:ext cx="8153400" cy="4810125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457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Motivatori: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Higijenski faktori: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Postignuća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Nadzor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Priznanje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Politika poduzeća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Vrsta posla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Odnosi s rukovodiocima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Odgovornost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Radni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uslovi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Napredovanje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Rast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Odnosi sa kolegama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Privatni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život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Odnosi sa 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radnicima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Status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Sigurnost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Ekstremno                       Neutralan             Ekstremno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zadovoljan poslom                                        nezadovoljan poslom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19" name="Text Box 54"/>
          <p:cNvSpPr txBox="1">
            <a:spLocks noChangeArrowheads="1"/>
          </p:cNvSpPr>
          <p:nvPr/>
        </p:nvSpPr>
        <p:spPr bwMode="auto">
          <a:xfrm>
            <a:off x="304800" y="63246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b="1"/>
              <a:t> Šta ljudi žele od zaposlenja (posla kojeg rade)?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69077386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hr-HR" sz="2800" smtClean="0"/>
              <a:t>Tradicionalne i Herzberg-ove teorije 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438400" y="1674813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b="1">
                <a:solidFill>
                  <a:schemeClr val="tx2"/>
                </a:solidFill>
              </a:rPr>
              <a:t>Tradicionalne tretman </a:t>
            </a:r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71600" y="2360613"/>
            <a:ext cx="2743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/>
              <a:t>Zadovoljstvo</a:t>
            </a:r>
            <a:endParaRPr lang="en-GB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800600" y="2360613"/>
            <a:ext cx="2743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/>
              <a:t>Nezadovoljstvo </a:t>
            </a:r>
            <a:endParaRPr lang="en-GB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438400" y="3427413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b="1">
                <a:solidFill>
                  <a:schemeClr val="tx2"/>
                </a:solidFill>
              </a:rPr>
              <a:t>Herzbergov tretman </a:t>
            </a:r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62000" y="4113213"/>
            <a:ext cx="3352800" cy="4762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b="1">
                <a:solidFill>
                  <a:srgbClr val="FF3300"/>
                </a:solidFill>
              </a:rPr>
              <a:t>Motivatori</a:t>
            </a:r>
            <a:endParaRPr lang="en-GB" b="1">
              <a:solidFill>
                <a:srgbClr val="FF3300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800600" y="4113213"/>
            <a:ext cx="3429000" cy="4762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b="1">
                <a:solidFill>
                  <a:srgbClr val="FF3300"/>
                </a:solidFill>
              </a:rPr>
              <a:t>Higijenski faktor</a:t>
            </a:r>
            <a:endParaRPr lang="en-GB" b="1">
              <a:solidFill>
                <a:srgbClr val="FF3300"/>
              </a:solidFill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62000" y="4589463"/>
            <a:ext cx="1676400" cy="744537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2000">
                <a:solidFill>
                  <a:schemeClr val="tx2"/>
                </a:solidFill>
              </a:rPr>
              <a:t>Zadovoljstvo</a:t>
            </a:r>
          </a:p>
          <a:p>
            <a:pPr algn="ctr" eaLnBrk="1" hangingPunct="1">
              <a:spcBef>
                <a:spcPct val="50000"/>
              </a:spcBef>
            </a:pPr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438400" y="4589463"/>
            <a:ext cx="1676400" cy="73025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2000">
                <a:solidFill>
                  <a:schemeClr val="tx2"/>
                </a:solidFill>
              </a:rPr>
              <a:t>Nema zadovoljstva</a:t>
            </a:r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814888" y="4589463"/>
            <a:ext cx="1676400" cy="73025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2000">
                <a:solidFill>
                  <a:schemeClr val="tx2"/>
                </a:solidFill>
              </a:rPr>
              <a:t>Nema zadovoljstva</a:t>
            </a:r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477000" y="4589463"/>
            <a:ext cx="1747838" cy="73025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2000">
                <a:solidFill>
                  <a:schemeClr val="tx2"/>
                </a:solidFill>
              </a:rPr>
              <a:t>Nezadovo-ljstvo</a:t>
            </a:r>
            <a:endParaRPr lang="en-GB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SISTEMATIZACIJA TEORIJA ORGANIZACIJE</a:t>
            </a: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1800" smtClean="0"/>
              <a:t>Ove teorije ne poništavaju jedna drugu, već se uvažavaju i nadograđuju jedna na drugu.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27088" y="6021388"/>
            <a:ext cx="2808287" cy="503237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19/20 vek Klacična teorija organizacije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195513" y="5013325"/>
            <a:ext cx="28082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1940. Kvantitativna teorija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476375" y="5516563"/>
            <a:ext cx="28082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1930. Škola međuljudskih odnosa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771775" y="4508500"/>
            <a:ext cx="28082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1960. Sistemska teorija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492500" y="4005263"/>
            <a:ext cx="28082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1970. Situaciona teorija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211638" y="3500438"/>
            <a:ext cx="28082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1980. Bihejvioristička teorija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932363" y="2997200"/>
            <a:ext cx="28082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1990. Procesna teerija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651500" y="2492375"/>
            <a:ext cx="28082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1995. Teorija kulturnog sklada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-2212534">
            <a:off x="0" y="3500438"/>
            <a:ext cx="6059488" cy="671512"/>
          </a:xfrm>
          <a:prstGeom prst="rightArrow">
            <a:avLst>
              <a:gd name="adj1" fmla="val 50000"/>
              <a:gd name="adj2" fmla="val 2255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92C9B-AD95-4B07-A71E-922796167511}" type="slidenum">
              <a:rPr lang="en-GB"/>
              <a:pPr eaLnBrk="1" hangingPunct="1"/>
              <a:t>150</a:t>
            </a:fld>
            <a:endParaRPr lang="en-GB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b="1" smtClean="0">
                <a:latin typeface="Arial" panose="020B0604020202020204" pitchFamily="34" charset="0"/>
              </a:rPr>
              <a:t>Higijenski faktori – oni koji </a:t>
            </a:r>
            <a:r>
              <a:rPr lang="en-US" b="1" smtClean="0">
                <a:latin typeface="Arial" panose="020B0604020202020204" pitchFamily="34" charset="0"/>
              </a:rPr>
              <a:t>eliminišu </a:t>
            </a:r>
            <a:r>
              <a:rPr lang="hr-HR" b="1" smtClean="0">
                <a:latin typeface="Arial" panose="020B0604020202020204" pitchFamily="34" charset="0"/>
              </a:rPr>
              <a:t>nezadovoljstvo, ali ne motivi</a:t>
            </a:r>
            <a:r>
              <a:rPr lang="en-US" b="1" smtClean="0">
                <a:latin typeface="Arial" panose="020B0604020202020204" pitchFamily="34" charset="0"/>
              </a:rPr>
              <a:t>šu</a:t>
            </a:r>
            <a:endParaRPr lang="hr-HR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b="1" smtClean="0">
                <a:latin typeface="Arial" panose="020B0604020202020204" pitchFamily="34" charset="0"/>
              </a:rPr>
              <a:t>Motivatori – faktori koji povećavaju zadovoljstvo poslom i motivaciju</a:t>
            </a:r>
          </a:p>
          <a:p>
            <a:pPr>
              <a:lnSpc>
                <a:spcPct val="90000"/>
              </a:lnSpc>
            </a:pPr>
            <a:r>
              <a:rPr lang="hr-HR" b="1" smtClean="0">
                <a:latin typeface="Arial" panose="020B0604020202020204" pitchFamily="34" charset="0"/>
              </a:rPr>
              <a:t>Ako </a:t>
            </a:r>
            <a:r>
              <a:rPr lang="en-US" b="1" smtClean="0">
                <a:latin typeface="Arial" panose="020B0604020202020204" pitchFamily="34" charset="0"/>
              </a:rPr>
              <a:t>eliminišemo </a:t>
            </a:r>
            <a:r>
              <a:rPr lang="hr-HR" b="1" smtClean="0">
                <a:latin typeface="Arial" panose="020B0604020202020204" pitchFamily="34" charset="0"/>
              </a:rPr>
              <a:t>nezadovoljstvo možemo </a:t>
            </a:r>
            <a:r>
              <a:rPr lang="en-US" b="1" smtClean="0">
                <a:latin typeface="Arial" panose="020B0604020202020204" pitchFamily="34" charset="0"/>
              </a:rPr>
              <a:t>ostvariti</a:t>
            </a:r>
            <a:r>
              <a:rPr lang="hr-HR" b="1" smtClean="0">
                <a:latin typeface="Arial" panose="020B0604020202020204" pitchFamily="34" charset="0"/>
              </a:rPr>
              <a:t> dobru klimu (harmoniju) ali ne neminovno i motivaciju</a:t>
            </a:r>
          </a:p>
          <a:p>
            <a:pPr>
              <a:lnSpc>
                <a:spcPct val="90000"/>
              </a:lnSpc>
            </a:pPr>
            <a:r>
              <a:rPr lang="hr-HR" b="1" smtClean="0">
                <a:latin typeface="Arial" panose="020B0604020202020204" pitchFamily="34" charset="0"/>
              </a:rPr>
              <a:t>Ako su higijenski faktori </a:t>
            </a:r>
            <a:r>
              <a:rPr lang="en-US" b="1" smtClean="0">
                <a:latin typeface="Arial" panose="020B0604020202020204" pitchFamily="34" charset="0"/>
              </a:rPr>
              <a:t>ispunjeni </a:t>
            </a:r>
            <a:r>
              <a:rPr lang="hr-HR" b="1" smtClean="0">
                <a:latin typeface="Arial" panose="020B0604020202020204" pitchFamily="34" charset="0"/>
              </a:rPr>
              <a:t>ljudi neće biti nezadovoljni ali ne moraju biti i zadovoljni i </a:t>
            </a:r>
            <a:r>
              <a:rPr lang="en-US" b="1" smtClean="0">
                <a:latin typeface="Arial" panose="020B0604020202020204" pitchFamily="34" charset="0"/>
              </a:rPr>
              <a:t>motivisani</a:t>
            </a:r>
            <a:r>
              <a:rPr lang="hr-HR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5710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TEORIJA OČEKIVANJA</a:t>
            </a:r>
            <a:endParaRPr lang="en-GB" smtClean="0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04800" y="2238375"/>
            <a:ext cx="16764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Individualni napor</a:t>
            </a:r>
            <a:endParaRPr lang="en-GB" sz="1600" b="1"/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2438400" y="2254250"/>
            <a:ext cx="19050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Individualne performanse</a:t>
            </a:r>
            <a:endParaRPr lang="en-GB" sz="1600" b="1"/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876800" y="2133600"/>
            <a:ext cx="1509713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Nagrade (priznanje) organizacije</a:t>
            </a:r>
            <a:endParaRPr lang="en-GB" sz="1600" b="1"/>
          </a:p>
        </p:txBody>
      </p:sp>
      <p:sp>
        <p:nvSpPr>
          <p:cNvPr id="53255" name="Line 11"/>
          <p:cNvSpPr>
            <a:spLocks noChangeShapeType="1"/>
          </p:cNvSpPr>
          <p:nvPr/>
        </p:nvSpPr>
        <p:spPr bwMode="auto">
          <a:xfrm>
            <a:off x="1981200" y="25431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13"/>
          <p:cNvSpPr>
            <a:spLocks noChangeShapeType="1"/>
          </p:cNvSpPr>
          <p:nvPr/>
        </p:nvSpPr>
        <p:spPr bwMode="auto">
          <a:xfrm>
            <a:off x="4343400" y="25431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Text Box 14"/>
          <p:cNvSpPr txBox="1">
            <a:spLocks noChangeArrowheads="1"/>
          </p:cNvSpPr>
          <p:nvPr/>
        </p:nvSpPr>
        <p:spPr bwMode="auto">
          <a:xfrm>
            <a:off x="7010400" y="2238375"/>
            <a:ext cx="15240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 b="1"/>
              <a:t>Individualni ciljevi</a:t>
            </a:r>
            <a:endParaRPr lang="en-GB" sz="1600" b="1"/>
          </a:p>
        </p:txBody>
      </p:sp>
      <p:sp>
        <p:nvSpPr>
          <p:cNvPr id="53258" name="Line 15"/>
          <p:cNvSpPr>
            <a:spLocks noChangeShapeType="1"/>
          </p:cNvSpPr>
          <p:nvPr/>
        </p:nvSpPr>
        <p:spPr bwMode="auto">
          <a:xfrm>
            <a:off x="6400800" y="25431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6"/>
          <p:cNvSpPr txBox="1">
            <a:spLocks noChangeArrowheads="1"/>
          </p:cNvSpPr>
          <p:nvPr/>
        </p:nvSpPr>
        <p:spPr bwMode="auto">
          <a:xfrm>
            <a:off x="304800" y="3200400"/>
            <a:ext cx="830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A – Veza napor – performanse</a:t>
            </a:r>
          </a:p>
          <a:p>
            <a:pPr eaLnBrk="1" hangingPunct="1">
              <a:spcBef>
                <a:spcPct val="50000"/>
              </a:spcBef>
            </a:pPr>
            <a:r>
              <a:rPr lang="hr-HR"/>
              <a:t>B – veza performanse – nagrade (priznanje)</a:t>
            </a:r>
          </a:p>
          <a:p>
            <a:pPr eaLnBrk="1" hangingPunct="1">
              <a:spcBef>
                <a:spcPct val="50000"/>
              </a:spcBef>
            </a:pPr>
            <a:r>
              <a:rPr lang="hr-HR"/>
              <a:t>C – atraktivnost priznanja (nagrade) </a:t>
            </a:r>
            <a:endParaRPr lang="en-GB"/>
          </a:p>
        </p:txBody>
      </p:sp>
      <p:sp>
        <p:nvSpPr>
          <p:cNvPr id="53260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588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61" name="Text Box 18"/>
          <p:cNvSpPr txBox="1">
            <a:spLocks noChangeArrowheads="1"/>
          </p:cNvSpPr>
          <p:nvPr/>
        </p:nvSpPr>
        <p:spPr bwMode="auto">
          <a:xfrm>
            <a:off x="304800" y="5105400"/>
            <a:ext cx="7391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/>
              <a:t> Koliko nešto želimo?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/>
              <a:t> Kolika je verovatnoća da ćemo to postići?</a:t>
            </a:r>
            <a:endParaRPr lang="en-GB"/>
          </a:p>
        </p:txBody>
      </p:sp>
      <p:sp>
        <p:nvSpPr>
          <p:cNvPr id="53262" name="Text Box 19"/>
          <p:cNvSpPr txBox="1">
            <a:spLocks noChangeArrowheads="1"/>
          </p:cNvSpPr>
          <p:nvPr/>
        </p:nvSpPr>
        <p:spPr bwMode="auto">
          <a:xfrm>
            <a:off x="19812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b="1"/>
              <a:t>A</a:t>
            </a:r>
            <a:endParaRPr lang="en-GB" b="1"/>
          </a:p>
        </p:txBody>
      </p:sp>
      <p:sp>
        <p:nvSpPr>
          <p:cNvPr id="53263" name="Text Box 20"/>
          <p:cNvSpPr txBox="1">
            <a:spLocks noChangeArrowheads="1"/>
          </p:cNvSpPr>
          <p:nvPr/>
        </p:nvSpPr>
        <p:spPr bwMode="auto">
          <a:xfrm>
            <a:off x="43434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b="1"/>
              <a:t>B</a:t>
            </a:r>
            <a:endParaRPr lang="en-GB" b="1"/>
          </a:p>
        </p:txBody>
      </p:sp>
      <p:sp>
        <p:nvSpPr>
          <p:cNvPr id="53264" name="Text Box 21"/>
          <p:cNvSpPr txBox="1">
            <a:spLocks noChangeArrowheads="1"/>
          </p:cNvSpPr>
          <p:nvPr/>
        </p:nvSpPr>
        <p:spPr bwMode="auto">
          <a:xfrm>
            <a:off x="64770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b="1"/>
              <a:t>C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21969722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hr-HR" sz="2000" b="1" smtClean="0">
                <a:latin typeface="Arial" panose="020B0604020202020204" pitchFamily="34" charset="0"/>
              </a:rPr>
              <a:t>Ponašanje je rezultat svesnih ciljeva i namera.</a:t>
            </a:r>
          </a:p>
          <a:p>
            <a:r>
              <a:rPr lang="hr-HR" sz="2000" b="1" smtClean="0">
                <a:latin typeface="Arial" panose="020B0604020202020204" pitchFamily="34" charset="0"/>
              </a:rPr>
              <a:t>Menadžer može </a:t>
            </a:r>
            <a:r>
              <a:rPr lang="en-US" sz="2000" b="1" smtClean="0">
                <a:latin typeface="Arial" panose="020B0604020202020204" pitchFamily="34" charset="0"/>
              </a:rPr>
              <a:t>da utiče na </a:t>
            </a:r>
            <a:r>
              <a:rPr lang="hr-HR" sz="2000" b="1" smtClean="0">
                <a:latin typeface="Arial" panose="020B0604020202020204" pitchFamily="34" charset="0"/>
              </a:rPr>
              <a:t>ponašanje zaposlenih postavljanjem ciljeva.</a:t>
            </a:r>
          </a:p>
          <a:p>
            <a:endParaRPr lang="hr-HR" sz="2000" b="1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hr-HR" sz="2000" b="1" smtClean="0">
                <a:latin typeface="Arial" panose="020B0604020202020204" pitchFamily="34" charset="0"/>
              </a:rPr>
              <a:t>                                                	 težine ciljeva</a:t>
            </a:r>
          </a:p>
          <a:p>
            <a:r>
              <a:rPr lang="hr-HR" sz="2000" b="1" smtClean="0">
                <a:latin typeface="Arial" panose="020B0604020202020204" pitchFamily="34" charset="0"/>
              </a:rPr>
              <a:t>Performanse zavise od: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sz="2000" b="1" smtClean="0">
                <a:latin typeface="Arial" panose="020B0604020202020204" pitchFamily="34" charset="0"/>
              </a:rPr>
              <a:t>					specifičnosti ciljeva</a:t>
            </a:r>
          </a:p>
          <a:p>
            <a:pPr>
              <a:buFont typeface="Wingdings" panose="05000000000000000000" pitchFamily="2" charset="2"/>
              <a:buNone/>
            </a:pPr>
            <a:endParaRPr lang="hr-HR" sz="2000" b="1" smtClean="0">
              <a:latin typeface="Arial" panose="020B0604020202020204" pitchFamily="34" charset="0"/>
            </a:endParaRPr>
          </a:p>
          <a:p>
            <a:r>
              <a:rPr lang="hr-HR" sz="2000" b="1" smtClean="0">
                <a:latin typeface="Arial" panose="020B0604020202020204" pitchFamily="34" charset="0"/>
              </a:rPr>
              <a:t>Težine cilja:</a:t>
            </a:r>
          </a:p>
          <a:p>
            <a:endParaRPr lang="hr-HR" sz="2000" b="1" smtClean="0">
              <a:latin typeface="Arial" panose="020B0604020202020204" pitchFamily="34" charset="0"/>
            </a:endParaRPr>
          </a:p>
          <a:p>
            <a:endParaRPr lang="hr-HR" sz="2000" b="1" smtClean="0">
              <a:latin typeface="Arial" panose="020B0604020202020204" pitchFamily="34" charset="0"/>
            </a:endParaRPr>
          </a:p>
          <a:p>
            <a:r>
              <a:rPr lang="hr-HR" sz="2000" b="1" smtClean="0">
                <a:latin typeface="Arial" panose="020B0604020202020204" pitchFamily="34" charset="0"/>
              </a:rPr>
              <a:t>Cilj mora biti jasan i merljiv. 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hr-HR" sz="2800" smtClean="0"/>
              <a:t>Ciljna teorija – teorija ciljeva</a:t>
            </a:r>
          </a:p>
        </p:txBody>
      </p:sp>
      <p:sp>
        <p:nvSpPr>
          <p:cNvPr id="54278" name="Line 4"/>
          <p:cNvSpPr>
            <a:spLocks noChangeShapeType="1"/>
          </p:cNvSpPr>
          <p:nvPr/>
        </p:nvSpPr>
        <p:spPr bwMode="auto">
          <a:xfrm flipV="1">
            <a:off x="3962400" y="3200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3962400" y="3505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3048000" y="4572000"/>
            <a:ext cx="3352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/>
              <a:t>Koliko je izazovan</a:t>
            </a:r>
          </a:p>
          <a:p>
            <a:pPr eaLnBrk="1" hangingPunct="1">
              <a:spcBef>
                <a:spcPct val="50000"/>
              </a:spcBef>
            </a:pPr>
            <a:r>
              <a:rPr lang="hr-HR"/>
              <a:t>Koliko napora zahteva</a:t>
            </a:r>
            <a:endParaRPr lang="en-GB"/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6324600" y="4724400"/>
            <a:ext cx="213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600"/>
              <a:t>Realnost cilja (ostvarivost)</a:t>
            </a:r>
            <a:endParaRPr lang="en-GB" sz="1600"/>
          </a:p>
        </p:txBody>
      </p:sp>
      <p:sp>
        <p:nvSpPr>
          <p:cNvPr id="54282" name="AutoShape 8"/>
          <p:cNvSpPr>
            <a:spLocks/>
          </p:cNvSpPr>
          <p:nvPr/>
        </p:nvSpPr>
        <p:spPr bwMode="auto">
          <a:xfrm>
            <a:off x="5867400" y="46482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3" name="Line 9"/>
          <p:cNvSpPr>
            <a:spLocks noChangeShapeType="1"/>
          </p:cNvSpPr>
          <p:nvPr/>
        </p:nvSpPr>
        <p:spPr bwMode="auto">
          <a:xfrm flipV="1">
            <a:off x="2843213" y="47974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Line 10"/>
          <p:cNvSpPr>
            <a:spLocks noChangeShapeType="1"/>
          </p:cNvSpPr>
          <p:nvPr/>
        </p:nvSpPr>
        <p:spPr bwMode="auto">
          <a:xfrm>
            <a:off x="2859088" y="5005388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609600" y="4191000"/>
            <a:ext cx="1447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Specifi-čnost cilja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19050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Prihvaljivost cilja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4419600" y="1524000"/>
            <a:ext cx="19050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Organizacijska pomoć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6553200" y="1524000"/>
            <a:ext cx="19050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Nagrade i priznanje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12954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Težina cilja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5" name="Text Box 7"/>
          <p:cNvSpPr txBox="1">
            <a:spLocks noChangeArrowheads="1"/>
          </p:cNvSpPr>
          <p:nvPr/>
        </p:nvSpPr>
        <p:spPr bwMode="auto">
          <a:xfrm>
            <a:off x="2438400" y="4191000"/>
            <a:ext cx="1447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Odanost cilju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4419600" y="4191000"/>
            <a:ext cx="1447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Individ. sposob.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6324600" y="4191000"/>
            <a:ext cx="1524000" cy="85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Neopipljive nagrade i priznanja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8" name="Text Box 10"/>
          <p:cNvSpPr txBox="1">
            <a:spLocks noChangeArrowheads="1"/>
          </p:cNvSpPr>
          <p:nvPr/>
        </p:nvSpPr>
        <p:spPr bwMode="auto">
          <a:xfrm>
            <a:off x="2438400" y="2819400"/>
            <a:ext cx="1447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Napor za realizaciju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4572000" y="2819400"/>
            <a:ext cx="1447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Performa-nse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>
            <a:off x="1371600" y="2133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3"/>
          <p:cNvSpPr>
            <a:spLocks noChangeShapeType="1"/>
          </p:cNvSpPr>
          <p:nvPr/>
        </p:nvSpPr>
        <p:spPr bwMode="auto">
          <a:xfrm flipV="1">
            <a:off x="13716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4"/>
          <p:cNvSpPr>
            <a:spLocks noChangeShapeType="1"/>
          </p:cNvSpPr>
          <p:nvPr/>
        </p:nvSpPr>
        <p:spPr bwMode="auto">
          <a:xfrm>
            <a:off x="1371600" y="3200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15"/>
          <p:cNvSpPr>
            <a:spLocks noChangeShapeType="1"/>
          </p:cNvSpPr>
          <p:nvPr/>
        </p:nvSpPr>
        <p:spPr bwMode="auto">
          <a:xfrm>
            <a:off x="1371600" y="2971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6"/>
          <p:cNvSpPr>
            <a:spLocks noChangeShapeType="1"/>
          </p:cNvSpPr>
          <p:nvPr/>
        </p:nvSpPr>
        <p:spPr bwMode="auto">
          <a:xfrm>
            <a:off x="30480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17"/>
          <p:cNvSpPr>
            <a:spLocks noChangeShapeType="1"/>
          </p:cNvSpPr>
          <p:nvPr/>
        </p:nvSpPr>
        <p:spPr bwMode="auto">
          <a:xfrm flipV="1">
            <a:off x="30480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Line 18"/>
          <p:cNvSpPr>
            <a:spLocks noChangeShapeType="1"/>
          </p:cNvSpPr>
          <p:nvPr/>
        </p:nvSpPr>
        <p:spPr bwMode="auto">
          <a:xfrm>
            <a:off x="3886200" y="312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19"/>
          <p:cNvSpPr>
            <a:spLocks noChangeShapeType="1"/>
          </p:cNvSpPr>
          <p:nvPr/>
        </p:nvSpPr>
        <p:spPr bwMode="auto">
          <a:xfrm>
            <a:off x="5181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20"/>
          <p:cNvSpPr>
            <a:spLocks noChangeShapeType="1"/>
          </p:cNvSpPr>
          <p:nvPr/>
        </p:nvSpPr>
        <p:spPr bwMode="auto">
          <a:xfrm flipV="1">
            <a:off x="51816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Line 21"/>
          <p:cNvSpPr>
            <a:spLocks noChangeShapeType="1"/>
          </p:cNvSpPr>
          <p:nvPr/>
        </p:nvSpPr>
        <p:spPr bwMode="auto">
          <a:xfrm>
            <a:off x="6019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Line 22"/>
          <p:cNvSpPr>
            <a:spLocks noChangeShapeType="1"/>
          </p:cNvSpPr>
          <p:nvPr/>
        </p:nvSpPr>
        <p:spPr bwMode="auto">
          <a:xfrm>
            <a:off x="6019800" y="2971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Line 23"/>
          <p:cNvSpPr>
            <a:spLocks noChangeShapeType="1"/>
          </p:cNvSpPr>
          <p:nvPr/>
        </p:nvSpPr>
        <p:spPr bwMode="auto">
          <a:xfrm>
            <a:off x="67818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Line 24"/>
          <p:cNvSpPr>
            <a:spLocks noChangeShapeType="1"/>
          </p:cNvSpPr>
          <p:nvPr/>
        </p:nvSpPr>
        <p:spPr bwMode="auto">
          <a:xfrm flipV="1">
            <a:off x="6781800" y="2133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Text Box 25"/>
          <p:cNvSpPr txBox="1">
            <a:spLocks noChangeArrowheads="1"/>
          </p:cNvSpPr>
          <p:nvPr/>
        </p:nvSpPr>
        <p:spPr bwMode="auto">
          <a:xfrm>
            <a:off x="7467600" y="2819400"/>
            <a:ext cx="12954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Satis-fakcija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5324" name="Line 26"/>
          <p:cNvSpPr>
            <a:spLocks noChangeShapeType="1"/>
          </p:cNvSpPr>
          <p:nvPr/>
        </p:nvSpPr>
        <p:spPr bwMode="auto">
          <a:xfrm>
            <a:off x="7086600" y="2133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Line 27"/>
          <p:cNvSpPr>
            <a:spLocks noChangeShapeType="1"/>
          </p:cNvSpPr>
          <p:nvPr/>
        </p:nvSpPr>
        <p:spPr bwMode="auto">
          <a:xfrm flipV="1">
            <a:off x="70866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Line 28"/>
          <p:cNvSpPr>
            <a:spLocks noChangeShapeType="1"/>
          </p:cNvSpPr>
          <p:nvPr/>
        </p:nvSpPr>
        <p:spPr bwMode="auto">
          <a:xfrm>
            <a:off x="70866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Line 29"/>
          <p:cNvSpPr>
            <a:spLocks noChangeShapeType="1"/>
          </p:cNvSpPr>
          <p:nvPr/>
        </p:nvSpPr>
        <p:spPr bwMode="auto">
          <a:xfrm>
            <a:off x="70866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Text Box 30"/>
          <p:cNvSpPr txBox="1">
            <a:spLocks noChangeArrowheads="1"/>
          </p:cNvSpPr>
          <p:nvPr/>
        </p:nvSpPr>
        <p:spPr bwMode="auto">
          <a:xfrm>
            <a:off x="2438400" y="5334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2000" b="1">
                <a:latin typeface="Arial Black" panose="020B0A04020102020204" pitchFamily="34" charset="0"/>
              </a:rPr>
              <a:t>MOTIVACIJA I CILJEVI</a:t>
            </a:r>
            <a:endParaRPr lang="en-GB" sz="2000" b="1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hr-HR" sz="2800" smtClean="0"/>
              <a:t>Prisilna – forsirana motivacija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hr-HR" sz="2000" b="1" smtClean="0">
                <a:latin typeface="Arial" panose="020B0604020202020204" pitchFamily="34" charset="0"/>
              </a:rPr>
              <a:t>Teoretičari smatraju:</a:t>
            </a:r>
          </a:p>
          <a:p>
            <a:pPr lvl="1"/>
            <a:r>
              <a:rPr lang="hr-HR" sz="2000" b="1" smtClean="0">
                <a:latin typeface="Arial" panose="020B0604020202020204" pitchFamily="34" charset="0"/>
              </a:rPr>
              <a:t>Ako je ponašanje nagrađeno, ponoviće se.</a:t>
            </a:r>
          </a:p>
          <a:p>
            <a:pPr lvl="1"/>
            <a:r>
              <a:rPr lang="hr-HR" sz="2000" b="1" smtClean="0">
                <a:latin typeface="Arial" panose="020B0604020202020204" pitchFamily="34" charset="0"/>
              </a:rPr>
              <a:t>Ako je ponašanje kažnjeno, mala je verovatnoća ponavljanja.</a:t>
            </a:r>
          </a:p>
          <a:p>
            <a:pPr lvl="1">
              <a:buFontTx/>
              <a:buNone/>
            </a:pPr>
            <a:endParaRPr lang="hr-HR" sz="2000" b="1" smtClean="0">
              <a:latin typeface="Arial" panose="020B0604020202020204" pitchFamily="34" charset="0"/>
            </a:endParaRPr>
          </a:p>
          <a:p>
            <a:r>
              <a:rPr lang="hr-HR" sz="2000" b="1" smtClean="0">
                <a:latin typeface="Arial" panose="020B0604020202020204" pitchFamily="34" charset="0"/>
              </a:rPr>
              <a:t>Prisile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2362200" y="3733800"/>
            <a:ext cx="2057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r-HR" sz="1400">
                <a:latin typeface="Arial Black" panose="020B0A04020102020204" pitchFamily="34" charset="0"/>
              </a:rPr>
              <a:t>Pozitivna (nagrada)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r-HR" sz="1400">
                <a:latin typeface="Arial Black" panose="020B0A04020102020204" pitchFamily="34" charset="0"/>
              </a:rPr>
              <a:t>Izbegavanje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r-HR" sz="1400">
                <a:latin typeface="Arial Black" panose="020B0A04020102020204" pitchFamily="34" charset="0"/>
              </a:rPr>
              <a:t>Kazna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r-HR" sz="1400">
                <a:latin typeface="Arial Black" panose="020B0A04020102020204" pitchFamily="34" charset="0"/>
              </a:rPr>
              <a:t>Ignoriranje – zanemarivanje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sz="1400">
              <a:latin typeface="Arial Black" panose="020B0A04020102020204" pitchFamily="34" charset="0"/>
            </a:endParaRPr>
          </a:p>
        </p:txBody>
      </p:sp>
      <p:sp>
        <p:nvSpPr>
          <p:cNvPr id="56327" name="AutoShape 5"/>
          <p:cNvSpPr>
            <a:spLocks/>
          </p:cNvSpPr>
          <p:nvPr/>
        </p:nvSpPr>
        <p:spPr bwMode="auto">
          <a:xfrm>
            <a:off x="4495800" y="37338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4724400" y="4038600"/>
            <a:ext cx="2971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Pojačavaju ili zadržavaju ponašanje</a:t>
            </a:r>
            <a:endParaRPr lang="en-GB" sz="1600">
              <a:latin typeface="Arial Black" panose="020B0A04020102020204" pitchFamily="34" charset="0"/>
            </a:endParaRPr>
          </a:p>
        </p:txBody>
      </p:sp>
      <p:sp>
        <p:nvSpPr>
          <p:cNvPr id="56329" name="AutoShape 7"/>
          <p:cNvSpPr>
            <a:spLocks/>
          </p:cNvSpPr>
          <p:nvPr/>
        </p:nvSpPr>
        <p:spPr bwMode="auto">
          <a:xfrm>
            <a:off x="4495800" y="48006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4724400" y="4800600"/>
            <a:ext cx="2971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600">
                <a:latin typeface="Arial Black" panose="020B0A04020102020204" pitchFamily="34" charset="0"/>
              </a:rPr>
              <a:t>Slabe ili smanjuju ponašanje</a:t>
            </a:r>
            <a:endParaRPr lang="en-GB" sz="16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692150"/>
            <a:ext cx="6781800" cy="1658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 rada i zaštite na radu</a:t>
            </a:r>
            <a:endParaRPr lang="en-US" sz="4900" smtClean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1231900"/>
          </a:xfrm>
        </p:spPr>
        <p:txBody>
          <a:bodyPr/>
          <a:lstStyle/>
          <a:p>
            <a:pPr eaLnBrk="1" hangingPunct="1"/>
            <a:r>
              <a:rPr lang="en-GB" smtClean="0"/>
              <a:t>GRUPE I TIMOVI</a:t>
            </a:r>
          </a:p>
        </p:txBody>
      </p:sp>
    </p:spTree>
    <p:extLst>
      <p:ext uri="{BB962C8B-B14F-4D97-AF65-F5344CB8AC3E}">
        <p14:creationId xmlns:p14="http://schemas.microsoft.com/office/powerpoint/2010/main" val="17773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2384675">
              <a:defRPr/>
            </a:pPr>
            <a:r>
              <a:rPr spc="-5" dirty="0"/>
              <a:t>S</a:t>
            </a:r>
            <a:r>
              <a:rPr spc="-14" dirty="0"/>
              <a:t>A</a:t>
            </a:r>
            <a:r>
              <a:rPr spc="5" dirty="0"/>
              <a:t>D</a:t>
            </a:r>
            <a:r>
              <a:rPr spc="-5" dirty="0"/>
              <a:t>RŽAJ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6938"/>
            <a:ext cx="131763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100" spc="5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690813"/>
            <a:ext cx="131763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100" spc="5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3214688"/>
            <a:ext cx="131763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100" spc="5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25" y="3738563"/>
            <a:ext cx="131763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100" spc="5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925" y="4264025"/>
            <a:ext cx="131763" cy="168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100" spc="5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613" y="1930400"/>
            <a:ext cx="3971925" cy="26304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sz="2500" dirty="0" err="1"/>
              <a:t>Pojam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vrsta</a:t>
            </a:r>
            <a:r>
              <a:rPr lang="en-US" sz="2500" dirty="0"/>
              <a:t> </a:t>
            </a:r>
            <a:r>
              <a:rPr lang="en-US" sz="2500" dirty="0" err="1"/>
              <a:t>grupe</a:t>
            </a:r>
            <a:r>
              <a:rPr lang="en-US" sz="2500" dirty="0"/>
              <a:t>;  </a:t>
            </a:r>
            <a:r>
              <a:rPr lang="en-US" sz="2500" dirty="0" err="1"/>
              <a:t>Struktura</a:t>
            </a:r>
            <a:r>
              <a:rPr lang="en-US" sz="2500" dirty="0"/>
              <a:t> </a:t>
            </a:r>
            <a:r>
              <a:rPr lang="en-US" sz="2500" dirty="0" err="1"/>
              <a:t>grupe</a:t>
            </a:r>
            <a:r>
              <a:rPr lang="en-US" sz="2500" dirty="0"/>
              <a:t>;  </a:t>
            </a:r>
            <a:endParaRPr lang="sr-Latn-RS" sz="2500" dirty="0" smtClean="0"/>
          </a:p>
          <a:p>
            <a:pPr eaLnBrk="1" hangingPunct="1">
              <a:lnSpc>
                <a:spcPct val="135000"/>
              </a:lnSpc>
            </a:pPr>
            <a:r>
              <a:rPr lang="en-US" sz="2500" dirty="0" err="1" smtClean="0"/>
              <a:t>Pojam</a:t>
            </a:r>
            <a:r>
              <a:rPr lang="en-US" sz="2500" dirty="0" smtClean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vrsta</a:t>
            </a:r>
            <a:r>
              <a:rPr lang="en-US" sz="2500" dirty="0"/>
              <a:t> </a:t>
            </a:r>
            <a:r>
              <a:rPr lang="en-US" sz="2500" dirty="0" err="1"/>
              <a:t>tima</a:t>
            </a:r>
            <a:r>
              <a:rPr lang="en-US" sz="2500" dirty="0"/>
              <a:t> ;</a:t>
            </a:r>
          </a:p>
          <a:p>
            <a:pPr eaLnBrk="1" hangingPunct="1">
              <a:lnSpc>
                <a:spcPts val="4125"/>
              </a:lnSpc>
              <a:spcBef>
                <a:spcPts val="313"/>
              </a:spcBef>
            </a:pPr>
            <a:r>
              <a:rPr lang="en-US" sz="2500" dirty="0" err="1"/>
              <a:t>Kreiranje</a:t>
            </a:r>
            <a:r>
              <a:rPr lang="en-US" sz="2500" dirty="0"/>
              <a:t> </a:t>
            </a:r>
            <a:r>
              <a:rPr lang="en-US" sz="2500" dirty="0" err="1"/>
              <a:t>efektivnih</a:t>
            </a:r>
            <a:r>
              <a:rPr lang="en-US" sz="2500" dirty="0"/>
              <a:t> </a:t>
            </a:r>
            <a:r>
              <a:rPr lang="en-US" sz="2500" dirty="0" err="1"/>
              <a:t>timova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 </a:t>
            </a:r>
            <a:r>
              <a:rPr lang="en-US" sz="2500" dirty="0" err="1"/>
              <a:t>Sastav</a:t>
            </a:r>
            <a:r>
              <a:rPr lang="en-US" sz="2500" dirty="0"/>
              <a:t> </a:t>
            </a:r>
            <a:r>
              <a:rPr lang="en-US" sz="2500" dirty="0" err="1"/>
              <a:t>tima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9732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638" y="4368800"/>
            <a:ext cx="5362575" cy="560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3600" b="1" spc="-9" dirty="0">
                <a:latin typeface="Arial"/>
                <a:cs typeface="Arial"/>
              </a:rPr>
              <a:t>POJAM </a:t>
            </a:r>
            <a:r>
              <a:rPr sz="3600" b="1" dirty="0">
                <a:latin typeface="Arial"/>
                <a:cs typeface="Arial"/>
              </a:rPr>
              <a:t>I </a:t>
            </a:r>
            <a:r>
              <a:rPr sz="3600" b="1" spc="-9" dirty="0">
                <a:latin typeface="Arial"/>
                <a:cs typeface="Arial"/>
              </a:rPr>
              <a:t>VRSTA</a:t>
            </a:r>
            <a:r>
              <a:rPr sz="3600" b="1" spc="-54" dirty="0">
                <a:latin typeface="Arial"/>
                <a:cs typeface="Arial"/>
              </a:rPr>
              <a:t> </a:t>
            </a:r>
            <a:r>
              <a:rPr sz="3600" b="1" spc="-9" dirty="0">
                <a:latin typeface="Arial"/>
                <a:cs typeface="Arial"/>
              </a:rPr>
              <a:t>GRUPE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2913063" y="2116138"/>
            <a:ext cx="3454400" cy="2282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326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39800"/>
            <a:ext cx="7543800" cy="477838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z="3100" spc="-5" dirty="0"/>
              <a:t>RADNA GRUPA VS RADNI</a:t>
            </a:r>
            <a:r>
              <a:rPr sz="3100" spc="-77" dirty="0"/>
              <a:t> </a:t>
            </a:r>
            <a:r>
              <a:rPr sz="3100" spc="-5" dirty="0"/>
              <a:t>TIMOVI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542925" y="21621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3328988"/>
            <a:ext cx="123825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4495800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4650">
              <a:lnSpc>
                <a:spcPts val="2625"/>
              </a:lnSpc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Grupa </a:t>
            </a:r>
            <a:r>
              <a:rPr lang="en-US" smtClean="0"/>
              <a:t>je skup dvoje ili više ljudi koji stupaju u međusobne  interakcije, dele zajedničke ciljeve i interese i percipiraju  sebe kao grupu. Nastaju planski ili spontano.</a:t>
            </a:r>
          </a:p>
          <a:p>
            <a:pPr marL="374650">
              <a:lnSpc>
                <a:spcPts val="2625"/>
              </a:lnSpc>
              <a:spcBef>
                <a:spcPts val="1288"/>
              </a:spcBef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Radna grupa </a:t>
            </a:r>
            <a:r>
              <a:rPr lang="en-US" smtClean="0"/>
              <a:t>se formira prvenstveno sa ciljem da  razmenjuje informacije i donesi odluke da bi pomogla  svakom članu da obavi posao efektivnije i efikasnije.</a:t>
            </a:r>
          </a:p>
          <a:p>
            <a:pPr marL="374650">
              <a:lnSpc>
                <a:spcPts val="2625"/>
              </a:lnSpc>
              <a:spcBef>
                <a:spcPts val="1288"/>
              </a:spcBef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Radni timovi </a:t>
            </a:r>
            <a:r>
              <a:rPr lang="en-US" smtClean="0"/>
              <a:t>su grupe čiji članovi intenzivno rade na  određenom, zajedničkom zadatku (ostvarivanju cilja)  koristeći svoju pozitivnu sinergiju, individualnu i zajedničku  odgovornost i dodatne veštine kroz koordinisan napor.</a:t>
            </a:r>
          </a:p>
        </p:txBody>
      </p:sp>
    </p:spTree>
    <p:extLst>
      <p:ext uri="{BB962C8B-B14F-4D97-AF65-F5344CB8AC3E}">
        <p14:creationId xmlns:p14="http://schemas.microsoft.com/office/powerpoint/2010/main" val="349463804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39800"/>
            <a:ext cx="7543800" cy="477838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z="3100" spc="-5" dirty="0"/>
              <a:t>RADNA GRUPA VS RADNI</a:t>
            </a:r>
            <a:r>
              <a:rPr sz="3100" spc="-77" dirty="0"/>
              <a:t> </a:t>
            </a:r>
            <a:r>
              <a:rPr sz="3100" spc="-5" dirty="0"/>
              <a:t>TIMOVI</a:t>
            </a:r>
            <a:endParaRPr sz="31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8800" y="2181225"/>
          <a:ext cx="7945438" cy="3719514"/>
        </p:xfrm>
        <a:graphic>
          <a:graphicData uri="http://schemas.openxmlformats.org/drawingml/2006/table">
            <a:tbl>
              <a:tblPr/>
              <a:tblGrid>
                <a:gridCol w="2647950"/>
                <a:gridCol w="2649538"/>
                <a:gridCol w="2647950"/>
              </a:tblGrid>
              <a:tr h="719138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RADNA GRUPA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OSOBINA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RADNI TIM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2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Deljenje informacija</a:t>
                      </a:r>
                    </a:p>
                  </a:txBody>
                  <a:tcPr marL="0" marR="0" marT="0" marB="0" horzOverflow="overflow">
                    <a:lnL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2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Cilj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2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Zajednički učinak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CA"/>
                    </a:solidFill>
                  </a:tcPr>
                </a:tc>
              </a:tr>
              <a:tr h="747713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2675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Neutralan ili  negativan</a:t>
                      </a:r>
                    </a:p>
                  </a:txBody>
                  <a:tcPr marL="0" marR="0" marT="0" marB="0" horzOverflow="overflow">
                    <a:lnL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Sinergija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Pozitivan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746125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Individualna</a:t>
                      </a:r>
                    </a:p>
                  </a:txBody>
                  <a:tcPr marL="0" marR="0" marT="0" marB="0" horzOverflow="overflow">
                    <a:lnL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Odgovornost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2675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Individualna i  zajednička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CA"/>
                    </a:solidFill>
                  </a:tcPr>
                </a:tc>
              </a:tr>
              <a:tr h="717550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Slučajne i različite</a:t>
                      </a:r>
                    </a:p>
                  </a:txBody>
                  <a:tcPr marL="0" marR="0" marT="0" marB="0" horzOverflow="overflow">
                    <a:lnL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Veštine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Komplementarne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089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>
                <a:solidFill>
                  <a:srgbClr val="A50021"/>
                </a:solidFill>
              </a:rPr>
              <a:t>KLASIČNA ŠKOLA ORGANIZACIJE</a:t>
            </a:r>
            <a:r>
              <a:rPr lang="sr-Latn-CS" sz="40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sr-Latn-CS" sz="2800" smtClean="0"/>
              <a:t>Toretičari su težili pronalazku univerzalnih principa koji bi omogućili povećanu </a:t>
            </a:r>
            <a:r>
              <a:rPr lang="sr-Latn-CS" sz="2800" b="1" smtClean="0"/>
              <a:t>efikasnost</a:t>
            </a:r>
            <a:r>
              <a:rPr lang="sr-Latn-CS" sz="2800" smtClean="0"/>
              <a:t> organizacije. Industrijska revolucija je stvarala fabrike sa mnogo zaposlenih, čiji je rad trebalo adekvatno organizovati u cilju povećanja </a:t>
            </a:r>
            <a:r>
              <a:rPr lang="sr-Latn-CS" sz="2800" b="1" smtClean="0"/>
              <a:t>produktivnosti </a:t>
            </a:r>
            <a:r>
              <a:rPr lang="sr-Latn-CS" sz="2800" smtClean="0"/>
              <a:t>i </a:t>
            </a:r>
            <a:r>
              <a:rPr lang="sr-Latn-CS" sz="2800" b="1" smtClean="0"/>
              <a:t>ekonomičnosti</a:t>
            </a:r>
            <a:r>
              <a:rPr lang="sr-Latn-CS" sz="2800" smtClean="0"/>
              <a:t>. Uspeli su da povećaju produktivnost, ali su istovremeno povećali i nezadovoljstvo radnika. Predstavnici ovog inžinjerskog pristupa bili su:Frederik Tejlor, Anri Fajol i Maks Veber.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r-Latn-CS" sz="2800" u="sng" smtClean="0"/>
              <a:t>Dva teorijska pravca</a:t>
            </a:r>
            <a:r>
              <a:rPr lang="sr-Latn-CS" sz="2800" smtClean="0"/>
              <a:t>:</a:t>
            </a:r>
          </a:p>
          <a:p>
            <a:pPr marL="609600" indent="-609600">
              <a:lnSpc>
                <a:spcPct val="90000"/>
              </a:lnSpc>
            </a:pPr>
            <a:r>
              <a:rPr lang="sr-Latn-CS" sz="2800" b="1" smtClean="0">
                <a:solidFill>
                  <a:srgbClr val="A50021"/>
                </a:solidFill>
              </a:rPr>
              <a:t>Teorija naučnog menadžmenta- Tejlor</a:t>
            </a:r>
          </a:p>
          <a:p>
            <a:pPr marL="609600" indent="-609600">
              <a:lnSpc>
                <a:spcPct val="90000"/>
              </a:lnSpc>
            </a:pPr>
            <a:r>
              <a:rPr lang="sr-Latn-CS" sz="2800" b="1" smtClean="0">
                <a:solidFill>
                  <a:srgbClr val="A50021"/>
                </a:solidFill>
              </a:rPr>
              <a:t>Klasična teorija organizacije- Fajol i Veber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2200352">
              <a:defRPr/>
            </a:pPr>
            <a:r>
              <a:rPr spc="-5" dirty="0"/>
              <a:t>VRSTE</a:t>
            </a:r>
            <a:r>
              <a:rPr spc="-95" dirty="0"/>
              <a:t> </a:t>
            </a:r>
            <a:r>
              <a:rPr spc="-5" dirty="0"/>
              <a:t>GRUPA</a:t>
            </a:r>
          </a:p>
        </p:txBody>
      </p:sp>
      <p:sp>
        <p:nvSpPr>
          <p:cNvPr id="8195" name="object 3"/>
          <p:cNvSpPr>
            <a:spLocks noChangeArrowheads="1"/>
          </p:cNvSpPr>
          <p:nvPr/>
        </p:nvSpPr>
        <p:spPr bwMode="auto">
          <a:xfrm>
            <a:off x="304800" y="4503738"/>
            <a:ext cx="1441450" cy="755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298450" y="4751388"/>
            <a:ext cx="9953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Komandne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5661025"/>
            <a:ext cx="98583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600" spc="-5" dirty="0">
                <a:solidFill>
                  <a:schemeClr val="tx2"/>
                </a:solidFill>
                <a:latin typeface="Tahoma"/>
                <a:cs typeface="Tahoma"/>
              </a:rPr>
              <a:t>Trajne</a:t>
            </a:r>
            <a:endParaRPr sz="16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6813" y="5635625"/>
            <a:ext cx="1354137" cy="255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600" spc="-5" dirty="0">
                <a:solidFill>
                  <a:schemeClr val="tx2"/>
                </a:solidFill>
                <a:latin typeface="Tahoma"/>
                <a:cs typeface="Tahoma"/>
              </a:rPr>
              <a:t>Privremene</a:t>
            </a:r>
            <a:endParaRPr sz="16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8199" name="object 7"/>
          <p:cNvSpPr>
            <a:spLocks noChangeArrowheads="1"/>
          </p:cNvSpPr>
          <p:nvPr/>
        </p:nvSpPr>
        <p:spPr bwMode="auto">
          <a:xfrm>
            <a:off x="5713413" y="3206750"/>
            <a:ext cx="1746250" cy="9096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0" name="object 8"/>
          <p:cNvSpPr>
            <a:spLocks/>
          </p:cNvSpPr>
          <p:nvPr/>
        </p:nvSpPr>
        <p:spPr bwMode="auto">
          <a:xfrm>
            <a:off x="6064250" y="4103688"/>
            <a:ext cx="498475" cy="500062"/>
          </a:xfrm>
          <a:custGeom>
            <a:avLst/>
            <a:gdLst>
              <a:gd name="T0" fmla="*/ 523239 w 549909"/>
              <a:gd name="T1" fmla="*/ 0 h 549910"/>
              <a:gd name="T2" fmla="*/ 0 w 549909"/>
              <a:gd name="T3" fmla="*/ 523239 h 549910"/>
              <a:gd name="T4" fmla="*/ 26670 w 549909"/>
              <a:gd name="T5" fmla="*/ 549909 h 549910"/>
              <a:gd name="T6" fmla="*/ 549909 w 549909"/>
              <a:gd name="T7" fmla="*/ 26669 h 549910"/>
              <a:gd name="T8" fmla="*/ 535939 w 549909"/>
              <a:gd name="T9" fmla="*/ 13969 h 549910"/>
              <a:gd name="T10" fmla="*/ 523239 w 549909"/>
              <a:gd name="T11" fmla="*/ 0 h 549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909" h="549910">
                <a:moveTo>
                  <a:pt x="523239" y="0"/>
                </a:moveTo>
                <a:lnTo>
                  <a:pt x="0" y="523239"/>
                </a:lnTo>
                <a:lnTo>
                  <a:pt x="26670" y="549909"/>
                </a:lnTo>
                <a:lnTo>
                  <a:pt x="549909" y="26669"/>
                </a:lnTo>
                <a:lnTo>
                  <a:pt x="535939" y="13969"/>
                </a:lnTo>
                <a:lnTo>
                  <a:pt x="523239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1" name="object 9"/>
          <p:cNvSpPr>
            <a:spLocks/>
          </p:cNvSpPr>
          <p:nvPr/>
        </p:nvSpPr>
        <p:spPr bwMode="auto">
          <a:xfrm>
            <a:off x="6018213" y="4540250"/>
            <a:ext cx="109537" cy="111125"/>
          </a:xfrm>
          <a:custGeom>
            <a:avLst/>
            <a:gdLst>
              <a:gd name="T0" fmla="*/ 39370 w 120650"/>
              <a:gd name="T1" fmla="*/ 0 h 121920"/>
              <a:gd name="T2" fmla="*/ 0 w 120650"/>
              <a:gd name="T3" fmla="*/ 121920 h 121920"/>
              <a:gd name="T4" fmla="*/ 120650 w 120650"/>
              <a:gd name="T5" fmla="*/ 81280 h 121920"/>
              <a:gd name="T6" fmla="*/ 39370 w 120650"/>
              <a:gd name="T7" fmla="*/ 0 h 12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21920">
                <a:moveTo>
                  <a:pt x="39370" y="0"/>
                </a:moveTo>
                <a:lnTo>
                  <a:pt x="0" y="121920"/>
                </a:lnTo>
                <a:lnTo>
                  <a:pt x="120650" y="81280"/>
                </a:lnTo>
                <a:lnTo>
                  <a:pt x="39370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2" name="object 10"/>
          <p:cNvSpPr>
            <a:spLocks/>
          </p:cNvSpPr>
          <p:nvPr/>
        </p:nvSpPr>
        <p:spPr bwMode="auto">
          <a:xfrm>
            <a:off x="6538913" y="4103688"/>
            <a:ext cx="498475" cy="500062"/>
          </a:xfrm>
          <a:custGeom>
            <a:avLst/>
            <a:gdLst>
              <a:gd name="T0" fmla="*/ 26670 w 549909"/>
              <a:gd name="T1" fmla="*/ 0 h 549910"/>
              <a:gd name="T2" fmla="*/ 13970 w 549909"/>
              <a:gd name="T3" fmla="*/ 13969 h 549910"/>
              <a:gd name="T4" fmla="*/ 0 w 549909"/>
              <a:gd name="T5" fmla="*/ 26669 h 549910"/>
              <a:gd name="T6" fmla="*/ 523240 w 549909"/>
              <a:gd name="T7" fmla="*/ 549909 h 549910"/>
              <a:gd name="T8" fmla="*/ 549910 w 549909"/>
              <a:gd name="T9" fmla="*/ 523239 h 549910"/>
              <a:gd name="T10" fmla="*/ 26670 w 549909"/>
              <a:gd name="T11" fmla="*/ 0 h 549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909" h="549910">
                <a:moveTo>
                  <a:pt x="26670" y="0"/>
                </a:moveTo>
                <a:lnTo>
                  <a:pt x="13970" y="13969"/>
                </a:lnTo>
                <a:lnTo>
                  <a:pt x="0" y="26669"/>
                </a:lnTo>
                <a:lnTo>
                  <a:pt x="523240" y="549909"/>
                </a:lnTo>
                <a:lnTo>
                  <a:pt x="549910" y="523239"/>
                </a:lnTo>
                <a:lnTo>
                  <a:pt x="26670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3" name="object 11"/>
          <p:cNvSpPr>
            <a:spLocks/>
          </p:cNvSpPr>
          <p:nvPr/>
        </p:nvSpPr>
        <p:spPr bwMode="auto">
          <a:xfrm>
            <a:off x="6973888" y="4540250"/>
            <a:ext cx="109537" cy="111125"/>
          </a:xfrm>
          <a:custGeom>
            <a:avLst/>
            <a:gdLst>
              <a:gd name="T0" fmla="*/ 81279 w 120650"/>
              <a:gd name="T1" fmla="*/ 0 h 121920"/>
              <a:gd name="T2" fmla="*/ 0 w 120650"/>
              <a:gd name="T3" fmla="*/ 81280 h 121920"/>
              <a:gd name="T4" fmla="*/ 120650 w 120650"/>
              <a:gd name="T5" fmla="*/ 121920 h 121920"/>
              <a:gd name="T6" fmla="*/ 81279 w 120650"/>
              <a:gd name="T7" fmla="*/ 0 h 12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21920">
                <a:moveTo>
                  <a:pt x="81279" y="0"/>
                </a:moveTo>
                <a:lnTo>
                  <a:pt x="0" y="81280"/>
                </a:lnTo>
                <a:lnTo>
                  <a:pt x="120650" y="121920"/>
                </a:lnTo>
                <a:lnTo>
                  <a:pt x="81279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6011863" y="3532188"/>
            <a:ext cx="1077912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Neformalne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205" name="object 13"/>
          <p:cNvSpPr>
            <a:spLocks noChangeArrowheads="1"/>
          </p:cNvSpPr>
          <p:nvPr/>
        </p:nvSpPr>
        <p:spPr bwMode="auto">
          <a:xfrm>
            <a:off x="4646613" y="4427538"/>
            <a:ext cx="1441450" cy="833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4641850" y="4675188"/>
            <a:ext cx="10128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Pri</a:t>
            </a:r>
            <a:r>
              <a:rPr sz="1600" spc="-9" dirty="0">
                <a:solidFill>
                  <a:srgbClr val="FFFF99"/>
                </a:solidFill>
                <a:latin typeface="Tahoma"/>
                <a:cs typeface="Tahoma"/>
              </a:rPr>
              <a:t>j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a</a:t>
            </a: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t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e</a:t>
            </a: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l</a:t>
            </a:r>
            <a:r>
              <a:rPr sz="1600" spc="-9" dirty="0">
                <a:solidFill>
                  <a:srgbClr val="FFFF99"/>
                </a:solidFill>
                <a:latin typeface="Tahoma"/>
                <a:cs typeface="Tahoma"/>
              </a:rPr>
              <a:t>j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s</a:t>
            </a:r>
            <a:r>
              <a:rPr sz="1600" spc="-9" dirty="0">
                <a:solidFill>
                  <a:srgbClr val="FFFF99"/>
                </a:solidFill>
                <a:latin typeface="Tahoma"/>
                <a:cs typeface="Tahoma"/>
              </a:rPr>
              <a:t>k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207" name="object 15"/>
          <p:cNvSpPr>
            <a:spLocks noChangeArrowheads="1"/>
          </p:cNvSpPr>
          <p:nvPr/>
        </p:nvSpPr>
        <p:spPr bwMode="auto">
          <a:xfrm>
            <a:off x="7083425" y="4349750"/>
            <a:ext cx="1441450" cy="8334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object 16"/>
          <p:cNvSpPr txBox="1"/>
          <p:nvPr/>
        </p:nvSpPr>
        <p:spPr>
          <a:xfrm>
            <a:off x="7231063" y="4675188"/>
            <a:ext cx="89535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I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n</a:t>
            </a: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t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e</a:t>
            </a:r>
            <a:r>
              <a:rPr sz="1600" spc="-9" dirty="0">
                <a:solidFill>
                  <a:srgbClr val="FFFF99"/>
                </a:solidFill>
                <a:latin typeface="Tahoma"/>
                <a:cs typeface="Tahoma"/>
              </a:rPr>
              <a:t>r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e</a:t>
            </a: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s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ne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209" name="object 17"/>
          <p:cNvSpPr>
            <a:spLocks noChangeArrowheads="1"/>
          </p:cNvSpPr>
          <p:nvPr/>
        </p:nvSpPr>
        <p:spPr bwMode="auto">
          <a:xfrm>
            <a:off x="3351213" y="1987550"/>
            <a:ext cx="2279650" cy="8334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object 18"/>
          <p:cNvSpPr txBox="1"/>
          <p:nvPr/>
        </p:nvSpPr>
        <p:spPr>
          <a:xfrm>
            <a:off x="4129088" y="2311400"/>
            <a:ext cx="655637" cy="255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G</a:t>
            </a:r>
            <a:r>
              <a:rPr sz="1600" spc="-9" dirty="0">
                <a:solidFill>
                  <a:srgbClr val="FFFF99"/>
                </a:solidFill>
                <a:latin typeface="Tahoma"/>
                <a:cs typeface="Tahoma"/>
              </a:rPr>
              <a:t>R</a:t>
            </a: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U</a:t>
            </a:r>
            <a:r>
              <a:rPr sz="1600" spc="5" dirty="0">
                <a:solidFill>
                  <a:srgbClr val="FFFF99"/>
                </a:solidFill>
                <a:latin typeface="Tahoma"/>
                <a:cs typeface="Tahoma"/>
              </a:rPr>
              <a:t>P</a:t>
            </a:r>
            <a:r>
              <a:rPr sz="1600" dirty="0">
                <a:solidFill>
                  <a:srgbClr val="FFFF99"/>
                </a:solidFill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211" name="object 19"/>
          <p:cNvSpPr>
            <a:spLocks/>
          </p:cNvSpPr>
          <p:nvPr/>
        </p:nvSpPr>
        <p:spPr bwMode="auto">
          <a:xfrm>
            <a:off x="2884488" y="2805113"/>
            <a:ext cx="1389062" cy="754062"/>
          </a:xfrm>
          <a:custGeom>
            <a:avLst/>
            <a:gdLst>
              <a:gd name="T0" fmla="*/ 1515109 w 1532889"/>
              <a:gd name="T1" fmla="*/ 0 h 830579"/>
              <a:gd name="T2" fmla="*/ 0 w 1532889"/>
              <a:gd name="T3" fmla="*/ 797560 h 830579"/>
              <a:gd name="T4" fmla="*/ 8889 w 1532889"/>
              <a:gd name="T5" fmla="*/ 814070 h 830579"/>
              <a:gd name="T6" fmla="*/ 19050 w 1532889"/>
              <a:gd name="T7" fmla="*/ 830580 h 830579"/>
              <a:gd name="T8" fmla="*/ 1532890 w 1532889"/>
              <a:gd name="T9" fmla="*/ 34290 h 830579"/>
              <a:gd name="T10" fmla="*/ 1523999 w 1532889"/>
              <a:gd name="T11" fmla="*/ 17780 h 830579"/>
              <a:gd name="T12" fmla="*/ 1515109 w 1532889"/>
              <a:gd name="T13" fmla="*/ 0 h 830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2889" h="830579">
                <a:moveTo>
                  <a:pt x="1515109" y="0"/>
                </a:moveTo>
                <a:lnTo>
                  <a:pt x="0" y="797560"/>
                </a:lnTo>
                <a:lnTo>
                  <a:pt x="8889" y="814070"/>
                </a:lnTo>
                <a:lnTo>
                  <a:pt x="19050" y="830580"/>
                </a:lnTo>
                <a:lnTo>
                  <a:pt x="1532890" y="34290"/>
                </a:lnTo>
                <a:lnTo>
                  <a:pt x="1523999" y="17780"/>
                </a:lnTo>
                <a:lnTo>
                  <a:pt x="1515109" y="0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2" name="object 20"/>
          <p:cNvSpPr>
            <a:spLocks/>
          </p:cNvSpPr>
          <p:nvPr/>
        </p:nvSpPr>
        <p:spPr bwMode="auto">
          <a:xfrm>
            <a:off x="2819400" y="3489325"/>
            <a:ext cx="114300" cy="93663"/>
          </a:xfrm>
          <a:custGeom>
            <a:avLst/>
            <a:gdLst>
              <a:gd name="T0" fmla="*/ 73659 w 127000"/>
              <a:gd name="T1" fmla="*/ 0 h 104139"/>
              <a:gd name="T2" fmla="*/ 0 w 127000"/>
              <a:gd name="T3" fmla="*/ 104139 h 104139"/>
              <a:gd name="T4" fmla="*/ 127000 w 127000"/>
              <a:gd name="T5" fmla="*/ 101600 h 104139"/>
              <a:gd name="T6" fmla="*/ 73659 w 127000"/>
              <a:gd name="T7" fmla="*/ 0 h 104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000" h="104139">
                <a:moveTo>
                  <a:pt x="73659" y="0"/>
                </a:moveTo>
                <a:lnTo>
                  <a:pt x="0" y="104139"/>
                </a:lnTo>
                <a:lnTo>
                  <a:pt x="127000" y="101600"/>
                </a:lnTo>
                <a:lnTo>
                  <a:pt x="73659" y="0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3" name="object 21"/>
          <p:cNvSpPr>
            <a:spLocks/>
          </p:cNvSpPr>
          <p:nvPr/>
        </p:nvSpPr>
        <p:spPr bwMode="auto">
          <a:xfrm>
            <a:off x="4257675" y="2806700"/>
            <a:ext cx="1314450" cy="750888"/>
          </a:xfrm>
          <a:custGeom>
            <a:avLst/>
            <a:gdLst>
              <a:gd name="T0" fmla="*/ 19050 w 1450339"/>
              <a:gd name="T1" fmla="*/ 0 h 828039"/>
              <a:gd name="T2" fmla="*/ 8889 w 1450339"/>
              <a:gd name="T3" fmla="*/ 16510 h 828039"/>
              <a:gd name="T4" fmla="*/ 0 w 1450339"/>
              <a:gd name="T5" fmla="*/ 33020 h 828039"/>
              <a:gd name="T6" fmla="*/ 1432560 w 1450339"/>
              <a:gd name="T7" fmla="*/ 828039 h 828039"/>
              <a:gd name="T8" fmla="*/ 1450339 w 1450339"/>
              <a:gd name="T9" fmla="*/ 795020 h 828039"/>
              <a:gd name="T10" fmla="*/ 19050 w 1450339"/>
              <a:gd name="T11" fmla="*/ 0 h 828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0339" h="828039">
                <a:moveTo>
                  <a:pt x="19050" y="0"/>
                </a:moveTo>
                <a:lnTo>
                  <a:pt x="8889" y="16510"/>
                </a:lnTo>
                <a:lnTo>
                  <a:pt x="0" y="33020"/>
                </a:lnTo>
                <a:lnTo>
                  <a:pt x="1432560" y="828039"/>
                </a:lnTo>
                <a:lnTo>
                  <a:pt x="1450339" y="795020"/>
                </a:lnTo>
                <a:lnTo>
                  <a:pt x="19050" y="0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4" name="object 22"/>
          <p:cNvSpPr>
            <a:spLocks/>
          </p:cNvSpPr>
          <p:nvPr/>
        </p:nvSpPr>
        <p:spPr bwMode="auto">
          <a:xfrm>
            <a:off x="5521325" y="3487738"/>
            <a:ext cx="115888" cy="95250"/>
          </a:xfrm>
          <a:custGeom>
            <a:avLst/>
            <a:gdLst>
              <a:gd name="T0" fmla="*/ 55880 w 128270"/>
              <a:gd name="T1" fmla="*/ 0 h 105410"/>
              <a:gd name="T2" fmla="*/ 0 w 128270"/>
              <a:gd name="T3" fmla="*/ 100329 h 105410"/>
              <a:gd name="T4" fmla="*/ 128270 w 128270"/>
              <a:gd name="T5" fmla="*/ 105409 h 105410"/>
              <a:gd name="T6" fmla="*/ 55880 w 128270"/>
              <a:gd name="T7" fmla="*/ 0 h 105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270" h="105410">
                <a:moveTo>
                  <a:pt x="55880" y="0"/>
                </a:moveTo>
                <a:lnTo>
                  <a:pt x="0" y="100329"/>
                </a:lnTo>
                <a:lnTo>
                  <a:pt x="128270" y="105409"/>
                </a:lnTo>
                <a:lnTo>
                  <a:pt x="55880" y="0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5" name="object 23"/>
          <p:cNvSpPr>
            <a:spLocks noChangeArrowheads="1"/>
          </p:cNvSpPr>
          <p:nvPr/>
        </p:nvSpPr>
        <p:spPr bwMode="auto">
          <a:xfrm>
            <a:off x="1143000" y="3284538"/>
            <a:ext cx="1593850" cy="8318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16" name="object 24"/>
          <p:cNvSpPr>
            <a:spLocks/>
          </p:cNvSpPr>
          <p:nvPr/>
        </p:nvSpPr>
        <p:spPr bwMode="auto">
          <a:xfrm>
            <a:off x="1293813" y="3506788"/>
            <a:ext cx="1143000" cy="315912"/>
          </a:xfrm>
          <a:custGeom>
            <a:avLst/>
            <a:gdLst>
              <a:gd name="T0" fmla="*/ 0 w 1259839"/>
              <a:gd name="T1" fmla="*/ 0 h 349250"/>
              <a:gd name="T2" fmla="*/ 1259839 w 1259839"/>
              <a:gd name="T3" fmla="*/ 0 h 349250"/>
              <a:gd name="T4" fmla="*/ 1259839 w 1259839"/>
              <a:gd name="T5" fmla="*/ 349250 h 349250"/>
              <a:gd name="T6" fmla="*/ 0 w 1259839"/>
              <a:gd name="T7" fmla="*/ 349250 h 349250"/>
              <a:gd name="T8" fmla="*/ 0 w 1259839"/>
              <a:gd name="T9" fmla="*/ 0 h 349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9839" h="349250">
                <a:moveTo>
                  <a:pt x="0" y="0"/>
                </a:moveTo>
                <a:lnTo>
                  <a:pt x="1259839" y="0"/>
                </a:lnTo>
                <a:lnTo>
                  <a:pt x="1259839" y="349250"/>
                </a:lnTo>
                <a:lnTo>
                  <a:pt x="0" y="349250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B1B1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object 25"/>
          <p:cNvSpPr txBox="1"/>
          <p:nvPr/>
        </p:nvSpPr>
        <p:spPr>
          <a:xfrm>
            <a:off x="1293813" y="3532188"/>
            <a:ext cx="1143000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81217">
              <a:defRPr/>
            </a:pPr>
            <a:r>
              <a:rPr sz="1600" spc="-5" dirty="0">
                <a:solidFill>
                  <a:srgbClr val="FFFF99"/>
                </a:solidFill>
                <a:latin typeface="Tahoma"/>
                <a:cs typeface="Tahoma"/>
              </a:rPr>
              <a:t>Formalne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218" name="object 26"/>
          <p:cNvSpPr>
            <a:spLocks/>
          </p:cNvSpPr>
          <p:nvPr/>
        </p:nvSpPr>
        <p:spPr bwMode="auto">
          <a:xfrm>
            <a:off x="1493838" y="4103688"/>
            <a:ext cx="269875" cy="271462"/>
          </a:xfrm>
          <a:custGeom>
            <a:avLst/>
            <a:gdLst>
              <a:gd name="T0" fmla="*/ 271780 w 298450"/>
              <a:gd name="T1" fmla="*/ 0 h 298450"/>
              <a:gd name="T2" fmla="*/ 0 w 298450"/>
              <a:gd name="T3" fmla="*/ 271779 h 298450"/>
              <a:gd name="T4" fmla="*/ 13970 w 298450"/>
              <a:gd name="T5" fmla="*/ 284479 h 298450"/>
              <a:gd name="T6" fmla="*/ 26670 w 298450"/>
              <a:gd name="T7" fmla="*/ 298449 h 298450"/>
              <a:gd name="T8" fmla="*/ 298450 w 298450"/>
              <a:gd name="T9" fmla="*/ 26669 h 298450"/>
              <a:gd name="T10" fmla="*/ 284480 w 298450"/>
              <a:gd name="T11" fmla="*/ 13969 h 298450"/>
              <a:gd name="T12" fmla="*/ 271780 w 298450"/>
              <a:gd name="T13" fmla="*/ 0 h 298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450" h="298450">
                <a:moveTo>
                  <a:pt x="271780" y="0"/>
                </a:moveTo>
                <a:lnTo>
                  <a:pt x="0" y="271779"/>
                </a:lnTo>
                <a:lnTo>
                  <a:pt x="13970" y="284479"/>
                </a:lnTo>
                <a:lnTo>
                  <a:pt x="26670" y="298449"/>
                </a:lnTo>
                <a:lnTo>
                  <a:pt x="298450" y="26669"/>
                </a:lnTo>
                <a:lnTo>
                  <a:pt x="284480" y="13969"/>
                </a:lnTo>
                <a:lnTo>
                  <a:pt x="271780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9" name="object 27"/>
          <p:cNvSpPr>
            <a:spLocks/>
          </p:cNvSpPr>
          <p:nvPr/>
        </p:nvSpPr>
        <p:spPr bwMode="auto">
          <a:xfrm>
            <a:off x="1447800" y="4311650"/>
            <a:ext cx="109538" cy="109538"/>
          </a:xfrm>
          <a:custGeom>
            <a:avLst/>
            <a:gdLst>
              <a:gd name="T0" fmla="*/ 40640 w 120650"/>
              <a:gd name="T1" fmla="*/ 0 h 120650"/>
              <a:gd name="T2" fmla="*/ 0 w 120650"/>
              <a:gd name="T3" fmla="*/ 120649 h 120650"/>
              <a:gd name="T4" fmla="*/ 120649 w 120650"/>
              <a:gd name="T5" fmla="*/ 80009 h 120650"/>
              <a:gd name="T6" fmla="*/ 40640 w 120650"/>
              <a:gd name="T7" fmla="*/ 0 h 120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20650">
                <a:moveTo>
                  <a:pt x="40640" y="0"/>
                </a:moveTo>
                <a:lnTo>
                  <a:pt x="0" y="120649"/>
                </a:lnTo>
                <a:lnTo>
                  <a:pt x="120649" y="80009"/>
                </a:lnTo>
                <a:lnTo>
                  <a:pt x="40640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0" name="object 28"/>
          <p:cNvSpPr>
            <a:spLocks/>
          </p:cNvSpPr>
          <p:nvPr/>
        </p:nvSpPr>
        <p:spPr bwMode="auto">
          <a:xfrm>
            <a:off x="1743075" y="4102100"/>
            <a:ext cx="406400" cy="288925"/>
          </a:xfrm>
          <a:custGeom>
            <a:avLst/>
            <a:gdLst>
              <a:gd name="T0" fmla="*/ 20319 w 448310"/>
              <a:gd name="T1" fmla="*/ 0 h 317500"/>
              <a:gd name="T2" fmla="*/ 10159 w 448310"/>
              <a:gd name="T3" fmla="*/ 16510 h 317500"/>
              <a:gd name="T4" fmla="*/ 0 w 448310"/>
              <a:gd name="T5" fmla="*/ 31750 h 317500"/>
              <a:gd name="T6" fmla="*/ 426719 w 448310"/>
              <a:gd name="T7" fmla="*/ 317500 h 317500"/>
              <a:gd name="T8" fmla="*/ 438150 w 448310"/>
              <a:gd name="T9" fmla="*/ 300990 h 317500"/>
              <a:gd name="T10" fmla="*/ 448309 w 448310"/>
              <a:gd name="T11" fmla="*/ 285750 h 317500"/>
              <a:gd name="T12" fmla="*/ 20319 w 448310"/>
              <a:gd name="T13" fmla="*/ 0 h 317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310" h="317500">
                <a:moveTo>
                  <a:pt x="20319" y="0"/>
                </a:moveTo>
                <a:lnTo>
                  <a:pt x="10159" y="16510"/>
                </a:lnTo>
                <a:lnTo>
                  <a:pt x="0" y="31750"/>
                </a:lnTo>
                <a:lnTo>
                  <a:pt x="426719" y="317500"/>
                </a:lnTo>
                <a:lnTo>
                  <a:pt x="438150" y="300990"/>
                </a:lnTo>
                <a:lnTo>
                  <a:pt x="448309" y="285750"/>
                </a:lnTo>
                <a:lnTo>
                  <a:pt x="20319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1" name="object 29"/>
          <p:cNvSpPr>
            <a:spLocks/>
          </p:cNvSpPr>
          <p:nvPr/>
        </p:nvSpPr>
        <p:spPr bwMode="auto">
          <a:xfrm>
            <a:off x="2093913" y="4321175"/>
            <a:ext cx="114300" cy="100013"/>
          </a:xfrm>
          <a:custGeom>
            <a:avLst/>
            <a:gdLst>
              <a:gd name="T0" fmla="*/ 63500 w 127000"/>
              <a:gd name="T1" fmla="*/ 0 h 110489"/>
              <a:gd name="T2" fmla="*/ 0 w 127000"/>
              <a:gd name="T3" fmla="*/ 95250 h 110489"/>
              <a:gd name="T4" fmla="*/ 127000 w 127000"/>
              <a:gd name="T5" fmla="*/ 110490 h 110489"/>
              <a:gd name="T6" fmla="*/ 63500 w 127000"/>
              <a:gd name="T7" fmla="*/ 0 h 110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000" h="110489">
                <a:moveTo>
                  <a:pt x="63500" y="0"/>
                </a:moveTo>
                <a:lnTo>
                  <a:pt x="0" y="95250"/>
                </a:lnTo>
                <a:lnTo>
                  <a:pt x="127000" y="110490"/>
                </a:lnTo>
                <a:lnTo>
                  <a:pt x="63500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2" name="object 30"/>
          <p:cNvSpPr>
            <a:spLocks noChangeArrowheads="1"/>
          </p:cNvSpPr>
          <p:nvPr/>
        </p:nvSpPr>
        <p:spPr bwMode="auto">
          <a:xfrm>
            <a:off x="1981200" y="4503738"/>
            <a:ext cx="1593850" cy="7556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object 31"/>
          <p:cNvSpPr txBox="1"/>
          <p:nvPr/>
        </p:nvSpPr>
        <p:spPr>
          <a:xfrm>
            <a:off x="2279650" y="4697413"/>
            <a:ext cx="600075" cy="463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825"/>
              </a:lnSpc>
            </a:pPr>
            <a:r>
              <a:rPr lang="en-US" sz="1600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Radne  grupe</a:t>
            </a:r>
            <a:endParaRPr 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6580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813" y="1016000"/>
            <a:ext cx="2990850" cy="506413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9" dirty="0"/>
              <a:t>VRSTE</a:t>
            </a:r>
            <a:r>
              <a:rPr spc="-73" dirty="0"/>
              <a:t> </a:t>
            </a:r>
            <a:r>
              <a:rPr spc="-5" dirty="0"/>
              <a:t>GRUPA</a:t>
            </a:r>
          </a:p>
        </p:txBody>
      </p:sp>
      <p:sp>
        <p:nvSpPr>
          <p:cNvPr id="9219" name="object 3"/>
          <p:cNvSpPr txBox="1">
            <a:spLocks noChangeArrowheads="1"/>
          </p:cNvSpPr>
          <p:nvPr/>
        </p:nvSpPr>
        <p:spPr bwMode="auto">
          <a:xfrm>
            <a:off x="444500" y="2093913"/>
            <a:ext cx="1206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9220" name="object 4"/>
          <p:cNvSpPr txBox="1">
            <a:spLocks noChangeArrowheads="1"/>
          </p:cNvSpPr>
          <p:nvPr/>
        </p:nvSpPr>
        <p:spPr bwMode="auto">
          <a:xfrm>
            <a:off x="444500" y="4292600"/>
            <a:ext cx="120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650" y="2132013"/>
            <a:ext cx="7818438" cy="34861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sz="2200" i="1"/>
              <a:t>Formalne grupe </a:t>
            </a:r>
            <a:r>
              <a:rPr lang="en-US" sz="2200"/>
              <a:t>se stvaraju planski (formalno doneta odluka o  zasnivanju) i imaju unapred određenog lidera, strukturu odnosa,  uloge, norme kao i ciljeve rada.</a:t>
            </a:r>
          </a:p>
          <a:p>
            <a:pPr eaLnBrk="1" hangingPunct="1">
              <a:spcBef>
                <a:spcPts val="1125"/>
              </a:spcBef>
              <a:buFont typeface="Times New Roman" panose="02020603050405020304" pitchFamily="18" charset="0"/>
              <a:buChar char="–"/>
            </a:pPr>
            <a:r>
              <a:rPr lang="en-US" sz="2000" i="1"/>
              <a:t>Komandne grupe- </a:t>
            </a:r>
            <a:r>
              <a:rPr lang="en-US" sz="2000"/>
              <a:t>na čelu je linijski autoritet</a:t>
            </a:r>
          </a:p>
          <a:p>
            <a:pPr eaLnBrk="1" hangingPunct="1">
              <a:lnSpc>
                <a:spcPts val="2225"/>
              </a:lnSpc>
              <a:spcBef>
                <a:spcPts val="1075"/>
              </a:spcBef>
              <a:buFont typeface="Times New Roman" panose="02020603050405020304" pitchFamily="18" charset="0"/>
              <a:buChar char="–"/>
            </a:pPr>
            <a:r>
              <a:rPr lang="en-US" sz="2000" i="1"/>
              <a:t>Grupe zadataka ili radne grupe- </a:t>
            </a:r>
            <a:r>
              <a:rPr lang="en-US" sz="2000"/>
              <a:t>zaposleni ili rukovodioci različitih  komandnih grupa</a:t>
            </a:r>
          </a:p>
          <a:p>
            <a:pPr eaLnBrk="1" hangingPunct="1">
              <a:lnSpc>
                <a:spcPct val="93000"/>
              </a:lnSpc>
              <a:spcBef>
                <a:spcPts val="988"/>
              </a:spcBef>
            </a:pPr>
            <a:r>
              <a:rPr lang="en-US" sz="2200" i="1"/>
              <a:t>Neformalne grupe </a:t>
            </a:r>
            <a:r>
              <a:rPr lang="en-US" sz="2200"/>
              <a:t>nastaju spontano na radnom mestu, kao  odgovor na potrebu za društvenim kontaktom. One se formiraju  obično na bazi prijateljskih odnosa i zajedničkih interesa</a:t>
            </a:r>
            <a:r>
              <a:rPr lang="en-US" sz="2200" i="1"/>
              <a:t>.</a:t>
            </a:r>
            <a:endParaRPr lang="en-US" sz="2200"/>
          </a:p>
        </p:txBody>
      </p:sp>
      <p:sp>
        <p:nvSpPr>
          <p:cNvPr id="9222" name="object 6"/>
          <p:cNvSpPr txBox="1">
            <a:spLocks noChangeArrowheads="1"/>
          </p:cNvSpPr>
          <p:nvPr/>
        </p:nvSpPr>
        <p:spPr bwMode="auto">
          <a:xfrm>
            <a:off x="858838" y="5387975"/>
            <a:ext cx="1381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eaLnBrk="1" hangingPunct="1">
              <a:spcBef>
                <a:spcPts val="875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7600" y="5400675"/>
            <a:ext cx="6796088" cy="6746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i="1" spc="-5" dirty="0">
                <a:latin typeface="Arial"/>
                <a:cs typeface="Arial"/>
              </a:rPr>
              <a:t>Prijateljske </a:t>
            </a:r>
            <a:r>
              <a:rPr i="1" dirty="0">
                <a:latin typeface="Arial"/>
                <a:cs typeface="Arial"/>
              </a:rPr>
              <a:t>grupe- </a:t>
            </a:r>
            <a:r>
              <a:rPr dirty="0">
                <a:latin typeface="Arial"/>
                <a:cs typeface="Arial"/>
              </a:rPr>
              <a:t>zaposleni sličnih </a:t>
            </a:r>
            <a:r>
              <a:rPr spc="-5" dirty="0">
                <a:latin typeface="Arial"/>
                <a:cs typeface="Arial"/>
              </a:rPr>
              <a:t>interesovanja, </a:t>
            </a:r>
            <a:r>
              <a:rPr dirty="0">
                <a:latin typeface="Arial"/>
                <a:cs typeface="Arial"/>
              </a:rPr>
              <a:t>znanja,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osobina</a:t>
            </a:r>
            <a:endParaRPr>
              <a:latin typeface="Arial"/>
              <a:cs typeface="Arial"/>
            </a:endParaRPr>
          </a:p>
          <a:p>
            <a:pPr marL="11520">
              <a:spcBef>
                <a:spcPts val="879"/>
              </a:spcBef>
              <a:defRPr/>
            </a:pPr>
            <a:r>
              <a:rPr i="1" spc="-5" dirty="0">
                <a:latin typeface="Arial"/>
                <a:cs typeface="Arial"/>
              </a:rPr>
              <a:t>Interesne </a:t>
            </a:r>
            <a:r>
              <a:rPr i="1" dirty="0">
                <a:latin typeface="Arial"/>
                <a:cs typeface="Arial"/>
              </a:rPr>
              <a:t>grupe- </a:t>
            </a:r>
            <a:r>
              <a:rPr spc="-5" dirty="0">
                <a:latin typeface="Arial"/>
                <a:cs typeface="Arial"/>
              </a:rPr>
              <a:t>imaju </a:t>
            </a:r>
            <a:r>
              <a:rPr dirty="0">
                <a:latin typeface="Arial"/>
                <a:cs typeface="Arial"/>
              </a:rPr>
              <a:t>zajednički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interes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89233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4413" y="4368800"/>
            <a:ext cx="4643437" cy="560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3600" b="1" spc="-9" dirty="0">
                <a:latin typeface="Arial"/>
                <a:cs typeface="Arial"/>
              </a:rPr>
              <a:t>STRUKTURA</a:t>
            </a:r>
            <a:r>
              <a:rPr sz="3600" b="1" spc="-77" dirty="0">
                <a:latin typeface="Arial"/>
                <a:cs typeface="Arial"/>
              </a:rPr>
              <a:t> </a:t>
            </a:r>
            <a:r>
              <a:rPr sz="3600" b="1" spc="-9" dirty="0">
                <a:latin typeface="Arial"/>
                <a:cs typeface="Arial"/>
              </a:rPr>
              <a:t>GRUPE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243" name="object 3"/>
          <p:cNvSpPr>
            <a:spLocks noChangeArrowheads="1"/>
          </p:cNvSpPr>
          <p:nvPr/>
        </p:nvSpPr>
        <p:spPr bwMode="auto">
          <a:xfrm>
            <a:off x="2290763" y="1978025"/>
            <a:ext cx="4422775" cy="24209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006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2603558">
              <a:defRPr/>
            </a:pPr>
            <a:r>
              <a:rPr spc="-5" dirty="0"/>
              <a:t>U</a:t>
            </a:r>
            <a:r>
              <a:rPr dirty="0"/>
              <a:t>L</a:t>
            </a:r>
            <a:r>
              <a:rPr spc="-14" dirty="0"/>
              <a:t>O</a:t>
            </a:r>
            <a:r>
              <a:rPr spc="-5" dirty="0"/>
              <a:t>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21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99402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38258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25" y="49942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370387"/>
          </a:xfrm>
        </p:spPr>
        <p:txBody>
          <a:bodyPr lIns="0" tIns="0" rIns="0" bIns="0">
            <a:spAutoFit/>
          </a:bodyPr>
          <a:lstStyle/>
          <a:p>
            <a:pPr marL="374650">
              <a:lnSpc>
                <a:spcPts val="2625"/>
              </a:lnSpc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Uloge </a:t>
            </a:r>
            <a:r>
              <a:rPr lang="en-US" smtClean="0"/>
              <a:t>su obrasci ponašanja koji se očekuju od nekoga ko  zauzima određeni položaj u nekoj od društvenih jedinica.</a:t>
            </a:r>
          </a:p>
          <a:p>
            <a:pPr marL="374650">
              <a:lnSpc>
                <a:spcPts val="2625"/>
              </a:lnSpc>
              <a:spcBef>
                <a:spcPts val="1288"/>
              </a:spcBef>
            </a:pPr>
            <a:r>
              <a:rPr lang="en-US" smtClean="0"/>
              <a:t>Svi mi smo nosioci različitih uloga, i naše ponašanje zavisi  od toga u kojoj smo „ulozi“.</a:t>
            </a:r>
          </a:p>
          <a:p>
            <a:pPr marL="374650">
              <a:lnSpc>
                <a:spcPct val="93000"/>
              </a:lnSpc>
              <a:spcBef>
                <a:spcPts val="1250"/>
              </a:spcBef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Percepcija uloge </a:t>
            </a:r>
            <a:r>
              <a:rPr lang="en-US" smtClean="0"/>
              <a:t>je skup ponašanja koja se vezuje za  određenu poziciju u grupi onako kako ih vidi nosilac same  uloge.</a:t>
            </a:r>
          </a:p>
          <a:p>
            <a:pPr marL="374650">
              <a:lnSpc>
                <a:spcPts val="2625"/>
              </a:lnSpc>
              <a:spcBef>
                <a:spcPts val="1350"/>
              </a:spcBef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Očekivana uloga </a:t>
            </a:r>
            <a:r>
              <a:rPr lang="en-US" smtClean="0"/>
              <a:t>je skup ponašanja koja grupa očekuje od  člana koji se nalazi u određenoj poziciji.</a:t>
            </a:r>
          </a:p>
        </p:txBody>
      </p:sp>
    </p:spTree>
    <p:extLst>
      <p:ext uri="{BB962C8B-B14F-4D97-AF65-F5344CB8AC3E}">
        <p14:creationId xmlns:p14="http://schemas.microsoft.com/office/powerpoint/2010/main" val="406805547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457200"/>
            <a:ext cx="5532438" cy="769938"/>
          </a:xfrm>
        </p:spPr>
        <p:txBody>
          <a:bodyPr lIns="0" tIns="0" rIns="0" bIns="0">
            <a:spAutoFit/>
          </a:bodyPr>
          <a:lstStyle/>
          <a:p>
            <a:pPr marL="1160463" indent="-1149350">
              <a:lnSpc>
                <a:spcPts val="3025"/>
              </a:lnSpc>
            </a:pPr>
            <a:r>
              <a:rPr lang="en-US" sz="2700" smtClean="0"/>
              <a:t>GRUPNE NORME I NJIHOVO  PRIHVATANJE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21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3328988"/>
            <a:ext cx="123825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38258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25" y="4659313"/>
            <a:ext cx="123825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573587"/>
          </a:xfrm>
        </p:spPr>
        <p:txBody>
          <a:bodyPr lIns="0" tIns="0" rIns="0" bIns="0">
            <a:spAutoFit/>
          </a:bodyPr>
          <a:lstStyle/>
          <a:p>
            <a:pPr marL="374650">
              <a:lnSpc>
                <a:spcPts val="2625"/>
              </a:lnSpc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Norme </a:t>
            </a:r>
            <a:r>
              <a:rPr lang="en-US" smtClean="0"/>
              <a:t>su prihvatljivi standardi ponašanja za sve članove  jedne grupe. Norme govore ljudima šta trebaju i šta ne  trebaju da rade u određenim okolnostima.</a:t>
            </a:r>
          </a:p>
          <a:p>
            <a:pPr marL="374650">
              <a:spcBef>
                <a:spcPts val="1038"/>
              </a:spcBef>
            </a:pPr>
            <a:r>
              <a:rPr lang="en-US" smtClean="0"/>
              <a:t>Norme preuzmu funkcije kontrole.</a:t>
            </a:r>
          </a:p>
          <a:p>
            <a:pPr marL="374650">
              <a:lnSpc>
                <a:spcPts val="2625"/>
              </a:lnSpc>
              <a:spcBef>
                <a:spcPts val="1350"/>
              </a:spcBef>
            </a:pP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Konformizam </a:t>
            </a:r>
            <a:r>
              <a:rPr lang="en-US" smtClean="0"/>
              <a:t>je 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prihvatanje </a:t>
            </a:r>
            <a:r>
              <a:rPr lang="en-US" smtClean="0"/>
              <a:t>grupnih normi ponašanja od  njenih članova.</a:t>
            </a:r>
          </a:p>
          <a:p>
            <a:pPr marL="374650">
              <a:lnSpc>
                <a:spcPts val="2625"/>
              </a:lnSpc>
              <a:spcBef>
                <a:spcPts val="1300"/>
              </a:spcBef>
            </a:pPr>
            <a:r>
              <a:rPr lang="en-US" smtClean="0"/>
              <a:t>Potpuno konformiranje podrazumeva da promene i  mišljenje i ponašanje, dok kod delimičnog konformiranja  članovi grupe prilagođavaju svoje ponašanje zahtevima  grupe ali ne i mišljenje.</a:t>
            </a:r>
          </a:p>
        </p:txBody>
      </p:sp>
    </p:spTree>
    <p:extLst>
      <p:ext uri="{BB962C8B-B14F-4D97-AF65-F5344CB8AC3E}">
        <p14:creationId xmlns:p14="http://schemas.microsoft.com/office/powerpoint/2010/main" val="266817549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/>
          </p:cNvSpPr>
          <p:nvPr/>
        </p:nvSpPr>
        <p:spPr bwMode="auto">
          <a:xfrm>
            <a:off x="1987550" y="3313113"/>
            <a:ext cx="0" cy="1189037"/>
          </a:xfrm>
          <a:custGeom>
            <a:avLst/>
            <a:gdLst>
              <a:gd name="T0" fmla="*/ 0 h 1310639"/>
              <a:gd name="T1" fmla="*/ 1310640 h 13106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990600" y="2438400"/>
            <a:ext cx="2266950" cy="2462213"/>
          </a:xfrm>
          <a:prstGeom prst="rect">
            <a:avLst/>
          </a:prstGeom>
          <a:noFill/>
          <a:ln w="93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3"/>
              </a:spcBef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000">
                <a:solidFill>
                  <a:srgbClr val="064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object 4"/>
          <p:cNvSpPr>
            <a:spLocks/>
          </p:cNvSpPr>
          <p:nvPr/>
        </p:nvSpPr>
        <p:spPr bwMode="auto">
          <a:xfrm>
            <a:off x="5276850" y="2757488"/>
            <a:ext cx="0" cy="1824037"/>
          </a:xfrm>
          <a:custGeom>
            <a:avLst/>
            <a:gdLst>
              <a:gd name="T0" fmla="*/ 0 h 2010410"/>
              <a:gd name="T1" fmla="*/ 2010410 h 201041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010410">
                <a:moveTo>
                  <a:pt x="0" y="0"/>
                </a:moveTo>
                <a:lnTo>
                  <a:pt x="0" y="201041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7" name="object 5"/>
          <p:cNvSpPr>
            <a:spLocks/>
          </p:cNvSpPr>
          <p:nvPr/>
        </p:nvSpPr>
        <p:spPr bwMode="auto">
          <a:xfrm>
            <a:off x="6138863" y="3313113"/>
            <a:ext cx="0" cy="1189037"/>
          </a:xfrm>
          <a:custGeom>
            <a:avLst/>
            <a:gdLst>
              <a:gd name="T0" fmla="*/ 0 h 1310639"/>
              <a:gd name="T1" fmla="*/ 1310640 h 13106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8" name="object 6"/>
          <p:cNvSpPr>
            <a:spLocks/>
          </p:cNvSpPr>
          <p:nvPr/>
        </p:nvSpPr>
        <p:spPr bwMode="auto">
          <a:xfrm>
            <a:off x="6842125" y="3551238"/>
            <a:ext cx="0" cy="950912"/>
          </a:xfrm>
          <a:custGeom>
            <a:avLst/>
            <a:gdLst>
              <a:gd name="T0" fmla="*/ 0 h 1047750"/>
              <a:gd name="T1" fmla="*/ 1047749 h 10477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47750">
                <a:moveTo>
                  <a:pt x="0" y="0"/>
                </a:moveTo>
                <a:lnTo>
                  <a:pt x="0" y="104774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4710113" y="2438400"/>
            <a:ext cx="3287712" cy="25400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2000" dirty="0">
              <a:latin typeface="Times New Roman"/>
              <a:cs typeface="Times New Roman"/>
            </a:endParaRPr>
          </a:p>
          <a:p>
            <a:pPr>
              <a:defRPr/>
            </a:pPr>
            <a:endParaRPr sz="2000" dirty="0">
              <a:latin typeface="Times New Roman"/>
              <a:cs typeface="Times New Roman"/>
            </a:endParaRPr>
          </a:p>
          <a:p>
            <a:pPr>
              <a:defRPr/>
            </a:pPr>
            <a:endParaRPr sz="2000" dirty="0">
              <a:latin typeface="Times New Roman"/>
              <a:cs typeface="Times New Roman"/>
            </a:endParaRPr>
          </a:p>
          <a:p>
            <a:pPr>
              <a:defRPr/>
            </a:pPr>
            <a:endParaRPr sz="2000" dirty="0">
              <a:latin typeface="Times New Roman"/>
              <a:cs typeface="Times New Roman"/>
            </a:endParaRPr>
          </a:p>
          <a:p>
            <a:pPr>
              <a:defRPr/>
            </a:pPr>
            <a:endParaRPr sz="2000" dirty="0">
              <a:latin typeface="Times New Roman"/>
              <a:cs typeface="Times New Roman"/>
            </a:endParaRPr>
          </a:p>
          <a:p>
            <a:pPr>
              <a:defRPr/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  <a:defRPr/>
            </a:pPr>
            <a:endParaRPr sz="2500" dirty="0">
              <a:latin typeface="Times New Roman"/>
              <a:cs typeface="Times New Roman"/>
            </a:endParaRPr>
          </a:p>
          <a:p>
            <a:pPr marL="453895">
              <a:spcBef>
                <a:spcPts val="5"/>
              </a:spcBef>
              <a:tabLst>
                <a:tab pos="1271827" algn="l"/>
                <a:tab pos="1885276" algn="l"/>
              </a:tabLst>
              <a:defRPr/>
            </a:pPr>
            <a:r>
              <a:rPr sz="2000" dirty="0">
                <a:solidFill>
                  <a:srgbClr val="06475E"/>
                </a:solidFill>
                <a:latin typeface="Times New Roman"/>
                <a:cs typeface="Times New Roman"/>
              </a:rPr>
              <a:t>A	B	C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0550" y="682625"/>
            <a:ext cx="5302250" cy="954088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z="3100" spc="-5" dirty="0"/>
              <a:t>POSLEDICE</a:t>
            </a:r>
            <a:r>
              <a:rPr sz="3100" spc="-86" dirty="0"/>
              <a:t> </a:t>
            </a:r>
            <a:r>
              <a:rPr sz="3100" spc="-5" dirty="0"/>
              <a:t>KONFORMIZMA</a:t>
            </a:r>
            <a:endParaRPr sz="3100"/>
          </a:p>
        </p:txBody>
      </p:sp>
    </p:spTree>
    <p:extLst>
      <p:ext uri="{BB962C8B-B14F-4D97-AF65-F5344CB8AC3E}">
        <p14:creationId xmlns:p14="http://schemas.microsoft.com/office/powerpoint/2010/main" val="149931142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048335">
              <a:defRPr/>
            </a:pPr>
            <a:r>
              <a:rPr spc="-9" dirty="0"/>
              <a:t>KOHEZIVNOST</a:t>
            </a:r>
            <a:r>
              <a:rPr spc="-50" dirty="0"/>
              <a:t> </a:t>
            </a:r>
            <a:r>
              <a:rPr spc="-5" dirty="0"/>
              <a:t>GRUPE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54238"/>
            <a:ext cx="107950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23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787650"/>
            <a:ext cx="107950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23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3140075"/>
            <a:ext cx="107950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23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1550987"/>
          </a:xfrm>
        </p:spPr>
        <p:txBody>
          <a:bodyPr lIns="0" tIns="0" rIns="0" bIns="0">
            <a:spAutoFit/>
          </a:bodyPr>
          <a:lstStyle/>
          <a:p>
            <a:pPr marL="374650">
              <a:lnSpc>
                <a:spcPts val="2225"/>
              </a:lnSpc>
            </a:pPr>
            <a:r>
              <a:rPr lang="en-US" sz="2000" smtClean="0"/>
              <a:t>Odnosi se na stepen međusobne privlačnosti grupe za pojedinca i  stepen zalaganja članova grupe u ostvarivanju cilja grupe.</a:t>
            </a:r>
          </a:p>
          <a:p>
            <a:pPr marL="374650">
              <a:spcBef>
                <a:spcPts val="325"/>
              </a:spcBef>
            </a:pPr>
            <a:r>
              <a:rPr lang="en-US" sz="2000" smtClean="0"/>
              <a:t>Snažan timski duh i identifikacija članova grupe sa samom grupom.</a:t>
            </a:r>
          </a:p>
          <a:p>
            <a:pPr marL="374650">
              <a:lnSpc>
                <a:spcPts val="2225"/>
              </a:lnSpc>
              <a:spcBef>
                <a:spcPts val="575"/>
              </a:spcBef>
            </a:pPr>
            <a:r>
              <a:rPr lang="en-US" sz="2000" smtClean="0"/>
              <a:t>Stepen kohezivnosti grupe može da se poveća pomoću sledeće  strategije: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4875" y="3757613"/>
            <a:ext cx="85725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600" spc="14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875" y="4032250"/>
            <a:ext cx="85725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600" spc="14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875" y="4306888"/>
            <a:ext cx="85725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600" spc="14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4875" y="4579938"/>
            <a:ext cx="85725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600" spc="14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875" y="4854575"/>
            <a:ext cx="85725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600" spc="14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4875" y="5129213"/>
            <a:ext cx="85725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600" spc="14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8563" y="3700463"/>
            <a:ext cx="5006975" cy="19431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/>
              <a:t>Smanjenje veličine grupe,</a:t>
            </a:r>
          </a:p>
          <a:p>
            <a:pPr eaLnBrk="1" hangingPunct="1">
              <a:spcBef>
                <a:spcPts val="413"/>
              </a:spcBef>
            </a:pPr>
            <a:r>
              <a:rPr lang="en-US" sz="1500"/>
              <a:t>Podsticanje slaganja o ciljevima grupe,</a:t>
            </a:r>
          </a:p>
          <a:p>
            <a:pPr eaLnBrk="1" hangingPunct="1">
              <a:lnSpc>
                <a:spcPct val="124000"/>
              </a:lnSpc>
            </a:pPr>
            <a:r>
              <a:rPr lang="en-US" sz="1500"/>
              <a:t>Povećanje frekvencije međusobnih interakcija članova grupe,  Stvaranje homogenijeg sastava grupe,</a:t>
            </a:r>
          </a:p>
          <a:p>
            <a:pPr eaLnBrk="1" hangingPunct="1">
              <a:lnSpc>
                <a:spcPct val="124000"/>
              </a:lnSpc>
            </a:pPr>
            <a:r>
              <a:rPr lang="en-US" sz="1500"/>
              <a:t>Fizičko/socijalno izolovanje grupe od okoline,  Nagrađivanje grupe umesto njenih članova pojedinačno.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2925" y="5418138"/>
            <a:ext cx="107950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23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613" y="5337175"/>
            <a:ext cx="5599112" cy="314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2000" spc="-5" dirty="0">
                <a:latin typeface="Arial"/>
                <a:cs typeface="Arial"/>
              </a:rPr>
              <a:t>Kohezivnost je povezan </a:t>
            </a:r>
            <a:r>
              <a:rPr sz="2000" dirty="0">
                <a:latin typeface="Arial"/>
                <a:cs typeface="Arial"/>
              </a:rPr>
              <a:t>sa </a:t>
            </a:r>
            <a:r>
              <a:rPr sz="2000" spc="-5" dirty="0">
                <a:latin typeface="Arial"/>
                <a:cs typeface="Arial"/>
              </a:rPr>
              <a:t>produktivnošću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grupe.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68703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7500" y="5387975"/>
            <a:ext cx="774700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2400" spc="-5" dirty="0">
                <a:latin typeface="Arial"/>
                <a:cs typeface="Arial"/>
              </a:rPr>
              <a:t>Ni</a:t>
            </a:r>
            <a:r>
              <a:rPr sz="2400" spc="5" dirty="0">
                <a:latin typeface="Arial"/>
                <a:cs typeface="Arial"/>
              </a:rPr>
              <a:t>sk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6375" y="2308225"/>
            <a:ext cx="2016125" cy="677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2200" b="1" spc="-5" dirty="0">
                <a:latin typeface="Arial"/>
                <a:cs typeface="Arial"/>
              </a:rPr>
              <a:t>K</a:t>
            </a: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5" dirty="0">
                <a:latin typeface="Arial"/>
                <a:cs typeface="Arial"/>
              </a:rPr>
              <a:t>H</a:t>
            </a:r>
            <a:r>
              <a:rPr sz="2200" b="1" spc="-14" dirty="0">
                <a:latin typeface="Arial"/>
                <a:cs typeface="Arial"/>
              </a:rPr>
              <a:t>E</a:t>
            </a:r>
            <a:r>
              <a:rPr sz="2200" b="1" spc="-9" dirty="0">
                <a:latin typeface="Arial"/>
                <a:cs typeface="Arial"/>
              </a:rPr>
              <a:t>Z</a:t>
            </a:r>
            <a:r>
              <a:rPr sz="2200" b="1" spc="9" dirty="0">
                <a:latin typeface="Arial"/>
                <a:cs typeface="Arial"/>
              </a:rPr>
              <a:t>I</a:t>
            </a:r>
            <a:r>
              <a:rPr sz="2200" b="1" spc="-14" dirty="0">
                <a:latin typeface="Arial"/>
                <a:cs typeface="Arial"/>
              </a:rPr>
              <a:t>V</a:t>
            </a:r>
            <a:r>
              <a:rPr sz="2200" b="1" spc="-5" dirty="0">
                <a:latin typeface="Arial"/>
                <a:cs typeface="Arial"/>
              </a:rPr>
              <a:t>N</a:t>
            </a: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5" dirty="0">
                <a:latin typeface="Arial"/>
                <a:cs typeface="Arial"/>
              </a:rPr>
              <a:t>ST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788" y="2771775"/>
            <a:ext cx="3108325" cy="18383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197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Visoka</a:t>
            </a:r>
          </a:p>
          <a:p>
            <a:pPr eaLnBrk="1" hangingPunct="1">
              <a:spcBef>
                <a:spcPts val="338"/>
              </a:spcBef>
            </a:pPr>
            <a:r>
              <a:rPr lang="en-US" sz="2400"/>
              <a:t>Visoke</a:t>
            </a:r>
          </a:p>
          <a:p>
            <a:pPr algn="r" eaLnBrk="1" hangingPunct="1">
              <a:lnSpc>
                <a:spcPct val="93000"/>
              </a:lnSpc>
              <a:spcBef>
                <a:spcPts val="1725"/>
              </a:spcBef>
            </a:pPr>
            <a:r>
              <a:rPr lang="en-US" sz="2000" b="1"/>
              <a:t>GRUPNE  NORME  PERFORMANSI</a:t>
            </a:r>
            <a:endParaRPr lang="en-US" sz="2000"/>
          </a:p>
        </p:txBody>
      </p:sp>
      <p:sp>
        <p:nvSpPr>
          <p:cNvPr id="5" name="object 5"/>
          <p:cNvSpPr txBox="1"/>
          <p:nvPr/>
        </p:nvSpPr>
        <p:spPr>
          <a:xfrm>
            <a:off x="6834188" y="2771775"/>
            <a:ext cx="773112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2400" spc="-5" dirty="0">
                <a:latin typeface="Arial"/>
                <a:cs typeface="Arial"/>
              </a:rPr>
              <a:t>Nis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65388" y="3255963"/>
          <a:ext cx="5418137" cy="2641600"/>
        </p:xfrm>
        <a:graphic>
          <a:graphicData uri="http://schemas.openxmlformats.org/drawingml/2006/table">
            <a:tbl>
              <a:tblPr/>
              <a:tblGrid>
                <a:gridCol w="2654300"/>
                <a:gridCol w="2341562"/>
                <a:gridCol w="422275"/>
              </a:tblGrid>
              <a:tr h="1416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Visoka  produktivnost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FB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 do  visoka  produktivnost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>
                      <a:lvl1pPr marL="495300" indent="566738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495300" marR="0" lvl="0" indent="566738" algn="l" defTabSz="914400" rtl="0" eaLnBrk="1" fontAlgn="base" latinLnBrk="0" hangingPunct="1">
                        <a:lnSpc>
                          <a:spcPts val="2675"/>
                        </a:lnSpc>
                        <a:spcBef>
                          <a:spcPts val="16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Niska  produktivnost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1775" indent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31775" marR="0" lvl="0" indent="85725" algn="ctr" defTabSz="914400" rtl="0" eaLnBrk="1" fontAlgn="base" latinLnBrk="0" hangingPunct="1">
                        <a:lnSpc>
                          <a:spcPct val="93000"/>
                        </a:lnSpc>
                        <a:spcBef>
                          <a:spcPts val="16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74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Niska do  srednja  produktivnost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44" cap="flat" cmpd="sng" algn="ctr">
                      <a:solidFill>
                        <a:srgbClr val="06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6475" y="1016000"/>
            <a:ext cx="4579938" cy="506413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5" dirty="0"/>
              <a:t>KOHEZIVNOST</a:t>
            </a:r>
            <a:r>
              <a:rPr spc="-103" dirty="0"/>
              <a:t> </a:t>
            </a:r>
            <a:r>
              <a:rPr spc="-5" dirty="0"/>
              <a:t>GRUPE</a:t>
            </a:r>
          </a:p>
        </p:txBody>
      </p:sp>
    </p:spTree>
    <p:extLst>
      <p:ext uri="{BB962C8B-B14F-4D97-AF65-F5344CB8AC3E}">
        <p14:creationId xmlns:p14="http://schemas.microsoft.com/office/powerpoint/2010/main" val="316950378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9" dirty="0"/>
              <a:t>ZABUŠAVANJE </a:t>
            </a:r>
            <a:r>
              <a:rPr dirty="0"/>
              <a:t>U</a:t>
            </a:r>
            <a:r>
              <a:rPr spc="-41" dirty="0"/>
              <a:t> </a:t>
            </a:r>
            <a:r>
              <a:rPr spc="-5" dirty="0"/>
              <a:t>GRUPI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21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900363"/>
            <a:ext cx="123825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3970338"/>
            <a:ext cx="123825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2533650"/>
          </a:xfrm>
        </p:spPr>
        <p:txBody>
          <a:bodyPr lIns="0" tIns="0" rIns="0" bIns="0">
            <a:spAutoFit/>
          </a:bodyPr>
          <a:lstStyle/>
          <a:p>
            <a:pPr marL="374650">
              <a:lnSpc>
                <a:spcPts val="2625"/>
              </a:lnSpc>
            </a:pPr>
            <a:r>
              <a:rPr lang="en-US" dirty="0" err="1" smtClean="0"/>
              <a:t>Individualni</a:t>
            </a:r>
            <a:r>
              <a:rPr lang="en-US" dirty="0" smtClean="0"/>
              <a:t> </a:t>
            </a:r>
            <a:r>
              <a:rPr lang="en-US" dirty="0" err="1" smtClean="0"/>
              <a:t>učinak</a:t>
            </a:r>
            <a:r>
              <a:rPr lang="en-US" dirty="0" smtClean="0"/>
              <a:t> u </a:t>
            </a:r>
            <a:r>
              <a:rPr lang="en-US" dirty="0" err="1" smtClean="0"/>
              <a:t>grupi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obavljanja</a:t>
            </a:r>
            <a:r>
              <a:rPr lang="en-US" dirty="0" smtClean="0"/>
              <a:t> </a:t>
            </a:r>
            <a:r>
              <a:rPr lang="en-US" dirty="0" err="1" smtClean="0"/>
              <a:t>zbirnih</a:t>
            </a:r>
            <a:r>
              <a:rPr lang="en-US" dirty="0" smtClean="0"/>
              <a:t> </a:t>
            </a:r>
            <a:r>
              <a:rPr lang="en-US" dirty="0" err="1" smtClean="0"/>
              <a:t>zadataka</a:t>
            </a:r>
            <a:r>
              <a:rPr lang="en-US" dirty="0" smtClean="0"/>
              <a:t>  se 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povećanjem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.</a:t>
            </a:r>
          </a:p>
          <a:p>
            <a:pPr marL="374650">
              <a:lnSpc>
                <a:spcPts val="2625"/>
              </a:lnSpc>
              <a:spcBef>
                <a:spcPts val="550"/>
              </a:spcBef>
            </a:pPr>
            <a:r>
              <a:rPr lang="en-US" dirty="0" err="1" smtClean="0"/>
              <a:t>Razlozi</a:t>
            </a:r>
            <a:r>
              <a:rPr lang="en-US" dirty="0" smtClean="0"/>
              <a:t>: </a:t>
            </a:r>
            <a:r>
              <a:rPr lang="en-US" dirty="0" err="1" smtClean="0"/>
              <a:t>konformizam</a:t>
            </a:r>
            <a:r>
              <a:rPr lang="en-US" dirty="0" smtClean="0"/>
              <a:t> (</a:t>
            </a:r>
            <a:r>
              <a:rPr lang="en-US" dirty="0" err="1" smtClean="0"/>
              <a:t>prilagođavanje</a:t>
            </a:r>
            <a:r>
              <a:rPr lang="en-US" dirty="0" smtClean="0"/>
              <a:t> </a:t>
            </a:r>
            <a:r>
              <a:rPr lang="en-US" dirty="0" err="1" smtClean="0"/>
              <a:t>onima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ne  </a:t>
            </a:r>
            <a:r>
              <a:rPr lang="en-US" dirty="0" err="1" smtClean="0"/>
              <a:t>obavljaju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posla</a:t>
            </a:r>
            <a:r>
              <a:rPr lang="en-US" dirty="0" smtClean="0"/>
              <a:t>), </a:t>
            </a:r>
            <a:r>
              <a:rPr lang="en-US" dirty="0" err="1" smtClean="0"/>
              <a:t>disperzija</a:t>
            </a:r>
            <a:r>
              <a:rPr lang="en-US" dirty="0" smtClean="0"/>
              <a:t> </a:t>
            </a:r>
            <a:r>
              <a:rPr lang="en-US" dirty="0" err="1" smtClean="0"/>
              <a:t>odgovornosti</a:t>
            </a:r>
            <a:r>
              <a:rPr lang="en-US" dirty="0" smtClean="0"/>
              <a:t> (</a:t>
            </a:r>
            <a:r>
              <a:rPr lang="en-US" dirty="0" err="1" smtClean="0"/>
              <a:t>rezultati</a:t>
            </a:r>
            <a:r>
              <a:rPr lang="en-US" dirty="0" smtClean="0"/>
              <a:t>  </a:t>
            </a:r>
            <a:r>
              <a:rPr lang="en-US" dirty="0" err="1" smtClean="0"/>
              <a:t>grupe</a:t>
            </a:r>
            <a:r>
              <a:rPr lang="en-US" dirty="0" smtClean="0"/>
              <a:t> se ne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pripisati</a:t>
            </a:r>
            <a:r>
              <a:rPr lang="en-US" dirty="0" smtClean="0"/>
              <a:t> </a:t>
            </a:r>
            <a:r>
              <a:rPr lang="en-US" dirty="0" err="1" smtClean="0"/>
              <a:t>nijednoj</a:t>
            </a:r>
            <a:r>
              <a:rPr lang="en-US" dirty="0" smtClean="0"/>
              <a:t> </a:t>
            </a:r>
            <a:r>
              <a:rPr lang="en-US" dirty="0" err="1" smtClean="0"/>
              <a:t>osobi</a:t>
            </a:r>
            <a:r>
              <a:rPr lang="en-US" dirty="0" smtClean="0"/>
              <a:t>).</a:t>
            </a:r>
          </a:p>
          <a:p>
            <a:pPr marL="374650">
              <a:spcBef>
                <a:spcPts val="288"/>
              </a:spcBef>
            </a:pPr>
            <a:r>
              <a:rPr lang="en-US" dirty="0" smtClean="0"/>
              <a:t>Mere </a:t>
            </a:r>
            <a:r>
              <a:rPr lang="en-US" dirty="0" err="1" smtClean="0"/>
              <a:t>protiv</a:t>
            </a:r>
            <a:r>
              <a:rPr lang="en-US" dirty="0" smtClean="0"/>
              <a:t> </a:t>
            </a:r>
            <a:r>
              <a:rPr lang="en-US" dirty="0" err="1" smtClean="0"/>
              <a:t>grupnog</a:t>
            </a:r>
            <a:r>
              <a:rPr lang="en-US" dirty="0" smtClean="0"/>
              <a:t> </a:t>
            </a:r>
            <a:r>
              <a:rPr lang="en-US" dirty="0" err="1" smtClean="0"/>
              <a:t>zabušavanja</a:t>
            </a:r>
            <a:r>
              <a:rPr lang="en-US" dirty="0" smtClean="0"/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4875" y="4370388"/>
            <a:ext cx="115888" cy="157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8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875" y="4748213"/>
            <a:ext cx="115888" cy="157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8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875" y="5126038"/>
            <a:ext cx="115888" cy="155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8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8563" y="4238625"/>
            <a:ext cx="5757862" cy="15446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sz="2200" dirty="0" err="1"/>
              <a:t>Učiniti</a:t>
            </a:r>
            <a:r>
              <a:rPr lang="en-US" sz="2200" dirty="0"/>
              <a:t> </a:t>
            </a:r>
            <a:r>
              <a:rPr lang="en-US" sz="2200" dirty="0" err="1"/>
              <a:t>pojedinačne</a:t>
            </a:r>
            <a:r>
              <a:rPr lang="en-US" sz="2200" dirty="0"/>
              <a:t> </a:t>
            </a:r>
            <a:r>
              <a:rPr lang="en-US" sz="2200" dirty="0" err="1"/>
              <a:t>doprinose</a:t>
            </a:r>
            <a:r>
              <a:rPr lang="en-US" sz="2200" dirty="0"/>
              <a:t> </a:t>
            </a:r>
            <a:r>
              <a:rPr lang="en-US" sz="2200" dirty="0" err="1"/>
              <a:t>prepoznatljivim</a:t>
            </a:r>
            <a:r>
              <a:rPr lang="en-US" sz="2200" dirty="0"/>
              <a:t>;  </a:t>
            </a:r>
            <a:r>
              <a:rPr lang="en-US" sz="2200" dirty="0" err="1"/>
              <a:t>Učiniti</a:t>
            </a:r>
            <a:r>
              <a:rPr lang="en-US" sz="2200" dirty="0"/>
              <a:t> </a:t>
            </a:r>
            <a:r>
              <a:rPr lang="en-US" sz="2200" dirty="0" err="1"/>
              <a:t>radne</a:t>
            </a:r>
            <a:r>
              <a:rPr lang="en-US" sz="2200" dirty="0"/>
              <a:t> </a:t>
            </a:r>
            <a:r>
              <a:rPr lang="en-US" sz="2200" dirty="0" err="1"/>
              <a:t>zadatke</a:t>
            </a:r>
            <a:r>
              <a:rPr lang="en-US" sz="2200" dirty="0"/>
              <a:t> </a:t>
            </a:r>
            <a:r>
              <a:rPr lang="en-US" sz="2200" dirty="0" err="1"/>
              <a:t>važnim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interesantnim</a:t>
            </a:r>
            <a:r>
              <a:rPr lang="en-US" sz="2200" dirty="0"/>
              <a:t>;  </a:t>
            </a:r>
            <a:r>
              <a:rPr lang="en-US" sz="2200" dirty="0" err="1"/>
              <a:t>Nagrađivati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kažnjavati</a:t>
            </a:r>
            <a:r>
              <a:rPr lang="en-US" sz="2200" dirty="0"/>
              <a:t> </a:t>
            </a:r>
            <a:r>
              <a:rPr lang="en-US" sz="2200" dirty="0" err="1"/>
              <a:t>individualne</a:t>
            </a:r>
            <a:r>
              <a:rPr lang="en-US" sz="2200" dirty="0"/>
              <a:t> </a:t>
            </a:r>
            <a:r>
              <a:rPr lang="en-US" sz="2200" dirty="0" err="1"/>
              <a:t>doprinose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69520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2063" y="4368800"/>
            <a:ext cx="1608137" cy="560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3600" b="1" spc="-5" dirty="0">
                <a:latin typeface="Arial"/>
                <a:cs typeface="Arial"/>
              </a:rPr>
              <a:t>TIMO</a:t>
            </a:r>
            <a:r>
              <a:rPr sz="3600" b="1" spc="-9" dirty="0">
                <a:latin typeface="Arial"/>
                <a:cs typeface="Arial"/>
              </a:rPr>
              <a:t>V</a:t>
            </a:r>
            <a:r>
              <a:rPr sz="3600" b="1" dirty="0">
                <a:latin typeface="Arial"/>
                <a:cs typeface="Arial"/>
              </a:rPr>
              <a:t>I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411" name="object 3"/>
          <p:cNvSpPr>
            <a:spLocks noChangeArrowheads="1"/>
          </p:cNvSpPr>
          <p:nvPr/>
        </p:nvSpPr>
        <p:spPr bwMode="auto">
          <a:xfrm>
            <a:off x="2913063" y="2116138"/>
            <a:ext cx="3246437" cy="220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3200" smtClean="0"/>
              <a:t>TEORIJA NAUČNOG MENADŽMENTA</a:t>
            </a:r>
            <a:br>
              <a:rPr lang="sr-Latn-CS" sz="3200" smtClean="0"/>
            </a:br>
            <a:r>
              <a:rPr lang="sr-Latn-CS" sz="3200" smtClean="0"/>
              <a:t>Frederik Tejlor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2578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b="1" dirty="0" smtClean="0"/>
              <a:t>Radio u Čeličanama Midvej (SAD)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b="1" dirty="0" smtClean="0"/>
              <a:t>Posmatrao organizaciju odozdo na </a:t>
            </a:r>
            <a:r>
              <a:rPr lang="sr-Latn-CS" sz="2800" b="1" dirty="0" smtClean="0"/>
              <a:t>gore</a:t>
            </a:r>
            <a:endParaRPr lang="sr-Latn-CS" sz="2800" b="1" dirty="0" smtClean="0"/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b="1" dirty="0" smtClean="0"/>
              <a:t>Studija pokreta</a:t>
            </a:r>
            <a:r>
              <a:rPr lang="sr-Latn-CS" sz="2800" dirty="0" smtClean="0"/>
              <a:t> – težnja ka izbacivanju suvišnih pokreta kroz </a:t>
            </a:r>
            <a:r>
              <a:rPr lang="sr-Latn-CS" sz="2800" dirty="0" smtClean="0"/>
              <a:t>specijalizaciju</a:t>
            </a:r>
            <a:r>
              <a:rPr lang="en-US" sz="2800" dirty="0" smtClean="0"/>
              <a:t> </a:t>
            </a:r>
            <a:r>
              <a:rPr lang="en-US" sz="2800" dirty="0" err="1" smtClean="0"/>
              <a:t>pokreta</a:t>
            </a:r>
            <a:endParaRPr lang="sr-Latn-CS" sz="2800" dirty="0" smtClean="0"/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b="1" dirty="0" smtClean="0"/>
              <a:t>Uvođenje češćih odmora</a:t>
            </a:r>
            <a:r>
              <a:rPr lang="sr-Latn-CS" sz="2800" dirty="0" smtClean="0"/>
              <a:t> (bolji češći a kraći odmori)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b="1" dirty="0" smtClean="0"/>
              <a:t>Ekonomska motivacija-</a:t>
            </a:r>
            <a:r>
              <a:rPr lang="sr-Latn-CS" sz="2800" dirty="0" smtClean="0"/>
              <a:t> nagrada je za zaposlene isto toliko važna koliko je i gorivo važno za </a:t>
            </a:r>
            <a:r>
              <a:rPr lang="sr-Latn-CS" sz="2800" dirty="0" smtClean="0"/>
              <a:t>mašinu</a:t>
            </a:r>
            <a:endParaRPr lang="sr-Latn-CS" sz="2800" b="1" dirty="0" smtClean="0"/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b="1" dirty="0" smtClean="0"/>
              <a:t>Jedina greška u njegovom pristupu-</a:t>
            </a:r>
            <a:r>
              <a:rPr lang="sr-Latn-CS" sz="2800" dirty="0" smtClean="0"/>
              <a:t> norme je određivao na osnovu učinka najsnažnijeg radnika 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b="1" dirty="0" smtClean="0"/>
              <a:t>Tejlorizam</a:t>
            </a:r>
            <a:r>
              <a:rPr lang="sr-Latn-CS" sz="2800" dirty="0" smtClean="0"/>
              <a:t> -</a:t>
            </a:r>
            <a:r>
              <a:rPr lang="sr-Latn-CS" sz="2800" b="1" dirty="0" smtClean="0"/>
              <a:t>naučni sistem za ceđenje radničkog znoja</a:t>
            </a:r>
            <a:r>
              <a:rPr lang="sr-Latn-CS" sz="2800" dirty="0" smtClean="0"/>
              <a:t> (Lenjin)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2616231">
              <a:defRPr/>
            </a:pPr>
            <a:r>
              <a:rPr spc="-14" dirty="0"/>
              <a:t>T</a:t>
            </a:r>
            <a:r>
              <a:rPr spc="-5" dirty="0"/>
              <a:t>IM</a:t>
            </a:r>
            <a:r>
              <a:rPr spc="-9" dirty="0"/>
              <a:t>O</a:t>
            </a:r>
            <a:r>
              <a:rPr spc="-5" dirty="0"/>
              <a:t>VI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473" y="2072383"/>
            <a:ext cx="7869138" cy="38805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spcBef>
                <a:spcPts val="1098"/>
              </a:spcBef>
              <a:defRPr/>
            </a:pPr>
            <a:r>
              <a:rPr sz="2200" spc="-9" dirty="0" err="1" smtClean="0">
                <a:latin typeface="Arial"/>
                <a:cs typeface="Arial"/>
              </a:rPr>
              <a:t>Posebna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vrsta </a:t>
            </a:r>
            <a:r>
              <a:rPr sz="2200" spc="-9" dirty="0">
                <a:latin typeface="Arial"/>
                <a:cs typeface="Arial"/>
              </a:rPr>
              <a:t>radnih </a:t>
            </a:r>
            <a:r>
              <a:rPr sz="2200" spc="-5" dirty="0">
                <a:latin typeface="Arial"/>
                <a:cs typeface="Arial"/>
              </a:rPr>
              <a:t>grupa koja ima sledeće</a:t>
            </a:r>
            <a:r>
              <a:rPr sz="2200" spc="41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karakteristike:</a:t>
            </a:r>
            <a:endParaRPr sz="2200" dirty="0">
              <a:latin typeface="Arial"/>
              <a:cs typeface="Arial"/>
            </a:endParaRPr>
          </a:p>
          <a:p>
            <a:pPr marL="374406" lvl="4" indent="-259204">
              <a:spcBef>
                <a:spcPts val="363"/>
              </a:spcBef>
              <a:buFont typeface="Times New Roman"/>
              <a:buChar char="–"/>
              <a:tabLst>
                <a:tab pos="373830" algn="l"/>
                <a:tab pos="374406" algn="l"/>
              </a:tabLst>
              <a:defRPr/>
            </a:pPr>
            <a:r>
              <a:rPr sz="2200" spc="-9" dirty="0">
                <a:latin typeface="Arial"/>
                <a:cs typeface="Arial"/>
              </a:rPr>
              <a:t>Cilj </a:t>
            </a:r>
            <a:r>
              <a:rPr sz="2200" dirty="0">
                <a:latin typeface="Arial"/>
                <a:cs typeface="Arial"/>
              </a:rPr>
              <a:t>tima je </a:t>
            </a:r>
            <a:r>
              <a:rPr sz="2200" spc="-5" dirty="0">
                <a:latin typeface="Arial"/>
                <a:cs typeface="Arial"/>
              </a:rPr>
              <a:t>kolektivni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rezultat;</a:t>
            </a:r>
            <a:endParaRPr sz="2200" dirty="0">
              <a:latin typeface="Arial"/>
              <a:cs typeface="Arial"/>
            </a:endParaRPr>
          </a:p>
          <a:p>
            <a:pPr marL="374406" lvl="4" indent="-259204">
              <a:spcBef>
                <a:spcPts val="354"/>
              </a:spcBef>
              <a:buFont typeface="Times New Roman"/>
              <a:buChar char="–"/>
              <a:tabLst>
                <a:tab pos="373830" algn="l"/>
                <a:tab pos="374406" algn="l"/>
              </a:tabLst>
              <a:defRPr/>
            </a:pPr>
            <a:r>
              <a:rPr sz="2200" spc="-5" dirty="0">
                <a:latin typeface="Arial"/>
                <a:cs typeface="Arial"/>
              </a:rPr>
              <a:t>Rezultat rada tima </a:t>
            </a:r>
            <a:r>
              <a:rPr sz="2200" dirty="0">
                <a:latin typeface="Arial"/>
                <a:cs typeface="Arial"/>
              </a:rPr>
              <a:t>je </a:t>
            </a:r>
            <a:r>
              <a:rPr sz="2200" spc="-5" dirty="0">
                <a:latin typeface="Arial"/>
                <a:cs typeface="Arial"/>
              </a:rPr>
              <a:t>posledica interakcija unutar</a:t>
            </a:r>
            <a:r>
              <a:rPr sz="2200" spc="-27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njega</a:t>
            </a:r>
            <a:endParaRPr sz="2200" dirty="0">
              <a:latin typeface="Arial"/>
              <a:cs typeface="Arial"/>
            </a:endParaRPr>
          </a:p>
          <a:p>
            <a:pPr marL="529928" marR="4608" lvl="5">
              <a:lnSpc>
                <a:spcPts val="2422"/>
              </a:lnSpc>
              <a:spcBef>
                <a:spcPts val="599"/>
              </a:spcBef>
              <a:tabLst>
                <a:tab pos="737291" algn="l"/>
              </a:tabLst>
              <a:defRPr/>
            </a:pPr>
            <a:r>
              <a:rPr sz="2200" spc="-5" dirty="0">
                <a:latin typeface="Arial"/>
                <a:cs typeface="Arial"/>
              </a:rPr>
              <a:t>Performanse timova često </a:t>
            </a:r>
            <a:r>
              <a:rPr sz="2200" dirty="0">
                <a:latin typeface="Arial"/>
                <a:cs typeface="Arial"/>
              </a:rPr>
              <a:t>su </a:t>
            </a:r>
            <a:r>
              <a:rPr sz="2200" spc="-5" dirty="0">
                <a:latin typeface="Arial"/>
                <a:cs typeface="Arial"/>
              </a:rPr>
              <a:t>iznad </a:t>
            </a:r>
            <a:r>
              <a:rPr sz="2200" spc="-5" dirty="0" err="1">
                <a:latin typeface="Arial"/>
                <a:cs typeface="Arial"/>
              </a:rPr>
              <a:t>sume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5" dirty="0" err="1" smtClean="0">
                <a:latin typeface="Arial"/>
                <a:cs typeface="Arial"/>
              </a:rPr>
              <a:t>učinaka</a:t>
            </a:r>
            <a:r>
              <a:rPr lang="sr-Latn-RS" sz="2200" spc="-5" dirty="0" smtClean="0">
                <a:latin typeface="Arial"/>
                <a:cs typeface="Arial"/>
              </a:rPr>
              <a:t> </a:t>
            </a:r>
            <a:r>
              <a:rPr lang="sr-Latn-RS" sz="2200" spc="-5" dirty="0" smtClean="0">
                <a:latin typeface="Arial"/>
                <a:cs typeface="Arial"/>
              </a:rPr>
              <a:t>č</a:t>
            </a:r>
            <a:r>
              <a:rPr sz="2200" spc="-5" dirty="0" err="1" smtClean="0">
                <a:latin typeface="Arial"/>
                <a:cs typeface="Arial"/>
              </a:rPr>
              <a:t>lanova</a:t>
            </a:r>
            <a:r>
              <a:rPr sz="2200" spc="-5" dirty="0" smtClean="0">
                <a:latin typeface="Arial"/>
                <a:cs typeface="Arial"/>
              </a:rPr>
              <a:t>  </a:t>
            </a:r>
            <a:r>
              <a:rPr sz="2200" spc="-5" dirty="0">
                <a:latin typeface="Arial"/>
                <a:cs typeface="Arial"/>
              </a:rPr>
              <a:t>tima;</a:t>
            </a:r>
            <a:endParaRPr sz="2200" dirty="0">
              <a:latin typeface="Arial"/>
              <a:cs typeface="Arial"/>
            </a:endParaRPr>
          </a:p>
          <a:p>
            <a:pPr marL="374406" marR="1025871" lvl="4" indent="-259204">
              <a:lnSpc>
                <a:spcPts val="2422"/>
              </a:lnSpc>
              <a:spcBef>
                <a:spcPts val="553"/>
              </a:spcBef>
              <a:buFont typeface="Times New Roman"/>
              <a:buChar char="–"/>
              <a:tabLst>
                <a:tab pos="373830" algn="l"/>
                <a:tab pos="374406" algn="l"/>
              </a:tabLst>
              <a:defRPr/>
            </a:pPr>
            <a:r>
              <a:rPr sz="2200" spc="-5" dirty="0">
                <a:latin typeface="Arial"/>
                <a:cs typeface="Arial"/>
              </a:rPr>
              <a:t>Odgovornost </a:t>
            </a:r>
            <a:r>
              <a:rPr sz="2200" dirty="0">
                <a:latin typeface="Arial"/>
                <a:cs typeface="Arial"/>
              </a:rPr>
              <a:t>tima za </a:t>
            </a:r>
            <a:r>
              <a:rPr sz="2200" spc="-5" dirty="0">
                <a:latin typeface="Arial"/>
                <a:cs typeface="Arial"/>
              </a:rPr>
              <a:t>performanse </a:t>
            </a:r>
            <a:r>
              <a:rPr sz="2200" dirty="0">
                <a:latin typeface="Arial"/>
                <a:cs typeface="Arial"/>
              </a:rPr>
              <a:t>je </a:t>
            </a:r>
            <a:r>
              <a:rPr sz="2200" spc="-5" dirty="0">
                <a:latin typeface="Arial"/>
                <a:cs typeface="Arial"/>
              </a:rPr>
              <a:t>kolektivna,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ne  </a:t>
            </a:r>
            <a:r>
              <a:rPr sz="2200" spc="-9" dirty="0">
                <a:latin typeface="Arial"/>
                <a:cs typeface="Arial"/>
              </a:rPr>
              <a:t>individualna;</a:t>
            </a:r>
            <a:endParaRPr sz="2200" dirty="0">
              <a:latin typeface="Arial"/>
              <a:cs typeface="Arial"/>
            </a:endParaRPr>
          </a:p>
          <a:p>
            <a:pPr marL="374406" lvl="4" indent="-259204">
              <a:spcBef>
                <a:spcPts val="313"/>
              </a:spcBef>
              <a:buFont typeface="Times New Roman"/>
              <a:buChar char="–"/>
              <a:tabLst>
                <a:tab pos="373830" algn="l"/>
                <a:tab pos="374406" algn="l"/>
              </a:tabLst>
              <a:defRPr/>
            </a:pPr>
            <a:r>
              <a:rPr sz="2200" spc="-5" dirty="0">
                <a:latin typeface="Arial"/>
                <a:cs typeface="Arial"/>
              </a:rPr>
              <a:t>Veštine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sposobnosti članova </a:t>
            </a:r>
            <a:r>
              <a:rPr sz="2200" dirty="0">
                <a:latin typeface="Arial"/>
                <a:cs typeface="Arial"/>
              </a:rPr>
              <a:t>tima </a:t>
            </a:r>
            <a:r>
              <a:rPr sz="2200" spc="-5" dirty="0">
                <a:latin typeface="Arial"/>
                <a:cs typeface="Arial"/>
              </a:rPr>
              <a:t>komplementarne</a:t>
            </a:r>
            <a:r>
              <a:rPr sz="2200" spc="-68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;</a:t>
            </a:r>
          </a:p>
          <a:p>
            <a:pPr marL="374406" marR="554120" lvl="4" indent="-259204">
              <a:lnSpc>
                <a:spcPts val="2431"/>
              </a:lnSpc>
              <a:spcBef>
                <a:spcPts val="585"/>
              </a:spcBef>
              <a:buFont typeface="Times New Roman"/>
              <a:buChar char="–"/>
              <a:tabLst>
                <a:tab pos="373830" algn="l"/>
                <a:tab pos="374406" algn="l"/>
              </a:tabLst>
              <a:defRPr/>
            </a:pPr>
            <a:r>
              <a:rPr sz="2200" spc="-9" dirty="0">
                <a:latin typeface="Arial"/>
                <a:cs typeface="Arial"/>
              </a:rPr>
              <a:t>Uloga </a:t>
            </a:r>
            <a:r>
              <a:rPr sz="2200" spc="-5" dirty="0">
                <a:latin typeface="Arial"/>
                <a:cs typeface="Arial"/>
              </a:rPr>
              <a:t>vođe </a:t>
            </a:r>
            <a:r>
              <a:rPr sz="2200" dirty="0">
                <a:latin typeface="Arial"/>
                <a:cs typeface="Arial"/>
              </a:rPr>
              <a:t>je </a:t>
            </a:r>
            <a:r>
              <a:rPr sz="2200" spc="-9" dirty="0">
                <a:latin typeface="Arial"/>
                <a:cs typeface="Arial"/>
              </a:rPr>
              <a:t>podeljena </a:t>
            </a:r>
            <a:r>
              <a:rPr sz="2200" spc="-5" dirty="0">
                <a:latin typeface="Arial"/>
                <a:cs typeface="Arial"/>
              </a:rPr>
              <a:t>(različiti članovi tima preuzimaju  </a:t>
            </a:r>
            <a:r>
              <a:rPr sz="2200" spc="-9" dirty="0">
                <a:latin typeface="Arial"/>
                <a:cs typeface="Arial"/>
              </a:rPr>
              <a:t>ulogu </a:t>
            </a:r>
            <a:r>
              <a:rPr sz="2200" spc="-5" dirty="0">
                <a:latin typeface="Arial"/>
                <a:cs typeface="Arial"/>
              </a:rPr>
              <a:t>lidera </a:t>
            </a:r>
            <a:r>
              <a:rPr sz="2200" dirty="0">
                <a:latin typeface="Arial"/>
                <a:cs typeface="Arial"/>
              </a:rPr>
              <a:t>u </a:t>
            </a:r>
            <a:r>
              <a:rPr sz="2200" spc="-5" dirty="0">
                <a:latin typeface="Arial"/>
                <a:cs typeface="Arial"/>
              </a:rPr>
              <a:t>različitim vremenskim</a:t>
            </a:r>
            <a:r>
              <a:rPr sz="2200" spc="-9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periodima).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93909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8738" y="511175"/>
            <a:ext cx="3933825" cy="984250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5" dirty="0"/>
              <a:t>PRVI RADNI</a:t>
            </a:r>
            <a:r>
              <a:rPr spc="-77" dirty="0"/>
              <a:t> </a:t>
            </a:r>
            <a:r>
              <a:rPr spc="-9" dirty="0"/>
              <a:t>TIMOVI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8950" y="2249488"/>
          <a:ext cx="8259763" cy="3371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1455"/>
                <a:gridCol w="4148308"/>
              </a:tblGrid>
              <a:tr h="3377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GODINA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UVOĐENJA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19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KOMPANIJA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19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336608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1962.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3301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Procter &amp;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Gamble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3301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</a:tr>
              <a:tr h="33776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1973.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Cummins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Engine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</a:tr>
              <a:tr h="336608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1975.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Motors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</a:tr>
              <a:tr h="33776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1982.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Equipment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</a:tr>
              <a:tr h="336608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1982.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Ford Motor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Company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</a:tr>
              <a:tr h="33776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1983.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Tektronix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</a:tr>
              <a:tr h="336608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1985.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Electric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</a:tr>
              <a:tr h="33776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1985.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LTV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Steel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6F5EE"/>
                    </a:solidFill>
                  </a:tcPr>
                </a:tc>
              </a:tr>
              <a:tr h="33660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1985.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5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International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7404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786778">
              <a:defRPr/>
            </a:pPr>
            <a:r>
              <a:rPr spc="-5" dirty="0"/>
              <a:t>VRSTE</a:t>
            </a:r>
            <a:r>
              <a:rPr spc="-91" dirty="0"/>
              <a:t> </a:t>
            </a:r>
            <a:r>
              <a:rPr spc="-5" dirty="0"/>
              <a:t>TIMOVA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21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660650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25" y="3657600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925" y="4154488"/>
            <a:ext cx="123825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 dirty="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3982" y="1897226"/>
            <a:ext cx="5740400" cy="31306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9000"/>
              </a:lnSpc>
            </a:pPr>
            <a:r>
              <a:rPr lang="en-US" sz="2400" dirty="0" err="1"/>
              <a:t>Timovi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rešavanje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,  </a:t>
            </a:r>
            <a:r>
              <a:rPr lang="en-US" sz="2400" dirty="0" err="1"/>
              <a:t>Samoupravni</a:t>
            </a:r>
            <a:r>
              <a:rPr lang="en-US" sz="2400" dirty="0"/>
              <a:t> </a:t>
            </a:r>
            <a:r>
              <a:rPr lang="en-US" sz="2400" dirty="0" err="1"/>
              <a:t>timovi</a:t>
            </a:r>
            <a:r>
              <a:rPr lang="en-US" sz="2400" dirty="0"/>
              <a:t> (</a:t>
            </a:r>
            <a:r>
              <a:rPr lang="en-US" sz="2400" dirty="0" smtClean="0"/>
              <a:t>self-managed</a:t>
            </a:r>
            <a:r>
              <a:rPr lang="sr-Latn-RS" sz="2400" dirty="0" smtClean="0"/>
              <a:t> t</a:t>
            </a:r>
            <a:r>
              <a:rPr lang="en-US" sz="2400" dirty="0" err="1" smtClean="0"/>
              <a:t>eams</a:t>
            </a:r>
            <a:r>
              <a:rPr lang="en-US" sz="2400" dirty="0"/>
              <a:t>),  </a:t>
            </a:r>
            <a:endParaRPr lang="sr-Latn-RS" sz="2400" dirty="0" smtClean="0"/>
          </a:p>
          <a:p>
            <a:pPr eaLnBrk="1" hangingPunct="1">
              <a:lnSpc>
                <a:spcPct val="139000"/>
              </a:lnSpc>
            </a:pPr>
            <a:r>
              <a:rPr lang="en-US" sz="2400" dirty="0" err="1" smtClean="0"/>
              <a:t>Interfunkcionalni</a:t>
            </a:r>
            <a:r>
              <a:rPr lang="en-US" sz="2400" dirty="0" smtClean="0"/>
              <a:t> </a:t>
            </a:r>
            <a:r>
              <a:rPr lang="en-US" sz="2400" dirty="0" err="1"/>
              <a:t>timovi</a:t>
            </a:r>
            <a:r>
              <a:rPr lang="en-US" sz="2400" dirty="0"/>
              <a:t>,</a:t>
            </a:r>
          </a:p>
          <a:p>
            <a:pPr eaLnBrk="1" hangingPunct="1">
              <a:lnSpc>
                <a:spcPts val="3925"/>
              </a:lnSpc>
              <a:spcBef>
                <a:spcPts val="313"/>
              </a:spcBef>
            </a:pPr>
            <a:r>
              <a:rPr lang="en-US" sz="2400" dirty="0" err="1"/>
              <a:t>Virtuelni</a:t>
            </a:r>
            <a:r>
              <a:rPr lang="en-US" sz="2400" dirty="0"/>
              <a:t> </a:t>
            </a:r>
            <a:r>
              <a:rPr lang="en-US" sz="2400" dirty="0" err="1"/>
              <a:t>timovi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 </a:t>
            </a:r>
            <a:endParaRPr lang="sr-Latn-RS" sz="2400" dirty="0" smtClean="0"/>
          </a:p>
          <a:p>
            <a:pPr eaLnBrk="1" hangingPunct="1">
              <a:lnSpc>
                <a:spcPts val="3925"/>
              </a:lnSpc>
              <a:spcBef>
                <a:spcPts val="313"/>
              </a:spcBef>
            </a:pPr>
            <a:r>
              <a:rPr lang="en-US" sz="2400" dirty="0" err="1" smtClean="0"/>
              <a:t>Globalni</a:t>
            </a:r>
            <a:r>
              <a:rPr lang="en-US" sz="2400" dirty="0" smtClean="0"/>
              <a:t> </a:t>
            </a:r>
            <a:r>
              <a:rPr lang="en-US" sz="2400" dirty="0" err="1"/>
              <a:t>timovi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03596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71550"/>
            <a:ext cx="7543800" cy="446088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z="2900" spc="-5" dirty="0"/>
              <a:t>TIMOVI </a:t>
            </a:r>
            <a:r>
              <a:rPr sz="2900" dirty="0"/>
              <a:t>ZA </a:t>
            </a:r>
            <a:r>
              <a:rPr sz="2900" spc="-5" dirty="0"/>
              <a:t>REŠAVANJE</a:t>
            </a:r>
            <a:r>
              <a:rPr sz="2900" spc="-50" dirty="0"/>
              <a:t> </a:t>
            </a:r>
            <a:r>
              <a:rPr sz="2900" spc="-5" dirty="0"/>
              <a:t>PROBLEMA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42925" y="2163763"/>
            <a:ext cx="69850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5" dirty="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3330575"/>
            <a:ext cx="69850" cy="15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5" dirty="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4162425"/>
            <a:ext cx="69850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5" dirty="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333875"/>
          </a:xfrm>
        </p:spPr>
        <p:txBody>
          <a:bodyPr lIns="0" tIns="0" rIns="0" bIns="0">
            <a:spAutoFit/>
          </a:bodyPr>
          <a:lstStyle/>
          <a:p>
            <a:pPr marL="374650">
              <a:lnSpc>
                <a:spcPts val="2625"/>
              </a:lnSpc>
            </a:pPr>
            <a:r>
              <a:rPr lang="en-US" smtClean="0"/>
              <a:t>Sastoje se od 5-12 zaposlenih iz istog odeljenja, sastaju  se svake nedelje po nekoliko sati da se dogovore oko  načina poboljšanja kvaliteta, efikasnosti i radne sredine.</a:t>
            </a:r>
          </a:p>
          <a:p>
            <a:pPr marL="374650">
              <a:lnSpc>
                <a:spcPts val="2625"/>
              </a:lnSpc>
              <a:spcBef>
                <a:spcPts val="1288"/>
              </a:spcBef>
            </a:pPr>
            <a:r>
              <a:rPr lang="en-US" smtClean="0"/>
              <a:t>Članovi grupe razmenjuju ideje ili daju predloge o tome  kako unaprediti proces i metod rada.</a:t>
            </a:r>
          </a:p>
          <a:p>
            <a:pPr marL="374650">
              <a:lnSpc>
                <a:spcPts val="2625"/>
              </a:lnSpc>
              <a:spcBef>
                <a:spcPts val="1288"/>
              </a:spcBef>
            </a:pPr>
            <a:r>
              <a:rPr lang="en-US" smtClean="0"/>
              <a:t>Retko imaju ovlašćenja da unilateralno primenjuju bilo koju  od predloženih mera- razvoj 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samoupravnih timova </a:t>
            </a:r>
            <a:r>
              <a:rPr lang="en-US" smtClean="0"/>
              <a:t>koji ne  samo da su rešavali probleme već i primenjivali rešenja i  preuzimali punu odgovornost za ishod.</a:t>
            </a:r>
          </a:p>
        </p:txBody>
      </p:sp>
    </p:spTree>
    <p:extLst>
      <p:ext uri="{BB962C8B-B14F-4D97-AF65-F5344CB8AC3E}">
        <p14:creationId xmlns:p14="http://schemas.microsoft.com/office/powerpoint/2010/main" val="313519833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026447">
              <a:defRPr/>
            </a:pPr>
            <a:r>
              <a:rPr spc="-9" dirty="0"/>
              <a:t>SAMOUPRAVNI</a:t>
            </a:r>
            <a:r>
              <a:rPr spc="-27" dirty="0"/>
              <a:t> </a:t>
            </a:r>
            <a:r>
              <a:rPr spc="-9" dirty="0"/>
              <a:t>TIMOVI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21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660650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38258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25" y="5329238"/>
            <a:ext cx="123825" cy="15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4935537"/>
          </a:xfrm>
        </p:spPr>
        <p:txBody>
          <a:bodyPr lIns="0" tIns="0" rIns="0" bIns="0">
            <a:spAutoFit/>
          </a:bodyPr>
          <a:lstStyle/>
          <a:p>
            <a:pPr marL="374650"/>
            <a:r>
              <a:rPr lang="en-US" smtClean="0"/>
              <a:t>Sastoje se od 10-15 ljudi.</a:t>
            </a:r>
          </a:p>
          <a:p>
            <a:pPr marL="374650">
              <a:lnSpc>
                <a:spcPts val="2625"/>
              </a:lnSpc>
              <a:spcBef>
                <a:spcPts val="1338"/>
              </a:spcBef>
            </a:pPr>
            <a:r>
              <a:rPr lang="en-US" smtClean="0"/>
              <a:t>Specifična vrsta timova koja ima autoritet da samostalno  postavlja svoje ciljeve, bira svoje metode i tempo rada,  postavlja organizaciju tima i itd.</a:t>
            </a:r>
          </a:p>
          <a:p>
            <a:pPr marL="374650">
              <a:lnSpc>
                <a:spcPct val="93000"/>
              </a:lnSpc>
              <a:spcBef>
                <a:spcPts val="1250"/>
              </a:spcBef>
            </a:pPr>
            <a:r>
              <a:rPr lang="en-US" smtClean="0"/>
              <a:t>Davanjem autoriteta odlučivanja onima koji su najbliži  problemima skrati proces njihovog rešavanja i da se  iskorišćavanjem informacija i znanja na nižim hijerarhijskim  nivoima povećava kvalitet odluka.</a:t>
            </a:r>
          </a:p>
          <a:p>
            <a:pPr marL="374650">
              <a:lnSpc>
                <a:spcPts val="2625"/>
              </a:lnSpc>
              <a:spcBef>
                <a:spcPts val="1350"/>
              </a:spcBef>
            </a:pPr>
            <a:r>
              <a:rPr lang="en-US" smtClean="0"/>
              <a:t>Povećava se participacija, zadovoljstvo i motivacija  zaposlenih.</a:t>
            </a:r>
          </a:p>
        </p:txBody>
      </p:sp>
    </p:spTree>
    <p:extLst>
      <p:ext uri="{BB962C8B-B14F-4D97-AF65-F5344CB8AC3E}">
        <p14:creationId xmlns:p14="http://schemas.microsoft.com/office/powerpoint/2010/main" val="232349613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5" dirty="0"/>
              <a:t>INTERFUNKCIONALNI</a:t>
            </a:r>
            <a:r>
              <a:rPr spc="-91" dirty="0"/>
              <a:t> </a:t>
            </a:r>
            <a:r>
              <a:rPr spc="-5" dirty="0"/>
              <a:t>TIMOVI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6938"/>
            <a:ext cx="131763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100" spc="5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690813"/>
            <a:ext cx="131763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100" spc="5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4294188"/>
            <a:ext cx="131763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100" spc="5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2879725"/>
          </a:xfrm>
        </p:spPr>
        <p:txBody>
          <a:bodyPr lIns="0" tIns="0" rIns="0" bIns="0">
            <a:spAutoFit/>
          </a:bodyPr>
          <a:lstStyle/>
          <a:p>
            <a:pPr marL="374650"/>
            <a:r>
              <a:rPr lang="en-US" sz="2500" smtClean="0"/>
              <a:t>Najčešće korišćena vrsta timova.</a:t>
            </a:r>
          </a:p>
          <a:p>
            <a:pPr marL="374650">
              <a:lnSpc>
                <a:spcPct val="93000"/>
              </a:lnSpc>
              <a:spcBef>
                <a:spcPts val="1288"/>
              </a:spcBef>
            </a:pPr>
            <a:r>
              <a:rPr lang="en-US" sz="2500" smtClean="0"/>
              <a:t>Interfunkcionalni timovi sastoje se od zaposlenih na  istom hijerarhijskom nivou ali iz različitih oblasti rada  koji rade zajedno da bi obavili zadatak ili realizovali  projekat.</a:t>
            </a:r>
          </a:p>
          <a:p>
            <a:pPr marL="374650">
              <a:lnSpc>
                <a:spcPts val="2825"/>
              </a:lnSpc>
              <a:spcBef>
                <a:spcPts val="1350"/>
              </a:spcBef>
            </a:pPr>
            <a:r>
              <a:rPr lang="en-US" sz="2500" smtClean="0"/>
              <a:t>Oni su članovi jedne organizacije ali mogu da uključuju  članove iz drugih organizacija.</a:t>
            </a:r>
          </a:p>
        </p:txBody>
      </p:sp>
    </p:spTree>
    <p:extLst>
      <p:ext uri="{BB962C8B-B14F-4D97-AF65-F5344CB8AC3E}">
        <p14:creationId xmlns:p14="http://schemas.microsoft.com/office/powerpoint/2010/main" val="20193107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8" y="577850"/>
            <a:ext cx="5468937" cy="892175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z="2900" spc="-5" dirty="0"/>
              <a:t>VIRTUELNI </a:t>
            </a:r>
            <a:r>
              <a:rPr sz="2900" dirty="0"/>
              <a:t>I </a:t>
            </a:r>
            <a:r>
              <a:rPr sz="2900" spc="-5" dirty="0"/>
              <a:t>GLOBALNI</a:t>
            </a:r>
            <a:r>
              <a:rPr sz="2900" spc="-59" dirty="0"/>
              <a:t> </a:t>
            </a:r>
            <a:r>
              <a:rPr sz="2900" spc="-5" dirty="0"/>
              <a:t>TIMOVI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42925" y="2220913"/>
            <a:ext cx="123825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613" y="2160588"/>
            <a:ext cx="3525837" cy="16684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625"/>
              </a:lnSpc>
            </a:pPr>
            <a:r>
              <a:rPr lang="en-US" sz="2400"/>
              <a:t>U virtuelnim timovima ljudi  međusobno komuniciraju  uz upotrebu savremenih  elektronskih komunikacija.</a:t>
            </a:r>
          </a:p>
        </p:txBody>
      </p:sp>
      <p:sp>
        <p:nvSpPr>
          <p:cNvPr id="24581" name="object 5"/>
          <p:cNvSpPr txBox="1">
            <a:spLocks noChangeArrowheads="1"/>
          </p:cNvSpPr>
          <p:nvPr/>
        </p:nvSpPr>
        <p:spPr bwMode="auto">
          <a:xfrm>
            <a:off x="4624388" y="2114550"/>
            <a:ext cx="128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35538" y="2163763"/>
            <a:ext cx="3625850" cy="23336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625"/>
              </a:lnSpc>
            </a:pPr>
            <a:r>
              <a:rPr lang="en-US" sz="2400"/>
              <a:t>Globalni timovi mogu da  budu bilo koji od prethodno  pobrojanih vrsta timova,  njihova članovi dolaze iz  različitih zemalja i različitih  nacionalnih kultura.</a:t>
            </a:r>
          </a:p>
        </p:txBody>
      </p:sp>
      <p:sp>
        <p:nvSpPr>
          <p:cNvPr id="24583" name="object 7"/>
          <p:cNvSpPr>
            <a:spLocks noChangeArrowheads="1"/>
          </p:cNvSpPr>
          <p:nvPr/>
        </p:nvSpPr>
        <p:spPr bwMode="auto">
          <a:xfrm>
            <a:off x="1116013" y="3844925"/>
            <a:ext cx="2905125" cy="2282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574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4368800"/>
            <a:ext cx="7454900" cy="560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3600" b="1" spc="-9" dirty="0">
                <a:latin typeface="Arial"/>
                <a:cs typeface="Arial"/>
              </a:rPr>
              <a:t>KREIRANJE EFEKTIVNIH</a:t>
            </a:r>
            <a:r>
              <a:rPr sz="3600" b="1" spc="-23" dirty="0">
                <a:latin typeface="Arial"/>
                <a:cs typeface="Arial"/>
              </a:rPr>
              <a:t> </a:t>
            </a:r>
            <a:r>
              <a:rPr sz="3600" b="1" spc="-9" dirty="0">
                <a:latin typeface="Arial"/>
                <a:cs typeface="Arial"/>
              </a:rPr>
              <a:t>TIMOVA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2636838" y="2046288"/>
            <a:ext cx="3454400" cy="2352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96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5" dirty="0"/>
              <a:t>OSOBINE EFEKTIVNIH</a:t>
            </a:r>
            <a:r>
              <a:rPr spc="-82" dirty="0"/>
              <a:t> </a:t>
            </a:r>
            <a:r>
              <a:rPr spc="-9" dirty="0"/>
              <a:t>TIMOVA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21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660650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925" y="3157538"/>
            <a:ext cx="123825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25" y="3657600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613" y="1931988"/>
            <a:ext cx="6721475" cy="20526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9000"/>
              </a:lnSpc>
            </a:pPr>
            <a:r>
              <a:rPr lang="en-US" sz="2400"/>
              <a:t>Definisanje radnog zadatka tima- značaj i identitet;  Definisanje autoriteta tima;</a:t>
            </a:r>
          </a:p>
          <a:p>
            <a:pPr eaLnBrk="1" hangingPunct="1">
              <a:lnSpc>
                <a:spcPct val="139000"/>
              </a:lnSpc>
            </a:pPr>
            <a:r>
              <a:rPr lang="en-US" sz="2400"/>
              <a:t>Određivanje optimalne veličine tima (5 do 7);  Izbor članova tima: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4875" y="4141788"/>
            <a:ext cx="107950" cy="1381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-9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875" y="4560888"/>
            <a:ext cx="107950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23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4875" y="5251450"/>
            <a:ext cx="107950" cy="138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-9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8563" y="4067175"/>
            <a:ext cx="7435850" cy="19891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Znanje, veštine, kompetencije su komplementarne;</a:t>
            </a:r>
          </a:p>
          <a:p>
            <a:pPr eaLnBrk="1" hangingPunct="1">
              <a:lnSpc>
                <a:spcPts val="2225"/>
              </a:lnSpc>
              <a:spcBef>
                <a:spcPts val="1075"/>
              </a:spcBef>
            </a:pPr>
            <a:r>
              <a:rPr lang="en-US" sz="2000"/>
              <a:t>Veštine i sposobnosti- tehničke, interpersonalne i sposobnost  rešavanja problema;</a:t>
            </a:r>
          </a:p>
          <a:p>
            <a:pPr eaLnBrk="1" hangingPunct="1">
              <a:lnSpc>
                <a:spcPct val="93000"/>
              </a:lnSpc>
              <a:spcBef>
                <a:spcPts val="988"/>
              </a:spcBef>
            </a:pPr>
            <a:r>
              <a:rPr lang="en-US" sz="2000"/>
              <a:t>Ličnost članova tima- analitičnost, kooperativnost, ekstravertnost,  emocionalna stabilnost,samopouzdanje, fleksibilnost i preferencija  ka timskom radu.</a:t>
            </a:r>
          </a:p>
        </p:txBody>
      </p:sp>
    </p:spTree>
    <p:extLst>
      <p:ext uri="{BB962C8B-B14F-4D97-AF65-F5344CB8AC3E}">
        <p14:creationId xmlns:p14="http://schemas.microsoft.com/office/powerpoint/2010/main" val="426932173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5" dirty="0"/>
              <a:t>OSOBINE EFEKTIVNIH</a:t>
            </a:r>
            <a:r>
              <a:rPr spc="-82" dirty="0"/>
              <a:t> </a:t>
            </a:r>
            <a:r>
              <a:rPr spc="-9" dirty="0"/>
              <a:t>TIMOVA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25" y="2162175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25" y="2660650"/>
            <a:ext cx="123825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1000" spc="14" dirty="0">
                <a:latin typeface="Wingdings"/>
                <a:cs typeface="Wingdings"/>
              </a:rPr>
              <a:t>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613" y="2070100"/>
            <a:ext cx="7007225" cy="1249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2400" spc="-5" dirty="0">
                <a:latin typeface="Arial"/>
                <a:cs typeface="Arial"/>
              </a:rPr>
              <a:t>Trening </a:t>
            </a:r>
            <a:r>
              <a:rPr sz="2400" dirty="0">
                <a:latin typeface="Arial"/>
                <a:cs typeface="Arial"/>
              </a:rPr>
              <a:t>članova</a:t>
            </a:r>
            <a:r>
              <a:rPr sz="2400" spc="-4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tima;</a:t>
            </a:r>
            <a:endParaRPr sz="2400">
              <a:latin typeface="Arial"/>
              <a:cs typeface="Arial"/>
            </a:endParaRPr>
          </a:p>
          <a:p>
            <a:pPr marL="11520">
              <a:spcBef>
                <a:spcPts val="1089"/>
              </a:spcBef>
              <a:defRPr/>
            </a:pPr>
            <a:r>
              <a:rPr sz="2400" dirty="0">
                <a:latin typeface="Arial"/>
                <a:cs typeface="Arial"/>
              </a:rPr>
              <a:t>Kontekst rada </a:t>
            </a:r>
            <a:r>
              <a:rPr sz="2400" spc="-5" dirty="0">
                <a:latin typeface="Arial"/>
                <a:cs typeface="Arial"/>
              </a:rPr>
              <a:t>tima </a:t>
            </a:r>
            <a:r>
              <a:rPr sz="2400" dirty="0">
                <a:latin typeface="Arial"/>
                <a:cs typeface="Arial"/>
              </a:rPr>
              <a:t>kao superstrukture u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organizaciji: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875" y="3149600"/>
            <a:ext cx="107950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23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875" y="3846513"/>
            <a:ext cx="107950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23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875" y="4543425"/>
            <a:ext cx="107950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20">
              <a:defRPr/>
            </a:pPr>
            <a:r>
              <a:rPr sz="900" spc="23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2987675"/>
          </a:xfrm>
        </p:spPr>
        <p:txBody>
          <a:bodyPr lIns="0" tIns="1027598" rIns="0" bIns="0">
            <a:spAutoFit/>
          </a:bodyPr>
          <a:lstStyle/>
          <a:p>
            <a:pPr marL="738188">
              <a:lnSpc>
                <a:spcPts val="2225"/>
              </a:lnSpc>
            </a:pPr>
            <a:r>
              <a:rPr lang="en-US" sz="2000" dirty="0" err="1" smtClean="0"/>
              <a:t>Pozicija</a:t>
            </a:r>
            <a:r>
              <a:rPr lang="en-US" sz="2000" dirty="0" smtClean="0"/>
              <a:t> </a:t>
            </a:r>
            <a:r>
              <a:rPr lang="en-US" sz="2000" dirty="0" err="1" smtClean="0"/>
              <a:t>tima</a:t>
            </a:r>
            <a:r>
              <a:rPr lang="en-US" sz="2000" dirty="0" smtClean="0"/>
              <a:t> u </a:t>
            </a:r>
            <a:r>
              <a:rPr lang="en-US" sz="2000" dirty="0" err="1" smtClean="0"/>
              <a:t>organizacionoj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strukturi</a:t>
            </a:r>
            <a:r>
              <a:rPr lang="en-US" sz="2000" dirty="0" smtClean="0"/>
              <a:t>- </a:t>
            </a:r>
            <a:r>
              <a:rPr lang="en-US" sz="2000" dirty="0" err="1" smtClean="0"/>
              <a:t>odnos</a:t>
            </a:r>
            <a:r>
              <a:rPr lang="en-US" sz="2000" dirty="0" smtClean="0"/>
              <a:t> </a:t>
            </a:r>
            <a:r>
              <a:rPr lang="en-US" sz="2000" dirty="0" err="1" smtClean="0"/>
              <a:t>tima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regularne</a:t>
            </a:r>
            <a:r>
              <a:rPr lang="en-US" sz="2000" dirty="0" smtClean="0"/>
              <a:t>  </a:t>
            </a:r>
            <a:r>
              <a:rPr lang="en-US" sz="2000" dirty="0" err="1" smtClean="0"/>
              <a:t>organizacione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strukture</a:t>
            </a:r>
            <a:r>
              <a:rPr lang="en-US" sz="2000" dirty="0" smtClean="0"/>
              <a:t>,</a:t>
            </a:r>
          </a:p>
          <a:p>
            <a:pPr marL="738188">
              <a:lnSpc>
                <a:spcPts val="2225"/>
              </a:lnSpc>
              <a:spcBef>
                <a:spcPts val="1038"/>
              </a:spcBef>
            </a:pPr>
            <a:r>
              <a:rPr lang="en-US" sz="2000" dirty="0" err="1" smtClean="0"/>
              <a:t>Resursi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rad </a:t>
            </a:r>
            <a:r>
              <a:rPr lang="en-US" sz="2000" dirty="0" err="1" smtClean="0"/>
              <a:t>tima</a:t>
            </a:r>
            <a:r>
              <a:rPr lang="en-US" sz="2000" dirty="0" smtClean="0"/>
              <a:t>- </a:t>
            </a:r>
            <a:r>
              <a:rPr lang="en-US" sz="2000" dirty="0" err="1" smtClean="0"/>
              <a:t>materijalni</a:t>
            </a:r>
            <a:r>
              <a:rPr lang="en-US" sz="2000" dirty="0" smtClean="0"/>
              <a:t>, </a:t>
            </a:r>
            <a:r>
              <a:rPr lang="en-US" sz="2000" dirty="0" err="1" smtClean="0"/>
              <a:t>finansijski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radno</a:t>
            </a:r>
            <a:r>
              <a:rPr lang="en-US" sz="2000" dirty="0" smtClean="0"/>
              <a:t> </a:t>
            </a:r>
            <a:r>
              <a:rPr lang="en-US" sz="2000" dirty="0" err="1" smtClean="0"/>
              <a:t>vreme</a:t>
            </a:r>
            <a:r>
              <a:rPr lang="en-US" sz="2000" dirty="0" smtClean="0"/>
              <a:t> </a:t>
            </a:r>
            <a:r>
              <a:rPr lang="en-US" sz="2000" dirty="0" err="1" smtClean="0"/>
              <a:t>članove</a:t>
            </a:r>
            <a:r>
              <a:rPr lang="en-US" sz="2000" dirty="0" smtClean="0"/>
              <a:t>  </a:t>
            </a:r>
            <a:r>
              <a:rPr lang="en-US" sz="2000" dirty="0" err="1" smtClean="0"/>
              <a:t>tima</a:t>
            </a:r>
            <a:r>
              <a:rPr lang="en-US" sz="2000" dirty="0" smtClean="0"/>
              <a:t>,</a:t>
            </a:r>
          </a:p>
          <a:p>
            <a:pPr marL="738188">
              <a:lnSpc>
                <a:spcPts val="2225"/>
              </a:lnSpc>
              <a:spcBef>
                <a:spcPts val="1038"/>
              </a:spcBef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nagrađivanja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ocenjivanja</a:t>
            </a:r>
            <a:r>
              <a:rPr lang="en-US" sz="2000" dirty="0" smtClean="0"/>
              <a:t> </a:t>
            </a:r>
            <a:r>
              <a:rPr lang="en-US" sz="2000" dirty="0" err="1" smtClean="0"/>
              <a:t>performansi-pokazatelji</a:t>
            </a:r>
            <a:r>
              <a:rPr lang="en-US" sz="2000" dirty="0" smtClean="0"/>
              <a:t> </a:t>
            </a:r>
            <a:r>
              <a:rPr lang="en-US" sz="2000" dirty="0" err="1" smtClean="0"/>
              <a:t>uspeha</a:t>
            </a:r>
            <a:r>
              <a:rPr lang="en-US" sz="2000" dirty="0" smtClean="0"/>
              <a:t>,  </a:t>
            </a:r>
            <a:r>
              <a:rPr lang="en-US" sz="2000" dirty="0" err="1" smtClean="0"/>
              <a:t>nagrade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kazne</a:t>
            </a:r>
            <a:r>
              <a:rPr lang="en-US" sz="2000" dirty="0" smtClean="0"/>
              <a:t> </a:t>
            </a:r>
            <a:r>
              <a:rPr lang="en-US" sz="2000" dirty="0" err="1" smtClean="0"/>
              <a:t>članova</a:t>
            </a:r>
            <a:r>
              <a:rPr lang="en-US" sz="2000" dirty="0" smtClean="0"/>
              <a:t> </a:t>
            </a:r>
            <a:r>
              <a:rPr lang="en-US" sz="2000" dirty="0" err="1" smtClean="0"/>
              <a:t>tima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303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Sledbenici Tejlorovog učenja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r-Latn-CS" sz="2800" b="1" smtClean="0"/>
              <a:t>Henri Gant:</a:t>
            </a:r>
            <a:r>
              <a:rPr lang="sr-Latn-CS" sz="2800" smtClean="0"/>
              <a:t> Sistem nagrađivanja na osnovu </a:t>
            </a:r>
            <a:r>
              <a:rPr lang="sr-Latn-CS" sz="2800" u="sng" smtClean="0"/>
              <a:t>učinka prosečnog radnika</a:t>
            </a:r>
            <a:r>
              <a:rPr lang="sr-Latn-CS" sz="2800" smtClean="0"/>
              <a:t>, rezultate svojih istraživanja izražavao grafički- </a:t>
            </a:r>
            <a:r>
              <a:rPr lang="sr-Latn-CS" sz="2800" u="sng" smtClean="0"/>
              <a:t>Gantogrami </a:t>
            </a:r>
            <a:r>
              <a:rPr lang="en-US" sz="2800" smtClean="0"/>
              <a:t>- </a:t>
            </a:r>
            <a:r>
              <a:rPr lang="sr-Latn-CS" sz="2800" smtClean="0"/>
              <a:t>osnov za CPM i PERT metode odlučivanja.</a:t>
            </a:r>
          </a:p>
          <a:p>
            <a:pPr algn="just">
              <a:lnSpc>
                <a:spcPct val="80000"/>
              </a:lnSpc>
            </a:pPr>
            <a:r>
              <a:rPr lang="sr-Latn-CS" sz="2800" b="1" smtClean="0"/>
              <a:t>Harington Emerson:</a:t>
            </a:r>
            <a:r>
              <a:rPr lang="sr-Latn-CS" sz="2800" smtClean="0"/>
              <a:t> definisao </a:t>
            </a:r>
            <a:r>
              <a:rPr lang="sr-Latn-CS" sz="2800" u="sng" smtClean="0"/>
              <a:t>linijsko- štabni model rukovođenja.</a:t>
            </a:r>
            <a:r>
              <a:rPr lang="sr-Latn-CS" sz="2800" smtClean="0"/>
              <a:t> Linija- rukovodioci između direktora i radnika. Štab- skup specijalista, savetodavci direktoru.</a:t>
            </a:r>
          </a:p>
          <a:p>
            <a:pPr algn="just">
              <a:lnSpc>
                <a:spcPct val="80000"/>
              </a:lnSpc>
            </a:pPr>
            <a:r>
              <a:rPr lang="sr-Latn-CS" sz="2800" b="1" smtClean="0"/>
              <a:t>Frank i Lilian Gilbert:</a:t>
            </a:r>
            <a:r>
              <a:rPr lang="sr-Latn-CS" sz="2800" smtClean="0"/>
              <a:t> Frank Gilbert je izučavao pokrete kroz prizmu minimalnog zamaranja radnika (uvažavanje ljudskog faktora).Lilien Gilbert izučavala pitanja zamora, odmora i stresa kod radnika.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2913" y="969963"/>
            <a:ext cx="5757862" cy="771525"/>
          </a:xfrm>
        </p:spPr>
        <p:txBody>
          <a:bodyPr lIns="0" tIns="0" rIns="0" bIns="0">
            <a:spAutoFit/>
          </a:bodyPr>
          <a:lstStyle/>
          <a:p>
            <a:pPr marL="2400300" indent="-2389188">
              <a:lnSpc>
                <a:spcPts val="3025"/>
              </a:lnSpc>
            </a:pPr>
            <a:r>
              <a:rPr lang="en-US" sz="2700" smtClean="0"/>
              <a:t>10 PRAVILA EFIKASNOG TIMSKOG  RADA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095500"/>
            <a:ext cx="8215313" cy="43418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sz="2200"/>
              <a:t>Interpersonalna klima bez dominacije pojedinaca,</a:t>
            </a:r>
          </a:p>
          <a:p>
            <a:pPr eaLnBrk="1" hangingPunct="1">
              <a:spcBef>
                <a:spcPts val="550"/>
              </a:spcBef>
              <a:buFontTx/>
              <a:buAutoNum type="arabicParenR"/>
            </a:pPr>
            <a:r>
              <a:rPr lang="en-US" sz="2200"/>
              <a:t>Članovi trebaju imati iste šanse,</a:t>
            </a:r>
          </a:p>
          <a:p>
            <a:pPr eaLnBrk="1" hangingPunct="1">
              <a:spcBef>
                <a:spcPts val="550"/>
              </a:spcBef>
              <a:buFontTx/>
              <a:buAutoNum type="arabicParenR"/>
            </a:pPr>
            <a:r>
              <a:rPr lang="en-US" sz="2200"/>
              <a:t>Vođe tima moraju voditi računa o potrebama pojedinaca i grupe,</a:t>
            </a:r>
          </a:p>
          <a:p>
            <a:pPr eaLnBrk="1" hangingPunct="1">
              <a:spcBef>
                <a:spcPts val="538"/>
              </a:spcBef>
              <a:buFontTx/>
              <a:buAutoNum type="arabicParenR"/>
            </a:pPr>
            <a:r>
              <a:rPr lang="en-US" sz="2200"/>
              <a:t>Članovi u timu učestvuju dobrovoljno,</a:t>
            </a:r>
          </a:p>
          <a:p>
            <a:pPr eaLnBrk="1" hangingPunct="1">
              <a:spcBef>
                <a:spcPts val="550"/>
              </a:spcBef>
              <a:buFontTx/>
              <a:buAutoNum type="arabicParenR"/>
            </a:pPr>
            <a:r>
              <a:rPr lang="en-US" sz="2200"/>
              <a:t>Mišljenja manjine treba hrabriti i o njima raspravljati,</a:t>
            </a:r>
          </a:p>
          <a:p>
            <a:pPr eaLnBrk="1" hangingPunct="1">
              <a:spcBef>
                <a:spcPts val="550"/>
              </a:spcBef>
              <a:buFontTx/>
              <a:buAutoNum type="arabicParenR"/>
            </a:pPr>
            <a:r>
              <a:rPr lang="en-US" sz="2200"/>
              <a:t>Neslaganja treba razmatrati razložno i tolerantno bez emocija,</a:t>
            </a:r>
          </a:p>
          <a:p>
            <a:pPr eaLnBrk="1" hangingPunct="1">
              <a:spcBef>
                <a:spcPts val="550"/>
              </a:spcBef>
              <a:buFontTx/>
              <a:buAutoNum type="arabicParenR"/>
            </a:pPr>
            <a:r>
              <a:rPr lang="en-US" sz="2200"/>
              <a:t>Suzbijati “skrivene namere”,</a:t>
            </a:r>
          </a:p>
          <a:p>
            <a:pPr eaLnBrk="1" hangingPunct="1">
              <a:spcBef>
                <a:spcPts val="550"/>
              </a:spcBef>
              <a:buFontTx/>
              <a:buAutoNum type="arabicParenR"/>
            </a:pPr>
            <a:r>
              <a:rPr lang="en-US" sz="2200"/>
              <a:t>Neslaganja što pre okončati,</a:t>
            </a:r>
          </a:p>
          <a:p>
            <a:pPr eaLnBrk="1" hangingPunct="1">
              <a:lnSpc>
                <a:spcPts val="3150"/>
              </a:lnSpc>
              <a:spcBef>
                <a:spcPts val="188"/>
              </a:spcBef>
              <a:buFontTx/>
              <a:buAutoNum type="arabicParenR"/>
            </a:pPr>
            <a:r>
              <a:rPr lang="en-US" sz="2200"/>
              <a:t>Svi imaju istu odgovornost za uspešan završetak,  10)Ako niste za konsenzus izdvojte svoje mišljenje.</a:t>
            </a:r>
          </a:p>
        </p:txBody>
      </p:sp>
    </p:spTree>
    <p:extLst>
      <p:ext uri="{BB962C8B-B14F-4D97-AF65-F5344CB8AC3E}">
        <p14:creationId xmlns:p14="http://schemas.microsoft.com/office/powerpoint/2010/main" val="295348809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554038"/>
            <a:ext cx="4348162" cy="954087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z="3100" spc="-5" dirty="0"/>
              <a:t>VOĐA TIMA TREBA</a:t>
            </a:r>
            <a:r>
              <a:rPr sz="3100" spc="-63" dirty="0"/>
              <a:t> </a:t>
            </a:r>
            <a:r>
              <a:rPr sz="3100" spc="-5" dirty="0"/>
              <a:t>DA:</a:t>
            </a:r>
            <a:endParaRPr sz="3100"/>
          </a:p>
        </p:txBody>
      </p:sp>
      <p:sp>
        <p:nvSpPr>
          <p:cNvPr id="29699" name="object 3"/>
          <p:cNvSpPr txBox="1">
            <a:spLocks noChangeArrowheads="1"/>
          </p:cNvSpPr>
          <p:nvPr/>
        </p:nvSpPr>
        <p:spPr bwMode="auto">
          <a:xfrm>
            <a:off x="444500" y="2090738"/>
            <a:ext cx="1285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1088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9700" name="object 4"/>
          <p:cNvSpPr txBox="1">
            <a:spLocks noChangeArrowheads="1"/>
          </p:cNvSpPr>
          <p:nvPr/>
        </p:nvSpPr>
        <p:spPr bwMode="auto">
          <a:xfrm>
            <a:off x="444500" y="3421063"/>
            <a:ext cx="128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2565400"/>
          </a:xfrm>
        </p:spPr>
        <p:txBody>
          <a:bodyPr lIns="0" tIns="36864" rIns="0" bIns="0">
            <a:spAutoFit/>
          </a:bodyPr>
          <a:lstStyle/>
          <a:p>
            <a:pPr marL="295275"/>
            <a:r>
              <a:rPr lang="en-US" smtClean="0"/>
              <a:t>Sluša (bude pažljiv,ne prekida, pohvaljuje, sumira...)</a:t>
            </a:r>
          </a:p>
          <a:p>
            <a:pPr marL="295275">
              <a:lnSpc>
                <a:spcPts val="2625"/>
              </a:lnSpc>
              <a:spcBef>
                <a:spcPts val="1338"/>
              </a:spcBef>
            </a:pPr>
            <a:r>
              <a:rPr lang="en-US" smtClean="0"/>
              <a:t>Sarađuje (izbegava prisilu i agresivnost, razmatra dobre  predloge, predlaže nove ideje...)</a:t>
            </a:r>
          </a:p>
          <a:p>
            <a:pPr marL="295275">
              <a:lnSpc>
                <a:spcPts val="2625"/>
              </a:lnSpc>
              <a:spcBef>
                <a:spcPts val="1288"/>
              </a:spcBef>
            </a:pPr>
            <a:r>
              <a:rPr lang="en-US" smtClean="0"/>
              <a:t>Podstiče (realizaciju ciljeva, sumira rezultat,preispituje  zadatke...)</a:t>
            </a:r>
          </a:p>
        </p:txBody>
      </p:sp>
    </p:spTree>
    <p:extLst>
      <p:ext uri="{BB962C8B-B14F-4D97-AF65-F5344CB8AC3E}">
        <p14:creationId xmlns:p14="http://schemas.microsoft.com/office/powerpoint/2010/main" val="73621837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5" dirty="0"/>
              <a:t>KOMUNIKACIJSKI </a:t>
            </a:r>
            <a:r>
              <a:rPr spc="-9" dirty="0"/>
              <a:t>STIL</a:t>
            </a:r>
            <a:r>
              <a:rPr spc="-100" dirty="0"/>
              <a:t> </a:t>
            </a:r>
            <a:r>
              <a:rPr spc="-5" dirty="0"/>
              <a:t>VOĐE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5588" y="2387600"/>
          <a:ext cx="6156325" cy="3238504"/>
        </p:xfrm>
        <a:graphic>
          <a:graphicData uri="http://schemas.openxmlformats.org/drawingml/2006/table">
            <a:tbl>
              <a:tblPr/>
              <a:tblGrid>
                <a:gridCol w="3079750"/>
                <a:gridCol w="3076575"/>
              </a:tblGrid>
              <a:tr h="582613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ts val="2075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JEZIK TRADICIONALNOG  MENADŽERA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JEZIK TIM LIDERA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01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D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Tvoje/vaše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5EE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Naše</a:t>
                      </a: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5EE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slažem se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li ste razmišljali o tome...</a:t>
                      </a: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D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Trebali ste bolje uraditi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5EE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možemo bolje</a:t>
                      </a: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5EE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Šta ćete uraditi povodom toga?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Šta ćemo uraditi?</a:t>
                      </a: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D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 predlažem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5EE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Šta predlažete?</a:t>
                      </a: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5EE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 šta ja mislim...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D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Kakav je naš konsenzus?</a:t>
                      </a: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D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imate problem</a:t>
                      </a:r>
                    </a:p>
                  </a:txBody>
                  <a:tcPr marL="0" marR="0" marT="0" marB="0" horzOverflow="overflow">
                    <a:lnL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5EE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Imamo problem...</a:t>
                      </a:r>
                    </a:p>
                  </a:txBody>
                  <a:tcPr marL="0" marR="0" marT="0" marB="0" horzOverflow="overflow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5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69944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54038"/>
            <a:ext cx="4411663" cy="954087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z="3100" spc="-9" dirty="0"/>
              <a:t>ULOGE </a:t>
            </a:r>
            <a:r>
              <a:rPr sz="3100" spc="-5" dirty="0"/>
              <a:t>ČLANOVA</a:t>
            </a:r>
            <a:r>
              <a:rPr sz="3100" spc="-77" dirty="0"/>
              <a:t> </a:t>
            </a:r>
            <a:r>
              <a:rPr sz="3100" spc="-5" dirty="0"/>
              <a:t>TIMA</a:t>
            </a:r>
            <a:endParaRPr sz="3100"/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444500" y="2093913"/>
            <a:ext cx="1206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31748" name="object 4"/>
          <p:cNvSpPr txBox="1">
            <a:spLocks noChangeArrowheads="1"/>
          </p:cNvSpPr>
          <p:nvPr/>
        </p:nvSpPr>
        <p:spPr bwMode="auto">
          <a:xfrm>
            <a:off x="444500" y="3087688"/>
            <a:ext cx="120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31749" name="object 5"/>
          <p:cNvSpPr txBox="1">
            <a:spLocks noChangeArrowheads="1"/>
          </p:cNvSpPr>
          <p:nvPr/>
        </p:nvSpPr>
        <p:spPr bwMode="auto">
          <a:xfrm>
            <a:off x="444500" y="4081463"/>
            <a:ext cx="120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31750" name="object 6"/>
          <p:cNvSpPr txBox="1">
            <a:spLocks noChangeArrowheads="1"/>
          </p:cNvSpPr>
          <p:nvPr/>
        </p:nvSpPr>
        <p:spPr bwMode="auto">
          <a:xfrm>
            <a:off x="444500" y="5384800"/>
            <a:ext cx="120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5650" y="2132013"/>
            <a:ext cx="7923213" cy="42966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sz="2200" i="1" dirty="0" err="1" smtClean="0"/>
              <a:t>Specijalist</a:t>
            </a:r>
            <a:r>
              <a:rPr lang="sr-Latn-RS" sz="2200" i="1" dirty="0" smtClean="0"/>
              <a:t>a</a:t>
            </a:r>
            <a:r>
              <a:rPr lang="en-US" sz="2200" i="1" dirty="0" smtClean="0"/>
              <a:t> </a:t>
            </a:r>
            <a:r>
              <a:rPr lang="en-US" sz="2200" i="1" dirty="0" err="1"/>
              <a:t>za</a:t>
            </a:r>
            <a:r>
              <a:rPr lang="en-US" sz="2200" i="1" dirty="0"/>
              <a:t> </a:t>
            </a:r>
            <a:r>
              <a:rPr lang="en-US" sz="2200" i="1" dirty="0" err="1"/>
              <a:t>zadatke</a:t>
            </a:r>
            <a:r>
              <a:rPr lang="en-US" sz="2200" i="1" dirty="0"/>
              <a:t> </a:t>
            </a:r>
            <a:r>
              <a:rPr lang="en-US" sz="2200" dirty="0" err="1"/>
              <a:t>posvećuje</a:t>
            </a:r>
            <a:r>
              <a:rPr lang="en-US" sz="2200" dirty="0"/>
              <a:t> </a:t>
            </a:r>
            <a:r>
              <a:rPr lang="en-US" sz="2200" dirty="0" err="1"/>
              <a:t>svoje</a:t>
            </a:r>
            <a:r>
              <a:rPr lang="en-US" sz="2200" dirty="0"/>
              <a:t> </a:t>
            </a:r>
            <a:r>
              <a:rPr lang="en-US" sz="2200" dirty="0" err="1"/>
              <a:t>vreme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energiju</a:t>
            </a:r>
            <a:r>
              <a:rPr lang="en-US" sz="2200" dirty="0"/>
              <a:t>  </a:t>
            </a:r>
            <a:r>
              <a:rPr lang="en-US" sz="2200" dirty="0" err="1"/>
              <a:t>postizanju</a:t>
            </a:r>
            <a:r>
              <a:rPr lang="en-US" sz="2200" dirty="0"/>
              <a:t> </a:t>
            </a:r>
            <a:r>
              <a:rPr lang="en-US" sz="2200" dirty="0" err="1"/>
              <a:t>ciljeva</a:t>
            </a:r>
            <a:r>
              <a:rPr lang="en-US" sz="2200" dirty="0"/>
              <a:t>. </a:t>
            </a:r>
            <a:r>
              <a:rPr lang="en-US" sz="2200" dirty="0" err="1"/>
              <a:t>Predlaže</a:t>
            </a:r>
            <a:r>
              <a:rPr lang="en-US" sz="2200" dirty="0"/>
              <a:t> nova </a:t>
            </a:r>
            <a:r>
              <a:rPr lang="en-US" sz="2200" dirty="0" err="1"/>
              <a:t>rešenja</a:t>
            </a:r>
            <a:r>
              <a:rPr lang="en-US" sz="2200" dirty="0"/>
              <a:t>, </a:t>
            </a:r>
            <a:r>
              <a:rPr lang="en-US" sz="2200" dirty="0" err="1"/>
              <a:t>procenjuje</a:t>
            </a:r>
            <a:r>
              <a:rPr lang="en-US" sz="2200" dirty="0"/>
              <a:t> </a:t>
            </a:r>
            <a:r>
              <a:rPr lang="en-US" sz="2200" dirty="0" err="1"/>
              <a:t>ostale</a:t>
            </a:r>
            <a:r>
              <a:rPr lang="en-US" sz="2200" dirty="0"/>
              <a:t>  </a:t>
            </a:r>
            <a:r>
              <a:rPr lang="en-US" sz="2200" dirty="0" err="1"/>
              <a:t>predloge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želi</a:t>
            </a:r>
            <a:r>
              <a:rPr lang="en-US" sz="2200" dirty="0"/>
              <a:t> da </a:t>
            </a:r>
            <a:r>
              <a:rPr lang="en-US" sz="2200" dirty="0" err="1"/>
              <a:t>sazna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više</a:t>
            </a:r>
            <a:r>
              <a:rPr lang="en-US" sz="2200" dirty="0"/>
              <a:t> </a:t>
            </a:r>
            <a:r>
              <a:rPr lang="en-US" sz="2200" dirty="0" err="1"/>
              <a:t>informacija</a:t>
            </a:r>
            <a:r>
              <a:rPr lang="en-US" sz="2200" dirty="0"/>
              <a:t>.</a:t>
            </a:r>
          </a:p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en-US" sz="2200" i="1" dirty="0" err="1"/>
              <a:t>Osoba</a:t>
            </a:r>
            <a:r>
              <a:rPr lang="en-US" sz="2200" i="1" dirty="0"/>
              <a:t> </a:t>
            </a:r>
            <a:r>
              <a:rPr lang="en-US" sz="2200" i="1" dirty="0" err="1"/>
              <a:t>sa</a:t>
            </a:r>
            <a:r>
              <a:rPr lang="en-US" sz="2200" i="1" dirty="0"/>
              <a:t> </a:t>
            </a:r>
            <a:r>
              <a:rPr lang="en-US" sz="2200" i="1" dirty="0" smtClean="0"/>
              <a:t>socio-</a:t>
            </a:r>
            <a:r>
              <a:rPr lang="en-US" sz="2200" i="1" dirty="0" err="1" smtClean="0"/>
              <a:t>emocionaln</a:t>
            </a:r>
            <a:r>
              <a:rPr lang="sr-Latn-RS" sz="2200" i="1" dirty="0" smtClean="0"/>
              <a:t>om</a:t>
            </a:r>
            <a:r>
              <a:rPr lang="en-US" sz="2200" i="1" dirty="0" smtClean="0"/>
              <a:t> </a:t>
            </a:r>
            <a:r>
              <a:rPr lang="en-US" sz="2200" i="1" dirty="0" err="1"/>
              <a:t>ulogom</a:t>
            </a:r>
            <a:r>
              <a:rPr lang="en-US" sz="2200" i="1" dirty="0"/>
              <a:t> </a:t>
            </a:r>
            <a:r>
              <a:rPr lang="en-US" sz="2200" dirty="0" err="1"/>
              <a:t>posvećuje</a:t>
            </a:r>
            <a:r>
              <a:rPr lang="en-US" sz="2200" dirty="0"/>
              <a:t> </a:t>
            </a:r>
            <a:r>
              <a:rPr lang="en-US" sz="2200" dirty="0" err="1"/>
              <a:t>vreme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energiju</a:t>
            </a:r>
            <a:r>
              <a:rPr lang="en-US" sz="2200" dirty="0"/>
              <a:t>  </a:t>
            </a:r>
            <a:r>
              <a:rPr lang="en-US" sz="2200" dirty="0" err="1"/>
              <a:t>emocionalnim</a:t>
            </a:r>
            <a:r>
              <a:rPr lang="en-US" sz="2200" dirty="0"/>
              <a:t> </a:t>
            </a:r>
            <a:r>
              <a:rPr lang="en-US" sz="2200" dirty="0" err="1"/>
              <a:t>potrebama</a:t>
            </a:r>
            <a:r>
              <a:rPr lang="en-US" sz="2200" dirty="0"/>
              <a:t> </a:t>
            </a:r>
            <a:r>
              <a:rPr lang="en-US" sz="2200" dirty="0" err="1"/>
              <a:t>članova</a:t>
            </a:r>
            <a:r>
              <a:rPr lang="en-US" sz="2200" dirty="0"/>
              <a:t> </a:t>
            </a:r>
            <a:r>
              <a:rPr lang="en-US" sz="2200" dirty="0" err="1"/>
              <a:t>tima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njihovom</a:t>
            </a:r>
            <a:r>
              <a:rPr lang="en-US" sz="2200" dirty="0"/>
              <a:t> </a:t>
            </a:r>
            <a:r>
              <a:rPr lang="en-US" sz="2200" dirty="0" err="1"/>
              <a:t>socijalnom</a:t>
            </a:r>
            <a:r>
              <a:rPr lang="en-US" sz="2200" dirty="0"/>
              <a:t>  </a:t>
            </a:r>
            <a:r>
              <a:rPr lang="en-US" sz="2200" dirty="0" err="1"/>
              <a:t>jedinstvu</a:t>
            </a:r>
            <a:r>
              <a:rPr lang="en-US" sz="2200" dirty="0"/>
              <a:t>.	</a:t>
            </a:r>
            <a:r>
              <a:rPr lang="en-US" sz="2200" dirty="0" err="1"/>
              <a:t>Nastoji</a:t>
            </a:r>
            <a:r>
              <a:rPr lang="en-US" sz="2200" dirty="0"/>
              <a:t> da </a:t>
            </a:r>
            <a:r>
              <a:rPr lang="en-US" sz="2200" dirty="0" err="1"/>
              <a:t>ublaži</a:t>
            </a:r>
            <a:r>
              <a:rPr lang="en-US" sz="2200" dirty="0"/>
              <a:t> </a:t>
            </a:r>
            <a:r>
              <a:rPr lang="en-US" sz="2200" dirty="0" err="1"/>
              <a:t>tenzije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konflikte</a:t>
            </a:r>
            <a:r>
              <a:rPr lang="en-US" sz="2200" dirty="0"/>
              <a:t> u </a:t>
            </a:r>
            <a:r>
              <a:rPr lang="en-US" sz="2200" dirty="0" err="1"/>
              <a:t>grupi</a:t>
            </a:r>
            <a:r>
              <a:rPr lang="en-US" sz="2200" dirty="0"/>
              <a:t>.</a:t>
            </a:r>
          </a:p>
          <a:p>
            <a:pPr eaLnBrk="1" hangingPunct="1">
              <a:lnSpc>
                <a:spcPct val="93000"/>
              </a:lnSpc>
              <a:spcBef>
                <a:spcPts val="538"/>
              </a:spcBef>
            </a:pPr>
            <a:r>
              <a:rPr lang="en-US" sz="2200" i="1" dirty="0" err="1"/>
              <a:t>Dvostruke</a:t>
            </a:r>
            <a:r>
              <a:rPr lang="en-US" sz="2200" i="1" dirty="0"/>
              <a:t> </a:t>
            </a:r>
            <a:r>
              <a:rPr lang="en-US" sz="2200" i="1" dirty="0" err="1"/>
              <a:t>uloge</a:t>
            </a:r>
            <a:r>
              <a:rPr lang="en-US" sz="2200" dirty="0" err="1"/>
              <a:t>-osobe</a:t>
            </a:r>
            <a:r>
              <a:rPr lang="en-US" sz="2200" dirty="0"/>
              <a:t> </a:t>
            </a:r>
            <a:r>
              <a:rPr lang="en-US" sz="2200" dirty="0" err="1"/>
              <a:t>pomažu</a:t>
            </a:r>
            <a:r>
              <a:rPr lang="en-US" sz="2200" dirty="0"/>
              <a:t> </a:t>
            </a:r>
            <a:r>
              <a:rPr lang="en-US" sz="2200" dirty="0" err="1"/>
              <a:t>ostvarenju</a:t>
            </a:r>
            <a:r>
              <a:rPr lang="en-US" sz="2200" dirty="0"/>
              <a:t> </a:t>
            </a:r>
            <a:r>
              <a:rPr lang="en-US" sz="2200" dirty="0" err="1"/>
              <a:t>zadatka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 </a:t>
            </a:r>
            <a:r>
              <a:rPr lang="en-US" sz="2200" dirty="0" err="1"/>
              <a:t>podražavaju</a:t>
            </a:r>
            <a:r>
              <a:rPr lang="en-US" sz="2200" dirty="0"/>
              <a:t> </a:t>
            </a:r>
            <a:r>
              <a:rPr lang="en-US" sz="2200" dirty="0" err="1"/>
              <a:t>emocionalne</a:t>
            </a:r>
            <a:r>
              <a:rPr lang="en-US" sz="2200" dirty="0"/>
              <a:t> </a:t>
            </a:r>
            <a:r>
              <a:rPr lang="en-US" sz="2200" dirty="0" err="1"/>
              <a:t>potrebe</a:t>
            </a:r>
            <a:r>
              <a:rPr lang="en-US" sz="2200" dirty="0"/>
              <a:t> </a:t>
            </a:r>
            <a:r>
              <a:rPr lang="en-US" sz="2200" dirty="0" err="1"/>
              <a:t>tima</a:t>
            </a:r>
            <a:r>
              <a:rPr lang="en-US" sz="2200" dirty="0"/>
              <a:t> </a:t>
            </a:r>
            <a:r>
              <a:rPr lang="en-US" sz="2200" dirty="0" err="1"/>
              <a:t>istovremeno</a:t>
            </a:r>
            <a:r>
              <a:rPr lang="en-US" sz="2200" dirty="0"/>
              <a:t>. </a:t>
            </a:r>
            <a:r>
              <a:rPr lang="en-US" sz="2200" dirty="0" err="1"/>
              <a:t>Ovakve</a:t>
            </a:r>
            <a:r>
              <a:rPr lang="en-US" sz="2200" dirty="0"/>
              <a:t>  </a:t>
            </a:r>
            <a:r>
              <a:rPr lang="en-US" sz="2200" dirty="0" err="1"/>
              <a:t>osobe</a:t>
            </a:r>
            <a:r>
              <a:rPr lang="en-US" sz="2200" dirty="0"/>
              <a:t> </a:t>
            </a:r>
            <a:r>
              <a:rPr lang="en-US" sz="2200" dirty="0" err="1"/>
              <a:t>mogu</a:t>
            </a:r>
            <a:r>
              <a:rPr lang="en-US" sz="2200" dirty="0"/>
              <a:t> da </a:t>
            </a:r>
            <a:r>
              <a:rPr lang="en-US" sz="2200" dirty="0" err="1"/>
              <a:t>postanu</a:t>
            </a:r>
            <a:r>
              <a:rPr lang="en-US" sz="2200" dirty="0"/>
              <a:t> </a:t>
            </a:r>
            <a:r>
              <a:rPr lang="en-US" sz="2200" dirty="0" err="1"/>
              <a:t>vodje</a:t>
            </a:r>
            <a:r>
              <a:rPr lang="en-US" sz="2200" dirty="0"/>
              <a:t> </a:t>
            </a:r>
            <a:r>
              <a:rPr lang="en-US" sz="2200" dirty="0" err="1"/>
              <a:t>tima</a:t>
            </a:r>
            <a:r>
              <a:rPr lang="en-US" sz="2200" dirty="0"/>
              <a:t>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zadovoljavaju</a:t>
            </a:r>
            <a:r>
              <a:rPr lang="en-US" sz="2200" dirty="0"/>
              <a:t> </a:t>
            </a:r>
            <a:r>
              <a:rPr lang="en-US" sz="2200" dirty="0" err="1"/>
              <a:t>dve</a:t>
            </a:r>
            <a:r>
              <a:rPr lang="en-US" sz="2200" dirty="0"/>
              <a:t>  </a:t>
            </a:r>
            <a:r>
              <a:rPr lang="en-US" sz="2200" dirty="0" err="1"/>
              <a:t>potreba</a:t>
            </a:r>
            <a:r>
              <a:rPr lang="en-US" sz="2200" dirty="0"/>
              <a:t>.</a:t>
            </a:r>
          </a:p>
          <a:p>
            <a:pPr eaLnBrk="1" hangingPunct="1">
              <a:lnSpc>
                <a:spcPts val="2425"/>
              </a:lnSpc>
              <a:spcBef>
                <a:spcPts val="600"/>
              </a:spcBef>
            </a:pPr>
            <a:r>
              <a:rPr lang="en-US" sz="2200" i="1" dirty="0" err="1"/>
              <a:t>Neopredeljeni</a:t>
            </a:r>
            <a:r>
              <a:rPr lang="en-US" sz="2200" i="1" dirty="0"/>
              <a:t> </a:t>
            </a:r>
            <a:r>
              <a:rPr lang="en-US" sz="2200" dirty="0"/>
              <a:t>ne </a:t>
            </a:r>
            <a:r>
              <a:rPr lang="en-US" sz="2200" dirty="0" err="1"/>
              <a:t>učestvuju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taj</a:t>
            </a:r>
            <a:r>
              <a:rPr lang="en-US" sz="2200" dirty="0"/>
              <a:t> </a:t>
            </a:r>
            <a:r>
              <a:rPr lang="en-US" sz="2200" dirty="0" err="1"/>
              <a:t>način</a:t>
            </a:r>
            <a:r>
              <a:rPr lang="en-US" sz="2200" dirty="0"/>
              <a:t> </a:t>
            </a:r>
            <a:r>
              <a:rPr lang="en-US" sz="2200" dirty="0" err="1"/>
              <a:t>vrlo</a:t>
            </a:r>
            <a:r>
              <a:rPr lang="en-US" sz="2200" dirty="0"/>
              <a:t> </a:t>
            </a:r>
            <a:r>
              <a:rPr lang="en-US" sz="2200" dirty="0" err="1"/>
              <a:t>malo</a:t>
            </a:r>
            <a:r>
              <a:rPr lang="en-US" sz="2200" dirty="0"/>
              <a:t> </a:t>
            </a:r>
            <a:r>
              <a:rPr lang="en-US" sz="2200" dirty="0" err="1"/>
              <a:t>doprinose</a:t>
            </a:r>
            <a:r>
              <a:rPr lang="en-US" sz="2200" dirty="0"/>
              <a:t>  </a:t>
            </a:r>
            <a:r>
              <a:rPr lang="en-US" sz="2200" dirty="0" err="1"/>
              <a:t>poslu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socio-</a:t>
            </a:r>
            <a:r>
              <a:rPr lang="en-US" sz="2200" dirty="0" err="1"/>
              <a:t>emocionalnim</a:t>
            </a:r>
            <a:r>
              <a:rPr lang="en-US" sz="2200" dirty="0"/>
              <a:t> </a:t>
            </a:r>
            <a:r>
              <a:rPr lang="en-US" sz="2200" dirty="0" err="1"/>
              <a:t>potrebama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87288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5513"/>
            <a:ext cx="7543800" cy="492125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pc="-9" dirty="0"/>
              <a:t>SASTAV</a:t>
            </a:r>
            <a:r>
              <a:rPr spc="-68" dirty="0"/>
              <a:t> </a:t>
            </a:r>
            <a:r>
              <a:rPr spc="-9" dirty="0"/>
              <a:t>TIMA</a:t>
            </a: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444500" y="2057400"/>
            <a:ext cx="1206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35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35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363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35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363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35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35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spcBef>
                <a:spcPts val="363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650" y="2027238"/>
            <a:ext cx="6757988" cy="3466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sz="2200" dirty="0" err="1"/>
              <a:t>Kreator-predlaže</a:t>
            </a:r>
            <a:r>
              <a:rPr lang="en-US" sz="2200" dirty="0"/>
              <a:t> </a:t>
            </a:r>
            <a:r>
              <a:rPr lang="en-US" sz="2200" dirty="0" err="1"/>
              <a:t>kreativna</a:t>
            </a:r>
            <a:r>
              <a:rPr lang="en-US" sz="2200" dirty="0"/>
              <a:t> </a:t>
            </a:r>
            <a:r>
              <a:rPr lang="en-US" sz="2200" dirty="0" err="1"/>
              <a:t>rešenja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ideje</a:t>
            </a:r>
            <a:r>
              <a:rPr lang="en-US" sz="2200" dirty="0"/>
              <a:t>.  Promoter-</a:t>
            </a:r>
            <a:r>
              <a:rPr lang="en-US" sz="2200" dirty="0" err="1"/>
              <a:t>bori</a:t>
            </a:r>
            <a:r>
              <a:rPr lang="en-US" sz="2200" dirty="0"/>
              <a:t> se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inicirane</a:t>
            </a:r>
            <a:r>
              <a:rPr lang="en-US" sz="2200" dirty="0"/>
              <a:t> </a:t>
            </a:r>
            <a:r>
              <a:rPr lang="en-US" sz="2200" dirty="0" err="1"/>
              <a:t>ideje</a:t>
            </a:r>
            <a:r>
              <a:rPr lang="en-US" sz="2200" dirty="0"/>
              <a:t>.</a:t>
            </a:r>
          </a:p>
          <a:p>
            <a:pPr eaLnBrk="1" hangingPunct="1">
              <a:lnSpc>
                <a:spcPts val="2975"/>
              </a:lnSpc>
              <a:spcBef>
                <a:spcPts val="150"/>
              </a:spcBef>
            </a:pPr>
            <a:r>
              <a:rPr lang="en-US" sz="2200" dirty="0" err="1"/>
              <a:t>Ocenjivač</a:t>
            </a:r>
            <a:r>
              <a:rPr lang="en-US" sz="2200" dirty="0"/>
              <a:t>- </a:t>
            </a:r>
            <a:r>
              <a:rPr lang="en-US" sz="2200" dirty="0" err="1"/>
              <a:t>predlaže</a:t>
            </a:r>
            <a:r>
              <a:rPr lang="en-US" sz="2200" dirty="0"/>
              <a:t> </a:t>
            </a:r>
            <a:r>
              <a:rPr lang="en-US" sz="2200" dirty="0" err="1"/>
              <a:t>duboke</a:t>
            </a:r>
            <a:r>
              <a:rPr lang="en-US" sz="2200" dirty="0"/>
              <a:t> </a:t>
            </a:r>
            <a:r>
              <a:rPr lang="en-US" sz="2200" dirty="0" err="1"/>
              <a:t>analize</a:t>
            </a:r>
            <a:r>
              <a:rPr lang="en-US" sz="2200" dirty="0"/>
              <a:t> </a:t>
            </a:r>
            <a:r>
              <a:rPr lang="en-US" sz="2200" dirty="0" err="1"/>
              <a:t>svake</a:t>
            </a:r>
            <a:r>
              <a:rPr lang="en-US" sz="2200" dirty="0"/>
              <a:t> </a:t>
            </a:r>
            <a:r>
              <a:rPr lang="en-US" sz="2200" dirty="0" err="1"/>
              <a:t>mogućnosti</a:t>
            </a:r>
            <a:r>
              <a:rPr lang="en-US" sz="2200" dirty="0"/>
              <a:t>.  </a:t>
            </a:r>
            <a:r>
              <a:rPr lang="en-US" sz="2200" dirty="0" err="1"/>
              <a:t>Organizator</a:t>
            </a:r>
            <a:r>
              <a:rPr lang="en-US" sz="2200" dirty="0"/>
              <a:t>- </a:t>
            </a:r>
            <a:r>
              <a:rPr lang="en-US" sz="2200" dirty="0" err="1"/>
              <a:t>podržava</a:t>
            </a:r>
            <a:r>
              <a:rPr lang="en-US" sz="2200" dirty="0"/>
              <a:t> </a:t>
            </a:r>
            <a:r>
              <a:rPr lang="en-US" sz="2200" dirty="0" err="1"/>
              <a:t>strukturu</a:t>
            </a:r>
            <a:r>
              <a:rPr lang="en-US" sz="2200" dirty="0"/>
              <a:t>.</a:t>
            </a:r>
          </a:p>
          <a:p>
            <a:pPr eaLnBrk="1" hangingPunct="1">
              <a:spcBef>
                <a:spcPts val="200"/>
              </a:spcBef>
            </a:pPr>
            <a:r>
              <a:rPr lang="en-US" sz="2200" dirty="0" err="1"/>
              <a:t>Producent-daje</a:t>
            </a:r>
            <a:r>
              <a:rPr lang="en-US" sz="2200" dirty="0"/>
              <a:t> </a:t>
            </a:r>
            <a:r>
              <a:rPr lang="en-US" sz="2200" dirty="0" err="1"/>
              <a:t>uputstva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prati</a:t>
            </a:r>
            <a:r>
              <a:rPr lang="en-US" sz="2200" dirty="0"/>
              <a:t> </a:t>
            </a:r>
            <a:r>
              <a:rPr lang="en-US" sz="2200" dirty="0" err="1"/>
              <a:t>pravac</a:t>
            </a:r>
            <a:r>
              <a:rPr lang="en-US" sz="2200" dirty="0"/>
              <a:t> </a:t>
            </a:r>
            <a:r>
              <a:rPr lang="en-US" sz="2200" dirty="0" err="1"/>
              <a:t>kretanja</a:t>
            </a:r>
            <a:r>
              <a:rPr lang="en-US" sz="2200" dirty="0"/>
              <a:t>.</a:t>
            </a:r>
          </a:p>
          <a:p>
            <a:pPr eaLnBrk="1" hangingPunct="1">
              <a:lnSpc>
                <a:spcPct val="114000"/>
              </a:lnSpc>
              <a:spcBef>
                <a:spcPts val="13"/>
              </a:spcBef>
            </a:pPr>
            <a:r>
              <a:rPr lang="en-US" sz="2200" dirty="0" err="1"/>
              <a:t>Kontrolor</a:t>
            </a:r>
            <a:r>
              <a:rPr lang="en-US" sz="2200" dirty="0"/>
              <a:t>- </a:t>
            </a:r>
            <a:r>
              <a:rPr lang="en-US" sz="2200" dirty="0" err="1"/>
              <a:t>proučava</a:t>
            </a:r>
            <a:r>
              <a:rPr lang="en-US" sz="2200" dirty="0"/>
              <a:t> </a:t>
            </a:r>
            <a:r>
              <a:rPr lang="en-US" sz="2200" dirty="0" err="1"/>
              <a:t>detalje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primenjuje</a:t>
            </a:r>
            <a:r>
              <a:rPr lang="en-US" sz="2200" dirty="0"/>
              <a:t> </a:t>
            </a:r>
            <a:r>
              <a:rPr lang="en-US" sz="2200" dirty="0" err="1"/>
              <a:t>pravila</a:t>
            </a:r>
            <a:r>
              <a:rPr lang="en-US" sz="2200" dirty="0"/>
              <a:t>.  </a:t>
            </a:r>
            <a:r>
              <a:rPr lang="en-US" sz="2200" dirty="0" err="1"/>
              <a:t>Održavatelj</a:t>
            </a:r>
            <a:r>
              <a:rPr lang="en-US" sz="2200" dirty="0"/>
              <a:t> (</a:t>
            </a:r>
            <a:r>
              <a:rPr lang="en-US" sz="2200" dirty="0" err="1"/>
              <a:t>ambasador</a:t>
            </a:r>
            <a:r>
              <a:rPr lang="en-US" sz="2200" dirty="0"/>
              <a:t>)- </a:t>
            </a:r>
            <a:r>
              <a:rPr lang="en-US" sz="2200" dirty="0" err="1"/>
              <a:t>bori</a:t>
            </a:r>
            <a:r>
              <a:rPr lang="en-US" sz="2200" dirty="0"/>
              <a:t> </a:t>
            </a:r>
            <a:r>
              <a:rPr lang="en-US" sz="2200" dirty="0" err="1" smtClean="0"/>
              <a:t>spolj</a:t>
            </a:r>
            <a:r>
              <a:rPr lang="sr-Latn-RS" sz="2200" dirty="0" smtClean="0"/>
              <a:t>n</a:t>
            </a:r>
            <a:r>
              <a:rPr lang="en-US" sz="2200" dirty="0" smtClean="0"/>
              <a:t>e </a:t>
            </a:r>
            <a:r>
              <a:rPr lang="en-US" sz="2200" dirty="0" err="1"/>
              <a:t>bitke</a:t>
            </a:r>
            <a:r>
              <a:rPr lang="en-US" sz="2200" dirty="0"/>
              <a:t>.</a:t>
            </a:r>
          </a:p>
          <a:p>
            <a:pPr eaLnBrk="1" hangingPunct="1">
              <a:lnSpc>
                <a:spcPts val="2975"/>
              </a:lnSpc>
              <a:spcBef>
                <a:spcPts val="150"/>
              </a:spcBef>
            </a:pPr>
            <a:r>
              <a:rPr lang="en-US" sz="2200" dirty="0" err="1"/>
              <a:t>Savetnik</a:t>
            </a:r>
            <a:r>
              <a:rPr lang="en-US" sz="2200" dirty="0"/>
              <a:t>- </a:t>
            </a:r>
            <a:r>
              <a:rPr lang="en-US" sz="2200" dirty="0" err="1"/>
              <a:t>ohrabruje</a:t>
            </a:r>
            <a:r>
              <a:rPr lang="en-US" sz="2200" dirty="0"/>
              <a:t> </a:t>
            </a:r>
            <a:r>
              <a:rPr lang="en-US" sz="2200" dirty="0" err="1"/>
              <a:t>potragu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daljim</a:t>
            </a:r>
            <a:r>
              <a:rPr lang="en-US" sz="2200" dirty="0"/>
              <a:t> </a:t>
            </a:r>
            <a:r>
              <a:rPr lang="en-US" sz="2200" dirty="0" err="1"/>
              <a:t>informacijama</a:t>
            </a:r>
            <a:r>
              <a:rPr lang="en-US" sz="2200" dirty="0"/>
              <a:t>.  </a:t>
            </a:r>
            <a:r>
              <a:rPr lang="en-US" sz="2200" dirty="0" err="1"/>
              <a:t>Koordinator</a:t>
            </a:r>
            <a:r>
              <a:rPr lang="en-US" sz="2200" dirty="0"/>
              <a:t>- </a:t>
            </a:r>
            <a:r>
              <a:rPr lang="en-US" sz="2200" dirty="0" err="1"/>
              <a:t>povezuje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integriše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287100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0725" y="336550"/>
            <a:ext cx="2611438" cy="954088"/>
          </a:xfrm>
        </p:spPr>
        <p:txBody>
          <a:bodyPr lIns="0" tIns="0" rIns="0" bIns="0" rtlCol="0">
            <a:spAutoFit/>
          </a:bodyPr>
          <a:lstStyle/>
          <a:p>
            <a:pPr marL="11520">
              <a:defRPr/>
            </a:pPr>
            <a:r>
              <a:rPr sz="3100" spc="-5" dirty="0"/>
              <a:t>SASTAV</a:t>
            </a:r>
            <a:r>
              <a:rPr sz="3100" spc="-68" dirty="0"/>
              <a:t> </a:t>
            </a:r>
            <a:r>
              <a:rPr sz="3100" spc="-5" dirty="0"/>
              <a:t>TIMA</a:t>
            </a:r>
            <a:endParaRPr sz="3100"/>
          </a:p>
        </p:txBody>
      </p:sp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839788" y="1604963"/>
            <a:ext cx="7324725" cy="452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253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97913" cy="11430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VO</a:t>
            </a:r>
            <a:r>
              <a:rPr lang="sr-Latn-CS" smtClean="0">
                <a:solidFill>
                  <a:schemeClr val="accent2"/>
                </a:solidFill>
              </a:rPr>
              <a:t>Đ</a:t>
            </a:r>
            <a:r>
              <a:rPr lang="en-US" smtClean="0">
                <a:solidFill>
                  <a:schemeClr val="accent2"/>
                </a:solidFill>
              </a:rPr>
              <a:t>STVO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solidFill>
                  <a:schemeClr val="accent2"/>
                </a:solidFill>
              </a:rPr>
              <a:t>	</a:t>
            </a:r>
            <a:r>
              <a:rPr lang="sr-Latn-CS" b="1" i="1" dirty="0" smtClean="0">
                <a:solidFill>
                  <a:schemeClr val="accent2"/>
                </a:solidFill>
              </a:rPr>
              <a:t>Pojam i sadržaj vođenja</a:t>
            </a:r>
            <a:endParaRPr lang="sr-Latn-CS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sz="2000" dirty="0" smtClean="0">
                <a:solidFill>
                  <a:schemeClr val="accent2"/>
                </a:solidFill>
              </a:rPr>
              <a:t>sposobnost uticanja na druge koji izvršavaju neki zadatak je važnija od menadžerskog definisanja samog zadataka,</a:t>
            </a:r>
          </a:p>
          <a:p>
            <a:pPr>
              <a:lnSpc>
                <a:spcPct val="80000"/>
              </a:lnSpc>
            </a:pPr>
            <a:r>
              <a:rPr lang="sr-Latn-CS" sz="2000" dirty="0" smtClean="0">
                <a:solidFill>
                  <a:schemeClr val="accent2"/>
                </a:solidFill>
              </a:rPr>
              <a:t>menadžeri su ljudi koji </a:t>
            </a:r>
            <a:r>
              <a:rPr lang="sr-Latn-CS" sz="2000" i="1" dirty="0" smtClean="0">
                <a:solidFill>
                  <a:schemeClr val="accent2"/>
                </a:solidFill>
              </a:rPr>
              <a:t>rade stvari na pravi način</a:t>
            </a:r>
            <a:r>
              <a:rPr lang="sr-Latn-CS" sz="2000" dirty="0" smtClean="0">
                <a:solidFill>
                  <a:schemeClr val="accent2"/>
                </a:solidFill>
              </a:rPr>
              <a:t>, a vođe (lideri) </a:t>
            </a:r>
            <a:r>
              <a:rPr lang="sr-Latn-CS" sz="2000" i="1" dirty="0" smtClean="0">
                <a:solidFill>
                  <a:schemeClr val="accent2"/>
                </a:solidFill>
              </a:rPr>
              <a:t>rade prave stvari,</a:t>
            </a:r>
            <a:endParaRPr lang="sr-Latn-CS" sz="20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sz="2000" dirty="0" smtClean="0">
                <a:solidFill>
                  <a:schemeClr val="accent2"/>
                </a:solidFill>
              </a:rPr>
              <a:t>Definicije vođstva: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r-Latn-CS" sz="2000" dirty="0" smtClean="0">
                <a:solidFill>
                  <a:srgbClr val="00B050"/>
                </a:solidFill>
              </a:rPr>
              <a:t>kao sposobnost uticanja, inspirisanja i usmeravanja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sr-Latn-CS" sz="2000" dirty="0" smtClean="0">
                <a:solidFill>
                  <a:srgbClr val="00B050"/>
                </a:solidFill>
              </a:rPr>
              <a:t>pojedinaca ili grupa prema postizanju željenih ciljeva</a:t>
            </a:r>
            <a:r>
              <a:rPr lang="en-US" sz="2000" dirty="0" smtClean="0">
                <a:solidFill>
                  <a:srgbClr val="00B050"/>
                </a:solidFill>
              </a:rPr>
              <a:t>,</a:t>
            </a:r>
            <a:endParaRPr lang="sr-Latn-CS" sz="2000" dirty="0" smtClean="0">
              <a:solidFill>
                <a:srgbClr val="00B050"/>
              </a:solidFill>
            </a:endParaRP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r-Latn-CS" sz="2000" dirty="0" smtClean="0">
                <a:solidFill>
                  <a:srgbClr val="00B050"/>
                </a:solidFill>
              </a:rPr>
              <a:t>kao umeće ili proces uticaja na ljude, tako </a:t>
            </a:r>
            <a:r>
              <a:rPr lang="sr-Latn-CS" sz="2000" dirty="0" smtClean="0">
                <a:solidFill>
                  <a:srgbClr val="00B050"/>
                </a:solidFill>
              </a:rPr>
              <a:t>da </a:t>
            </a:r>
            <a:r>
              <a:rPr lang="sr-Latn-CS" sz="2000" dirty="0" smtClean="0">
                <a:solidFill>
                  <a:srgbClr val="00B050"/>
                </a:solidFill>
              </a:rPr>
              <a:t>oni spremno i sa entuzijazmom teže ostvarenju grupnih ciljeva.</a:t>
            </a:r>
          </a:p>
          <a:p>
            <a:pPr>
              <a:lnSpc>
                <a:spcPct val="80000"/>
              </a:lnSpc>
            </a:pPr>
            <a:r>
              <a:rPr lang="sr-Latn-CS" sz="2000" dirty="0" smtClean="0">
                <a:solidFill>
                  <a:schemeClr val="accent2"/>
                </a:solidFill>
              </a:rPr>
              <a:t>Na osnovu definicija proizilazi sledeći elementi vođstva: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sz="2000" dirty="0" smtClean="0">
                <a:solidFill>
                  <a:srgbClr val="00B050"/>
                </a:solidFill>
              </a:rPr>
              <a:t>(1)</a:t>
            </a:r>
            <a:r>
              <a:rPr lang="sr-Latn-CS" sz="2000" dirty="0" smtClean="0">
                <a:solidFill>
                  <a:schemeClr val="accent2"/>
                </a:solidFill>
              </a:rPr>
              <a:t> liderstvo je proces,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sz="2000" dirty="0" smtClean="0">
                <a:solidFill>
                  <a:srgbClr val="00B050"/>
                </a:solidFill>
              </a:rPr>
              <a:t>(2)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sr-Latn-CS" sz="2000" dirty="0" smtClean="0">
                <a:solidFill>
                  <a:schemeClr val="accent2"/>
                </a:solidFill>
              </a:rPr>
              <a:t>liderstvom se ostvaruje uticaj,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sz="2000" dirty="0" smtClean="0">
                <a:solidFill>
                  <a:srgbClr val="00B050"/>
                </a:solidFill>
              </a:rPr>
              <a:t>(3)</a:t>
            </a:r>
            <a:r>
              <a:rPr lang="sr-Latn-CS" sz="2000" dirty="0" smtClean="0">
                <a:solidFill>
                  <a:schemeClr val="accent2"/>
                </a:solidFill>
              </a:rPr>
              <a:t> liderstvo se javlja u kontekstu grupe,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sz="2000" dirty="0" smtClean="0">
                <a:solidFill>
                  <a:srgbClr val="00B050"/>
                </a:solidFill>
              </a:rPr>
              <a:t>(4)</a:t>
            </a:r>
            <a:r>
              <a:rPr lang="sr-Latn-CS" sz="2000" dirty="0" smtClean="0">
                <a:solidFill>
                  <a:schemeClr val="accent2"/>
                </a:solidFill>
              </a:rPr>
              <a:t> liderstvo postoji u funkciji ostvarivanja cilja.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183188"/>
          </a:xfrm>
        </p:spPr>
        <p:txBody>
          <a:bodyPr/>
          <a:lstStyle/>
          <a:p>
            <a:r>
              <a:rPr lang="sr-Latn-CS" b="1" i="1" dirty="0" smtClean="0">
                <a:solidFill>
                  <a:schemeClr val="accent2"/>
                </a:solidFill>
              </a:rPr>
              <a:t>Vođenje (leading) je</a:t>
            </a:r>
            <a:r>
              <a:rPr lang="sr-Latn-CS" dirty="0" smtClean="0">
                <a:solidFill>
                  <a:schemeClr val="accent2"/>
                </a:solidFill>
              </a:rPr>
              <a:t> skup procesa usmerenih na pridobijanje članova </a:t>
            </a:r>
            <a:r>
              <a:rPr lang="sr-Latn-CS" dirty="0" smtClean="0">
                <a:solidFill>
                  <a:schemeClr val="accent2"/>
                </a:solidFill>
              </a:rPr>
              <a:t>organizacije </a:t>
            </a:r>
            <a:r>
              <a:rPr lang="sr-Latn-CS" dirty="0" smtClean="0">
                <a:solidFill>
                  <a:schemeClr val="accent2"/>
                </a:solidFill>
              </a:rPr>
              <a:t>da rade zajedno na ostvarivanju interesa organizacije, a sastoji se od sledećih </a:t>
            </a:r>
            <a:r>
              <a:rPr lang="sr-Latn-CS" dirty="0" smtClean="0">
                <a:solidFill>
                  <a:srgbClr val="FF0000"/>
                </a:solidFill>
              </a:rPr>
              <a:t>grupa aktivnosti</a:t>
            </a:r>
            <a:r>
              <a:rPr lang="sr-Latn-CS" dirty="0" smtClean="0">
                <a:solidFill>
                  <a:schemeClr val="accent2"/>
                </a:solidFill>
              </a:rPr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r-Latn-CS" dirty="0" smtClean="0">
                <a:solidFill>
                  <a:srgbClr val="00B050"/>
                </a:solidFill>
              </a:rPr>
              <a:t>Aktivnosti usmerenih na motivisanje zaposlenih,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r-Latn-CS" dirty="0" smtClean="0">
                <a:solidFill>
                  <a:srgbClr val="00B050"/>
                </a:solidFill>
              </a:rPr>
              <a:t>Aktivnosti usmerenih na vođenje zaposlenih,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r-Latn-CS" dirty="0" smtClean="0">
                <a:solidFill>
                  <a:srgbClr val="00B050"/>
                </a:solidFill>
              </a:rPr>
              <a:t>Aktivnosti međuljudskih odnosa, grupno ponašanje i konflikte u organizaciji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r-Latn-CS" dirty="0" smtClean="0">
                <a:solidFill>
                  <a:srgbClr val="00B050"/>
                </a:solidFill>
              </a:rPr>
              <a:t>Komunikacijskih aktivnosti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sr-Latn-CS" dirty="0" smtClean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8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50545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sr-Latn-CS" smtClean="0">
                <a:solidFill>
                  <a:srgbClr val="FF0000"/>
                </a:solidFill>
              </a:rPr>
              <a:t>zaključak da je vođenje proces uticaja na aktivnosti pojedinaca ili grupa u njihovom nastojanju da postignu ciljeve u određenoj situaciji,</a:t>
            </a:r>
          </a:p>
          <a:p>
            <a:pPr marL="533400" indent="-533400">
              <a:lnSpc>
                <a:spcPct val="90000"/>
              </a:lnSpc>
            </a:pPr>
            <a:r>
              <a:rPr lang="sr-Latn-CS" smtClean="0">
                <a:solidFill>
                  <a:schemeClr val="accent2"/>
                </a:solidFill>
              </a:rPr>
              <a:t>proces vođenja sastoji se od četiri ključne varijable,  a to su:</a:t>
            </a:r>
            <a:endParaRPr lang="sr-Latn-CS" i="1" smtClean="0">
              <a:solidFill>
                <a:schemeClr val="accent2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sr-Latn-CS" i="1" smtClean="0">
                <a:solidFill>
                  <a:srgbClr val="00B050"/>
                </a:solidFill>
              </a:rPr>
              <a:t>vođa</a:t>
            </a:r>
            <a:r>
              <a:rPr lang="sr-Latn-CS" i="1" smtClean="0">
                <a:solidFill>
                  <a:schemeClr val="accent2"/>
                </a:solidFill>
              </a:rPr>
              <a:t>,</a:t>
            </a:r>
            <a:r>
              <a:rPr lang="sr-Latn-CS" smtClean="0">
                <a:solidFill>
                  <a:schemeClr val="accent2"/>
                </a:solidFill>
              </a:rPr>
              <a:t> sposobnosti motivacija, moć,</a:t>
            </a:r>
            <a:endParaRPr lang="sr-Latn-CS" i="1" smtClean="0">
              <a:solidFill>
                <a:schemeClr val="accent2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sr-Latn-CS" i="1" smtClean="0">
                <a:solidFill>
                  <a:srgbClr val="00B050"/>
                </a:solidFill>
              </a:rPr>
              <a:t>sledbenici </a:t>
            </a:r>
            <a:r>
              <a:rPr lang="sr-Latn-CS" i="1" smtClean="0">
                <a:solidFill>
                  <a:schemeClr val="accent2"/>
                </a:solidFill>
              </a:rPr>
              <a:t>(članovi grupe, podređeni),</a:t>
            </a:r>
            <a:r>
              <a:rPr lang="sr-Latn-CS" smtClean="0">
                <a:solidFill>
                  <a:schemeClr val="accent2"/>
                </a:solidFill>
              </a:rPr>
              <a:t> osobine, znanja i veštine, motivacija,</a:t>
            </a:r>
            <a:endParaRPr lang="sr-Latn-CS" i="1" smtClean="0">
              <a:solidFill>
                <a:schemeClr val="accent2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sr-Latn-CS" i="1" smtClean="0">
                <a:solidFill>
                  <a:srgbClr val="00B050"/>
                </a:solidFill>
              </a:rPr>
              <a:t>ciljevi,</a:t>
            </a:r>
            <a:r>
              <a:rPr lang="sr-Latn-CS" smtClean="0">
                <a:solidFill>
                  <a:srgbClr val="00B050"/>
                </a:solidFill>
              </a:rPr>
              <a:t> </a:t>
            </a:r>
            <a:r>
              <a:rPr lang="sr-Latn-CS" smtClean="0">
                <a:solidFill>
                  <a:schemeClr val="accent2"/>
                </a:solidFill>
              </a:rPr>
              <a:t>ciljevi grupe, ciljevi preduzeća,</a:t>
            </a:r>
            <a:endParaRPr lang="sr-Latn-CS" i="1" smtClean="0">
              <a:solidFill>
                <a:schemeClr val="accent2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sr-Latn-CS" i="1" smtClean="0">
                <a:solidFill>
                  <a:srgbClr val="00B050"/>
                </a:solidFill>
              </a:rPr>
              <a:t>okolina (situacija</a:t>
            </a:r>
            <a:r>
              <a:rPr lang="sr-Latn-CS" smtClean="0">
                <a:solidFill>
                  <a:schemeClr val="accent2"/>
                </a:solidFill>
              </a:rPr>
              <a:t>), interna okolina, eksterna okolina.</a:t>
            </a:r>
            <a:r>
              <a:rPr lang="en-US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3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473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b="1" i="1" smtClean="0">
                <a:solidFill>
                  <a:schemeClr val="accent2"/>
                </a:solidFill>
              </a:rPr>
              <a:t>	</a:t>
            </a:r>
            <a:r>
              <a:rPr lang="pl-PL" sz="2400" b="1" i="1" smtClean="0">
                <a:solidFill>
                  <a:srgbClr val="FF0000"/>
                </a:solidFill>
              </a:rPr>
              <a:t>Razlike u shvatanjima liderstva i menadžmenta</a:t>
            </a:r>
            <a:endParaRPr lang="pl-PL" sz="24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400" smtClean="0">
                <a:solidFill>
                  <a:schemeClr val="accent2"/>
                </a:solidFill>
              </a:rPr>
              <a:t>U svakodnevnom govoru termini lider i menadžment se koriste kao sinonimi,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solidFill>
                  <a:schemeClr val="accent2"/>
                </a:solidFill>
              </a:rPr>
              <a:t>U </a:t>
            </a:r>
            <a:r>
              <a:rPr lang="sr-Latn-CS" sz="2400" smtClean="0">
                <a:solidFill>
                  <a:schemeClr val="accent2"/>
                </a:solidFill>
              </a:rPr>
              <a:t>literaturi postoje </a:t>
            </a:r>
            <a:r>
              <a:rPr lang="sr-Latn-CS" sz="2400" smtClean="0">
                <a:solidFill>
                  <a:srgbClr val="00B050"/>
                </a:solidFill>
              </a:rPr>
              <a:t>dva </a:t>
            </a:r>
            <a:r>
              <a:rPr lang="pl-PL" sz="2400" smtClean="0">
                <a:solidFill>
                  <a:srgbClr val="00B050"/>
                </a:solidFill>
              </a:rPr>
              <a:t>dominantna pravca</a:t>
            </a:r>
            <a:r>
              <a:rPr lang="pl-PL" sz="2400" smtClean="0">
                <a:solidFill>
                  <a:schemeClr val="accent2"/>
                </a:solidFill>
              </a:rPr>
              <a:t>:</a:t>
            </a:r>
            <a:endParaRPr lang="pl-PL" sz="2400" i="1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000" i="1" smtClean="0">
                <a:solidFill>
                  <a:srgbClr val="00B050"/>
                </a:solidFill>
              </a:rPr>
              <a:t>Prvi,</a:t>
            </a:r>
            <a:r>
              <a:rPr lang="pl-PL" sz="2000" smtClean="0">
                <a:solidFill>
                  <a:srgbClr val="00B050"/>
                </a:solidFill>
              </a:rPr>
              <a:t> koji termine menadžment i liderstvo uzima za sinonime, i</a:t>
            </a:r>
            <a:endParaRPr lang="pl-PL" sz="2000" i="1" smtClean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000" i="1" smtClean="0">
                <a:solidFill>
                  <a:srgbClr val="00B050"/>
                </a:solidFill>
              </a:rPr>
              <a:t>Drugi,</a:t>
            </a:r>
            <a:r>
              <a:rPr lang="pl-PL" sz="2000" smtClean="0">
                <a:solidFill>
                  <a:srgbClr val="00B050"/>
                </a:solidFill>
              </a:rPr>
              <a:t> koji se zasniva na razlikovanju menadžmenta i liderstva.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solidFill>
                  <a:schemeClr val="accent2"/>
                </a:solidFill>
              </a:rPr>
              <a:t>Neki autori smatraju da zadatak lidera kreiranje misije i vizije organizacije, a zadatak menadžera je da tu viziju i ostvari,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solidFill>
                  <a:schemeClr val="accent2"/>
                </a:solidFill>
              </a:rPr>
              <a:t>H. Mincberg smatra da se velika greška pravi odvajanjem liderstva od menadžmenta koje je nastalo 1970.- godina,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solidFill>
                  <a:schemeClr val="accent2"/>
                </a:solidFill>
              </a:rPr>
              <a:t>Suština je da se shvati da liderstvo u biznisu</a:t>
            </a:r>
            <a:r>
              <a:rPr lang="en-US" sz="2400" smtClean="0">
                <a:solidFill>
                  <a:schemeClr val="accent2"/>
                </a:solidFill>
              </a:rPr>
              <a:t> ne</a:t>
            </a:r>
            <a:r>
              <a:rPr lang="pl-PL" sz="2400" smtClean="0">
                <a:solidFill>
                  <a:schemeClr val="accent2"/>
                </a:solidFill>
              </a:rPr>
              <a:t> postoji van konteksta i okvira  menadžmenta,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solidFill>
                  <a:schemeClr val="accent2"/>
                </a:solidFill>
              </a:rPr>
              <a:t>Po pomenutom autoru liderstvo i menadžment treba posmatrati u zajedničkom kontekstu.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9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3200" smtClean="0"/>
              <a:t>KLASIČNA TEORIJA ORGANIZACIJE</a:t>
            </a:r>
            <a:br>
              <a:rPr lang="sr-Latn-CS" sz="3200" smtClean="0"/>
            </a:br>
            <a:r>
              <a:rPr lang="sr-Latn-CS" sz="3200" smtClean="0"/>
              <a:t>Anri Fajol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324975" cy="5516562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sr-Latn-CS" sz="2400" b="1" dirty="0" smtClean="0"/>
              <a:t>Administrativna doktrina- </a:t>
            </a:r>
            <a:r>
              <a:rPr lang="sr-Latn-CS" sz="2400" dirty="0" smtClean="0"/>
              <a:t>Fajol je sve poslove u preduzeću grupisao u 6 grupa, </a:t>
            </a:r>
            <a:r>
              <a:rPr lang="sr-Latn-CS" sz="2400" dirty="0" smtClean="0"/>
              <a:t>odnosn</a:t>
            </a:r>
            <a:r>
              <a:rPr lang="en-US" sz="2400" dirty="0" smtClean="0"/>
              <a:t>o</a:t>
            </a:r>
            <a:r>
              <a:rPr lang="sr-Latn-CS" sz="2400" dirty="0" smtClean="0"/>
              <a:t> </a:t>
            </a:r>
            <a:r>
              <a:rPr lang="sr-Latn-CS" sz="2400" dirty="0" smtClean="0"/>
              <a:t>poslovnih funkcija:</a:t>
            </a:r>
            <a:endParaRPr lang="sr-Latn-CS" sz="2400" b="1" dirty="0" smtClean="0"/>
          </a:p>
          <a:p>
            <a:pPr marL="457200" indent="-457200">
              <a:lnSpc>
                <a:spcPct val="80000"/>
              </a:lnSpc>
            </a:pPr>
            <a:r>
              <a:rPr lang="sr-Latn-CS" sz="2400" b="1" dirty="0" smtClean="0"/>
              <a:t>Tehnički poslovi</a:t>
            </a:r>
            <a:r>
              <a:rPr lang="sr-Latn-CS" sz="2400" dirty="0" smtClean="0"/>
              <a:t>- podrazumevaju osnovnu delatnost preduzeća.</a:t>
            </a:r>
            <a:endParaRPr lang="sr-Latn-CS" sz="2400" b="1" dirty="0" smtClean="0"/>
          </a:p>
          <a:p>
            <a:pPr marL="457200" indent="-457200">
              <a:lnSpc>
                <a:spcPct val="80000"/>
              </a:lnSpc>
            </a:pPr>
            <a:r>
              <a:rPr lang="sr-Latn-CS" sz="2400" b="1" dirty="0" smtClean="0"/>
              <a:t>Komercijalni poslovi</a:t>
            </a:r>
            <a:r>
              <a:rPr lang="sr-Latn-CS" sz="2400" dirty="0" smtClean="0"/>
              <a:t>- nabavka i prodaja</a:t>
            </a:r>
            <a:endParaRPr lang="sr-Latn-CS" sz="2400" b="1" dirty="0" smtClean="0"/>
          </a:p>
          <a:p>
            <a:pPr marL="457200" indent="-457200">
              <a:lnSpc>
                <a:spcPct val="80000"/>
              </a:lnSpc>
            </a:pPr>
            <a:r>
              <a:rPr lang="sr-Latn-CS" sz="2400" b="1" dirty="0" smtClean="0"/>
              <a:t>Finansijski poslovi</a:t>
            </a:r>
            <a:r>
              <a:rPr lang="sr-Latn-CS" sz="2400" dirty="0" smtClean="0"/>
              <a:t>- obezbeđivanje finansijskih sredstava za funkcionisanje preduzeća(krediti</a:t>
            </a:r>
            <a:r>
              <a:rPr lang="en-US" sz="2400" dirty="0" smtClean="0"/>
              <a:t> </a:t>
            </a:r>
            <a:r>
              <a:rPr lang="sr-Latn-CS" sz="2400" dirty="0" smtClean="0"/>
              <a:t>)</a:t>
            </a:r>
            <a:endParaRPr lang="sr-Latn-CS" sz="2400" b="1" dirty="0" smtClean="0"/>
          </a:p>
          <a:p>
            <a:pPr marL="457200" indent="-457200">
              <a:lnSpc>
                <a:spcPct val="80000"/>
              </a:lnSpc>
            </a:pPr>
            <a:r>
              <a:rPr lang="sr-Latn-CS" sz="2400" b="1" dirty="0" smtClean="0"/>
              <a:t>Bezbednosni poslovi</a:t>
            </a:r>
            <a:r>
              <a:rPr lang="sr-Latn-CS" sz="2400" dirty="0" smtClean="0"/>
              <a:t>- zaštita od krađe, požara,...</a:t>
            </a:r>
            <a:endParaRPr lang="sr-Latn-CS" sz="2400" b="1" dirty="0" smtClean="0"/>
          </a:p>
          <a:p>
            <a:pPr marL="457200" indent="-457200">
              <a:lnSpc>
                <a:spcPct val="80000"/>
              </a:lnSpc>
            </a:pPr>
            <a:r>
              <a:rPr lang="sr-Latn-CS" sz="2400" b="1" dirty="0" smtClean="0"/>
              <a:t>Računovodstveni poslovi</a:t>
            </a:r>
            <a:r>
              <a:rPr lang="sr-Latn-CS" sz="2400" dirty="0" smtClean="0"/>
              <a:t>- prikaz poslovanja preduzeća kroz </a:t>
            </a:r>
            <a:r>
              <a:rPr lang="sr-Latn-CS" sz="2400" dirty="0" smtClean="0"/>
              <a:t>računovods</a:t>
            </a:r>
            <a:r>
              <a:rPr lang="en-US" sz="2400" dirty="0" smtClean="0"/>
              <a:t>t</a:t>
            </a:r>
            <a:r>
              <a:rPr lang="sr-Latn-CS" sz="2400" dirty="0" smtClean="0"/>
              <a:t>vene </a:t>
            </a:r>
            <a:r>
              <a:rPr lang="sr-Latn-CS" sz="2400" dirty="0" smtClean="0"/>
              <a:t>izveštaje</a:t>
            </a:r>
          </a:p>
          <a:p>
            <a:pPr marL="457200" indent="-457200">
              <a:lnSpc>
                <a:spcPct val="80000"/>
              </a:lnSpc>
            </a:pPr>
            <a:r>
              <a:rPr lang="sr-Latn-CS" sz="2400" b="1" dirty="0" smtClean="0">
                <a:solidFill>
                  <a:srgbClr val="FF0000"/>
                </a:solidFill>
              </a:rPr>
              <a:t>Administrativni poslovi</a:t>
            </a:r>
            <a:r>
              <a:rPr lang="sr-Latn-CS" sz="2400" dirty="0" smtClean="0">
                <a:solidFill>
                  <a:srgbClr val="FF0000"/>
                </a:solidFill>
              </a:rPr>
              <a:t>- Ovoj funkcji Fajol daje najveći značaj, pa je po njoj doktrina i dobila ime.Odnosi se na povezivanje i usklađivanje predhodnih pet funkcija, kroz sledećih pet menadžerskih aktivnosti:</a:t>
            </a:r>
          </a:p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sr-Latn-CS" sz="2400" dirty="0" smtClean="0"/>
              <a:t>Planiranje,organizovanje,komandovanje,kordiniranje,kontrolisanje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40067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pl-PL" sz="2400" b="1" i="1" smtClean="0">
                <a:solidFill>
                  <a:schemeClr val="accent2"/>
                </a:solidFill>
              </a:rPr>
              <a:t>	</a:t>
            </a:r>
            <a:r>
              <a:rPr lang="pl-PL" sz="2400" b="1" i="1" smtClean="0">
                <a:solidFill>
                  <a:srgbClr val="00B0F0"/>
                </a:solidFill>
              </a:rPr>
              <a:t>Liderstvo  ili sposobnost vođenja</a:t>
            </a:r>
            <a:r>
              <a:rPr lang="pl-PL" sz="2400" smtClean="0">
                <a:solidFill>
                  <a:srgbClr val="00B0F0"/>
                </a:solidFill>
              </a:rPr>
              <a:t> se može definisati kao sposobnost jedne osobe da utiče na druge ljude da oni sarađuju i doprinose ostvarivanju ciljeve organizacije.</a:t>
            </a:r>
            <a:endParaRPr lang="en-US" sz="240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pl-PL" sz="2400" smtClean="0">
                <a:solidFill>
                  <a:schemeClr val="accent2"/>
                </a:solidFill>
              </a:rPr>
              <a:t>Liderstvo objedinjuje 4 ključne komponente: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000" smtClean="0">
                <a:solidFill>
                  <a:srgbClr val="00B050"/>
                </a:solidFill>
              </a:rPr>
              <a:t>Aktivnosti drugih ljudi </a:t>
            </a:r>
            <a:r>
              <a:rPr lang="pl-PL" sz="2000" smtClean="0">
                <a:solidFill>
                  <a:schemeClr val="accent2"/>
                </a:solidFill>
              </a:rPr>
              <a:t>(sledbenika, podređenih ili članova tima) koji su spremni da prihvate smernice i uputstva lidera,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000" smtClean="0">
                <a:solidFill>
                  <a:srgbClr val="00B050"/>
                </a:solidFill>
              </a:rPr>
              <a:t>Nejednaku raspodelu moći između lidera i sledbenika </a:t>
            </a:r>
            <a:r>
              <a:rPr lang="pl-PL" sz="2000" smtClean="0">
                <a:solidFill>
                  <a:schemeClr val="accent2"/>
                </a:solidFill>
              </a:rPr>
              <a:t>(iako lider po pravilu ima veću moć uticaja, ni sledbenici nisu bez uticaja, naročito u uslovim</a:t>
            </a:r>
            <a:r>
              <a:rPr lang="en-US" sz="2000" smtClean="0">
                <a:solidFill>
                  <a:schemeClr val="accent2"/>
                </a:solidFill>
              </a:rPr>
              <a:t>a </a:t>
            </a:r>
            <a:r>
              <a:rPr lang="pl-PL" sz="2000" smtClean="0">
                <a:solidFill>
                  <a:schemeClr val="accent2"/>
                </a:solidFill>
              </a:rPr>
              <a:t>timskog rada)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000" smtClean="0">
                <a:solidFill>
                  <a:srgbClr val="00B050"/>
                </a:solidFill>
              </a:rPr>
              <a:t>Sposobnost da se na </a:t>
            </a:r>
            <a:r>
              <a:rPr lang="en-US" sz="2000" smtClean="0">
                <a:solidFill>
                  <a:srgbClr val="00B050"/>
                </a:solidFill>
              </a:rPr>
              <a:t>r</a:t>
            </a:r>
            <a:r>
              <a:rPr lang="pl-PL" sz="2000" smtClean="0">
                <a:solidFill>
                  <a:srgbClr val="00B050"/>
                </a:solidFill>
              </a:rPr>
              <a:t>azličite načine koriste različiti oblici moći </a:t>
            </a:r>
            <a:r>
              <a:rPr lang="pl-PL" sz="2000" smtClean="0">
                <a:solidFill>
                  <a:schemeClr val="accent2"/>
                </a:solidFill>
              </a:rPr>
              <a:t>kako bi se uticalo na ponašanje sledbenika,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000" smtClean="0">
                <a:solidFill>
                  <a:srgbClr val="00B050"/>
                </a:solidFill>
              </a:rPr>
              <a:t>Kombinacija predhodna tri elementa </a:t>
            </a:r>
            <a:r>
              <a:rPr lang="pl-PL" sz="2000" smtClean="0">
                <a:solidFill>
                  <a:schemeClr val="accent2"/>
                </a:solidFill>
              </a:rPr>
              <a:t>(bez nje nema uspešnog i produktivnog liderstva). </a:t>
            </a:r>
            <a:endParaRPr lang="pl-PL" sz="2000" b="1" i="1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pl-PL" sz="2400" b="1" i="1" smtClean="0">
                <a:solidFill>
                  <a:srgbClr val="FF0000"/>
                </a:solidFill>
              </a:rPr>
              <a:t>Zaključak:</a:t>
            </a:r>
            <a:r>
              <a:rPr lang="pl-PL" sz="2400" smtClean="0">
                <a:solidFill>
                  <a:srgbClr val="FF0000"/>
                </a:solidFill>
              </a:rPr>
              <a:t> liderstvo i menadžment nisu pojmovi istog značenja, uprkos činjenici da se često poistovećuju.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5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pl-PL" sz="2800" smtClean="0">
                <a:solidFill>
                  <a:srgbClr val="FF0000"/>
                </a:solidFill>
              </a:rPr>
              <a:t>5 sposobnosti karakterističnih za uspešnog vođu</a:t>
            </a:r>
            <a:r>
              <a:rPr lang="pl-PL" sz="2800" smtClean="0">
                <a:solidFill>
                  <a:schemeClr val="accent2"/>
                </a:solidFill>
              </a:rPr>
              <a:t>:</a:t>
            </a:r>
            <a:endParaRPr lang="en-US" sz="280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400" i="1" smtClean="0">
                <a:solidFill>
                  <a:srgbClr val="00B050"/>
                </a:solidFill>
              </a:rPr>
              <a:t>ovlašćenje</a:t>
            </a:r>
            <a:r>
              <a:rPr lang="pl-PL" sz="2400" i="1" smtClean="0">
                <a:solidFill>
                  <a:schemeClr val="accent2"/>
                </a:solidFill>
              </a:rPr>
              <a:t>,</a:t>
            </a:r>
            <a:r>
              <a:rPr lang="pl-PL" sz="2400" smtClean="0">
                <a:solidFill>
                  <a:schemeClr val="accent2"/>
                </a:solidFill>
              </a:rPr>
              <a:t> svoju moć podeli sa podređenima njihovim uključivanjem u postavljanje ciljeva i planiranje aktivnosti,</a:t>
            </a:r>
            <a:endParaRPr lang="en-US" sz="240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400" i="1" smtClean="0">
                <a:solidFill>
                  <a:srgbClr val="00B050"/>
                </a:solidFill>
              </a:rPr>
              <a:t>intuicija</a:t>
            </a:r>
            <a:r>
              <a:rPr lang="pl-PL" sz="2400" smtClean="0">
                <a:solidFill>
                  <a:schemeClr val="accent2"/>
                </a:solidFill>
              </a:rPr>
              <a:t>, u anticipiranju promena te pokretanje akcija da se te promene ekploatišu u korist preduzeća,</a:t>
            </a:r>
            <a:endParaRPr lang="en-US" sz="240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400" i="1" smtClean="0">
                <a:solidFill>
                  <a:srgbClr val="00B050"/>
                </a:solidFill>
              </a:rPr>
              <a:t>samorazumevanje</a:t>
            </a:r>
            <a:r>
              <a:rPr lang="pl-PL" sz="2400" i="1" smtClean="0">
                <a:solidFill>
                  <a:schemeClr val="accent2"/>
                </a:solidFill>
              </a:rPr>
              <a:t>,</a:t>
            </a:r>
            <a:r>
              <a:rPr lang="pl-PL" sz="2400" smtClean="0">
                <a:solidFill>
                  <a:schemeClr val="accent2"/>
                </a:solidFill>
              </a:rPr>
              <a:t> koje omogućava vođi da sagleda svoje prednosti i da iznađe kompenzacije za svoje slabosti,</a:t>
            </a:r>
            <a:endParaRPr lang="en-US" sz="240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400" i="1" smtClean="0">
                <a:solidFill>
                  <a:srgbClr val="00B050"/>
                </a:solidFill>
              </a:rPr>
              <a:t>vizija</a:t>
            </a:r>
            <a:r>
              <a:rPr lang="pl-PL" sz="2400" i="1" smtClean="0">
                <a:solidFill>
                  <a:schemeClr val="accent2"/>
                </a:solidFill>
              </a:rPr>
              <a:t>,</a:t>
            </a:r>
            <a:r>
              <a:rPr lang="pl-PL" sz="2400" smtClean="0">
                <a:solidFill>
                  <a:schemeClr val="accent2"/>
                </a:solidFill>
              </a:rPr>
              <a:t> koja uključuje sposobnost vođe da percipira bolju radnu okolinu,</a:t>
            </a:r>
            <a:endParaRPr lang="en-US" sz="240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pl-PL" sz="2400" i="1" smtClean="0">
                <a:solidFill>
                  <a:srgbClr val="00B050"/>
                </a:solidFill>
              </a:rPr>
              <a:t>podudaranje vrednosti</a:t>
            </a:r>
            <a:r>
              <a:rPr lang="pl-PL" sz="2400" smtClean="0">
                <a:solidFill>
                  <a:schemeClr val="accent2"/>
                </a:solidFill>
              </a:rPr>
              <a:t>, koja uključuje sposobnost vođe da identifikuje vrednost preduzeća i vrednosti pojedinaca i izvrši njihovo usklađivanje.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0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i="1" smtClean="0">
                <a:solidFill>
                  <a:schemeClr val="accent2"/>
                </a:solidFill>
              </a:rPr>
              <a:t>	</a:t>
            </a:r>
            <a:r>
              <a:rPr lang="pl-PL" sz="2800" b="1" i="1" smtClean="0">
                <a:solidFill>
                  <a:schemeClr val="accent2"/>
                </a:solidFill>
              </a:rPr>
              <a:t>Uspešno vođstvo</a:t>
            </a:r>
            <a:r>
              <a:rPr lang="pl-PL" sz="2800" smtClean="0">
                <a:solidFill>
                  <a:schemeClr val="accent2"/>
                </a:solidFill>
              </a:rPr>
              <a:t> podrazumeva određeni </a:t>
            </a:r>
            <a:r>
              <a:rPr lang="pl-PL" sz="2800" smtClean="0">
                <a:solidFill>
                  <a:srgbClr val="00B0F0"/>
                </a:solidFill>
              </a:rPr>
              <a:t>kvantum i tip moći,</a:t>
            </a:r>
            <a:endParaRPr lang="en-US" sz="2800" smtClean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Treba razlikovati 5 tipova moći: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i="1" smtClean="0">
                <a:solidFill>
                  <a:schemeClr val="hlink"/>
                </a:solidFill>
              </a:rPr>
              <a:t>legitimna</a:t>
            </a:r>
            <a:r>
              <a:rPr lang="pl-PL" sz="2400" smtClean="0">
                <a:solidFill>
                  <a:schemeClr val="accent2"/>
                </a:solidFill>
              </a:rPr>
              <a:t>, utemeljena na hijerahijskom položaju vođe i predstvalja formalni lični autoritet,</a:t>
            </a:r>
            <a:endParaRPr lang="en-US" sz="240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i="1" smtClean="0">
                <a:solidFill>
                  <a:schemeClr val="hlink"/>
                </a:solidFill>
              </a:rPr>
              <a:t>nagradna</a:t>
            </a:r>
            <a:r>
              <a:rPr lang="pl-PL" sz="2400" i="1" smtClean="0">
                <a:solidFill>
                  <a:schemeClr val="accent2"/>
                </a:solidFill>
              </a:rPr>
              <a:t>,</a:t>
            </a:r>
            <a:r>
              <a:rPr lang="pl-PL" sz="2400" smtClean="0">
                <a:solidFill>
                  <a:schemeClr val="accent2"/>
                </a:solidFill>
              </a:rPr>
              <a:t> mogućnost vođe da nagradi svoje saradnike za njihovu spremnost za izvršavanje zadataka,</a:t>
            </a:r>
            <a:endParaRPr lang="en-US" sz="240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i="1" smtClean="0">
                <a:solidFill>
                  <a:schemeClr val="hlink"/>
                </a:solidFill>
              </a:rPr>
              <a:t>prisilna</a:t>
            </a:r>
            <a:r>
              <a:rPr lang="pl-PL" sz="2400" smtClean="0">
                <a:solidFill>
                  <a:schemeClr val="accent2"/>
                </a:solidFill>
              </a:rPr>
              <a:t>, temelji se na uverenju da vođa raspolaže sankcijama koje može preduzeti protiv podređenih,</a:t>
            </a:r>
            <a:endParaRPr lang="en-US" sz="240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i="1" smtClean="0">
                <a:solidFill>
                  <a:schemeClr val="hlink"/>
                </a:solidFill>
              </a:rPr>
              <a:t>referentna</a:t>
            </a:r>
            <a:r>
              <a:rPr lang="pl-PL" sz="2400" smtClean="0">
                <a:solidFill>
                  <a:schemeClr val="accent2"/>
                </a:solidFill>
              </a:rPr>
              <a:t>, zasniva se na identifikaciji podređenih sa vođom, osećaju jedinstva  i želji za takvom identifikacijom,</a:t>
            </a:r>
            <a:endParaRPr lang="en-US" sz="240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i="1" smtClean="0">
                <a:solidFill>
                  <a:schemeClr val="hlink"/>
                </a:solidFill>
              </a:rPr>
              <a:t>stručna moć</a:t>
            </a:r>
            <a:r>
              <a:rPr lang="pl-PL" sz="2400" smtClean="0">
                <a:solidFill>
                  <a:schemeClr val="accent2"/>
                </a:solidFill>
              </a:rPr>
              <a:t>, zasniva se na specijalnim znanjima koje poseduje vođa.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18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329238"/>
          </a:xfrm>
        </p:spPr>
        <p:txBody>
          <a:bodyPr/>
          <a:lstStyle/>
          <a:p>
            <a:r>
              <a:rPr lang="pl-PL" sz="2800" dirty="0" smtClean="0">
                <a:solidFill>
                  <a:schemeClr val="accent2"/>
                </a:solidFill>
              </a:rPr>
              <a:t>Na uticaj</a:t>
            </a:r>
            <a:r>
              <a:rPr lang="en-US" sz="2800" dirty="0" smtClean="0">
                <a:solidFill>
                  <a:schemeClr val="accent2"/>
                </a:solidFill>
              </a:rPr>
              <a:t> (</a:t>
            </a:r>
            <a:r>
              <a:rPr lang="en-US" sz="2800" dirty="0" err="1" smtClean="0">
                <a:solidFill>
                  <a:schemeClr val="accent2"/>
                </a:solidFill>
              </a:rPr>
              <a:t>moć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r>
              <a:rPr lang="pl-PL" sz="2800" dirty="0" smtClean="0">
                <a:solidFill>
                  <a:schemeClr val="accent2"/>
                </a:solidFill>
              </a:rPr>
              <a:t> vođe zaposleni mogu </a:t>
            </a:r>
            <a:r>
              <a:rPr lang="pl-PL" sz="2800" dirty="0" smtClean="0">
                <a:solidFill>
                  <a:srgbClr val="FF0000"/>
                </a:solidFill>
              </a:rPr>
              <a:t>reagovati na tri osnovna načina:</a:t>
            </a:r>
            <a:endParaRPr lang="pl-PL" sz="2800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i="1" dirty="0" smtClean="0">
                <a:solidFill>
                  <a:srgbClr val="00B050"/>
                </a:solidFill>
              </a:rPr>
              <a:t>angažovanjem</a:t>
            </a:r>
            <a:r>
              <a:rPr lang="pl-PL" sz="2400" dirty="0" smtClean="0">
                <a:solidFill>
                  <a:schemeClr val="accent2"/>
                </a:solidFill>
              </a:rPr>
              <a:t>, kada sa entuzijazmom prihvataju i sprovode </a:t>
            </a:r>
            <a:r>
              <a:rPr lang="pl-PL" sz="2400" dirty="0" smtClean="0">
                <a:solidFill>
                  <a:schemeClr val="accent2"/>
                </a:solidFill>
              </a:rPr>
              <a:t>zahtevi </a:t>
            </a:r>
            <a:r>
              <a:rPr lang="pl-PL" sz="2400" dirty="0" smtClean="0">
                <a:solidFill>
                  <a:schemeClr val="accent2"/>
                </a:solidFill>
              </a:rPr>
              <a:t>vođe,</a:t>
            </a:r>
            <a:endParaRPr lang="pl-PL" sz="2400" i="1" dirty="0" smtClean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i="1" dirty="0" smtClean="0">
                <a:solidFill>
                  <a:srgbClr val="00B050"/>
                </a:solidFill>
              </a:rPr>
              <a:t>udovoljavanjem</a:t>
            </a:r>
            <a:r>
              <a:rPr lang="pl-PL" sz="2400" dirty="0" smtClean="0">
                <a:solidFill>
                  <a:schemeClr val="accent2"/>
                </a:solidFill>
              </a:rPr>
              <a:t>, ako te zahteve izvršavaju pod prisilom, tada se radi o udovoljavanju zahtevima vođe,</a:t>
            </a:r>
            <a:endParaRPr lang="pl-PL" sz="2400" i="1" dirty="0" smtClean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i="1" dirty="0" smtClean="0">
                <a:solidFill>
                  <a:srgbClr val="00B050"/>
                </a:solidFill>
              </a:rPr>
              <a:t>otporom</a:t>
            </a:r>
            <a:r>
              <a:rPr lang="pl-PL" sz="2400" i="1" dirty="0" smtClean="0">
                <a:solidFill>
                  <a:schemeClr val="accent2"/>
                </a:solidFill>
              </a:rPr>
              <a:t>,</a:t>
            </a:r>
            <a:r>
              <a:rPr lang="pl-PL" sz="2400" dirty="0" smtClean="0">
                <a:solidFill>
                  <a:schemeClr val="accent2"/>
                </a:solidFill>
              </a:rPr>
              <a:t> odbijanje izvršavanja zahteva vođe ili pak njihovo sabotiranje je izraz otpora podređenih,</a:t>
            </a:r>
          </a:p>
          <a:p>
            <a:r>
              <a:rPr lang="pl-PL" sz="2800" dirty="0" smtClean="0">
                <a:solidFill>
                  <a:srgbClr val="00B0F0"/>
                </a:solidFill>
              </a:rPr>
              <a:t>Sposobnost je vođe da izabere onaj tip ili one kombinacije tipova moći koje najbolje </a:t>
            </a:r>
            <a:r>
              <a:rPr lang="pl-PL" sz="2800" dirty="0" smtClean="0">
                <a:solidFill>
                  <a:srgbClr val="00B0F0"/>
                </a:solidFill>
              </a:rPr>
              <a:t>odgovaraju </a:t>
            </a:r>
            <a:r>
              <a:rPr lang="pl-PL" sz="2800" dirty="0" smtClean="0">
                <a:solidFill>
                  <a:srgbClr val="00B0F0"/>
                </a:solidFill>
              </a:rPr>
              <a:t>datoj situaciji u preduzeću ili organizaciji.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2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97913" cy="1143000"/>
          </a:xfrm>
        </p:spPr>
        <p:txBody>
          <a:bodyPr/>
          <a:lstStyle/>
          <a:p>
            <a:r>
              <a:rPr lang="sr-Latn-CS" smtClean="0">
                <a:solidFill>
                  <a:schemeClr val="accent2"/>
                </a:solidFill>
              </a:rPr>
              <a:t>ELEMENTI PROCESA LIDERSTVA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2800" smtClean="0">
                <a:solidFill>
                  <a:schemeClr val="accent2"/>
                </a:solidFill>
              </a:rPr>
              <a:t>polazeći od suštine liderstva, kao procesa uticanja,  otkrivamo </a:t>
            </a:r>
            <a:r>
              <a:rPr lang="sr-Latn-CS" sz="2800" smtClean="0">
                <a:solidFill>
                  <a:srgbClr val="00B050"/>
                </a:solidFill>
              </a:rPr>
              <a:t>tri njegova najvažnija elementa:</a:t>
            </a:r>
            <a:endParaRPr lang="sr-Latn-CS" sz="2800" i="1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CS" sz="2400" i="1" smtClean="0">
                <a:solidFill>
                  <a:srgbClr val="00B050"/>
                </a:solidFill>
              </a:rPr>
              <a:t>angažovanje sledbenika</a:t>
            </a:r>
            <a:r>
              <a:rPr lang="sr-Latn-CS" sz="2400" smtClean="0">
                <a:solidFill>
                  <a:srgbClr val="00B050"/>
                </a:solidFill>
              </a:rPr>
              <a:t>,  </a:t>
            </a:r>
            <a:r>
              <a:rPr lang="sr-Latn-CS" sz="2400" smtClean="0">
                <a:solidFill>
                  <a:schemeClr val="accent2"/>
                </a:solidFill>
              </a:rPr>
              <a:t>ko može zadobiti poverenje potencijalnih sledbenika,</a:t>
            </a:r>
            <a:endParaRPr lang="sr-Latn-CS" sz="2400" i="1" smtClean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CS" sz="2400" i="1" smtClean="0">
                <a:solidFill>
                  <a:srgbClr val="00B050"/>
                </a:solidFill>
              </a:rPr>
              <a:t>saopštavanje vizije i strategije</a:t>
            </a:r>
            <a:r>
              <a:rPr lang="sr-Latn-CS" sz="2400" smtClean="0">
                <a:solidFill>
                  <a:srgbClr val="00B050"/>
                </a:solidFill>
              </a:rPr>
              <a:t>, </a:t>
            </a:r>
            <a:r>
              <a:rPr lang="sr-Latn-CS" sz="2400" smtClean="0">
                <a:solidFill>
                  <a:schemeClr val="accent2"/>
                </a:solidFill>
              </a:rPr>
              <a:t>šta se želi ostvariti,</a:t>
            </a:r>
            <a:endParaRPr lang="sr-Latn-CS" sz="2400" i="1" smtClean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CS" sz="2400" i="1" smtClean="0">
                <a:solidFill>
                  <a:srgbClr val="00B050"/>
                </a:solidFill>
              </a:rPr>
              <a:t>ostvarivanje (vođenje i uticanje) vizija</a:t>
            </a:r>
            <a:r>
              <a:rPr lang="sr-Latn-CS" sz="2400" smtClean="0">
                <a:solidFill>
                  <a:srgbClr val="00B050"/>
                </a:solidFill>
              </a:rPr>
              <a:t> </a:t>
            </a:r>
            <a:r>
              <a:rPr lang="sr-Latn-CS" sz="2400" smtClean="0">
                <a:solidFill>
                  <a:schemeClr val="accent2"/>
                </a:solidFill>
              </a:rPr>
              <a:t>– kako.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473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800" dirty="0" smtClean="0">
                <a:solidFill>
                  <a:schemeClr val="accent2"/>
                </a:solidFill>
              </a:rPr>
              <a:t>U preduzećima ima </a:t>
            </a:r>
            <a:r>
              <a:rPr lang="pl-PL" sz="2800" dirty="0" smtClean="0">
                <a:solidFill>
                  <a:srgbClr val="00B0F0"/>
                </a:solidFill>
              </a:rPr>
              <a:t>mnogo menadžera, a malo lidera,</a:t>
            </a:r>
          </a:p>
          <a:p>
            <a:pPr>
              <a:lnSpc>
                <a:spcPct val="80000"/>
              </a:lnSpc>
            </a:pPr>
            <a:r>
              <a:rPr lang="pl-PL" sz="2800" dirty="0" smtClean="0">
                <a:solidFill>
                  <a:schemeClr val="accent2"/>
                </a:solidFill>
              </a:rPr>
              <a:t>Lideri svoju moć </a:t>
            </a:r>
            <a:r>
              <a:rPr lang="pl-PL" sz="2800" dirty="0" smtClean="0">
                <a:solidFill>
                  <a:schemeClr val="accent2"/>
                </a:solidFill>
              </a:rPr>
              <a:t>zasnivaju </a:t>
            </a:r>
            <a:r>
              <a:rPr lang="pl-PL" sz="2800" dirty="0" smtClean="0">
                <a:solidFill>
                  <a:schemeClr val="accent2"/>
                </a:solidFill>
              </a:rPr>
              <a:t>na snazi svoje ličnosti (stručne, moralne i profesionalne), a ne na formalnoj poziciji u organizaciji,</a:t>
            </a:r>
          </a:p>
          <a:p>
            <a:pPr>
              <a:lnSpc>
                <a:spcPct val="80000"/>
              </a:lnSpc>
            </a:pPr>
            <a:r>
              <a:rPr lang="pl-PL" sz="2800" dirty="0" smtClean="0">
                <a:solidFill>
                  <a:schemeClr val="accent2"/>
                </a:solidFill>
              </a:rPr>
              <a:t>Lideri osmišljavaju, pokreću, inspirišu i okružuju ljude, dok je menadžment orijentisan na   operativno sprovođenje promena,</a:t>
            </a:r>
          </a:p>
          <a:p>
            <a:pPr>
              <a:lnSpc>
                <a:spcPct val="80000"/>
              </a:lnSpc>
            </a:pPr>
            <a:r>
              <a:rPr lang="pl-PL" sz="2800" dirty="0" smtClean="0">
                <a:solidFill>
                  <a:srgbClr val="00B050"/>
                </a:solidFill>
              </a:rPr>
              <a:t>Četiri najvažnije karakteristike lidera koje treba da budu u skladnom odnosu: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odlično poznavanje realnosti,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osećanje za budućnost (vizija),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osećanje za odgovornost (etika),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energično zalaganje za promene (hrabrost</a:t>
            </a:r>
            <a:r>
              <a:rPr lang="pl-PL" sz="2400" dirty="0" smtClean="0">
                <a:solidFill>
                  <a:schemeClr val="accent2"/>
                </a:solidFill>
              </a:rPr>
              <a:t>).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2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97913" cy="1143000"/>
          </a:xfrm>
        </p:spPr>
        <p:txBody>
          <a:bodyPr/>
          <a:lstStyle/>
          <a:p>
            <a:r>
              <a:rPr lang="pl-PL" smtClean="0">
                <a:solidFill>
                  <a:schemeClr val="accent2"/>
                </a:solidFill>
              </a:rPr>
              <a:t>PRINCIPI LIDERSTVA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pl-PL" sz="2000" smtClean="0">
                <a:solidFill>
                  <a:schemeClr val="accent2"/>
                </a:solidFill>
              </a:rPr>
              <a:t>Kao proces liderstvo karakterišu tri ključne oznake: </a:t>
            </a:r>
            <a:endParaRPr lang="en-US" sz="2000" smtClean="0">
              <a:solidFill>
                <a:schemeClr val="accent2"/>
              </a:solidFill>
            </a:endParaRPr>
          </a:p>
          <a:p>
            <a:pPr marL="381000" indent="-381000">
              <a:lnSpc>
                <a:spcPct val="80000"/>
              </a:lnSpc>
            </a:pPr>
            <a:r>
              <a:rPr lang="pl-PL" sz="2000" i="1" smtClean="0">
                <a:solidFill>
                  <a:srgbClr val="FF0000"/>
                </a:solidFill>
              </a:rPr>
              <a:t>biti, znati, delovati.</a:t>
            </a:r>
            <a:endParaRPr lang="pl-PL" sz="2000" smtClean="0">
              <a:solidFill>
                <a:srgbClr val="FF0000"/>
              </a:solidFill>
            </a:endParaRPr>
          </a:p>
          <a:p>
            <a:pPr marL="381000" indent="-381000">
              <a:lnSpc>
                <a:spcPct val="80000"/>
              </a:lnSpc>
            </a:pPr>
            <a:r>
              <a:rPr lang="pl-PL" sz="2000" smtClean="0">
                <a:solidFill>
                  <a:schemeClr val="accent2"/>
                </a:solidFill>
              </a:rPr>
              <a:t>Poznati autor W. Bennis, ukazuje na </a:t>
            </a:r>
            <a:r>
              <a:rPr lang="pl-PL" sz="2000" smtClean="0">
                <a:solidFill>
                  <a:srgbClr val="00B050"/>
                </a:solidFill>
              </a:rPr>
              <a:t>principe i uslove postizanja liderske pozicije:</a:t>
            </a:r>
            <a:endParaRPr lang="en-US" sz="2000" smtClean="0">
              <a:solidFill>
                <a:srgbClr val="00B050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Upoznajte sebe i potražite način samopoboljšanja,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Budite tehnički vešti,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Tražite odgovornost i preuzimajte odgovornost za svoje akcije,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Donosite opravdane i blagovremene odluke,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Postanite primer,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Upoznajte svoje ljude i učinite da im bude prijatno,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Obaveštavajte svoje ljude,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Razvijte osećaj odgovornosti kod svojih ljudi,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Potrudite se da zadaci budu razumljivi, nadgledani i ostvareni.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Obučavajte svoje ljude kao tim,</a:t>
            </a:r>
            <a:endParaRPr lang="en-US" sz="180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pl-PL" sz="1800" b="1" smtClean="0">
                <a:solidFill>
                  <a:schemeClr val="accent2"/>
                </a:solidFill>
              </a:rPr>
              <a:t>Upotrebite sve sposobnosti svoje organizacije.</a:t>
            </a:r>
            <a:r>
              <a:rPr lang="en-US" sz="18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7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97913" cy="1143000"/>
          </a:xfrm>
        </p:spPr>
        <p:txBody>
          <a:bodyPr/>
          <a:lstStyle/>
          <a:p>
            <a:r>
              <a:rPr lang="pl-PL" smtClean="0">
                <a:solidFill>
                  <a:schemeClr val="accent2"/>
                </a:solidFill>
              </a:rPr>
              <a:t>VOĐA I NJEGOVA OBELEŽJA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Liderstvo je proces uticanja na aktivnosti organizacije radi ostvarenja njenih ciljeva, lideri su glavni agenti promena u organizaciji,</a:t>
            </a:r>
          </a:p>
          <a:p>
            <a:pPr>
              <a:lnSpc>
                <a:spcPct val="80000"/>
              </a:lnSpc>
            </a:pPr>
            <a:r>
              <a:rPr lang="sr-Latn-CS" sz="2400" b="1" smtClean="0">
                <a:solidFill>
                  <a:schemeClr val="accent2"/>
                </a:solidFill>
              </a:rPr>
              <a:t>glavna obeležja lidera: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Latn-CS" sz="2000" b="1" smtClean="0">
                <a:solidFill>
                  <a:srgbClr val="00B050"/>
                </a:solidFill>
              </a:rPr>
              <a:t>K</a:t>
            </a:r>
            <a:r>
              <a:rPr lang="sr-Latn-CS" sz="2000" smtClean="0">
                <a:solidFill>
                  <a:srgbClr val="00B050"/>
                </a:solidFill>
              </a:rPr>
              <a:t>reativnost, </a:t>
            </a:r>
            <a:endParaRPr lang="sr-Latn-CS" sz="2000" b="1" smtClean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Latn-CS" sz="2000" b="1" smtClean="0">
                <a:solidFill>
                  <a:srgbClr val="00B050"/>
                </a:solidFill>
              </a:rPr>
              <a:t>O</a:t>
            </a:r>
            <a:r>
              <a:rPr lang="sr-Latn-CS" sz="2000" smtClean="0">
                <a:solidFill>
                  <a:srgbClr val="00B050"/>
                </a:solidFill>
              </a:rPr>
              <a:t>tvorenost,</a:t>
            </a:r>
            <a:endParaRPr lang="sr-Latn-CS" sz="2000" b="1" smtClean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Latn-CS" sz="2000" b="1" smtClean="0">
                <a:solidFill>
                  <a:srgbClr val="00B050"/>
                </a:solidFill>
              </a:rPr>
              <a:t>M</a:t>
            </a:r>
            <a:r>
              <a:rPr lang="sr-Latn-CS" sz="2000" smtClean="0">
                <a:solidFill>
                  <a:srgbClr val="00B050"/>
                </a:solidFill>
              </a:rPr>
              <a:t>otivisanost,</a:t>
            </a:r>
            <a:endParaRPr lang="sr-Latn-CS" sz="2000" b="1" smtClean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Latn-CS" sz="2000" b="1" smtClean="0">
                <a:solidFill>
                  <a:srgbClr val="00B050"/>
                </a:solidFill>
              </a:rPr>
              <a:t>E</a:t>
            </a:r>
            <a:r>
              <a:rPr lang="sr-Latn-CS" sz="2000" smtClean="0">
                <a:solidFill>
                  <a:srgbClr val="00B050"/>
                </a:solidFill>
              </a:rPr>
              <a:t>fektivnost,</a:t>
            </a:r>
            <a:endParaRPr lang="sr-Latn-CS" sz="2000" b="1" smtClean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Latn-CS" sz="2000" b="1" smtClean="0">
                <a:solidFill>
                  <a:srgbClr val="00B050"/>
                </a:solidFill>
              </a:rPr>
              <a:t>T</a:t>
            </a:r>
            <a:r>
              <a:rPr lang="sr-Latn-CS" sz="2000" smtClean="0">
                <a:solidFill>
                  <a:srgbClr val="00B050"/>
                </a:solidFill>
              </a:rPr>
              <a:t>imska orijentisanost</a:t>
            </a:r>
            <a:r>
              <a:rPr lang="sr-Latn-CS" sz="200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Osnovni zahtevi i zadaci vođe su : </a:t>
            </a:r>
            <a:r>
              <a:rPr lang="sr-Latn-CS" sz="2400" i="1" smtClean="0">
                <a:solidFill>
                  <a:srgbClr val="00B0F0"/>
                </a:solidFill>
              </a:rPr>
              <a:t>psihološki</a:t>
            </a:r>
            <a:r>
              <a:rPr lang="sr-Latn-CS" sz="2400" smtClean="0">
                <a:solidFill>
                  <a:schemeClr val="accent2"/>
                </a:solidFill>
              </a:rPr>
              <a:t> (psihološki oslonac članovima grupe), </a:t>
            </a:r>
            <a:r>
              <a:rPr lang="sr-Latn-CS" sz="2400" i="1" smtClean="0">
                <a:solidFill>
                  <a:srgbClr val="00B0F0"/>
                </a:solidFill>
              </a:rPr>
              <a:t>socijalni</a:t>
            </a:r>
            <a:r>
              <a:rPr lang="sr-Latn-CS" sz="2400" smtClean="0">
                <a:solidFill>
                  <a:schemeClr val="accent2"/>
                </a:solidFill>
              </a:rPr>
              <a:t> (organizator, arbitar, informator, kadrovik) i </a:t>
            </a:r>
            <a:r>
              <a:rPr lang="sr-Latn-CS" sz="2400" i="1" smtClean="0">
                <a:solidFill>
                  <a:srgbClr val="00B0F0"/>
                </a:solidFill>
              </a:rPr>
              <a:t>stručni</a:t>
            </a:r>
            <a:r>
              <a:rPr lang="sr-Latn-CS" sz="2400" smtClean="0">
                <a:solidFill>
                  <a:schemeClr val="accent2"/>
                </a:solidFill>
              </a:rPr>
              <a:t> (rešavanje stručnih problema, učitelj, pomagač i trener)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6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	Funkcije vođe: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Funkcije vezane za zadatke</a:t>
            </a:r>
            <a:r>
              <a:rPr lang="pl-PL" sz="2400" dirty="0" smtClean="0">
                <a:solidFill>
                  <a:schemeClr val="accent2"/>
                </a:solidFill>
              </a:rPr>
              <a:t>: strateg, izvršilac, koordinator, nadzornik, evaluator, rešavalac problema,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Kulturne funkcije, </a:t>
            </a:r>
            <a:r>
              <a:rPr lang="pl-PL" sz="2400" dirty="0" smtClean="0">
                <a:solidFill>
                  <a:schemeClr val="accent2"/>
                </a:solidFill>
              </a:rPr>
              <a:t>misionar, model ponašanja za druge,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Simboličke funkcije</a:t>
            </a:r>
            <a:r>
              <a:rPr lang="pl-PL" sz="2400" dirty="0" smtClean="0">
                <a:solidFill>
                  <a:schemeClr val="accent2"/>
                </a:solidFill>
              </a:rPr>
              <a:t>, vizionar, interpretator, moralni autoritet,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Političke funkcije, </a:t>
            </a:r>
            <a:r>
              <a:rPr lang="pl-PL" sz="2400" dirty="0" smtClean="0">
                <a:solidFill>
                  <a:schemeClr val="accent2"/>
                </a:solidFill>
              </a:rPr>
              <a:t>predstvnik,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B050"/>
                </a:solidFill>
              </a:rPr>
              <a:t>Funkcije vezane za međuljudke odnose, </a:t>
            </a:r>
            <a:r>
              <a:rPr lang="pl-PL" sz="2400" dirty="0" smtClean="0">
                <a:solidFill>
                  <a:schemeClr val="accent2"/>
                </a:solidFill>
              </a:rPr>
              <a:t>trener, arbitar, učitelj, komunikator.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2800" dirty="0" smtClean="0">
                <a:solidFill>
                  <a:schemeClr val="accent2"/>
                </a:solidFill>
              </a:rPr>
              <a:t>Prema navedenim funkcijama razlikuju se razni </a:t>
            </a:r>
            <a:r>
              <a:rPr lang="pl-PL" sz="2800" b="1" dirty="0" smtClean="0">
                <a:solidFill>
                  <a:schemeClr val="accent2"/>
                </a:solidFill>
              </a:rPr>
              <a:t>tipovi vođe</a:t>
            </a:r>
            <a:r>
              <a:rPr lang="pl-PL" sz="2800" dirty="0" smtClean="0">
                <a:solidFill>
                  <a:schemeClr val="accent2"/>
                </a:solidFill>
              </a:rPr>
              <a:t>: </a:t>
            </a:r>
            <a:r>
              <a:rPr lang="pl-PL" sz="2800" dirty="0" smtClean="0">
                <a:solidFill>
                  <a:srgbClr val="00B050"/>
                </a:solidFill>
              </a:rPr>
              <a:t>strateg, ekspert, vizionar, učitelj, trener.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7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5473700"/>
          </a:xfrm>
        </p:spPr>
        <p:txBody>
          <a:bodyPr/>
          <a:lstStyle/>
          <a:p>
            <a:pPr>
              <a:buFontTx/>
              <a:buNone/>
            </a:pPr>
            <a:r>
              <a:rPr lang="pl-PL" b="1" smtClean="0">
                <a:solidFill>
                  <a:schemeClr val="accent2"/>
                </a:solidFill>
              </a:rPr>
              <a:t>	Na efikasnost rada vođe utiču sledeći faktori:</a:t>
            </a:r>
            <a:endParaRPr lang="en-US" smtClean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i="1" smtClean="0">
                <a:solidFill>
                  <a:srgbClr val="00B050"/>
                </a:solidFill>
              </a:rPr>
              <a:t>Sposobnost percepcije određene situacije,</a:t>
            </a:r>
            <a:endParaRPr lang="en-US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i="1" smtClean="0">
                <a:solidFill>
                  <a:srgbClr val="00B050"/>
                </a:solidFill>
              </a:rPr>
              <a:t>Obrazovanje, iskustvo i ličnost vođe,</a:t>
            </a:r>
            <a:endParaRPr lang="en-US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i="1" smtClean="0">
                <a:solidFill>
                  <a:srgbClr val="00B050"/>
                </a:solidFill>
              </a:rPr>
              <a:t>Očekivanje nadređenog i stil,</a:t>
            </a:r>
            <a:endParaRPr lang="en-US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i="1" smtClean="0">
                <a:solidFill>
                  <a:srgbClr val="00B050"/>
                </a:solidFill>
              </a:rPr>
              <a:t>Očekivanje saradnika,</a:t>
            </a:r>
            <a:endParaRPr lang="en-US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i="1" smtClean="0">
                <a:solidFill>
                  <a:srgbClr val="00B050"/>
                </a:solidFill>
              </a:rPr>
              <a:t>Obrazovanje, ličnost i zrelost podređenih</a:t>
            </a:r>
            <a:r>
              <a:rPr lang="pl-PL" b="1" i="1" smtClean="0">
                <a:solidFill>
                  <a:schemeClr val="accent2"/>
                </a:solidFill>
              </a:rPr>
              <a:t>.</a:t>
            </a:r>
            <a:endParaRPr 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r>
              <a:rPr lang="en-US" dirty="0" err="1" smtClean="0"/>
              <a:t>Šta</a:t>
            </a:r>
            <a:r>
              <a:rPr lang="en-US" dirty="0" smtClean="0"/>
              <a:t> je </a:t>
            </a:r>
            <a:r>
              <a:rPr lang="en-US" dirty="0" err="1" smtClean="0"/>
              <a:t>organizacija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err="1" smtClean="0"/>
              <a:t>Šta</a:t>
            </a:r>
            <a:r>
              <a:rPr lang="en-US" dirty="0" smtClean="0"/>
              <a:t> je </a:t>
            </a:r>
            <a:r>
              <a:rPr lang="en-US" dirty="0" err="1" smtClean="0"/>
              <a:t>predmet</a:t>
            </a:r>
            <a:r>
              <a:rPr lang="en-US" dirty="0" smtClean="0"/>
              <a:t> </a:t>
            </a:r>
            <a:r>
              <a:rPr lang="en-US" dirty="0" err="1" smtClean="0"/>
              <a:t>izučavanja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</a:t>
            </a:r>
            <a:r>
              <a:rPr lang="en-US" dirty="0" err="1" smtClean="0"/>
              <a:t>nauka</a:t>
            </a:r>
            <a:r>
              <a:rPr lang="en-US" dirty="0" smtClean="0"/>
              <a:t> o </a:t>
            </a:r>
            <a:r>
              <a:rPr lang="en-US" dirty="0" err="1" smtClean="0"/>
              <a:t>organizaciji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Da li je </a:t>
            </a:r>
            <a:r>
              <a:rPr lang="en-US" dirty="0" err="1" smtClean="0"/>
              <a:t>organizacija</a:t>
            </a:r>
            <a:r>
              <a:rPr lang="en-US" dirty="0" smtClean="0"/>
              <a:t> </a:t>
            </a:r>
            <a:r>
              <a:rPr lang="en-US" dirty="0" err="1" smtClean="0"/>
              <a:t>bazična</a:t>
            </a:r>
            <a:r>
              <a:rPr lang="en-US" dirty="0" smtClean="0"/>
              <a:t> </a:t>
            </a:r>
            <a:r>
              <a:rPr lang="en-US" dirty="0" err="1" smtClean="0"/>
              <a:t>menadžerska</a:t>
            </a:r>
            <a:r>
              <a:rPr lang="en-US" dirty="0" smtClean="0"/>
              <a:t> </a:t>
            </a:r>
            <a:r>
              <a:rPr lang="en-US" dirty="0" err="1" smtClean="0"/>
              <a:t>disciplina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proučava</a:t>
            </a:r>
            <a:r>
              <a:rPr lang="en-US" dirty="0" smtClean="0"/>
              <a:t> </a:t>
            </a:r>
            <a:r>
              <a:rPr lang="en-US" dirty="0" err="1" smtClean="0"/>
              <a:t>nauka</a:t>
            </a:r>
            <a:r>
              <a:rPr lang="en-US" dirty="0" smtClean="0"/>
              <a:t> o </a:t>
            </a:r>
            <a:r>
              <a:rPr lang="en-US" dirty="0" err="1" smtClean="0"/>
              <a:t>organizaciji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uloge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veštine</a:t>
            </a:r>
            <a:r>
              <a:rPr lang="en-US" dirty="0" smtClean="0"/>
              <a:t> </a:t>
            </a:r>
            <a:r>
              <a:rPr lang="en-US" dirty="0" err="1" smtClean="0"/>
              <a:t>menadžera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teorije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razumeti</a:t>
            </a:r>
            <a:r>
              <a:rPr lang="en-US" dirty="0" smtClean="0"/>
              <a:t> </a:t>
            </a:r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one </a:t>
            </a:r>
            <a:r>
              <a:rPr lang="en-US" dirty="0" err="1" smtClean="0"/>
              <a:t>važne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Koji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izazovi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organizaciju</a:t>
            </a:r>
            <a:r>
              <a:rPr lang="en-US" dirty="0" smtClean="0"/>
              <a:t> u </a:t>
            </a:r>
            <a:r>
              <a:rPr lang="en-US" dirty="0" err="1" smtClean="0"/>
              <a:t>budućnosti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Maks Veber- Teorija birokratije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400" b="1" dirty="0" smtClean="0"/>
              <a:t>ORGANIZACIJA PREDUZEĆA</a:t>
            </a:r>
            <a:r>
              <a:rPr lang="en-US" sz="2400" b="1" dirty="0" smtClean="0"/>
              <a:t>=</a:t>
            </a:r>
            <a:r>
              <a:rPr lang="sr-Latn-CS" sz="2400" b="1" dirty="0" smtClean="0"/>
              <a:t>ORGANIZACIJA DRŽAVE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Birokratija</a:t>
            </a:r>
            <a:r>
              <a:rPr lang="en-US" sz="2400" b="1" dirty="0" smtClean="0"/>
              <a:t>- </a:t>
            </a:r>
            <a:r>
              <a:rPr lang="en-US" sz="2400" b="1" dirty="0" err="1" smtClean="0"/>
              <a:t>po</a:t>
            </a:r>
            <a:r>
              <a:rPr lang="sr-Latn-CS" sz="2400" b="1" dirty="0" smtClean="0"/>
              <a:t>š</a:t>
            </a:r>
            <a:r>
              <a:rPr lang="en-US" sz="2400" b="1" dirty="0" err="1" smtClean="0"/>
              <a:t>tovanje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usvojenih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normi</a:t>
            </a:r>
            <a:r>
              <a:rPr lang="en-US" sz="2400" b="1" dirty="0" smtClean="0"/>
              <a:t> </a:t>
            </a:r>
            <a:r>
              <a:rPr lang="sr-Latn-CS" sz="2400" b="1" dirty="0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odredaba</a:t>
            </a:r>
            <a:endParaRPr lang="en-US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400" b="1" dirty="0" smtClean="0"/>
              <a:t>Osnovni elementi birokratije su:</a:t>
            </a:r>
          </a:p>
          <a:p>
            <a:pPr>
              <a:lnSpc>
                <a:spcPct val="80000"/>
              </a:lnSpc>
            </a:pPr>
            <a:r>
              <a:rPr lang="sr-Latn-CS" sz="2400" b="1" dirty="0" smtClean="0"/>
              <a:t>Specijalizacija- </a:t>
            </a:r>
            <a:r>
              <a:rPr lang="sr-Latn-CS" sz="2400" dirty="0" smtClean="0"/>
              <a:t>podrazumeva podelu rada u organizaciji na osnovu kvalifikovanosti, a nikako preko veze (nasledstvo, familija</a:t>
            </a:r>
            <a:r>
              <a:rPr lang="sr-Latn-CS" sz="2400" dirty="0" smtClean="0"/>
              <a:t>,...)</a:t>
            </a:r>
            <a:r>
              <a:rPr lang="en-US" sz="2400" dirty="0" smtClean="0"/>
              <a:t>.</a:t>
            </a:r>
            <a:endParaRPr lang="sr-Latn-CS" sz="2400" b="1" dirty="0" smtClean="0"/>
          </a:p>
          <a:p>
            <a:pPr>
              <a:lnSpc>
                <a:spcPct val="80000"/>
              </a:lnSpc>
            </a:pPr>
            <a:r>
              <a:rPr lang="sr-Latn-CS" sz="2400" b="1" dirty="0" smtClean="0"/>
              <a:t>Hijerarhija-</a:t>
            </a:r>
            <a:r>
              <a:rPr lang="sr-Latn-CS" sz="2400" dirty="0" smtClean="0"/>
              <a:t> podrazumeva centralizovano odlučivanje sa vrha na dole, po hijerarhijskim nivoima.Poštovanje hijerarhije obezbeđuje red.</a:t>
            </a:r>
            <a:endParaRPr lang="sr-Latn-CS" sz="2400" b="1" dirty="0" smtClean="0"/>
          </a:p>
          <a:p>
            <a:pPr>
              <a:lnSpc>
                <a:spcPct val="80000"/>
              </a:lnSpc>
            </a:pPr>
            <a:r>
              <a:rPr lang="sr-Latn-CS" sz="2400" b="1" dirty="0" smtClean="0"/>
              <a:t>Formalizacija ponašanja-</a:t>
            </a:r>
            <a:r>
              <a:rPr lang="sr-Latn-CS" sz="2400" dirty="0" smtClean="0"/>
              <a:t> poštovanje propisanih </a:t>
            </a:r>
            <a:r>
              <a:rPr lang="sr-Latn-CS" sz="2400" dirty="0" smtClean="0"/>
              <a:t>pravila</a:t>
            </a:r>
            <a:r>
              <a:rPr lang="en-US" sz="2400" dirty="0" smtClean="0"/>
              <a:t>.</a:t>
            </a:r>
            <a:endParaRPr lang="sr-Latn-CS" sz="2400" b="1" dirty="0" smtClean="0"/>
          </a:p>
          <a:p>
            <a:pPr>
              <a:lnSpc>
                <a:spcPct val="80000"/>
              </a:lnSpc>
            </a:pPr>
            <a:r>
              <a:rPr lang="sr-Latn-CS" sz="2400" b="1" dirty="0" smtClean="0"/>
              <a:t>Službeni odnosi-</a:t>
            </a:r>
            <a:r>
              <a:rPr lang="sr-Latn-CS" sz="2400" dirty="0" smtClean="0"/>
              <a:t> podrazumevaju zvanično ponašanje i ophođenje u organizaciji.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97913" cy="1143000"/>
          </a:xfrm>
        </p:spPr>
        <p:txBody>
          <a:bodyPr/>
          <a:lstStyle/>
          <a:p>
            <a:r>
              <a:rPr lang="sr-Latn-CS" smtClean="0">
                <a:solidFill>
                  <a:schemeClr val="accent2"/>
                </a:solidFill>
              </a:rPr>
              <a:t>MODELI VOĐSTVA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11613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sr-Latn-CS" b="1" i="1" smtClean="0">
                <a:solidFill>
                  <a:schemeClr val="accent2"/>
                </a:solidFill>
              </a:rPr>
              <a:t>Modeli osobina,</a:t>
            </a:r>
          </a:p>
          <a:p>
            <a:pPr marL="609600" indent="-609600">
              <a:buFontTx/>
              <a:buAutoNum type="arabicPeriod"/>
            </a:pPr>
            <a:r>
              <a:rPr lang="sr-Latn-CS" b="1" i="1" smtClean="0">
                <a:solidFill>
                  <a:schemeClr val="accent2"/>
                </a:solidFill>
              </a:rPr>
              <a:t>Modeli ponašanja,</a:t>
            </a:r>
          </a:p>
          <a:p>
            <a:pPr marL="609600" indent="-609600">
              <a:buFontTx/>
              <a:buAutoNum type="arabicPeriod"/>
            </a:pPr>
            <a:r>
              <a:rPr lang="sr-Latn-CS" b="1" i="1" smtClean="0">
                <a:solidFill>
                  <a:schemeClr val="accent2"/>
                </a:solidFill>
              </a:rPr>
              <a:t>Kontigencijski modeli</a:t>
            </a:r>
            <a:endParaRPr lang="en-US" b="1" i="1" smtClean="0">
              <a:solidFill>
                <a:schemeClr val="accent2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b="1" i="1" smtClean="0">
                <a:solidFill>
                  <a:schemeClr val="accent2"/>
                </a:solidFill>
              </a:rPr>
              <a:t>Savremeni pristupi vođstvu.</a:t>
            </a:r>
            <a:r>
              <a:rPr lang="en-US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43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105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1800" b="1" dirty="0" smtClean="0">
                <a:solidFill>
                  <a:schemeClr val="accent2"/>
                </a:solidFill>
              </a:rPr>
              <a:t>	</a:t>
            </a:r>
            <a:r>
              <a:rPr lang="en-US" sz="1800" b="1" dirty="0" smtClean="0">
                <a:solidFill>
                  <a:schemeClr val="accent2"/>
                </a:solidFill>
              </a:rPr>
              <a:t>1. </a:t>
            </a:r>
            <a:r>
              <a:rPr lang="pl-PL" sz="1800" b="1" dirty="0" smtClean="0">
                <a:solidFill>
                  <a:schemeClr val="accent2"/>
                </a:solidFill>
              </a:rPr>
              <a:t>Modeli osobina</a:t>
            </a: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accent2"/>
                </a:solidFill>
              </a:rPr>
              <a:t>najstariji model vođstva, razvoj ovog modela prošao je kror </a:t>
            </a:r>
            <a:r>
              <a:rPr lang="pl-PL" sz="1800" i="1" dirty="0" smtClean="0">
                <a:solidFill>
                  <a:schemeClr val="accent2"/>
                </a:solidFill>
              </a:rPr>
              <a:t>3 faze</a:t>
            </a:r>
            <a:r>
              <a:rPr lang="pl-PL" sz="1800" dirty="0" smtClean="0">
                <a:solidFill>
                  <a:schemeClr val="accent2"/>
                </a:solidFill>
              </a:rPr>
              <a:t>:</a:t>
            </a:r>
          </a:p>
          <a:p>
            <a:pPr marL="762000" lvl="1" indent="-304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B0F0"/>
                </a:solidFill>
              </a:rPr>
              <a:t>Teorija velikih ljudi</a:t>
            </a:r>
            <a:r>
              <a:rPr lang="pl-PL" sz="1800" dirty="0" smtClean="0">
                <a:solidFill>
                  <a:schemeClr val="accent2"/>
                </a:solidFill>
              </a:rPr>
              <a:t>, polazi se od tog</a:t>
            </a:r>
            <a:r>
              <a:rPr lang="en-US" sz="1800" dirty="0" smtClean="0">
                <a:solidFill>
                  <a:schemeClr val="accent2"/>
                </a:solidFill>
              </a:rPr>
              <a:t>a </a:t>
            </a:r>
            <a:r>
              <a:rPr lang="pl-PL" sz="1800" dirty="0" smtClean="0">
                <a:solidFill>
                  <a:schemeClr val="accent2"/>
                </a:solidFill>
              </a:rPr>
              <a:t>da se vođe rađaju, a ne stvaraju.</a:t>
            </a:r>
          </a:p>
          <a:p>
            <a:pPr marL="762000" lvl="1" indent="-304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B0F0"/>
                </a:solidFill>
              </a:rPr>
              <a:t>Rani profil osobina</a:t>
            </a:r>
            <a:r>
              <a:rPr lang="pl-PL" sz="1800" dirty="0" smtClean="0">
                <a:solidFill>
                  <a:schemeClr val="accent2"/>
                </a:solidFill>
              </a:rPr>
              <a:t>, pet grupa osobina </a:t>
            </a:r>
            <a:r>
              <a:rPr lang="pl-PL" sz="1800" dirty="0" smtClean="0">
                <a:solidFill>
                  <a:srgbClr val="FF0000"/>
                </a:solidFill>
              </a:rPr>
              <a:t>po Hellriegel/Slocum</a:t>
            </a:r>
            <a:r>
              <a:rPr lang="pl-PL" sz="1800" dirty="0" smtClean="0">
                <a:solidFill>
                  <a:schemeClr val="accent2"/>
                </a:solidFill>
              </a:rPr>
              <a:t>:</a:t>
            </a: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Fizičke osobine, dob, fizički izgled, temperament,</a:t>
            </a: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Socijalna pozadina, obrazovan u značajnijim školama, drušveno istaknut,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en-US" sz="1800" dirty="0" err="1" smtClean="0">
                <a:solidFill>
                  <a:schemeClr val="accent2"/>
                </a:solidFill>
              </a:rPr>
              <a:t>Lične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karakteristike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</a:rPr>
              <a:t>prilagodljiv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</a:rPr>
              <a:t>agresivan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</a:rPr>
              <a:t>samouveren</a:t>
            </a:r>
            <a:r>
              <a:rPr lang="en-US" sz="1800" dirty="0" smtClean="0">
                <a:solidFill>
                  <a:schemeClr val="accent2"/>
                </a:solidFill>
              </a:rPr>
              <a:t>,</a:t>
            </a:r>
            <a:endParaRPr lang="pl-PL" sz="1800" dirty="0" smtClean="0">
              <a:solidFill>
                <a:schemeClr val="accent2"/>
              </a:solidFill>
            </a:endParaRP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Socijalne karakteristike, šarmer, taktičan, popularan, koperativan,</a:t>
            </a: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Karakteristike u odnosu na zadatak, inicijativan, orijenitisan prema zadatku.</a:t>
            </a:r>
          </a:p>
          <a:p>
            <a:pPr marL="762000" lvl="1" indent="-304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B0F0"/>
                </a:solidFill>
              </a:rPr>
              <a:t>Savremeni profil osobina</a:t>
            </a:r>
            <a:r>
              <a:rPr lang="pl-PL" sz="1800" dirty="0" smtClean="0">
                <a:solidFill>
                  <a:schemeClr val="accent2"/>
                </a:solidFill>
              </a:rPr>
              <a:t>, </a:t>
            </a:r>
            <a:r>
              <a:rPr lang="pl-PL" sz="1800" dirty="0" smtClean="0">
                <a:solidFill>
                  <a:srgbClr val="FF0000"/>
                </a:solidFill>
              </a:rPr>
              <a:t>tvorac Waren Bennis</a:t>
            </a:r>
            <a:r>
              <a:rPr lang="pl-PL" sz="1800" dirty="0" smtClean="0">
                <a:solidFill>
                  <a:schemeClr val="accent2"/>
                </a:solidFill>
              </a:rPr>
              <a:t>,</a:t>
            </a: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Upravljanje pažnjom, kombinacije  vizije i jake ličnosti,</a:t>
            </a: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Upravljanje </a:t>
            </a:r>
            <a:r>
              <a:rPr lang="pl-PL" sz="1800" dirty="0" smtClean="0">
                <a:solidFill>
                  <a:schemeClr val="accent2"/>
                </a:solidFill>
              </a:rPr>
              <a:t>značenjem</a:t>
            </a:r>
            <a:r>
              <a:rPr lang="pl-PL" sz="1800" dirty="0" smtClean="0">
                <a:solidFill>
                  <a:schemeClr val="accent2"/>
                </a:solidFill>
              </a:rPr>
              <a:t>, poseduje izuzetnu sposobnost komuniciranja,</a:t>
            </a: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Upravljanje poverenjem, usredsređenost na centralne ciljeve,</a:t>
            </a:r>
          </a:p>
          <a:p>
            <a:pPr marL="1181100" lvl="2" indent="-266700">
              <a:lnSpc>
                <a:spcPct val="80000"/>
              </a:lnSpc>
              <a:buFontTx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Upravljanje sobom, neguju svoje prednosti, uče iz svojih nedostataka.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sr-Latn-CS" sz="2800" dirty="0" smtClean="0">
                <a:solidFill>
                  <a:srgbClr val="FF0000"/>
                </a:solidFill>
              </a:rPr>
              <a:t>M. Buble </a:t>
            </a:r>
            <a:r>
              <a:rPr lang="sr-Latn-CS" sz="2800" dirty="0" smtClean="0">
                <a:solidFill>
                  <a:schemeClr val="accent2"/>
                </a:solidFill>
              </a:rPr>
              <a:t>ističe istraživanje u Nemačkoj koje navodi sledeće kompetencije (ili osobine) menadžera:   </a:t>
            </a:r>
            <a:endParaRPr lang="sr-Latn-CS" sz="2800" i="1" dirty="0" smtClean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CS" sz="2400" i="1" dirty="0" smtClean="0">
                <a:solidFill>
                  <a:srgbClr val="00B050"/>
                </a:solidFill>
              </a:rPr>
              <a:t>Strategijska kompetentnost</a:t>
            </a:r>
            <a:r>
              <a:rPr lang="sr-Latn-CS" sz="2400" dirty="0" smtClean="0">
                <a:solidFill>
                  <a:schemeClr val="accent2"/>
                </a:solidFill>
              </a:rPr>
              <a:t>, odnosi se na globalno mišljenje o internacionalnim dimenzijama,</a:t>
            </a:r>
            <a:endParaRPr lang="sr-Latn-CS" sz="2400" i="1" dirty="0" smtClean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CS" sz="2400" i="1" dirty="0" smtClean="0">
                <a:solidFill>
                  <a:srgbClr val="00B050"/>
                </a:solidFill>
              </a:rPr>
              <a:t>Socijalna komp</a:t>
            </a:r>
            <a:r>
              <a:rPr lang="en-US" sz="2400" i="1" dirty="0" smtClean="0">
                <a:solidFill>
                  <a:srgbClr val="00B050"/>
                </a:solidFill>
              </a:rPr>
              <a:t>et</a:t>
            </a:r>
            <a:r>
              <a:rPr lang="sr-Latn-CS" sz="2400" i="1" dirty="0" smtClean="0">
                <a:solidFill>
                  <a:srgbClr val="00B050"/>
                </a:solidFill>
              </a:rPr>
              <a:t>entnost</a:t>
            </a:r>
            <a:r>
              <a:rPr lang="sr-Latn-CS" sz="2400" dirty="0" smtClean="0">
                <a:solidFill>
                  <a:schemeClr val="accent2"/>
                </a:solidFill>
              </a:rPr>
              <a:t>, podrazumeva sposobnost za međunarodne timove, sposobnost motivacije i uveravanja, sposobnost </a:t>
            </a:r>
            <a:r>
              <a:rPr lang="sr-Latn-CS" sz="2400" dirty="0" smtClean="0">
                <a:solidFill>
                  <a:schemeClr val="accent2"/>
                </a:solidFill>
              </a:rPr>
              <a:t>učenja </a:t>
            </a:r>
            <a:r>
              <a:rPr lang="sr-Latn-CS" sz="2400" dirty="0" smtClean="0">
                <a:solidFill>
                  <a:schemeClr val="accent2"/>
                </a:solidFill>
              </a:rPr>
              <a:t>i inovacija, uzor)</a:t>
            </a:r>
            <a:r>
              <a:rPr lang="en-US" sz="2400" dirty="0" smtClean="0">
                <a:solidFill>
                  <a:schemeClr val="accent2"/>
                </a:solidFill>
              </a:rPr>
              <a:t>,</a:t>
            </a:r>
            <a:endParaRPr lang="sr-Latn-CS" sz="2400" i="1" dirty="0" smtClean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CS" sz="2400" i="1" dirty="0" smtClean="0">
                <a:solidFill>
                  <a:srgbClr val="00B050"/>
                </a:solidFill>
              </a:rPr>
              <a:t>Stručna kompetentnost</a:t>
            </a:r>
            <a:r>
              <a:rPr lang="sr-Latn-CS" sz="2400" dirty="0" smtClean="0">
                <a:solidFill>
                  <a:schemeClr val="accent2"/>
                </a:solidFill>
              </a:rPr>
              <a:t>, podrazumeva, univerzitetsko obrazovanje, boravak u inostranstvu na stručnom osposobljavanju, trogodišnje iskustvo na poslovima u inostranstvu, najmanje dva strana jezika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r>
              <a:rPr lang="sr-Latn-CS" sz="2400" dirty="0" smtClean="0">
                <a:solidFill>
                  <a:schemeClr val="accent2"/>
                </a:solidFill>
              </a:rPr>
              <a:t> 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2400" b="1" smtClean="0">
                <a:solidFill>
                  <a:schemeClr val="accent2"/>
                </a:solidFill>
              </a:rPr>
              <a:t>	</a:t>
            </a:r>
            <a:r>
              <a:rPr lang="en-US" sz="2400" b="1" smtClean="0">
                <a:solidFill>
                  <a:schemeClr val="accent2"/>
                </a:solidFill>
              </a:rPr>
              <a:t>2. </a:t>
            </a:r>
            <a:r>
              <a:rPr lang="sr-Latn-CS" sz="2400" b="1" smtClean="0">
                <a:solidFill>
                  <a:schemeClr val="accent2"/>
                </a:solidFill>
              </a:rPr>
              <a:t>Modeli ponašanja (ili bihevioralni modeli)</a:t>
            </a:r>
            <a:endParaRPr lang="sr-Latn-CS" sz="240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modeli ponašanja utemeljeni su na ponašanju vođstva što rezultira u stilovima vođstva:</a:t>
            </a:r>
            <a:endParaRPr lang="sr-Latn-CS" sz="2400" i="1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sr-Latn-CS" sz="2000" i="1" smtClean="0">
                <a:solidFill>
                  <a:srgbClr val="00B050"/>
                </a:solidFill>
              </a:rPr>
              <a:t>Autoritarni stil</a:t>
            </a:r>
            <a:r>
              <a:rPr lang="sr-Latn-CS" sz="2000" smtClean="0">
                <a:solidFill>
                  <a:srgbClr val="00B050"/>
                </a:solidFill>
              </a:rPr>
              <a:t>, </a:t>
            </a:r>
            <a:r>
              <a:rPr lang="sr-Latn-CS" sz="2000" smtClean="0">
                <a:solidFill>
                  <a:schemeClr val="accent2"/>
                </a:solidFill>
              </a:rPr>
              <a:t>temelji se na strahu zaposlenih, pretnjama i kaznama. Vođa autoritativnim stilom preuzima na sebe svu moć donošenja odluka, a od zaposlenih se očekuje bespogovorno izvršavanje naloga. Ignoriše doprinos grupe, a pozitivan jedino kada vođa nagrađuje,</a:t>
            </a:r>
            <a:endParaRPr lang="sr-Latn-CS" sz="2000" i="1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sr-Latn-CS" sz="2000" i="1" smtClean="0">
                <a:solidFill>
                  <a:srgbClr val="00B050"/>
                </a:solidFill>
              </a:rPr>
              <a:t>Demokratski stil</a:t>
            </a:r>
            <a:r>
              <a:rPr lang="sr-Latn-CS" sz="2000" smtClean="0">
                <a:solidFill>
                  <a:schemeClr val="accent2"/>
                </a:solidFill>
              </a:rPr>
              <a:t>, vođa se dobrovoljno odriče autoriteta, prenoseći ga na zaposlene, a sam zadržava konačnu odgovornost.</a:t>
            </a:r>
            <a:r>
              <a:rPr lang="en-US" sz="2000" smtClean="0">
                <a:solidFill>
                  <a:schemeClr val="accent2"/>
                </a:solidFill>
              </a:rPr>
              <a:t>O</a:t>
            </a:r>
            <a:r>
              <a:rPr lang="sr-Latn-CS" sz="2000" smtClean="0">
                <a:solidFill>
                  <a:schemeClr val="accent2"/>
                </a:solidFill>
              </a:rPr>
              <a:t>dluke se donose u saradnji sa podređenima, što ceo proces usporava i poskupljuje,</a:t>
            </a:r>
            <a:endParaRPr lang="sr-Latn-CS" sz="2000" i="1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sr-Latn-CS" sz="2000" i="1" smtClean="0">
                <a:solidFill>
                  <a:srgbClr val="00B050"/>
                </a:solidFill>
              </a:rPr>
              <a:t>Laissez-faire stil</a:t>
            </a:r>
            <a:r>
              <a:rPr lang="sr-Latn-CS" sz="2000" i="1" smtClean="0">
                <a:solidFill>
                  <a:schemeClr val="accent2"/>
                </a:solidFill>
              </a:rPr>
              <a:t>,</a:t>
            </a:r>
            <a:r>
              <a:rPr lang="sr-Latn-CS" sz="2000" smtClean="0">
                <a:solidFill>
                  <a:schemeClr val="accent2"/>
                </a:solidFill>
              </a:rPr>
              <a:t> kada vođa želi da izbegne i moć i odgovornost, a veoma je zavisan od grupe prilikom postavljanja ciljeva. Ovaj stil ignoriše doprinos vođe, grupe vode autonomne politike, što može dovesti do haosa u organizaciji, te se ovaj stil ne koriosti kao dominantan.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5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4679950"/>
          </a:xfrm>
        </p:spPr>
        <p:txBody>
          <a:bodyPr/>
          <a:lstStyle/>
          <a:p>
            <a:pPr marL="533400" indent="-533400"/>
            <a:r>
              <a:rPr lang="sr-Latn-CS" sz="2800" smtClean="0">
                <a:solidFill>
                  <a:schemeClr val="accent2"/>
                </a:solidFill>
              </a:rPr>
              <a:t>Daljim razvojem modela ponašanja vođstva, dobijaju se </a:t>
            </a:r>
            <a:r>
              <a:rPr lang="sr-Latn-CS" sz="2800" b="1" i="1" smtClean="0">
                <a:solidFill>
                  <a:srgbClr val="00B050"/>
                </a:solidFill>
              </a:rPr>
              <a:t>dve najpoznatije grupe</a:t>
            </a:r>
            <a:r>
              <a:rPr lang="sr-Latn-CS" sz="2800" smtClean="0">
                <a:solidFill>
                  <a:srgbClr val="00B050"/>
                </a:solidFill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sr-Latn-CS" sz="2400" smtClean="0">
                <a:solidFill>
                  <a:schemeClr val="accent2"/>
                </a:solidFill>
              </a:rPr>
              <a:t>Model autokratsko-demokratskog vođstva u koje spadaju: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sr-Latn-CS" sz="2000" smtClean="0">
                <a:solidFill>
                  <a:schemeClr val="accent2"/>
                </a:solidFill>
              </a:rPr>
              <a:t>Model autokratsko-demokratskog vođstva (razvijen iz teorije X i teorije  Y autora McGregora),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sr-Latn-CS" sz="2000" smtClean="0">
                <a:solidFill>
                  <a:schemeClr val="accent2"/>
                </a:solidFill>
              </a:rPr>
              <a:t>Likertovi sistemi vođstva,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sr-Latn-CS" sz="2000" smtClean="0">
                <a:solidFill>
                  <a:schemeClr val="accent2"/>
                </a:solidFill>
              </a:rPr>
              <a:t>Model kontinuma stilova vođstva.</a:t>
            </a:r>
          </a:p>
          <a:p>
            <a:pPr marL="914400" lvl="1" indent="-457200">
              <a:buFont typeface="Wingdings" panose="05000000000000000000" pitchFamily="2" charset="2"/>
              <a:buAutoNum type="arabicPeriod" startAt="2"/>
            </a:pPr>
            <a:r>
              <a:rPr lang="sr-Latn-CS" sz="2400" smtClean="0">
                <a:solidFill>
                  <a:schemeClr val="accent2"/>
                </a:solidFill>
              </a:rPr>
              <a:t>Modeli vođstva orijentisani na varijable zadatak-ljudi,  (Michigan i Ohio studije, Managerial Grid,Teorija 3D i Harvard studuje)    </a:t>
            </a:r>
          </a:p>
          <a:p>
            <a:pPr marL="1295400" lvl="2" indent="-381000">
              <a:buFont typeface="Wingdings" panose="05000000000000000000" pitchFamily="2" charset="2"/>
              <a:buChar char="Ø"/>
            </a:pPr>
            <a:r>
              <a:rPr lang="sr-Latn-CS" sz="2000" smtClean="0">
                <a:solidFill>
                  <a:schemeClr val="accent2"/>
                </a:solidFill>
              </a:rPr>
              <a:t>Menadžerska mreža ili rešetka, najpoznatiji iz ove grupe.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0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495300" indent="-495300">
              <a:lnSpc>
                <a:spcPct val="80000"/>
              </a:lnSpc>
              <a:buFontTx/>
              <a:buNone/>
            </a:pPr>
            <a:r>
              <a:rPr lang="sr-Latn-CS" sz="2400" b="1" smtClean="0">
                <a:solidFill>
                  <a:schemeClr val="accent2"/>
                </a:solidFill>
              </a:rPr>
              <a:t>	</a:t>
            </a:r>
            <a:r>
              <a:rPr lang="en-US" sz="2400" b="1" smtClean="0">
                <a:solidFill>
                  <a:schemeClr val="accent2"/>
                </a:solidFill>
              </a:rPr>
              <a:t>3.</a:t>
            </a:r>
            <a:r>
              <a:rPr lang="sr-Latn-CS" sz="2400" b="1" smtClean="0">
                <a:solidFill>
                  <a:schemeClr val="accent2"/>
                </a:solidFill>
              </a:rPr>
              <a:t>Kontigencijski modeli ili situacioni modeli</a:t>
            </a:r>
            <a:endParaRPr lang="sr-Latn-CS" sz="2400" smtClean="0">
              <a:solidFill>
                <a:schemeClr val="accent2"/>
              </a:solidFill>
            </a:endParaRPr>
          </a:p>
          <a:p>
            <a:pPr marL="495300" indent="-495300">
              <a:lnSpc>
                <a:spcPct val="8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Temelje se na činiocima radne sredine, karakteristika okruženja i same organizacije, ali i  karakteristika sledbenika,</a:t>
            </a:r>
          </a:p>
          <a:p>
            <a:pPr marL="495300" indent="-495300">
              <a:lnSpc>
                <a:spcPct val="8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To znači da ne postoji jedan najbolji način liderstva za sve situacije, već treba tražiti takav model vođenja koji najbolje odgovara datoj situaciji,</a:t>
            </a:r>
            <a:endParaRPr lang="sr-Latn-CS" sz="2400" i="1" smtClean="0">
              <a:solidFill>
                <a:schemeClr val="accent2"/>
              </a:solidFill>
            </a:endParaRPr>
          </a:p>
          <a:p>
            <a:pPr marL="869950" lvl="1" indent="-412750">
              <a:lnSpc>
                <a:spcPct val="80000"/>
              </a:lnSpc>
              <a:buFontTx/>
              <a:buAutoNum type="arabicPeriod"/>
            </a:pPr>
            <a:r>
              <a:rPr lang="sr-Latn-CS" sz="2000" i="1" smtClean="0">
                <a:solidFill>
                  <a:srgbClr val="00B050"/>
                </a:solidFill>
              </a:rPr>
              <a:t>Fidlerov model</a:t>
            </a:r>
            <a:r>
              <a:rPr lang="sr-Latn-CS" sz="2000" smtClean="0">
                <a:solidFill>
                  <a:schemeClr val="accent2"/>
                </a:solidFill>
              </a:rPr>
              <a:t>, razlikuje dva osnovna stila vođenja:</a:t>
            </a:r>
          </a:p>
          <a:p>
            <a:pPr marL="1285875" lvl="2" indent="-371475">
              <a:lnSpc>
                <a:spcPct val="80000"/>
              </a:lnSpc>
            </a:pPr>
            <a:r>
              <a:rPr lang="sr-Latn-CS" sz="1800" smtClean="0">
                <a:solidFill>
                  <a:srgbClr val="00B0F0"/>
                </a:solidFill>
              </a:rPr>
              <a:t>Prvi stil orijentisan na zadatke</a:t>
            </a:r>
            <a:r>
              <a:rPr lang="sr-Latn-CS" sz="1800" smtClean="0">
                <a:solidFill>
                  <a:schemeClr val="accent2"/>
                </a:solidFill>
              </a:rPr>
              <a:t>, vodi brigu o uspešnom izvođenju zadataka,</a:t>
            </a:r>
          </a:p>
          <a:p>
            <a:pPr marL="1285875" lvl="2" indent="-371475">
              <a:lnSpc>
                <a:spcPct val="80000"/>
              </a:lnSpc>
            </a:pPr>
            <a:r>
              <a:rPr lang="sr-Latn-CS" sz="1800" smtClean="0">
                <a:solidFill>
                  <a:srgbClr val="00B0F0"/>
                </a:solidFill>
              </a:rPr>
              <a:t>Drugi stil orijentisan na interpersonalne socijalne o</a:t>
            </a:r>
            <a:r>
              <a:rPr lang="sr-Latn-CS" sz="1800" smtClean="0">
                <a:solidFill>
                  <a:schemeClr val="accent2"/>
                </a:solidFill>
              </a:rPr>
              <a:t>dnose, dobri odnosi su pretpostavka za uspešno izvođenje zadataka.</a:t>
            </a:r>
          </a:p>
          <a:p>
            <a:pPr marL="495300" indent="-495300">
              <a:lnSpc>
                <a:spcPct val="8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Fidler je zaključio da se ne može govoriti o uspešnom i neuspešnom vođi, već da svaki vođa može biti uspešan u jednoj i neuspešan u drugoj situaciji.</a:t>
            </a:r>
            <a:endParaRPr lang="sr-Latn-CS" sz="2400" i="1" smtClean="0">
              <a:solidFill>
                <a:schemeClr val="accent2"/>
              </a:solidFill>
            </a:endParaRPr>
          </a:p>
          <a:p>
            <a:pPr marL="869950" lvl="1" indent="-412750">
              <a:lnSpc>
                <a:spcPct val="80000"/>
              </a:lnSpc>
              <a:buFontTx/>
              <a:buAutoNum type="arabicPeriod" startAt="2"/>
            </a:pPr>
            <a:r>
              <a:rPr lang="sr-Latn-CS" sz="2000" i="1" smtClean="0">
                <a:solidFill>
                  <a:srgbClr val="00B050"/>
                </a:solidFill>
              </a:rPr>
              <a:t>Integracijski stil vođenja</a:t>
            </a:r>
            <a:r>
              <a:rPr lang="sr-Latn-CS" sz="2000" i="1" smtClean="0">
                <a:solidFill>
                  <a:schemeClr val="accent2"/>
                </a:solidFill>
              </a:rPr>
              <a:t>,</a:t>
            </a:r>
            <a:r>
              <a:rPr lang="sr-Latn-CS" sz="2000" smtClean="0">
                <a:solidFill>
                  <a:schemeClr val="accent2"/>
                </a:solidFill>
              </a:rPr>
              <a:t> izdvaja uticajne  faktore za vođenje, kao što su: </a:t>
            </a:r>
            <a:r>
              <a:rPr lang="sr-Latn-CS" sz="2000" i="1" smtClean="0">
                <a:solidFill>
                  <a:schemeClr val="accent2"/>
                </a:solidFill>
              </a:rPr>
              <a:t>vođu, članove tima, stil vođenja i situaciju</a:t>
            </a:r>
            <a:r>
              <a:rPr lang="sr-Latn-CS" sz="2000" smtClean="0">
                <a:solidFill>
                  <a:schemeClr val="accent2"/>
                </a:solidFill>
              </a:rPr>
              <a:t>, pri čemu svaki faktor ima specifična svojstva. Svaki faktor vođstva ima sebi svojstvene karakteristike.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6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sr-Latn-CS" sz="2800" i="1" smtClean="0">
                <a:solidFill>
                  <a:srgbClr val="00B050"/>
                </a:solidFill>
              </a:rPr>
              <a:t>Teorija puta do cilja</a:t>
            </a:r>
            <a:r>
              <a:rPr lang="sr-Latn-CS" sz="2800" smtClean="0">
                <a:solidFill>
                  <a:schemeClr val="accent2"/>
                </a:solidFill>
              </a:rPr>
              <a:t>, je kontigencijski model po kojem vođa treba da postavi ciljeve podređenima i pomogne im u pronalaženju najboljeg puta za postizanje ciljeva,</a:t>
            </a:r>
            <a:endParaRPr lang="sr-Latn-CS" sz="2800" i="1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sr-Latn-CS" sz="2800" i="1" smtClean="0">
                <a:solidFill>
                  <a:srgbClr val="00B050"/>
                </a:solidFill>
              </a:rPr>
              <a:t>Vroom-Yetonov model</a:t>
            </a:r>
            <a:r>
              <a:rPr lang="sr-Latn-CS" sz="2800" smtClean="0">
                <a:solidFill>
                  <a:schemeClr val="accent2"/>
                </a:solidFill>
              </a:rPr>
              <a:t>, se zasniva na pokušaju da se utvrde normativna uputstva o tome na koji način treba donositi odluke u određenim situacijama. Polazište modela je odlučivanje kojim menadžeri i vođe donose odluke od kojih će zavisiti njihova uspešnost.   </a:t>
            </a:r>
            <a:endParaRPr lang="sr-Latn-CS" sz="2800" i="1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sr-Latn-CS" sz="2800" i="1" smtClean="0">
                <a:solidFill>
                  <a:srgbClr val="00B050"/>
                </a:solidFill>
              </a:rPr>
              <a:t>Hersey-Blancard model</a:t>
            </a:r>
            <a:r>
              <a:rPr lang="sr-Latn-CS" sz="2800" smtClean="0">
                <a:solidFill>
                  <a:schemeClr val="accent2"/>
                </a:solidFill>
              </a:rPr>
              <a:t>, zasniva se na kombinaciji naredbodavnog i  podržavajućeg stila. Podržavajući stil se sastoji od slušanja ljudi, davanju podrške i ohrabrenja da se uključe u proces odlučivanja.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1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2400" b="1" dirty="0" smtClean="0">
                <a:solidFill>
                  <a:schemeClr val="accent2"/>
                </a:solidFill>
              </a:rPr>
              <a:t>	4.Savremeni pristupi vođstvu</a:t>
            </a:r>
            <a:endParaRPr lang="sr-Latn-CS" sz="2400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sr-Latn-CS" sz="2400" dirty="0" smtClean="0">
                <a:solidFill>
                  <a:schemeClr val="accent2"/>
                </a:solidFill>
              </a:rPr>
              <a:t>Brze promene u načinu poslovanja i organizovanja nužno zahtevaju promene u stilovima vođenja kao funkcije menadžmenta,</a:t>
            </a:r>
          </a:p>
          <a:p>
            <a:pPr marL="457200" indent="-457200">
              <a:lnSpc>
                <a:spcPct val="80000"/>
              </a:lnSpc>
            </a:pPr>
            <a:r>
              <a:rPr lang="sr-Latn-CS" sz="2400" dirty="0" smtClean="0">
                <a:solidFill>
                  <a:schemeClr val="accent2"/>
                </a:solidFill>
              </a:rPr>
              <a:t> Potreba da se prilagodi novonastalim promenama uslovljava sledeće pristupe vođstvu:</a:t>
            </a:r>
            <a:endParaRPr lang="sr-Latn-CS" sz="2400" i="1" dirty="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sr-Latn-CS" sz="2000" i="1" dirty="0" smtClean="0">
                <a:solidFill>
                  <a:srgbClr val="00B050"/>
                </a:solidFill>
              </a:rPr>
              <a:t>Transakcijski pristup vođstvu</a:t>
            </a:r>
            <a:r>
              <a:rPr lang="sr-Latn-CS" sz="2000" dirty="0" smtClean="0">
                <a:solidFill>
                  <a:srgbClr val="00B050"/>
                </a:solidFill>
              </a:rPr>
              <a:t>,</a:t>
            </a:r>
            <a:r>
              <a:rPr lang="sr-Latn-CS" sz="2000" dirty="0" smtClean="0">
                <a:solidFill>
                  <a:schemeClr val="accent2"/>
                </a:solidFill>
              </a:rPr>
              <a:t>obeležava</a:t>
            </a:r>
            <a:r>
              <a:rPr lang="sr-Latn-CS" sz="2000" dirty="0" smtClean="0">
                <a:solidFill>
                  <a:srgbClr val="00B050"/>
                </a:solidFill>
              </a:rPr>
              <a:t> </a:t>
            </a:r>
            <a:r>
              <a:rPr lang="sr-Latn-CS" sz="2000" dirty="0" smtClean="0">
                <a:solidFill>
                  <a:schemeClr val="accent2"/>
                </a:solidFill>
              </a:rPr>
              <a:t>vođu koji postavlja razumne ciljeve, efikasno organizuje rad  sledbenika, vođa će biti uspešniji ako sledbenici prihvate više odgovornosti i ako im se ciljevi jasnije objasne.   </a:t>
            </a:r>
            <a:endParaRPr lang="sr-Latn-CS" sz="2000" i="1" dirty="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sr-Latn-CS" sz="2000" i="1" dirty="0" smtClean="0">
                <a:solidFill>
                  <a:srgbClr val="00B050"/>
                </a:solidFill>
              </a:rPr>
              <a:t>Harizmatski </a:t>
            </a:r>
            <a:r>
              <a:rPr lang="sr-Latn-CS" sz="2000" i="1" dirty="0" smtClean="0">
                <a:solidFill>
                  <a:srgbClr val="00B050"/>
                </a:solidFill>
              </a:rPr>
              <a:t>pristup vođstvu</a:t>
            </a:r>
            <a:r>
              <a:rPr lang="sr-Latn-CS" sz="2000" dirty="0" smtClean="0">
                <a:solidFill>
                  <a:schemeClr val="accent2"/>
                </a:solidFill>
              </a:rPr>
              <a:t>, obeležava vođu koji ima sposobnost da motiviše podređene na ostvarenje zadataka iznad normalnih očekivanja,</a:t>
            </a:r>
            <a:endParaRPr lang="sr-Latn-CS" sz="2000" i="1" dirty="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sr-Latn-CS" sz="2000" i="1" dirty="0" smtClean="0">
                <a:solidFill>
                  <a:srgbClr val="00B050"/>
                </a:solidFill>
              </a:rPr>
              <a:t>Transformacijski pristup vođstvu</a:t>
            </a:r>
            <a:r>
              <a:rPr lang="sr-Latn-CS" sz="2000" dirty="0" smtClean="0">
                <a:solidFill>
                  <a:schemeClr val="accent2"/>
                </a:solidFill>
              </a:rPr>
              <a:t>, obeležava vođu koji je u stanju da izmeni osnovne stavove podređenog osoblja da bi povećao predanost organizaciji,</a:t>
            </a:r>
            <a:endParaRPr lang="sr-Latn-CS" sz="2000" i="1" dirty="0" smtClean="0">
              <a:solidFill>
                <a:schemeClr val="accent2"/>
              </a:solidFill>
            </a:endParaRP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sr-Latn-CS" sz="2000" i="1" dirty="0" smtClean="0">
                <a:solidFill>
                  <a:srgbClr val="00B050"/>
                </a:solidFill>
              </a:rPr>
              <a:t>Interaktivni pristup vođstvu</a:t>
            </a:r>
            <a:r>
              <a:rPr lang="sr-Latn-CS" sz="2000" dirty="0" smtClean="0">
                <a:solidFill>
                  <a:schemeClr val="accent2"/>
                </a:solidFill>
              </a:rPr>
              <a:t>, vođa je sklon konsenzusu i participaciji, stil karakterističan za žene, mada i mnogi muškarci prihvataju interaktivni pristup vođstvu.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4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r-Latn-CS" sz="2400" b="1" i="1" smtClean="0">
                <a:solidFill>
                  <a:schemeClr val="accent2"/>
                </a:solidFill>
              </a:rPr>
              <a:t>	</a:t>
            </a:r>
            <a:r>
              <a:rPr lang="sr-Latn-CS" sz="2400" b="1" i="1" smtClean="0">
                <a:solidFill>
                  <a:srgbClr val="FF0000"/>
                </a:solidFill>
              </a:rPr>
              <a:t>Upravljanje konfliktima</a:t>
            </a:r>
            <a:endParaRPr lang="sr-Latn-C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Najvažnija uloga koju efektivni lider nekog tima treba da obavlja,</a:t>
            </a:r>
          </a:p>
          <a:p>
            <a:pPr>
              <a:lnSpc>
                <a:spcPct val="90000"/>
              </a:lnSpc>
            </a:pPr>
            <a:r>
              <a:rPr lang="sr-Latn-CS" sz="2400" smtClean="0">
                <a:solidFill>
                  <a:srgbClr val="00B050"/>
                </a:solidFill>
              </a:rPr>
              <a:t>Konflikti su vid postojanja suprotnosti ciljeva i interesa između članova tima, predstavljaju realnost s kojom svaki menadžer i lider moraju računati,</a:t>
            </a:r>
          </a:p>
          <a:p>
            <a:pPr>
              <a:lnSpc>
                <a:spcPct val="9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U savremenim pristupima konflikt se smatra pozitivnim rezultatom međusobnih odnosa, jer se u velikom broju slučajeva može biti podsticaj za rešenje problema i nejasnoća,</a:t>
            </a:r>
          </a:p>
          <a:p>
            <a:pPr>
              <a:lnSpc>
                <a:spcPct val="9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Autogenerisanje, tj nastajanje iz sebe – svojstvo konflikta koje podređuje najveći broj socijalnih procesa u timu,</a:t>
            </a:r>
          </a:p>
          <a:p>
            <a:pPr>
              <a:lnSpc>
                <a:spcPct val="9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Principijelno svaki konflikt, pa čak i ako na početku deluje kao konstruktivan, treba izbegavati.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7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sr-Latn-CS" sz="2400" smtClean="0">
                <a:solidFill>
                  <a:schemeClr val="accent2"/>
                </a:solidFill>
              </a:rPr>
              <a:t>	Metodi rešavanja konflikata:</a:t>
            </a:r>
          </a:p>
          <a:p>
            <a:pPr marL="457200" indent="-457200">
              <a:lnSpc>
                <a:spcPct val="8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U literaturi se navodi </a:t>
            </a:r>
            <a:r>
              <a:rPr lang="sr-Latn-CS" sz="2400" smtClean="0">
                <a:solidFill>
                  <a:srgbClr val="00B050"/>
                </a:solidFill>
              </a:rPr>
              <a:t>pet načina rešavanja konflikata: </a:t>
            </a:r>
            <a:r>
              <a:rPr lang="sr-Latn-CS" sz="2400" i="1" smtClean="0">
                <a:solidFill>
                  <a:srgbClr val="00B050"/>
                </a:solidFill>
              </a:rPr>
              <a:t>konfrontacija, kompromis, izglađivanje, prisiljavanje i povlačenje,</a:t>
            </a:r>
            <a:endParaRPr lang="sr-Latn-CS" sz="240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sr-Latn-CS" sz="2400" smtClean="0">
                <a:solidFill>
                  <a:schemeClr val="accent2"/>
                </a:solidFill>
              </a:rPr>
              <a:t>Ostali metodi rešavanja konflikata, kao  npr: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sr-Latn-CS" sz="2000" smtClean="0">
                <a:solidFill>
                  <a:srgbClr val="00B0F0"/>
                </a:solidFill>
              </a:rPr>
              <a:t>Dominacija metoda „pobeda-poraz</a:t>
            </a:r>
            <a:r>
              <a:rPr lang="sr-Latn-CS" sz="2000" smtClean="0">
                <a:solidFill>
                  <a:schemeClr val="accent2"/>
                </a:solidFill>
              </a:rPr>
              <a:t>“,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Rivalstvo,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Primena sile,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 startAt="2"/>
            </a:pPr>
            <a:r>
              <a:rPr lang="sr-Latn-CS" sz="2000" smtClean="0">
                <a:solidFill>
                  <a:srgbClr val="00B0F0"/>
                </a:solidFill>
              </a:rPr>
              <a:t>Ignorisanje konflikata,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Očekivanje da se konflikti reše sami od sebe,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Očekivanje da neko drugi reši konflikt,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 startAt="3"/>
            </a:pPr>
            <a:r>
              <a:rPr lang="sr-Latn-CS" sz="2000" smtClean="0">
                <a:solidFill>
                  <a:srgbClr val="00B0F0"/>
                </a:solidFill>
              </a:rPr>
              <a:t>Popuštanje i udovoljavanje suprotnoj strani,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 startAt="4"/>
            </a:pPr>
            <a:r>
              <a:rPr lang="sr-Latn-CS" sz="2000" smtClean="0">
                <a:solidFill>
                  <a:srgbClr val="00B0F0"/>
                </a:solidFill>
              </a:rPr>
              <a:t>Usmerena asertivnost (nepopustljivost) i kooperativnost</a:t>
            </a:r>
            <a:r>
              <a:rPr lang="sr-Latn-CS" sz="2000" smtClean="0">
                <a:solidFill>
                  <a:schemeClr val="accent2"/>
                </a:solidFill>
              </a:rPr>
              <a:t>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Pregovaranje,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 startAt="5"/>
            </a:pPr>
            <a:r>
              <a:rPr lang="sr-Latn-CS" sz="2000" smtClean="0">
                <a:solidFill>
                  <a:srgbClr val="00B0F0"/>
                </a:solidFill>
              </a:rPr>
              <a:t>Insistiranje na sopstvenim potrebama i željama partnera,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Međusobno poverenje,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Obostrano slušanje,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Pošteno suočavanje sa razlikama,</a:t>
            </a:r>
          </a:p>
          <a:p>
            <a:pPr marL="1257300" lvl="2" indent="-342900">
              <a:lnSpc>
                <a:spcPct val="80000"/>
              </a:lnSpc>
            </a:pPr>
            <a:r>
              <a:rPr lang="sr-Latn-CS" sz="1800" smtClean="0">
                <a:solidFill>
                  <a:schemeClr val="accent2"/>
                </a:solidFill>
              </a:rPr>
              <a:t>Konfrontacija samo na bazi proverljivih činjenica.</a:t>
            </a:r>
            <a:r>
              <a:rPr lang="en-US" sz="1800" smtClean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2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OGRANIČENJA PRIMENE KLASIČNE ŠKOLE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 smtClean="0"/>
              <a:t>Mnogo složeniji ambijent poslovanja.</a:t>
            </a:r>
          </a:p>
          <a:p>
            <a:r>
              <a:rPr lang="sr-Latn-CS" dirty="0" smtClean="0"/>
              <a:t>Promena mentalnog profila ljudi, a time i odnosa između menadžera i radnika.</a:t>
            </a:r>
          </a:p>
          <a:p>
            <a:r>
              <a:rPr lang="sr-Latn-CS" dirty="0" smtClean="0"/>
              <a:t>Efikasna organizacija je mnogo kopleksnija </a:t>
            </a:r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ranije</a:t>
            </a:r>
            <a:r>
              <a:rPr lang="sr-Latn-CS" dirty="0" smtClean="0"/>
              <a:t>.</a:t>
            </a:r>
            <a:endParaRPr lang="sr-Latn-CS" dirty="0" smtClean="0"/>
          </a:p>
          <a:p>
            <a:r>
              <a:rPr lang="sr-Latn-CS" dirty="0" smtClean="0"/>
              <a:t>Tejlor ne uzima u obzir uticaje okruženja, što je danas u izučavanju organizacije nezamislivo.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120775" y="1082675"/>
            <a:ext cx="3663950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D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C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JA</a:t>
            </a:r>
            <a:r>
              <a:rPr sz="3400" b="1" spc="12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MO</a:t>
            </a:r>
            <a:r>
              <a:rPr sz="3400" dirty="0">
                <a:solidFill>
                  <a:srgbClr val="320065"/>
                </a:solidFill>
                <a:latin typeface="Arial"/>
                <a:cs typeface="Arial"/>
              </a:rPr>
              <a:t>Ć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2988" y="1700213"/>
            <a:ext cx="7416800" cy="4249737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88"/>
              </a:lnSpc>
              <a:spcBef>
                <a:spcPts val="88"/>
              </a:spcBef>
            </a:pPr>
            <a:r>
              <a:rPr lang="en-US" sz="2000">
                <a:cs typeface="Arial" panose="020B0604020202020204" pitchFamily="34" charset="0"/>
              </a:rPr>
              <a:t>Moć je sposobnost pojedinaca ili grupa da nametnu svoju volju drugima bez obzira na otpor</a:t>
            </a:r>
          </a:p>
          <a:p>
            <a:pPr eaLnBrk="1" hangingPunct="1">
              <a:lnSpc>
                <a:spcPct val="96000"/>
              </a:lnSpc>
              <a:spcBef>
                <a:spcPts val="863"/>
              </a:spcBef>
            </a:pPr>
            <a:r>
              <a:rPr lang="en-US" sz="2000">
                <a:cs typeface="Arial" panose="020B0604020202020204" pitchFamily="34" charset="0"/>
              </a:rPr>
              <a:t>Moć je proizvodnja željenih efekata</a:t>
            </a:r>
          </a:p>
          <a:p>
            <a:pPr eaLnBrk="1" hangingPunct="1">
              <a:lnSpc>
                <a:spcPct val="96000"/>
              </a:lnSpc>
              <a:spcBef>
                <a:spcPts val="875"/>
              </a:spcBef>
            </a:pPr>
            <a:r>
              <a:rPr lang="en-US" sz="2000">
                <a:cs typeface="Arial" panose="020B0604020202020204" pitchFamily="34" charset="0"/>
              </a:rPr>
              <a:t>Moć egzistira kada jedna pojedinac iii više njih zavisi od drugog</a:t>
            </a:r>
          </a:p>
          <a:p>
            <a:pPr eaLnBrk="1" hangingPunct="1">
              <a:lnSpc>
                <a:spcPts val="1913"/>
              </a:lnSpc>
              <a:spcBef>
                <a:spcPts val="863"/>
              </a:spcBef>
            </a:pPr>
            <a:r>
              <a:rPr lang="en-US" sz="2000">
                <a:cs typeface="Arial" panose="020B0604020202020204" pitchFamily="34" charset="0"/>
              </a:rPr>
              <a:t>A ima moć nad B ako može učiniti da B ucini nešto što inače ne bi  učinio.</a:t>
            </a:r>
          </a:p>
          <a:p>
            <a:pPr eaLnBrk="1" hangingPunct="1">
              <a:lnSpc>
                <a:spcPts val="2388"/>
              </a:lnSpc>
              <a:spcBef>
                <a:spcPts val="663"/>
              </a:spcBef>
            </a:pPr>
            <a:r>
              <a:rPr lang="en-US" sz="2000" b="1" i="1">
                <a:cs typeface="Arial" panose="020B0604020202020204" pitchFamily="34" charset="0"/>
              </a:rPr>
              <a:t>Sposobnost socijalnog aktera, bio to pojedinac ili grupa, (međusobni odnos najmanje dva u</a:t>
            </a:r>
            <a:r>
              <a:rPr lang="en-US" sz="2000">
                <a:cs typeface="Arial" panose="020B0604020202020204" pitchFamily="34" charset="0"/>
              </a:rPr>
              <a:t>č</a:t>
            </a:r>
            <a:r>
              <a:rPr lang="en-US" sz="2000" b="1" i="1">
                <a:cs typeface="Arial" panose="020B0604020202020204" pitchFamily="34" charset="0"/>
              </a:rPr>
              <a:t>esnika) da u datom socijalnom odnosu promeni ponašanje drugog socijalnog aktera (superiornog na inferiornog da promeni ponašanje)</a:t>
            </a:r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26628" name="object 6"/>
          <p:cNvSpPr txBox="1">
            <a:spLocks noChangeArrowheads="1"/>
          </p:cNvSpPr>
          <p:nvPr/>
        </p:nvSpPr>
        <p:spPr bwMode="auto">
          <a:xfrm>
            <a:off x="1120775" y="2041525"/>
            <a:ext cx="1476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50"/>
              </a:lnSpc>
              <a:spcBef>
                <a:spcPts val="6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object 5"/>
          <p:cNvSpPr txBox="1">
            <a:spLocks noChangeArrowheads="1"/>
          </p:cNvSpPr>
          <p:nvPr/>
        </p:nvSpPr>
        <p:spPr bwMode="auto">
          <a:xfrm>
            <a:off x="1120775" y="2722563"/>
            <a:ext cx="1476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50"/>
              </a:lnSpc>
              <a:spcBef>
                <a:spcPts val="6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object 4"/>
          <p:cNvSpPr txBox="1">
            <a:spLocks noChangeArrowheads="1"/>
          </p:cNvSpPr>
          <p:nvPr/>
        </p:nvSpPr>
        <p:spPr bwMode="auto">
          <a:xfrm>
            <a:off x="1120775" y="3089275"/>
            <a:ext cx="1476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50"/>
              </a:lnSpc>
              <a:spcBef>
                <a:spcPts val="6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object 3"/>
          <p:cNvSpPr txBox="1">
            <a:spLocks noChangeArrowheads="1"/>
          </p:cNvSpPr>
          <p:nvPr/>
        </p:nvSpPr>
        <p:spPr bwMode="auto">
          <a:xfrm>
            <a:off x="1120775" y="3454400"/>
            <a:ext cx="1476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50"/>
              </a:lnSpc>
              <a:spcBef>
                <a:spcPts val="6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object 2"/>
          <p:cNvSpPr txBox="1">
            <a:spLocks noChangeArrowheads="1"/>
          </p:cNvSpPr>
          <p:nvPr/>
        </p:nvSpPr>
        <p:spPr bwMode="auto">
          <a:xfrm>
            <a:off x="1120775" y="4133850"/>
            <a:ext cx="1476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50"/>
              </a:lnSpc>
              <a:spcBef>
                <a:spcPts val="6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38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object 37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object 36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object 35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object 34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object 33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6" name="object 32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object 31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object 30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9" name="object 29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0" name="object 28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1" name="object 27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2" name="object 26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3" name="object 25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4" name="object 24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5" name="object 23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6" name="object 22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7" name="object 21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8" name="object 20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9" name="object 19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0" name="object 18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1" name="object 17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2" name="object 16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3" name="object 15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4" name="object 14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5" name="object 13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6" name="object 12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7" name="object 11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8" name="object 10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9" name="object 9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0" name="object 8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1" name="object 7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1120775" y="1082675"/>
            <a:ext cx="4841875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MOĆ</a:t>
            </a:r>
            <a:r>
              <a:rPr sz="3400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I 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DR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U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GI P</a:t>
            </a:r>
            <a:r>
              <a:rPr sz="3400" b="1" spc="8" dirty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JMOVI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2875" y="1897063"/>
            <a:ext cx="6538913" cy="3060700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188"/>
              </a:lnSpc>
              <a:spcBef>
                <a:spcPts val="300"/>
              </a:spcBef>
            </a:pPr>
            <a:r>
              <a:rPr lang="en-US" sz="2300" b="1" dirty="0" err="1">
                <a:cs typeface="Arial" panose="020B0604020202020204" pitchFamily="34" charset="0"/>
              </a:rPr>
              <a:t>Uticaj</a:t>
            </a:r>
            <a:r>
              <a:rPr lang="en-US" sz="2300" b="1" dirty="0">
                <a:cs typeface="Arial" panose="020B0604020202020204" pitchFamily="34" charset="0"/>
              </a:rPr>
              <a:t> </a:t>
            </a:r>
            <a:r>
              <a:rPr lang="en-US" sz="2300" dirty="0">
                <a:cs typeface="Arial" panose="020B0604020202020204" pitchFamily="34" charset="0"/>
              </a:rPr>
              <a:t>– </a:t>
            </a:r>
            <a:r>
              <a:rPr lang="en-US" sz="2300" dirty="0" err="1">
                <a:cs typeface="Arial" panose="020B0604020202020204" pitchFamily="34" charset="0"/>
              </a:rPr>
              <a:t>pokusaj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jednog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subjekta</a:t>
            </a:r>
            <a:r>
              <a:rPr lang="en-US" sz="2300" dirty="0">
                <a:cs typeface="Arial" panose="020B0604020202020204" pitchFamily="34" charset="0"/>
              </a:rPr>
              <a:t> (</a:t>
            </a:r>
            <a:r>
              <a:rPr lang="en-US" sz="2300" dirty="0" err="1">
                <a:cs typeface="Arial" panose="020B0604020202020204" pitchFamily="34" charset="0"/>
              </a:rPr>
              <a:t>bilo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uspešan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ili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neuspešan-svesno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ili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nesvesno</a:t>
            </a:r>
            <a:r>
              <a:rPr lang="en-US" sz="2300" dirty="0">
                <a:cs typeface="Arial" panose="020B0604020202020204" pitchFamily="34" charset="0"/>
              </a:rPr>
              <a:t>) da se </a:t>
            </a:r>
            <a:r>
              <a:rPr lang="en-US" sz="2300" dirty="0" err="1">
                <a:cs typeface="Arial" panose="020B0604020202020204" pitchFamily="34" charset="0"/>
              </a:rPr>
              <a:t>kod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drugog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subjekta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postigne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željeni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smtClean="0">
                <a:cs typeface="Arial" panose="020B0604020202020204" pitchFamily="34" charset="0"/>
              </a:rPr>
              <a:t>ci</a:t>
            </a:r>
            <a:r>
              <a:rPr lang="sr-Latn-RS" sz="2300" dirty="0" smtClean="0">
                <a:cs typeface="Arial" panose="020B0604020202020204" pitchFamily="34" charset="0"/>
              </a:rPr>
              <a:t>l</a:t>
            </a:r>
            <a:r>
              <a:rPr lang="en-US" sz="2300" dirty="0" smtClean="0">
                <a:cs typeface="Arial" panose="020B0604020202020204" pitchFamily="34" charset="0"/>
              </a:rPr>
              <a:t>j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menja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ponašanje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ts val="2688"/>
              </a:lnSpc>
              <a:spcBef>
                <a:spcPts val="413"/>
              </a:spcBef>
            </a:pPr>
            <a:r>
              <a:rPr lang="en-US" sz="2300" b="1" dirty="0" err="1">
                <a:cs typeface="Arial" panose="020B0604020202020204" pitchFamily="34" charset="0"/>
              </a:rPr>
              <a:t>Moć</a:t>
            </a:r>
            <a:r>
              <a:rPr lang="en-US" sz="2300" dirty="0">
                <a:cs typeface="Arial" panose="020B0604020202020204" pitchFamily="34" charset="0"/>
              </a:rPr>
              <a:t> – </a:t>
            </a:r>
            <a:r>
              <a:rPr lang="en-US" sz="2300" dirty="0" err="1">
                <a:cs typeface="Arial" panose="020B0604020202020204" pitchFamily="34" charset="0"/>
              </a:rPr>
              <a:t>Sposobnost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nekog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subjekta</a:t>
            </a:r>
            <a:r>
              <a:rPr lang="en-US" sz="2300" dirty="0">
                <a:cs typeface="Arial" panose="020B0604020202020204" pitchFamily="34" charset="0"/>
              </a:rPr>
              <a:t> da </a:t>
            </a:r>
            <a:r>
              <a:rPr lang="en-US" sz="2300" dirty="0" err="1">
                <a:cs typeface="Arial" panose="020B0604020202020204" pitchFamily="34" charset="0"/>
              </a:rPr>
              <a:t>menja</a:t>
            </a:r>
            <a:r>
              <a:rPr lang="en-US" sz="23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2625"/>
              </a:lnSpc>
            </a:pPr>
            <a:r>
              <a:rPr lang="en-US" sz="2300" dirty="0" err="1">
                <a:cs typeface="Arial" panose="020B0604020202020204" pitchFamily="34" charset="0"/>
              </a:rPr>
              <a:t>ponasanje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ili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stav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drugog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subjekta</a:t>
            </a:r>
            <a:r>
              <a:rPr lang="en-US" sz="2300" dirty="0">
                <a:cs typeface="Arial" panose="020B0604020202020204" pitchFamily="34" charset="0"/>
              </a:rPr>
              <a:t> u </a:t>
            </a:r>
            <a:r>
              <a:rPr lang="en-US" sz="2300" dirty="0" err="1">
                <a:cs typeface="Arial" panose="020B0604020202020204" pitchFamily="34" charset="0"/>
              </a:rPr>
              <a:t>željenom</a:t>
            </a:r>
            <a:r>
              <a:rPr lang="en-US" sz="23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2625"/>
              </a:lnSpc>
            </a:pPr>
            <a:r>
              <a:rPr lang="en-US" sz="2300" dirty="0" err="1">
                <a:cs typeface="Arial" panose="020B0604020202020204" pitchFamily="34" charset="0"/>
              </a:rPr>
              <a:t>pravcu</a:t>
            </a:r>
            <a:r>
              <a:rPr lang="en-US" sz="2300" dirty="0">
                <a:cs typeface="Arial" panose="020B0604020202020204" pitchFamily="34" charset="0"/>
              </a:rPr>
              <a:t> (</a:t>
            </a:r>
            <a:r>
              <a:rPr lang="en-US" sz="2300" dirty="0" err="1">
                <a:cs typeface="Arial" panose="020B0604020202020204" pitchFamily="34" charset="0"/>
              </a:rPr>
              <a:t>uspešno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delovanje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drugog</a:t>
            </a:r>
            <a:r>
              <a:rPr lang="en-US" sz="2300" dirty="0">
                <a:cs typeface="Arial" panose="020B0604020202020204" pitchFamily="34" charset="0"/>
              </a:rPr>
              <a:t> iii </a:t>
            </a:r>
            <a:r>
              <a:rPr lang="en-US" sz="2300" dirty="0" err="1">
                <a:cs typeface="Arial" panose="020B0604020202020204" pitchFamily="34" charset="0"/>
              </a:rPr>
              <a:t>druge</a:t>
            </a:r>
            <a:r>
              <a:rPr lang="en-US" sz="2300" dirty="0">
                <a:cs typeface="Arial" panose="020B0604020202020204" pitchFamily="34" charset="0"/>
              </a:rPr>
              <a:t>). </a:t>
            </a:r>
          </a:p>
          <a:p>
            <a:pPr eaLnBrk="1" hangingPunct="1">
              <a:lnSpc>
                <a:spcPts val="2625"/>
              </a:lnSpc>
            </a:pPr>
            <a:r>
              <a:rPr lang="en-US" sz="2300" dirty="0" err="1">
                <a:cs typeface="Arial" panose="020B0604020202020204" pitchFamily="34" charset="0"/>
              </a:rPr>
              <a:t>Sposobnost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vr</a:t>
            </a:r>
            <a:r>
              <a:rPr lang="sr-Latn-RS" sz="2300" dirty="0"/>
              <a:t>š</a:t>
            </a:r>
            <a:r>
              <a:rPr lang="en-US" sz="2300" dirty="0" err="1" smtClean="0">
                <a:cs typeface="Arial" panose="020B0604020202020204" pitchFamily="34" charset="0"/>
              </a:rPr>
              <a:t>enja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uticaja</a:t>
            </a:r>
            <a:r>
              <a:rPr lang="en-US" sz="2300" dirty="0">
                <a:cs typeface="Arial" panose="020B0604020202020204" pitchFamily="34" charset="0"/>
              </a:rPr>
              <a:t> da </a:t>
            </a:r>
            <a:r>
              <a:rPr lang="en-US" sz="2300" dirty="0" err="1">
                <a:cs typeface="Arial" panose="020B0604020202020204" pitchFamily="34" charset="0"/>
              </a:rPr>
              <a:t>menja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tuđe</a:t>
            </a:r>
            <a:r>
              <a:rPr lang="en-US" sz="23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2625"/>
              </a:lnSpc>
            </a:pPr>
            <a:r>
              <a:rPr lang="en-US" sz="2300" dirty="0" err="1" smtClean="0">
                <a:cs typeface="Arial" panose="020B0604020202020204" pitchFamily="34" charset="0"/>
              </a:rPr>
              <a:t>pona</a:t>
            </a:r>
            <a:r>
              <a:rPr lang="sr-Latn-RS" sz="2300" dirty="0" smtClean="0">
                <a:cs typeface="Arial" panose="020B0604020202020204" pitchFamily="34" charset="0"/>
              </a:rPr>
              <a:t>ša</a:t>
            </a:r>
            <a:r>
              <a:rPr lang="en-US" sz="2300" dirty="0" err="1" smtClean="0">
                <a:cs typeface="Arial" panose="020B0604020202020204" pitchFamily="34" charset="0"/>
              </a:rPr>
              <a:t>nje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ts val="2188"/>
              </a:lnSpc>
              <a:spcBef>
                <a:spcPts val="263"/>
              </a:spcBef>
            </a:pPr>
            <a:r>
              <a:rPr lang="en-US" sz="2300" b="1" dirty="0" err="1">
                <a:cs typeface="Arial" panose="020B0604020202020204" pitchFamily="34" charset="0"/>
              </a:rPr>
              <a:t>Autoritet</a:t>
            </a:r>
            <a:r>
              <a:rPr lang="en-US" sz="2300" b="1" dirty="0">
                <a:cs typeface="Arial" panose="020B0604020202020204" pitchFamily="34" charset="0"/>
              </a:rPr>
              <a:t> </a:t>
            </a:r>
            <a:r>
              <a:rPr lang="en-US" sz="2300" dirty="0">
                <a:cs typeface="Arial" panose="020B0604020202020204" pitchFamily="34" charset="0"/>
              </a:rPr>
              <a:t>– </a:t>
            </a:r>
            <a:r>
              <a:rPr lang="en-US" sz="2300" dirty="0" err="1">
                <a:cs typeface="Arial" panose="020B0604020202020204" pitchFamily="34" charset="0"/>
              </a:rPr>
              <a:t>legitimno</a:t>
            </a:r>
            <a:r>
              <a:rPr lang="en-US" sz="2300" dirty="0">
                <a:cs typeface="Arial" panose="020B0604020202020204" pitchFamily="34" charset="0"/>
              </a:rPr>
              <a:t> (</a:t>
            </a:r>
            <a:r>
              <a:rPr lang="en-US" sz="2300" dirty="0" err="1">
                <a:cs typeface="Arial" panose="020B0604020202020204" pitchFamily="34" charset="0"/>
              </a:rPr>
              <a:t>nekim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zakonom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uredbom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statustom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odlukom</a:t>
            </a:r>
            <a:r>
              <a:rPr lang="en-US" sz="2300" dirty="0">
                <a:cs typeface="Arial" panose="020B0604020202020204" pitchFamily="34" charset="0"/>
              </a:rPr>
              <a:t>,...) </a:t>
            </a:r>
            <a:r>
              <a:rPr lang="en-US" sz="2300" dirty="0" err="1">
                <a:cs typeface="Arial" panose="020B0604020202020204" pitchFamily="34" charset="0"/>
              </a:rPr>
              <a:t>pravo</a:t>
            </a:r>
            <a:r>
              <a:rPr lang="en-US" sz="2300" dirty="0">
                <a:cs typeface="Arial" panose="020B0604020202020204" pitchFamily="34" charset="0"/>
              </a:rPr>
              <a:t> da se </a:t>
            </a:r>
            <a:r>
              <a:rPr lang="en-US" sz="2300" dirty="0" err="1">
                <a:cs typeface="Arial" panose="020B0604020202020204" pitchFamily="34" charset="0"/>
              </a:rPr>
              <a:t>vrši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moć</a:t>
            </a:r>
            <a:r>
              <a:rPr lang="en-US" sz="23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7684" name="object 4"/>
          <p:cNvSpPr txBox="1">
            <a:spLocks noChangeArrowheads="1"/>
          </p:cNvSpPr>
          <p:nvPr/>
        </p:nvSpPr>
        <p:spPr bwMode="auto">
          <a:xfrm>
            <a:off x="1120775" y="1973263"/>
            <a:ext cx="196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88"/>
              </a:spcBef>
            </a:pPr>
            <a:r>
              <a:rPr lang="en-US" sz="16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85" name="object 3"/>
          <p:cNvSpPr txBox="1">
            <a:spLocks noChangeArrowheads="1"/>
          </p:cNvSpPr>
          <p:nvPr/>
        </p:nvSpPr>
        <p:spPr bwMode="auto">
          <a:xfrm>
            <a:off x="1120775" y="2908300"/>
            <a:ext cx="196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88"/>
              </a:spcBef>
            </a:pPr>
            <a:r>
              <a:rPr lang="en-US" sz="16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86" name="object 2"/>
          <p:cNvSpPr txBox="1">
            <a:spLocks noChangeArrowheads="1"/>
          </p:cNvSpPr>
          <p:nvPr/>
        </p:nvSpPr>
        <p:spPr bwMode="auto">
          <a:xfrm>
            <a:off x="1120775" y="4422775"/>
            <a:ext cx="1968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88"/>
              </a:spcBef>
            </a:pPr>
            <a:r>
              <a:rPr lang="en-US" sz="16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50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object 49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object 48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7" name="object 47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8" name="object 46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9" name="object 45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object 44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1" name="object 43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2" name="object 42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3" name="object 41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4" name="object 40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5" name="object 39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6" name="object 38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7" name="object 37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object 36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9" name="object 35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0" name="object 34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1" name="object 33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2" name="object 32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3" name="object 31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4" name="object 30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5" name="object 29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6" name="object 28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7" name="object 27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8" name="object 26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9" name="object 25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0" name="object 24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1" name="object 23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2" name="object 22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3" name="object 21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4" name="object 20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5" name="object 19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6" name="object 14"/>
          <p:cNvSpPr>
            <a:spLocks/>
          </p:cNvSpPr>
          <p:nvPr/>
        </p:nvSpPr>
        <p:spPr bwMode="auto">
          <a:xfrm>
            <a:off x="3232150" y="3594100"/>
            <a:ext cx="1558925" cy="1643063"/>
          </a:xfrm>
          <a:custGeom>
            <a:avLst/>
            <a:gdLst>
              <a:gd name="T0" fmla="*/ 836661 w 1824227"/>
              <a:gd name="T1" fmla="*/ 3001 h 1810512"/>
              <a:gd name="T2" fmla="*/ 692475 w 1824227"/>
              <a:gd name="T3" fmla="*/ 26314 h 1810512"/>
              <a:gd name="T4" fmla="*/ 556783 w 1824227"/>
              <a:gd name="T5" fmla="*/ 71151 h 1810512"/>
              <a:gd name="T6" fmla="*/ 431470 w 1824227"/>
              <a:gd name="T7" fmla="*/ 135648 h 1810512"/>
              <a:gd name="T8" fmla="*/ 318419 w 1824227"/>
              <a:gd name="T9" fmla="*/ 217940 h 1810512"/>
              <a:gd name="T10" fmla="*/ 219514 w 1824227"/>
              <a:gd name="T11" fmla="*/ 316160 h 1810512"/>
              <a:gd name="T12" fmla="*/ 136638 w 1824227"/>
              <a:gd name="T13" fmla="*/ 428444 h 1810512"/>
              <a:gd name="T14" fmla="*/ 71675 w 1824227"/>
              <a:gd name="T15" fmla="*/ 552926 h 1810512"/>
              <a:gd name="T16" fmla="*/ 26509 w 1824227"/>
              <a:gd name="T17" fmla="*/ 687740 h 1810512"/>
              <a:gd name="T18" fmla="*/ 3023 w 1824227"/>
              <a:gd name="T19" fmla="*/ 831022 h 1810512"/>
              <a:gd name="T20" fmla="*/ 3023 w 1824227"/>
              <a:gd name="T21" fmla="*/ 979489 h 1810512"/>
              <a:gd name="T22" fmla="*/ 26509 w 1824227"/>
              <a:gd name="T23" fmla="*/ 1122771 h 1810512"/>
              <a:gd name="T24" fmla="*/ 71675 w 1824227"/>
              <a:gd name="T25" fmla="*/ 1257585 h 1810512"/>
              <a:gd name="T26" fmla="*/ 136638 w 1824227"/>
              <a:gd name="T27" fmla="*/ 1382067 h 1810512"/>
              <a:gd name="T28" fmla="*/ 219514 w 1824227"/>
              <a:gd name="T29" fmla="*/ 1494351 h 1810512"/>
              <a:gd name="T30" fmla="*/ 318419 w 1824227"/>
              <a:gd name="T31" fmla="*/ 1592571 h 1810512"/>
              <a:gd name="T32" fmla="*/ 431470 w 1824227"/>
              <a:gd name="T33" fmla="*/ 1674863 h 1810512"/>
              <a:gd name="T34" fmla="*/ 556783 w 1824227"/>
              <a:gd name="T35" fmla="*/ 1739360 h 1810512"/>
              <a:gd name="T36" fmla="*/ 692475 w 1824227"/>
              <a:gd name="T37" fmla="*/ 1784197 h 1810512"/>
              <a:gd name="T38" fmla="*/ 836661 w 1824227"/>
              <a:gd name="T39" fmla="*/ 1807510 h 1810512"/>
              <a:gd name="T40" fmla="*/ 986259 w 1824227"/>
              <a:gd name="T41" fmla="*/ 1807510 h 1810512"/>
              <a:gd name="T42" fmla="*/ 1130816 w 1824227"/>
              <a:gd name="T43" fmla="*/ 1784197 h 1810512"/>
              <a:gd name="T44" fmla="*/ 1266801 w 1824227"/>
              <a:gd name="T45" fmla="*/ 1739360 h 1810512"/>
              <a:gd name="T46" fmla="*/ 1392338 w 1824227"/>
              <a:gd name="T47" fmla="*/ 1674863 h 1810512"/>
              <a:gd name="T48" fmla="*/ 1505554 w 1824227"/>
              <a:gd name="T49" fmla="*/ 1592571 h 1810512"/>
              <a:gd name="T50" fmla="*/ 1604574 w 1824227"/>
              <a:gd name="T51" fmla="*/ 1494351 h 1810512"/>
              <a:gd name="T52" fmla="*/ 1687524 w 1824227"/>
              <a:gd name="T53" fmla="*/ 1382067 h 1810512"/>
              <a:gd name="T54" fmla="*/ 1752528 w 1824227"/>
              <a:gd name="T55" fmla="*/ 1257585 h 1810512"/>
              <a:gd name="T56" fmla="*/ 1797713 w 1824227"/>
              <a:gd name="T57" fmla="*/ 1122771 h 1810512"/>
              <a:gd name="T58" fmla="*/ 1821203 w 1824227"/>
              <a:gd name="T59" fmla="*/ 979489 h 1810512"/>
              <a:gd name="T60" fmla="*/ 1821203 w 1824227"/>
              <a:gd name="T61" fmla="*/ 831022 h 1810512"/>
              <a:gd name="T62" fmla="*/ 1797713 w 1824227"/>
              <a:gd name="T63" fmla="*/ 687740 h 1810512"/>
              <a:gd name="T64" fmla="*/ 1752528 w 1824227"/>
              <a:gd name="T65" fmla="*/ 552926 h 1810512"/>
              <a:gd name="T66" fmla="*/ 1687524 w 1824227"/>
              <a:gd name="T67" fmla="*/ 428444 h 1810512"/>
              <a:gd name="T68" fmla="*/ 1604574 w 1824227"/>
              <a:gd name="T69" fmla="*/ 316160 h 1810512"/>
              <a:gd name="T70" fmla="*/ 1505554 w 1824227"/>
              <a:gd name="T71" fmla="*/ 217940 h 1810512"/>
              <a:gd name="T72" fmla="*/ 1392338 w 1824227"/>
              <a:gd name="T73" fmla="*/ 135648 h 1810512"/>
              <a:gd name="T74" fmla="*/ 1266801 w 1824227"/>
              <a:gd name="T75" fmla="*/ 71151 h 1810512"/>
              <a:gd name="T76" fmla="*/ 1130816 w 1824227"/>
              <a:gd name="T77" fmla="*/ 26314 h 1810512"/>
              <a:gd name="T78" fmla="*/ 986259 w 1824227"/>
              <a:gd name="T79" fmla="*/ 3001 h 1810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4227" h="1810512">
                <a:moveTo>
                  <a:pt x="911351" y="0"/>
                </a:moveTo>
                <a:lnTo>
                  <a:pt x="836661" y="3001"/>
                </a:lnTo>
                <a:lnTo>
                  <a:pt x="763624" y="11850"/>
                </a:lnTo>
                <a:lnTo>
                  <a:pt x="692475" y="26314"/>
                </a:lnTo>
                <a:lnTo>
                  <a:pt x="623450" y="46158"/>
                </a:lnTo>
                <a:lnTo>
                  <a:pt x="556783" y="71151"/>
                </a:lnTo>
                <a:lnTo>
                  <a:pt x="492712" y="101059"/>
                </a:lnTo>
                <a:lnTo>
                  <a:pt x="431470" y="135648"/>
                </a:lnTo>
                <a:lnTo>
                  <a:pt x="373294" y="174686"/>
                </a:lnTo>
                <a:lnTo>
                  <a:pt x="318419" y="217940"/>
                </a:lnTo>
                <a:lnTo>
                  <a:pt x="267080" y="265175"/>
                </a:lnTo>
                <a:lnTo>
                  <a:pt x="219514" y="316160"/>
                </a:lnTo>
                <a:lnTo>
                  <a:pt x="175954" y="370661"/>
                </a:lnTo>
                <a:lnTo>
                  <a:pt x="136638" y="428444"/>
                </a:lnTo>
                <a:lnTo>
                  <a:pt x="101800" y="489277"/>
                </a:lnTo>
                <a:lnTo>
                  <a:pt x="71675" y="552926"/>
                </a:lnTo>
                <a:lnTo>
                  <a:pt x="46500" y="619158"/>
                </a:lnTo>
                <a:lnTo>
                  <a:pt x="26509" y="687740"/>
                </a:lnTo>
                <a:lnTo>
                  <a:pt x="11939" y="758439"/>
                </a:lnTo>
                <a:lnTo>
                  <a:pt x="3023" y="831022"/>
                </a:lnTo>
                <a:lnTo>
                  <a:pt x="0" y="905255"/>
                </a:lnTo>
                <a:lnTo>
                  <a:pt x="3023" y="979489"/>
                </a:lnTo>
                <a:lnTo>
                  <a:pt x="11939" y="1052072"/>
                </a:lnTo>
                <a:lnTo>
                  <a:pt x="26509" y="1122771"/>
                </a:lnTo>
                <a:lnTo>
                  <a:pt x="46500" y="1191353"/>
                </a:lnTo>
                <a:lnTo>
                  <a:pt x="71675" y="1257585"/>
                </a:lnTo>
                <a:lnTo>
                  <a:pt x="101800" y="1321234"/>
                </a:lnTo>
                <a:lnTo>
                  <a:pt x="136638" y="1382067"/>
                </a:lnTo>
                <a:lnTo>
                  <a:pt x="175954" y="1439850"/>
                </a:lnTo>
                <a:lnTo>
                  <a:pt x="219514" y="1494351"/>
                </a:lnTo>
                <a:lnTo>
                  <a:pt x="267080" y="1545335"/>
                </a:lnTo>
                <a:lnTo>
                  <a:pt x="318419" y="1592571"/>
                </a:lnTo>
                <a:lnTo>
                  <a:pt x="373294" y="1635825"/>
                </a:lnTo>
                <a:lnTo>
                  <a:pt x="431470" y="1674863"/>
                </a:lnTo>
                <a:lnTo>
                  <a:pt x="492712" y="1709452"/>
                </a:lnTo>
                <a:lnTo>
                  <a:pt x="556783" y="1739360"/>
                </a:lnTo>
                <a:lnTo>
                  <a:pt x="623450" y="1764353"/>
                </a:lnTo>
                <a:lnTo>
                  <a:pt x="692475" y="1784197"/>
                </a:lnTo>
                <a:lnTo>
                  <a:pt x="763624" y="1798661"/>
                </a:lnTo>
                <a:lnTo>
                  <a:pt x="836661" y="1807510"/>
                </a:lnTo>
                <a:lnTo>
                  <a:pt x="911351" y="1810512"/>
                </a:lnTo>
                <a:lnTo>
                  <a:pt x="986259" y="1807510"/>
                </a:lnTo>
                <a:lnTo>
                  <a:pt x="1059492" y="1798661"/>
                </a:lnTo>
                <a:lnTo>
                  <a:pt x="1130816" y="1784197"/>
                </a:lnTo>
                <a:lnTo>
                  <a:pt x="1199997" y="1764353"/>
                </a:lnTo>
                <a:lnTo>
                  <a:pt x="1266801" y="1739360"/>
                </a:lnTo>
                <a:lnTo>
                  <a:pt x="1330993" y="1709452"/>
                </a:lnTo>
                <a:lnTo>
                  <a:pt x="1392338" y="1674863"/>
                </a:lnTo>
                <a:lnTo>
                  <a:pt x="1450604" y="1635825"/>
                </a:lnTo>
                <a:lnTo>
                  <a:pt x="1505554" y="1592571"/>
                </a:lnTo>
                <a:lnTo>
                  <a:pt x="1556956" y="1545335"/>
                </a:lnTo>
                <a:lnTo>
                  <a:pt x="1604574" y="1494351"/>
                </a:lnTo>
                <a:lnTo>
                  <a:pt x="1648175" y="1439850"/>
                </a:lnTo>
                <a:lnTo>
                  <a:pt x="1687524" y="1382067"/>
                </a:lnTo>
                <a:lnTo>
                  <a:pt x="1722386" y="1321234"/>
                </a:lnTo>
                <a:lnTo>
                  <a:pt x="1752528" y="1257585"/>
                </a:lnTo>
                <a:lnTo>
                  <a:pt x="1777715" y="1191353"/>
                </a:lnTo>
                <a:lnTo>
                  <a:pt x="1797713" y="1122771"/>
                </a:lnTo>
                <a:lnTo>
                  <a:pt x="1812287" y="1052072"/>
                </a:lnTo>
                <a:lnTo>
                  <a:pt x="1821203" y="979489"/>
                </a:lnTo>
                <a:lnTo>
                  <a:pt x="1824227" y="905255"/>
                </a:lnTo>
                <a:lnTo>
                  <a:pt x="1821203" y="831022"/>
                </a:lnTo>
                <a:lnTo>
                  <a:pt x="1812287" y="758439"/>
                </a:lnTo>
                <a:lnTo>
                  <a:pt x="1797713" y="687740"/>
                </a:lnTo>
                <a:lnTo>
                  <a:pt x="1777715" y="619158"/>
                </a:lnTo>
                <a:lnTo>
                  <a:pt x="1752528" y="552926"/>
                </a:lnTo>
                <a:lnTo>
                  <a:pt x="1722386" y="489277"/>
                </a:lnTo>
                <a:lnTo>
                  <a:pt x="1687524" y="428444"/>
                </a:lnTo>
                <a:lnTo>
                  <a:pt x="1648175" y="370661"/>
                </a:lnTo>
                <a:lnTo>
                  <a:pt x="1604574" y="316160"/>
                </a:lnTo>
                <a:lnTo>
                  <a:pt x="1556956" y="265175"/>
                </a:lnTo>
                <a:lnTo>
                  <a:pt x="1505554" y="217940"/>
                </a:lnTo>
                <a:lnTo>
                  <a:pt x="1450604" y="174686"/>
                </a:lnTo>
                <a:lnTo>
                  <a:pt x="1392338" y="135648"/>
                </a:lnTo>
                <a:lnTo>
                  <a:pt x="1330993" y="101059"/>
                </a:lnTo>
                <a:lnTo>
                  <a:pt x="1266801" y="71151"/>
                </a:lnTo>
                <a:lnTo>
                  <a:pt x="1199997" y="46158"/>
                </a:lnTo>
                <a:lnTo>
                  <a:pt x="1130816" y="26314"/>
                </a:lnTo>
                <a:lnTo>
                  <a:pt x="1059492" y="11850"/>
                </a:lnTo>
                <a:lnTo>
                  <a:pt x="986259" y="3001"/>
                </a:lnTo>
                <a:lnTo>
                  <a:pt x="91135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7" name="object 15"/>
          <p:cNvSpPr>
            <a:spLocks/>
          </p:cNvSpPr>
          <p:nvPr/>
        </p:nvSpPr>
        <p:spPr bwMode="auto">
          <a:xfrm>
            <a:off x="3948113" y="3576638"/>
            <a:ext cx="1560512" cy="1643062"/>
          </a:xfrm>
          <a:custGeom>
            <a:avLst/>
            <a:gdLst>
              <a:gd name="T0" fmla="*/ 836661 w 1824227"/>
              <a:gd name="T1" fmla="*/ 3001 h 1810512"/>
              <a:gd name="T2" fmla="*/ 692475 w 1824227"/>
              <a:gd name="T3" fmla="*/ 26314 h 1810512"/>
              <a:gd name="T4" fmla="*/ 556783 w 1824227"/>
              <a:gd name="T5" fmla="*/ 71151 h 1810512"/>
              <a:gd name="T6" fmla="*/ 431470 w 1824227"/>
              <a:gd name="T7" fmla="*/ 135648 h 1810512"/>
              <a:gd name="T8" fmla="*/ 318419 w 1824227"/>
              <a:gd name="T9" fmla="*/ 217940 h 1810512"/>
              <a:gd name="T10" fmla="*/ 219514 w 1824227"/>
              <a:gd name="T11" fmla="*/ 316160 h 1810512"/>
              <a:gd name="T12" fmla="*/ 136638 w 1824227"/>
              <a:gd name="T13" fmla="*/ 428444 h 1810512"/>
              <a:gd name="T14" fmla="*/ 71675 w 1824227"/>
              <a:gd name="T15" fmla="*/ 552926 h 1810512"/>
              <a:gd name="T16" fmla="*/ 26509 w 1824227"/>
              <a:gd name="T17" fmla="*/ 687740 h 1810512"/>
              <a:gd name="T18" fmla="*/ 3023 w 1824227"/>
              <a:gd name="T19" fmla="*/ 831022 h 1810512"/>
              <a:gd name="T20" fmla="*/ 3023 w 1824227"/>
              <a:gd name="T21" fmla="*/ 979489 h 1810512"/>
              <a:gd name="T22" fmla="*/ 26509 w 1824227"/>
              <a:gd name="T23" fmla="*/ 1122771 h 1810512"/>
              <a:gd name="T24" fmla="*/ 71675 w 1824227"/>
              <a:gd name="T25" fmla="*/ 1257585 h 1810512"/>
              <a:gd name="T26" fmla="*/ 136638 w 1824227"/>
              <a:gd name="T27" fmla="*/ 1382067 h 1810512"/>
              <a:gd name="T28" fmla="*/ 219514 w 1824227"/>
              <a:gd name="T29" fmla="*/ 1494351 h 1810512"/>
              <a:gd name="T30" fmla="*/ 318419 w 1824227"/>
              <a:gd name="T31" fmla="*/ 1592571 h 1810512"/>
              <a:gd name="T32" fmla="*/ 431470 w 1824227"/>
              <a:gd name="T33" fmla="*/ 1674863 h 1810512"/>
              <a:gd name="T34" fmla="*/ 556783 w 1824227"/>
              <a:gd name="T35" fmla="*/ 1739360 h 1810512"/>
              <a:gd name="T36" fmla="*/ 692475 w 1824227"/>
              <a:gd name="T37" fmla="*/ 1784197 h 1810512"/>
              <a:gd name="T38" fmla="*/ 836661 w 1824227"/>
              <a:gd name="T39" fmla="*/ 1807510 h 1810512"/>
              <a:gd name="T40" fmla="*/ 986259 w 1824227"/>
              <a:gd name="T41" fmla="*/ 1807510 h 1810512"/>
              <a:gd name="T42" fmla="*/ 1130816 w 1824227"/>
              <a:gd name="T43" fmla="*/ 1784197 h 1810512"/>
              <a:gd name="T44" fmla="*/ 1266801 w 1824227"/>
              <a:gd name="T45" fmla="*/ 1739360 h 1810512"/>
              <a:gd name="T46" fmla="*/ 1392338 w 1824227"/>
              <a:gd name="T47" fmla="*/ 1674863 h 1810512"/>
              <a:gd name="T48" fmla="*/ 1505554 w 1824227"/>
              <a:gd name="T49" fmla="*/ 1592571 h 1810512"/>
              <a:gd name="T50" fmla="*/ 1604574 w 1824227"/>
              <a:gd name="T51" fmla="*/ 1494351 h 1810512"/>
              <a:gd name="T52" fmla="*/ 1687524 w 1824227"/>
              <a:gd name="T53" fmla="*/ 1382067 h 1810512"/>
              <a:gd name="T54" fmla="*/ 1752528 w 1824227"/>
              <a:gd name="T55" fmla="*/ 1257585 h 1810512"/>
              <a:gd name="T56" fmla="*/ 1797713 w 1824227"/>
              <a:gd name="T57" fmla="*/ 1122771 h 1810512"/>
              <a:gd name="T58" fmla="*/ 1821203 w 1824227"/>
              <a:gd name="T59" fmla="*/ 979489 h 1810512"/>
              <a:gd name="T60" fmla="*/ 1821203 w 1824227"/>
              <a:gd name="T61" fmla="*/ 831022 h 1810512"/>
              <a:gd name="T62" fmla="*/ 1797713 w 1824227"/>
              <a:gd name="T63" fmla="*/ 687740 h 1810512"/>
              <a:gd name="T64" fmla="*/ 1752528 w 1824227"/>
              <a:gd name="T65" fmla="*/ 552926 h 1810512"/>
              <a:gd name="T66" fmla="*/ 1687524 w 1824227"/>
              <a:gd name="T67" fmla="*/ 428444 h 1810512"/>
              <a:gd name="T68" fmla="*/ 1604574 w 1824227"/>
              <a:gd name="T69" fmla="*/ 316160 h 1810512"/>
              <a:gd name="T70" fmla="*/ 1505554 w 1824227"/>
              <a:gd name="T71" fmla="*/ 217940 h 1810512"/>
              <a:gd name="T72" fmla="*/ 1392338 w 1824227"/>
              <a:gd name="T73" fmla="*/ 135648 h 1810512"/>
              <a:gd name="T74" fmla="*/ 1266801 w 1824227"/>
              <a:gd name="T75" fmla="*/ 71151 h 1810512"/>
              <a:gd name="T76" fmla="*/ 1130816 w 1824227"/>
              <a:gd name="T77" fmla="*/ 26314 h 1810512"/>
              <a:gd name="T78" fmla="*/ 986259 w 1824227"/>
              <a:gd name="T79" fmla="*/ 3001 h 1810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4227" h="1810512">
                <a:moveTo>
                  <a:pt x="911351" y="0"/>
                </a:moveTo>
                <a:lnTo>
                  <a:pt x="836661" y="3001"/>
                </a:lnTo>
                <a:lnTo>
                  <a:pt x="763624" y="11850"/>
                </a:lnTo>
                <a:lnTo>
                  <a:pt x="692475" y="26314"/>
                </a:lnTo>
                <a:lnTo>
                  <a:pt x="623450" y="46158"/>
                </a:lnTo>
                <a:lnTo>
                  <a:pt x="556783" y="71151"/>
                </a:lnTo>
                <a:lnTo>
                  <a:pt x="492712" y="101059"/>
                </a:lnTo>
                <a:lnTo>
                  <a:pt x="431470" y="135648"/>
                </a:lnTo>
                <a:lnTo>
                  <a:pt x="373294" y="174686"/>
                </a:lnTo>
                <a:lnTo>
                  <a:pt x="318419" y="217940"/>
                </a:lnTo>
                <a:lnTo>
                  <a:pt x="267080" y="265175"/>
                </a:lnTo>
                <a:lnTo>
                  <a:pt x="219514" y="316160"/>
                </a:lnTo>
                <a:lnTo>
                  <a:pt x="175954" y="370661"/>
                </a:lnTo>
                <a:lnTo>
                  <a:pt x="136638" y="428444"/>
                </a:lnTo>
                <a:lnTo>
                  <a:pt x="101800" y="489277"/>
                </a:lnTo>
                <a:lnTo>
                  <a:pt x="71675" y="552926"/>
                </a:lnTo>
                <a:lnTo>
                  <a:pt x="46500" y="619158"/>
                </a:lnTo>
                <a:lnTo>
                  <a:pt x="26509" y="687740"/>
                </a:lnTo>
                <a:lnTo>
                  <a:pt x="11939" y="758439"/>
                </a:lnTo>
                <a:lnTo>
                  <a:pt x="3023" y="831022"/>
                </a:lnTo>
                <a:lnTo>
                  <a:pt x="0" y="905255"/>
                </a:lnTo>
                <a:lnTo>
                  <a:pt x="3023" y="979489"/>
                </a:lnTo>
                <a:lnTo>
                  <a:pt x="11939" y="1052072"/>
                </a:lnTo>
                <a:lnTo>
                  <a:pt x="26509" y="1122771"/>
                </a:lnTo>
                <a:lnTo>
                  <a:pt x="46500" y="1191353"/>
                </a:lnTo>
                <a:lnTo>
                  <a:pt x="71675" y="1257585"/>
                </a:lnTo>
                <a:lnTo>
                  <a:pt x="101800" y="1321234"/>
                </a:lnTo>
                <a:lnTo>
                  <a:pt x="136638" y="1382067"/>
                </a:lnTo>
                <a:lnTo>
                  <a:pt x="175954" y="1439850"/>
                </a:lnTo>
                <a:lnTo>
                  <a:pt x="219514" y="1494351"/>
                </a:lnTo>
                <a:lnTo>
                  <a:pt x="267080" y="1545335"/>
                </a:lnTo>
                <a:lnTo>
                  <a:pt x="318419" y="1592571"/>
                </a:lnTo>
                <a:lnTo>
                  <a:pt x="373294" y="1635825"/>
                </a:lnTo>
                <a:lnTo>
                  <a:pt x="431470" y="1674863"/>
                </a:lnTo>
                <a:lnTo>
                  <a:pt x="492712" y="1709452"/>
                </a:lnTo>
                <a:lnTo>
                  <a:pt x="556783" y="1739360"/>
                </a:lnTo>
                <a:lnTo>
                  <a:pt x="623450" y="1764353"/>
                </a:lnTo>
                <a:lnTo>
                  <a:pt x="692475" y="1784197"/>
                </a:lnTo>
                <a:lnTo>
                  <a:pt x="763624" y="1798661"/>
                </a:lnTo>
                <a:lnTo>
                  <a:pt x="836661" y="1807510"/>
                </a:lnTo>
                <a:lnTo>
                  <a:pt x="911351" y="1810512"/>
                </a:lnTo>
                <a:lnTo>
                  <a:pt x="986259" y="1807510"/>
                </a:lnTo>
                <a:lnTo>
                  <a:pt x="1059492" y="1798661"/>
                </a:lnTo>
                <a:lnTo>
                  <a:pt x="1130816" y="1784197"/>
                </a:lnTo>
                <a:lnTo>
                  <a:pt x="1199997" y="1764353"/>
                </a:lnTo>
                <a:lnTo>
                  <a:pt x="1266801" y="1739360"/>
                </a:lnTo>
                <a:lnTo>
                  <a:pt x="1330993" y="1709452"/>
                </a:lnTo>
                <a:lnTo>
                  <a:pt x="1392338" y="1674863"/>
                </a:lnTo>
                <a:lnTo>
                  <a:pt x="1450604" y="1635825"/>
                </a:lnTo>
                <a:lnTo>
                  <a:pt x="1505554" y="1592571"/>
                </a:lnTo>
                <a:lnTo>
                  <a:pt x="1556956" y="1545335"/>
                </a:lnTo>
                <a:lnTo>
                  <a:pt x="1604574" y="1494351"/>
                </a:lnTo>
                <a:lnTo>
                  <a:pt x="1648175" y="1439850"/>
                </a:lnTo>
                <a:lnTo>
                  <a:pt x="1687524" y="1382067"/>
                </a:lnTo>
                <a:lnTo>
                  <a:pt x="1722386" y="1321234"/>
                </a:lnTo>
                <a:lnTo>
                  <a:pt x="1752528" y="1257585"/>
                </a:lnTo>
                <a:lnTo>
                  <a:pt x="1777715" y="1191353"/>
                </a:lnTo>
                <a:lnTo>
                  <a:pt x="1797713" y="1122771"/>
                </a:lnTo>
                <a:lnTo>
                  <a:pt x="1812287" y="1052072"/>
                </a:lnTo>
                <a:lnTo>
                  <a:pt x="1821203" y="979489"/>
                </a:lnTo>
                <a:lnTo>
                  <a:pt x="1824227" y="905255"/>
                </a:lnTo>
                <a:lnTo>
                  <a:pt x="1821203" y="831022"/>
                </a:lnTo>
                <a:lnTo>
                  <a:pt x="1812287" y="758439"/>
                </a:lnTo>
                <a:lnTo>
                  <a:pt x="1797713" y="687740"/>
                </a:lnTo>
                <a:lnTo>
                  <a:pt x="1777715" y="619158"/>
                </a:lnTo>
                <a:lnTo>
                  <a:pt x="1752528" y="552926"/>
                </a:lnTo>
                <a:lnTo>
                  <a:pt x="1722386" y="489277"/>
                </a:lnTo>
                <a:lnTo>
                  <a:pt x="1687524" y="428444"/>
                </a:lnTo>
                <a:lnTo>
                  <a:pt x="1648175" y="370661"/>
                </a:lnTo>
                <a:lnTo>
                  <a:pt x="1604574" y="316160"/>
                </a:lnTo>
                <a:lnTo>
                  <a:pt x="1556956" y="265175"/>
                </a:lnTo>
                <a:lnTo>
                  <a:pt x="1505554" y="217940"/>
                </a:lnTo>
                <a:lnTo>
                  <a:pt x="1450604" y="174686"/>
                </a:lnTo>
                <a:lnTo>
                  <a:pt x="1392338" y="135648"/>
                </a:lnTo>
                <a:lnTo>
                  <a:pt x="1330993" y="101059"/>
                </a:lnTo>
                <a:lnTo>
                  <a:pt x="1266801" y="71151"/>
                </a:lnTo>
                <a:lnTo>
                  <a:pt x="1199997" y="46158"/>
                </a:lnTo>
                <a:lnTo>
                  <a:pt x="1130816" y="26314"/>
                </a:lnTo>
                <a:lnTo>
                  <a:pt x="1059492" y="11850"/>
                </a:lnTo>
                <a:lnTo>
                  <a:pt x="986259" y="3001"/>
                </a:lnTo>
                <a:lnTo>
                  <a:pt x="91135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8" name="object 16"/>
          <p:cNvSpPr>
            <a:spLocks/>
          </p:cNvSpPr>
          <p:nvPr/>
        </p:nvSpPr>
        <p:spPr bwMode="auto">
          <a:xfrm>
            <a:off x="5102225" y="3106738"/>
            <a:ext cx="733425" cy="1030287"/>
          </a:xfrm>
          <a:custGeom>
            <a:avLst/>
            <a:gdLst>
              <a:gd name="T0" fmla="*/ 0 w 858012"/>
              <a:gd name="T1" fmla="*/ 1135379 h 1135379"/>
              <a:gd name="T2" fmla="*/ 432816 w 858012"/>
              <a:gd name="T3" fmla="*/ 0 h 1135379"/>
              <a:gd name="T4" fmla="*/ 858012 w 858012"/>
              <a:gd name="T5" fmla="*/ 0 h 1135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012" h="1135379">
                <a:moveTo>
                  <a:pt x="0" y="1135379"/>
                </a:moveTo>
                <a:lnTo>
                  <a:pt x="432816" y="0"/>
                </a:lnTo>
                <a:lnTo>
                  <a:pt x="8580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9" name="object 17"/>
          <p:cNvSpPr>
            <a:spLocks/>
          </p:cNvSpPr>
          <p:nvPr/>
        </p:nvSpPr>
        <p:spPr bwMode="auto">
          <a:xfrm>
            <a:off x="2981325" y="3270250"/>
            <a:ext cx="593725" cy="957263"/>
          </a:xfrm>
          <a:custGeom>
            <a:avLst/>
            <a:gdLst>
              <a:gd name="T0" fmla="*/ 693419 w 693419"/>
              <a:gd name="T1" fmla="*/ 1054607 h 1054607"/>
              <a:gd name="T2" fmla="*/ 344423 w 693419"/>
              <a:gd name="T3" fmla="*/ 0 h 1054607"/>
              <a:gd name="T4" fmla="*/ 0 w 693419"/>
              <a:gd name="T5" fmla="*/ 0 h 1054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3419" h="1054607">
                <a:moveTo>
                  <a:pt x="693419" y="1054607"/>
                </a:moveTo>
                <a:lnTo>
                  <a:pt x="34442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0" name="object 18"/>
          <p:cNvSpPr>
            <a:spLocks/>
          </p:cNvSpPr>
          <p:nvPr/>
        </p:nvSpPr>
        <p:spPr bwMode="auto">
          <a:xfrm>
            <a:off x="4354513" y="4518025"/>
            <a:ext cx="1527175" cy="396875"/>
          </a:xfrm>
          <a:custGeom>
            <a:avLst/>
            <a:gdLst>
              <a:gd name="T0" fmla="*/ 0 w 1786127"/>
              <a:gd name="T1" fmla="*/ 0 h 437387"/>
              <a:gd name="T2" fmla="*/ 899160 w 1786127"/>
              <a:gd name="T3" fmla="*/ 437387 h 437387"/>
              <a:gd name="T4" fmla="*/ 1786127 w 1786127"/>
              <a:gd name="T5" fmla="*/ 437387 h 437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86127" h="437387">
                <a:moveTo>
                  <a:pt x="0" y="0"/>
                </a:moveTo>
                <a:lnTo>
                  <a:pt x="899160" y="437387"/>
                </a:lnTo>
                <a:lnTo>
                  <a:pt x="1786127" y="4373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1" name="object 13"/>
          <p:cNvSpPr>
            <a:spLocks/>
          </p:cNvSpPr>
          <p:nvPr/>
        </p:nvSpPr>
        <p:spPr bwMode="auto">
          <a:xfrm>
            <a:off x="5929313" y="2944813"/>
            <a:ext cx="1652587" cy="1317625"/>
          </a:xfrm>
          <a:custGeom>
            <a:avLst/>
            <a:gdLst>
              <a:gd name="T0" fmla="*/ 0 w 1932431"/>
              <a:gd name="T1" fmla="*/ 0 h 1452372"/>
              <a:gd name="T2" fmla="*/ 0 w 1932431"/>
              <a:gd name="T3" fmla="*/ 1452372 h 1452372"/>
              <a:gd name="T4" fmla="*/ 1932431 w 1932431"/>
              <a:gd name="T5" fmla="*/ 1452372 h 1452372"/>
              <a:gd name="T6" fmla="*/ 1932431 w 1932431"/>
              <a:gd name="T7" fmla="*/ 0 h 1452372"/>
              <a:gd name="T8" fmla="*/ 0 w 1932431"/>
              <a:gd name="T9" fmla="*/ 0 h 145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2431" h="1452372">
                <a:moveTo>
                  <a:pt x="0" y="0"/>
                </a:moveTo>
                <a:lnTo>
                  <a:pt x="0" y="1452372"/>
                </a:lnTo>
                <a:lnTo>
                  <a:pt x="1932431" y="1452372"/>
                </a:lnTo>
                <a:lnTo>
                  <a:pt x="1932431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2" name="object 12"/>
          <p:cNvSpPr>
            <a:spLocks/>
          </p:cNvSpPr>
          <p:nvPr/>
        </p:nvSpPr>
        <p:spPr bwMode="auto">
          <a:xfrm>
            <a:off x="1312863" y="3108325"/>
            <a:ext cx="1574800" cy="1389063"/>
          </a:xfrm>
          <a:custGeom>
            <a:avLst/>
            <a:gdLst>
              <a:gd name="T0" fmla="*/ 0 w 1840991"/>
              <a:gd name="T1" fmla="*/ 0 h 1531620"/>
              <a:gd name="T2" fmla="*/ 0 w 1840991"/>
              <a:gd name="T3" fmla="*/ 1531620 h 1531620"/>
              <a:gd name="T4" fmla="*/ 1840991 w 1840991"/>
              <a:gd name="T5" fmla="*/ 1531620 h 1531620"/>
              <a:gd name="T6" fmla="*/ 1840991 w 1840991"/>
              <a:gd name="T7" fmla="*/ 0 h 1531620"/>
              <a:gd name="T8" fmla="*/ 0 w 1840991"/>
              <a:gd name="T9" fmla="*/ 0 h 153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0991" h="1531620">
                <a:moveTo>
                  <a:pt x="0" y="0"/>
                </a:moveTo>
                <a:lnTo>
                  <a:pt x="0" y="1531620"/>
                </a:lnTo>
                <a:lnTo>
                  <a:pt x="1840991" y="1531620"/>
                </a:lnTo>
                <a:lnTo>
                  <a:pt x="1840991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3" name="object 11"/>
          <p:cNvSpPr>
            <a:spLocks/>
          </p:cNvSpPr>
          <p:nvPr/>
        </p:nvSpPr>
        <p:spPr bwMode="auto">
          <a:xfrm>
            <a:off x="5976938" y="4751388"/>
            <a:ext cx="1917700" cy="1028700"/>
          </a:xfrm>
          <a:custGeom>
            <a:avLst/>
            <a:gdLst>
              <a:gd name="T0" fmla="*/ 0 w 2243328"/>
              <a:gd name="T1" fmla="*/ 0 h 1133855"/>
              <a:gd name="T2" fmla="*/ 0 w 2243328"/>
              <a:gd name="T3" fmla="*/ 1133855 h 1133855"/>
              <a:gd name="T4" fmla="*/ 2243328 w 2243328"/>
              <a:gd name="T5" fmla="*/ 1133855 h 1133855"/>
              <a:gd name="T6" fmla="*/ 2243328 w 2243328"/>
              <a:gd name="T7" fmla="*/ 0 h 1133855"/>
              <a:gd name="T8" fmla="*/ 0 w 2243328"/>
              <a:gd name="T9" fmla="*/ 0 h 1133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3328" h="1133855">
                <a:moveTo>
                  <a:pt x="0" y="0"/>
                </a:moveTo>
                <a:lnTo>
                  <a:pt x="0" y="1133855"/>
                </a:lnTo>
                <a:lnTo>
                  <a:pt x="2243328" y="1133855"/>
                </a:lnTo>
                <a:lnTo>
                  <a:pt x="2243328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120775" y="1082675"/>
            <a:ext cx="3663950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D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C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JA</a:t>
            </a:r>
            <a:r>
              <a:rPr sz="3400" b="1" spc="12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MO</a:t>
            </a:r>
            <a:r>
              <a:rPr sz="3400" dirty="0">
                <a:solidFill>
                  <a:srgbClr val="320065"/>
                </a:solidFill>
                <a:latin typeface="Arial"/>
                <a:cs typeface="Arial"/>
              </a:rPr>
              <a:t>Ć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0775" y="1962150"/>
            <a:ext cx="1014413" cy="868363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dirty="0">
                <a:solidFill>
                  <a:srgbClr val="320065"/>
                </a:solidFill>
                <a:latin typeface="Times New Roman"/>
                <a:cs typeface="Times New Roman"/>
              </a:rPr>
              <a:t>•</a:t>
            </a:r>
            <a:r>
              <a:rPr spc="10" dirty="0">
                <a:solidFill>
                  <a:srgbClr val="320065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>
                <a:latin typeface="Arial"/>
                <a:cs typeface="Arial"/>
              </a:rPr>
              <a:t>M</a:t>
            </a:r>
            <a:r>
              <a:rPr sz="2600" b="1" dirty="0">
                <a:latin typeface="Arial"/>
                <a:cs typeface="Arial"/>
              </a:rPr>
              <a:t>oć</a:t>
            </a:r>
          </a:p>
          <a:p>
            <a:pPr marL="11135">
              <a:lnSpc>
                <a:spcPct val="95825"/>
              </a:lnSpc>
              <a:spcBef>
                <a:spcPts val="635"/>
              </a:spcBef>
              <a:defRPr/>
            </a:pPr>
            <a:r>
              <a:rPr dirty="0">
                <a:solidFill>
                  <a:srgbClr val="320065"/>
                </a:solidFill>
                <a:latin typeface="Times New Roman"/>
                <a:cs typeface="Times New Roman"/>
              </a:rPr>
              <a:t>•</a:t>
            </a:r>
            <a:r>
              <a:rPr spc="10" dirty="0">
                <a:solidFill>
                  <a:srgbClr val="320065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>
                <a:latin typeface="Arial"/>
                <a:cs typeface="Arial"/>
              </a:rPr>
              <a:t>M</a:t>
            </a:r>
            <a:r>
              <a:rPr sz="2600" b="1" dirty="0">
                <a:latin typeface="Arial"/>
                <a:cs typeface="Arial"/>
              </a:rPr>
              <a:t>oć</a:t>
            </a:r>
          </a:p>
        </p:txBody>
      </p:sp>
      <p:sp>
        <p:nvSpPr>
          <p:cNvPr id="28716" name="object 8"/>
          <p:cNvSpPr txBox="1">
            <a:spLocks noChangeArrowheads="1"/>
          </p:cNvSpPr>
          <p:nvPr/>
        </p:nvSpPr>
        <p:spPr bwMode="auto">
          <a:xfrm>
            <a:off x="2155825" y="1962150"/>
            <a:ext cx="1619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sz="2600" b="1">
                <a:cs typeface="Arial" panose="020B0604020202020204" pitchFamily="34" charset="0"/>
              </a:rPr>
              <a:t>i</a:t>
            </a:r>
            <a:endParaRPr lang="en-US" sz="26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38"/>
              </a:spcBef>
            </a:pPr>
            <a:r>
              <a:rPr lang="en-US" sz="2600" b="1">
                <a:cs typeface="Arial" panose="020B0604020202020204" pitchFamily="34" charset="0"/>
              </a:rPr>
              <a:t>i</a:t>
            </a: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6800" y="1962150"/>
            <a:ext cx="1373188" cy="868363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sz="2600" b="1">
                <a:cs typeface="Arial" panose="020B0604020202020204" pitchFamily="34" charset="0"/>
              </a:rPr>
              <a:t>uticaj</a:t>
            </a:r>
            <a:endParaRPr lang="en-US" sz="26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38"/>
              </a:spcBef>
            </a:pPr>
            <a:r>
              <a:rPr lang="en-US" sz="2600" b="1">
                <a:cs typeface="Arial" panose="020B0604020202020204" pitchFamily="34" charset="0"/>
              </a:rPr>
              <a:t>autoritet</a:t>
            </a: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7600" y="4376738"/>
            <a:ext cx="400050" cy="1841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spc="-4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OĆ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0563" y="4392613"/>
            <a:ext cx="906462" cy="1841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4" dirty="0">
                <a:latin typeface="Arial"/>
                <a:cs typeface="Arial"/>
              </a:rPr>
              <a:t>UT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I</a:t>
            </a:r>
            <a:r>
              <a:rPr sz="1200" spc="-4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6938" y="4751388"/>
            <a:ext cx="1917700" cy="1028700"/>
          </a:xfrm>
          <a:prstGeom prst="rect">
            <a:avLst/>
          </a:prstGeom>
        </p:spPr>
        <p:txBody>
          <a:bodyPr lIns="0" tIns="0" rIns="0" bIns="0"/>
          <a:lstStyle>
            <a:lvl1pPr marL="841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75"/>
              </a:spcBef>
            </a:pPr>
            <a:r>
              <a:rPr lang="en-US" sz="1200">
                <a:cs typeface="Arial" panose="020B0604020202020204" pitchFamily="34" charset="0"/>
              </a:rPr>
              <a:t>Realna moc i autortiet se pokiapaju – posednik ima i pravo i sposobnost vršenja uticaja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2863" y="3108325"/>
            <a:ext cx="1574800" cy="1389063"/>
          </a:xfrm>
          <a:prstGeom prst="rect">
            <a:avLst/>
          </a:prstGeom>
        </p:spPr>
        <p:txBody>
          <a:bodyPr lIns="0" tIns="0" rIns="0" bIns="0"/>
          <a:lstStyle>
            <a:lvl1pPr marL="841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spcBef>
                <a:spcPts val="375"/>
              </a:spcBef>
            </a:pPr>
            <a:r>
              <a:rPr lang="en-US" sz="1200">
                <a:cs typeface="Arial" panose="020B0604020202020204" pitchFamily="34" charset="0"/>
              </a:rPr>
              <a:t>Realna moć bez formainog autoriteta</a:t>
            </a:r>
          </a:p>
          <a:p>
            <a:pPr eaLnBrk="1" hangingPunct="1">
              <a:spcBef>
                <a:spcPts val="13"/>
              </a:spcBef>
            </a:pPr>
            <a:r>
              <a:rPr lang="en-US" sz="1200">
                <a:cs typeface="Arial" panose="020B0604020202020204" pitchFamily="34" charset="0"/>
              </a:rPr>
              <a:t>– posednik ima sposobnost ali ne i pravo da vrsi uticaj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929313" y="2944813"/>
            <a:ext cx="1652587" cy="1317625"/>
          </a:xfrm>
          <a:prstGeom prst="rect">
            <a:avLst/>
          </a:prstGeom>
        </p:spPr>
        <p:txBody>
          <a:bodyPr lIns="0" tIns="0" rIns="0" bIns="0"/>
          <a:lstStyle>
            <a:lvl1pPr marL="841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75"/>
              </a:spcBef>
            </a:pPr>
            <a:r>
              <a:rPr lang="en-US" sz="1200" dirty="0" smtClean="0">
                <a:cs typeface="Arial" panose="020B0604020202020204" pitchFamily="34" charset="0"/>
              </a:rPr>
              <a:t>Forma</a:t>
            </a:r>
            <a:r>
              <a:rPr lang="sr-Latn-RS" sz="1200" dirty="0" smtClean="0">
                <a:cs typeface="Arial" panose="020B0604020202020204" pitchFamily="34" charset="0"/>
              </a:rPr>
              <a:t>ln</a:t>
            </a:r>
            <a:r>
              <a:rPr lang="en-US" sz="1200" dirty="0" err="1" smtClean="0">
                <a:cs typeface="Arial" panose="020B0604020202020204" pitchFamily="34" charset="0"/>
              </a:rPr>
              <a:t>i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autoritet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bez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realne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moći</a:t>
            </a:r>
            <a:r>
              <a:rPr lang="en-US" sz="1200" dirty="0">
                <a:cs typeface="Arial" panose="020B0604020202020204" pitchFamily="34" charset="0"/>
              </a:rPr>
              <a:t> – </a:t>
            </a:r>
            <a:r>
              <a:rPr lang="en-US" sz="1200" dirty="0" err="1">
                <a:cs typeface="Arial" panose="020B0604020202020204" pitchFamily="34" charset="0"/>
              </a:rPr>
              <a:t>posednik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ima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pravo</a:t>
            </a:r>
            <a:endParaRPr lang="en-US" sz="1200" dirty="0">
              <a:cs typeface="Arial" panose="020B0604020202020204" pitchFamily="34" charset="0"/>
            </a:endParaRPr>
          </a:p>
          <a:p>
            <a:pPr eaLnBrk="1" hangingPunct="1">
              <a:lnSpc>
                <a:spcPts val="1413"/>
              </a:lnSpc>
            </a:pPr>
            <a:r>
              <a:rPr lang="en-US" sz="1200" dirty="0" err="1">
                <a:cs typeface="Arial" panose="020B0604020202020204" pitchFamily="34" charset="0"/>
              </a:rPr>
              <a:t>ali</a:t>
            </a:r>
            <a:r>
              <a:rPr lang="en-US" sz="1200" dirty="0">
                <a:cs typeface="Arial" panose="020B0604020202020204" pitchFamily="34" charset="0"/>
              </a:rPr>
              <a:t> ne </a:t>
            </a:r>
            <a:r>
              <a:rPr lang="en-US" sz="1200" dirty="0" err="1">
                <a:cs typeface="Arial" panose="020B0604020202020204" pitchFamily="34" charset="0"/>
              </a:rPr>
              <a:t>i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sposobnost</a:t>
            </a:r>
            <a:r>
              <a:rPr lang="en-US" sz="1200" dirty="0">
                <a:cs typeface="Arial" panose="020B0604020202020204" pitchFamily="34" charset="0"/>
              </a:rPr>
              <a:t> da </a:t>
            </a:r>
            <a:r>
              <a:rPr lang="en-US" sz="1200" dirty="0" err="1">
                <a:cs typeface="Arial" panose="020B0604020202020204" pitchFamily="34" charset="0"/>
              </a:rPr>
              <a:t>vrši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uticaj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1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7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0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1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3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4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5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6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7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8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9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0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1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2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3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4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5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6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7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8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9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0775" y="1082675"/>
            <a:ext cx="6062663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P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S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U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PI 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TR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AN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J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A MOĆI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0775" y="2462213"/>
            <a:ext cx="4765675" cy="86677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>
                <a:cs typeface="Arial" panose="020B0604020202020204" pitchFamily="34" charset="0"/>
              </a:rPr>
              <a:t>RESURSNI PRISTUP</a:t>
            </a:r>
          </a:p>
          <a:p>
            <a:pPr eaLnBrk="1" hangingPunct="1">
              <a:lnSpc>
                <a:spcPct val="96000"/>
              </a:lnSpc>
              <a:spcBef>
                <a:spcPts val="625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>
                <a:cs typeface="Arial" panose="020B0604020202020204" pitchFamily="34" charset="0"/>
              </a:rPr>
              <a:t>INTERPRETATIVNI PRISTUP</a:t>
            </a:r>
          </a:p>
        </p:txBody>
      </p:sp>
    </p:spTree>
    <p:extLst>
      <p:ext uri="{BB962C8B-B14F-4D97-AF65-F5344CB8AC3E}">
        <p14:creationId xmlns:p14="http://schemas.microsoft.com/office/powerpoint/2010/main" val="7810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37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object 36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4" name="object 35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5" name="object 34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6" name="object 33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7" name="object 32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8" name="object 31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9" name="object 30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0" name="object 29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1" name="object 28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2" name="object 27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3" name="object 26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4" name="object 25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5" name="object 24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6" name="object 23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7" name="object 22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8" name="object 21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9" name="object 20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0" name="object 19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1" name="object 18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2" name="object 17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3" name="object 16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4" name="object 15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5" name="object 14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6" name="object 13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7" name="object 12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8" name="object 11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9" name="object 10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0" name="object 9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1" name="object 8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2" name="object 7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3" name="object 6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1120775" y="1082675"/>
            <a:ext cx="5449888" cy="1141413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RESURSNI PRISTUP MO</a:t>
            </a:r>
            <a:r>
              <a:rPr lang="en-US" sz="3400">
                <a:solidFill>
                  <a:srgbClr val="320065"/>
                </a:solidFill>
                <a:cs typeface="Arial" panose="020B0604020202020204" pitchFamily="34" charset="0"/>
              </a:rPr>
              <a:t>Ć</a:t>
            </a: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I</a:t>
            </a:r>
            <a:endParaRPr lang="en-US" sz="34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863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2875" y="1895475"/>
            <a:ext cx="6632575" cy="3911600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63"/>
              </a:lnSpc>
              <a:spcBef>
                <a:spcPts val="300"/>
              </a:spcBef>
            </a:pPr>
            <a:r>
              <a:rPr lang="en-US" sz="2500" dirty="0" err="1">
                <a:cs typeface="Arial" panose="020B0604020202020204" pitchFamily="34" charset="0"/>
              </a:rPr>
              <a:t>Osnova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pristupa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leži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na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postavkama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međusobne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razmene</a:t>
            </a:r>
            <a:r>
              <a:rPr lang="en-US" sz="2500" dirty="0">
                <a:cs typeface="Arial" panose="020B0604020202020204" pitchFamily="34" charset="0"/>
              </a:rPr>
              <a:t> (</a:t>
            </a:r>
            <a:r>
              <a:rPr lang="en-US" sz="2500" dirty="0" err="1">
                <a:cs typeface="Arial" panose="020B0604020202020204" pitchFamily="34" charset="0"/>
              </a:rPr>
              <a:t>nejednake</a:t>
            </a:r>
            <a:r>
              <a:rPr lang="en-US" sz="2500" dirty="0">
                <a:cs typeface="Arial" panose="020B0604020202020204" pitchFamily="34" charset="0"/>
              </a:rPr>
              <a:t>), </a:t>
            </a:r>
            <a:r>
              <a:rPr lang="en-US" sz="2500" dirty="0" err="1" smtClean="0">
                <a:cs typeface="Arial" panose="020B0604020202020204" pitchFamily="34" charset="0"/>
              </a:rPr>
              <a:t>og</a:t>
            </a:r>
            <a:r>
              <a:rPr lang="sr-Latn-RS" sz="2500" dirty="0" smtClean="0">
                <a:cs typeface="Arial" panose="020B0604020202020204" pitchFamily="34" charset="0"/>
              </a:rPr>
              <a:t>r</a:t>
            </a:r>
            <a:r>
              <a:rPr lang="en-US" sz="2500" dirty="0" err="1" smtClean="0">
                <a:cs typeface="Arial" panose="020B0604020202020204" pitchFamily="34" charset="0"/>
              </a:rPr>
              <a:t>ani</a:t>
            </a:r>
            <a:r>
              <a:rPr lang="sr-Latn-RS" sz="2500" dirty="0" smtClean="0">
                <a:cs typeface="Arial" panose="020B0604020202020204" pitchFamily="34" charset="0"/>
              </a:rPr>
              <a:t>č</a:t>
            </a:r>
            <a:r>
              <a:rPr lang="en-US" sz="2500" dirty="0" err="1" smtClean="0">
                <a:cs typeface="Arial" panose="020B0604020202020204" pitchFamily="34" charset="0"/>
              </a:rPr>
              <a:t>enih</a:t>
            </a:r>
            <a:r>
              <a:rPr lang="en-US" sz="2500" dirty="0" smtClean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resursa</a:t>
            </a:r>
            <a:r>
              <a:rPr lang="en-US" sz="2500" dirty="0">
                <a:cs typeface="Arial" panose="020B0604020202020204" pitchFamily="34" charset="0"/>
              </a:rPr>
              <a:t>, </a:t>
            </a:r>
            <a:r>
              <a:rPr lang="en-US" sz="2500" dirty="0" err="1">
                <a:cs typeface="Arial" panose="020B0604020202020204" pitchFamily="34" charset="0"/>
              </a:rPr>
              <a:t>između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članova</a:t>
            </a:r>
            <a:r>
              <a:rPr lang="en-US" sz="2500" dirty="0">
                <a:cs typeface="Arial" panose="020B0604020202020204" pitchFamily="34" charset="0"/>
              </a:rPr>
              <a:t> u </a:t>
            </a:r>
            <a:r>
              <a:rPr lang="en-US" sz="2500" dirty="0" err="1">
                <a:cs typeface="Arial" panose="020B0604020202020204" pitchFamily="34" charset="0"/>
              </a:rPr>
              <a:t>organizaciji</a:t>
            </a:r>
            <a:r>
              <a:rPr lang="en-US" sz="25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ts val="2363"/>
              </a:lnSpc>
              <a:spcBef>
                <a:spcPts val="588"/>
              </a:spcBef>
            </a:pPr>
            <a:r>
              <a:rPr lang="en-US" sz="2500" dirty="0" err="1">
                <a:cs typeface="Arial" panose="020B0604020202020204" pitchFamily="34" charset="0"/>
              </a:rPr>
              <a:t>Moć</a:t>
            </a:r>
            <a:r>
              <a:rPr lang="en-US" sz="2500" dirty="0">
                <a:cs typeface="Arial" panose="020B0604020202020204" pitchFamily="34" charset="0"/>
              </a:rPr>
              <a:t> je </a:t>
            </a:r>
            <a:r>
              <a:rPr lang="en-US" sz="2500" dirty="0" err="1">
                <a:cs typeface="Arial" panose="020B0604020202020204" pitchFamily="34" charset="0"/>
              </a:rPr>
              <a:t>kada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imas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nešto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što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drugima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treba</a:t>
            </a:r>
            <a:r>
              <a:rPr lang="en-US" sz="2500" dirty="0">
                <a:cs typeface="Arial" panose="020B0604020202020204" pitchFamily="34" charset="0"/>
              </a:rPr>
              <a:t>, a </a:t>
            </a:r>
            <a:r>
              <a:rPr lang="en-US" sz="2500" dirty="0" err="1">
                <a:cs typeface="Arial" panose="020B0604020202020204" pitchFamily="34" charset="0"/>
              </a:rPr>
              <a:t>oni</a:t>
            </a:r>
            <a:r>
              <a:rPr lang="en-US" sz="2500" dirty="0">
                <a:cs typeface="Arial" panose="020B0604020202020204" pitchFamily="34" charset="0"/>
              </a:rPr>
              <a:t> to </a:t>
            </a:r>
            <a:r>
              <a:rPr lang="en-US" sz="2500" dirty="0" err="1">
                <a:cs typeface="Arial" panose="020B0604020202020204" pitchFamily="34" charset="0"/>
              </a:rPr>
              <a:t>nemaju</a:t>
            </a:r>
            <a:endParaRPr lang="en-US" sz="2500" dirty="0">
              <a:cs typeface="Arial" panose="020B0604020202020204" pitchFamily="34" charset="0"/>
            </a:endParaRPr>
          </a:p>
          <a:p>
            <a:pPr eaLnBrk="1" hangingPunct="1">
              <a:lnSpc>
                <a:spcPts val="2363"/>
              </a:lnSpc>
              <a:spcBef>
                <a:spcPts val="600"/>
              </a:spcBef>
            </a:pPr>
            <a:r>
              <a:rPr lang="en-US" sz="2500" dirty="0" err="1">
                <a:cs typeface="Arial" panose="020B0604020202020204" pitchFamily="34" charset="0"/>
              </a:rPr>
              <a:t>Osnovni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izvor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moći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pojedinca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ili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grupe</a:t>
            </a:r>
            <a:r>
              <a:rPr lang="en-US" sz="2500" dirty="0">
                <a:cs typeface="Arial" panose="020B0604020202020204" pitchFamily="34" charset="0"/>
              </a:rPr>
              <a:t> je </a:t>
            </a:r>
            <a:r>
              <a:rPr lang="en-US" sz="2500" dirty="0" err="1">
                <a:cs typeface="Arial" panose="020B0604020202020204" pitchFamily="34" charset="0"/>
              </a:rPr>
              <a:t>sposobnost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kontrole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resursa</a:t>
            </a:r>
            <a:r>
              <a:rPr lang="en-US" sz="2500" dirty="0">
                <a:cs typeface="Arial" panose="020B0604020202020204" pitchFamily="34" charset="0"/>
              </a:rPr>
              <a:t>, </a:t>
            </a:r>
            <a:r>
              <a:rPr lang="en-US" sz="2500" dirty="0" err="1">
                <a:cs typeface="Arial" panose="020B0604020202020204" pitchFamily="34" charset="0"/>
              </a:rPr>
              <a:t>i</a:t>
            </a:r>
            <a:r>
              <a:rPr lang="en-US" sz="2500" dirty="0">
                <a:cs typeface="Arial" panose="020B0604020202020204" pitchFamily="34" charset="0"/>
              </a:rPr>
              <a:t> to </a:t>
            </a:r>
            <a:r>
              <a:rPr lang="en-US" sz="2500" dirty="0" err="1">
                <a:cs typeface="Arial" panose="020B0604020202020204" pitchFamily="34" charset="0"/>
              </a:rPr>
              <a:t>uz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uslove</a:t>
            </a:r>
            <a:r>
              <a:rPr lang="en-US" sz="2500" dirty="0"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6000"/>
              </a:lnSpc>
            </a:pPr>
            <a:r>
              <a:rPr lang="en-US" sz="12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dirty="0" err="1">
                <a:cs typeface="Arial" panose="020B0604020202020204" pitchFamily="34" charset="0"/>
              </a:rPr>
              <a:t>Resursi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potrebni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važni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inferiornim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članovima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1688"/>
              </a:lnSpc>
              <a:spcBef>
                <a:spcPts val="475"/>
              </a:spcBef>
            </a:pPr>
            <a:r>
              <a:rPr lang="en-US" sz="1200" dirty="0" smtClean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dirty="0" err="1" smtClean="0">
                <a:cs typeface="Arial" panose="020B0604020202020204" pitchFamily="34" charset="0"/>
              </a:rPr>
              <a:t>Inferiorni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(</a:t>
            </a:r>
            <a:r>
              <a:rPr lang="en-US" dirty="0" err="1">
                <a:cs typeface="Arial" panose="020B0604020202020204" pitchFamily="34" charset="0"/>
              </a:rPr>
              <a:t>zavisni</a:t>
            </a:r>
            <a:r>
              <a:rPr lang="en-US" dirty="0">
                <a:cs typeface="Arial" panose="020B0604020202020204" pitchFamily="34" charset="0"/>
              </a:rPr>
              <a:t>) </a:t>
            </a:r>
            <a:r>
              <a:rPr lang="en-US" dirty="0" err="1">
                <a:cs typeface="Arial" panose="020B0604020202020204" pitchFamily="34" charset="0"/>
              </a:rPr>
              <a:t>članovi</a:t>
            </a:r>
            <a:r>
              <a:rPr lang="en-US" dirty="0">
                <a:cs typeface="Arial" panose="020B0604020202020204" pitchFamily="34" charset="0"/>
              </a:rPr>
              <a:t> ne </a:t>
            </a:r>
            <a:r>
              <a:rPr lang="en-US" dirty="0" err="1">
                <a:cs typeface="Arial" panose="020B0604020202020204" pitchFamily="34" charset="0"/>
              </a:rPr>
              <a:t>mogu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obezbediti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resurse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na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drugom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mestu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1688"/>
              </a:lnSpc>
              <a:spcBef>
                <a:spcPts val="425"/>
              </a:spcBef>
            </a:pPr>
            <a:r>
              <a:rPr lang="en-US" sz="1200" dirty="0" smtClean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dirty="0" err="1" smtClean="0">
                <a:cs typeface="Arial" panose="020B0604020202020204" pitchFamily="34" charset="0"/>
              </a:rPr>
              <a:t>Zavisni</a:t>
            </a:r>
            <a:r>
              <a:rPr lang="en-US" dirty="0" smtClean="0">
                <a:cs typeface="Arial" panose="020B0604020202020204" pitchFamily="34" charset="0"/>
              </a:rPr>
              <a:t> č</a:t>
            </a:r>
            <a:r>
              <a:rPr lang="sr-Latn-RS" dirty="0" smtClean="0">
                <a:cs typeface="Arial" panose="020B0604020202020204" pitchFamily="34" charset="0"/>
              </a:rPr>
              <a:t>l</a:t>
            </a:r>
            <a:r>
              <a:rPr lang="en-US" dirty="0" err="1" smtClean="0">
                <a:cs typeface="Arial" panose="020B0604020202020204" pitchFamily="34" charset="0"/>
              </a:rPr>
              <a:t>anovi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grupe</a:t>
            </a:r>
            <a:r>
              <a:rPr lang="en-US" dirty="0">
                <a:cs typeface="Arial" panose="020B0604020202020204" pitchFamily="34" charset="0"/>
              </a:rPr>
              <a:t> ne </a:t>
            </a:r>
            <a:r>
              <a:rPr lang="en-US" dirty="0" err="1">
                <a:cs typeface="Arial" panose="020B0604020202020204" pitchFamily="34" charset="0"/>
              </a:rPr>
              <a:t>mogu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prisiliti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superiorne</a:t>
            </a:r>
            <a:r>
              <a:rPr lang="en-US" dirty="0">
                <a:cs typeface="Arial" panose="020B0604020202020204" pitchFamily="34" charset="0"/>
              </a:rPr>
              <a:t> da </a:t>
            </a:r>
            <a:r>
              <a:rPr lang="en-US" dirty="0" err="1">
                <a:cs typeface="Arial" panose="020B0604020202020204" pitchFamily="34" charset="0"/>
              </a:rPr>
              <a:t>im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daju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potrebne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resurse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8"/>
              </a:spcBef>
            </a:pPr>
            <a:r>
              <a:rPr lang="en-US" sz="12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dirty="0" err="1">
                <a:cs typeface="Arial" panose="020B0604020202020204" pitchFamily="34" charset="0"/>
              </a:rPr>
              <a:t>Zavisni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članovi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zadrzavaju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vrednosti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koje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resurse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čine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poželjnim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0756" name="object 3"/>
          <p:cNvSpPr txBox="1">
            <a:spLocks noChangeArrowheads="1"/>
          </p:cNvSpPr>
          <p:nvPr/>
        </p:nvSpPr>
        <p:spPr bwMode="auto">
          <a:xfrm>
            <a:off x="1120775" y="2976563"/>
            <a:ext cx="215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888"/>
              </a:lnSpc>
              <a:spcBef>
                <a:spcPts val="100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7" name="object 2"/>
          <p:cNvSpPr txBox="1">
            <a:spLocks noChangeArrowheads="1"/>
          </p:cNvSpPr>
          <p:nvPr/>
        </p:nvSpPr>
        <p:spPr bwMode="auto">
          <a:xfrm>
            <a:off x="1120775" y="3675063"/>
            <a:ext cx="215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888"/>
              </a:lnSpc>
              <a:spcBef>
                <a:spcPts val="100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36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object 35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object 34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object 33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0" name="object 32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object 31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2" name="object 30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3" name="object 29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4" name="object 28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5" name="object 27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6" name="object 26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7" name="object 25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8" name="object 24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9" name="object 23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0" name="object 22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1" name="object 21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2" name="object 20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3" name="object 19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4" name="object 18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5" name="object 17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6" name="object 16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7" name="object 15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8" name="object 14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9" name="object 13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0" name="object 12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1" name="object 11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2" name="object 10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3" name="object 9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4" name="object 8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5" name="object 7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6" name="object 6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7" name="object 5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175318" y="1071446"/>
            <a:ext cx="1498600" cy="1747838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IZVORI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675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>
                <a:solidFill>
                  <a:srgbClr val="FF0000"/>
                </a:solidFill>
                <a:cs typeface="Arial" panose="020B0604020202020204" pitchFamily="34" charset="0"/>
              </a:rPr>
              <a:t>IZVORI</a:t>
            </a:r>
          </a:p>
          <a:p>
            <a:pPr eaLnBrk="1" hangingPunct="1">
              <a:lnSpc>
                <a:spcPct val="96000"/>
              </a:lnSpc>
              <a:spcBef>
                <a:spcPts val="775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>
                <a:solidFill>
                  <a:srgbClr val="FF0000"/>
                </a:solidFill>
                <a:cs typeface="Arial" panose="020B0604020202020204" pitchFamily="34" charset="0"/>
              </a:rPr>
              <a:t>IZVORI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0800" y="1082675"/>
            <a:ext cx="3328988" cy="1249363"/>
          </a:xfrm>
          <a:prstGeom prst="rect">
            <a:avLst/>
          </a:prstGeom>
        </p:spPr>
        <p:txBody>
          <a:bodyPr lIns="0" tIns="0" rIns="0" bIns="0"/>
          <a:lstStyle>
            <a:lvl1pPr marL="698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MO</a:t>
            </a:r>
            <a:r>
              <a:rPr lang="en-US" sz="3400" dirty="0">
                <a:solidFill>
                  <a:srgbClr val="320065"/>
                </a:solidFill>
                <a:cs typeface="Arial" panose="020B0604020202020204" pitchFamily="34" charset="0"/>
              </a:rPr>
              <a:t>Ć</a:t>
            </a: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I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675"/>
              </a:spcBef>
            </a:pPr>
            <a:r>
              <a:rPr lang="en-US" sz="2600" dirty="0">
                <a:solidFill>
                  <a:srgbClr val="FF0000"/>
                </a:solidFill>
                <a:cs typeface="Arial" panose="020B0604020202020204" pitchFamily="34" charset="0"/>
              </a:rPr>
              <a:t>POJEDINAČNE MOĆI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219200" y="2711450"/>
            <a:ext cx="5430838" cy="36830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lang="en-US" sz="28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600" spc="-4" dirty="0" smtClean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sz="2600" spc="4" dirty="0" smtClean="0">
                <a:solidFill>
                  <a:srgbClr val="FF0000"/>
                </a:solidFill>
                <a:latin typeface="Arial"/>
                <a:cs typeface="Arial"/>
              </a:rPr>
              <a:t>Ć</a:t>
            </a:r>
            <a:r>
              <a:rPr sz="260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600" spc="12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600" spc="-4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60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600" spc="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600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600" dirty="0" smtClean="0">
                <a:solidFill>
                  <a:srgbClr val="FF0000"/>
                </a:solidFill>
                <a:latin typeface="Arial"/>
                <a:cs typeface="Arial"/>
              </a:rPr>
              <a:t>ZA</a:t>
            </a:r>
            <a:r>
              <a:rPr sz="2600" spc="4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600" spc="-4" dirty="0" smtClean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2600" spc="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600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600" dirty="0" smtClean="0">
                <a:solidFill>
                  <a:srgbClr val="FF0000"/>
                </a:solidFill>
                <a:latin typeface="Arial"/>
                <a:cs typeface="Arial"/>
              </a:rPr>
              <a:t>H JE</a:t>
            </a:r>
            <a:r>
              <a:rPr sz="2600" spc="4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spc="-4" dirty="0" smtClean="0">
                <a:solidFill>
                  <a:srgbClr val="FF0000"/>
                </a:solidFill>
                <a:latin typeface="Arial"/>
                <a:cs typeface="Arial"/>
              </a:rPr>
              <a:t>INI</a:t>
            </a:r>
            <a:r>
              <a:rPr sz="2600" spc="4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60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7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2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3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4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5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6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7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8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9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0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1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2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3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4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5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6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7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8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9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0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2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3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4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5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6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7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8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9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0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1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0775" y="1082675"/>
            <a:ext cx="4513263" cy="4240213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INDIVIDUALNA MO</a:t>
            </a:r>
            <a:r>
              <a:rPr lang="en-US" sz="3400" dirty="0">
                <a:solidFill>
                  <a:srgbClr val="320065"/>
                </a:solidFill>
                <a:cs typeface="Arial" panose="020B0604020202020204" pitchFamily="34" charset="0"/>
              </a:rPr>
              <a:t>Ć </a:t>
            </a: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-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675"/>
              </a:spcBef>
            </a:pPr>
            <a:r>
              <a:rPr lang="en-US" sz="2600" i="1" dirty="0" err="1">
                <a:cs typeface="Arial" panose="020B0604020202020204" pitchFamily="34" charset="0"/>
              </a:rPr>
              <a:t>Izvori</a:t>
            </a:r>
            <a:r>
              <a:rPr lang="en-US" sz="2600" i="1" dirty="0">
                <a:cs typeface="Arial" panose="020B0604020202020204" pitchFamily="34" charset="0"/>
              </a:rPr>
              <a:t> </a:t>
            </a:r>
            <a:r>
              <a:rPr lang="en-US" sz="2600" i="1" dirty="0" err="1">
                <a:cs typeface="Arial" panose="020B0604020202020204" pitchFamily="34" charset="0"/>
              </a:rPr>
              <a:t>individualne</a:t>
            </a:r>
            <a:r>
              <a:rPr lang="en-US" sz="2600" i="1" dirty="0"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cs typeface="Arial" panose="020B0604020202020204" pitchFamily="34" charset="0"/>
              </a:rPr>
              <a:t>pojedina</a:t>
            </a:r>
            <a:r>
              <a:rPr lang="sr-Latn-RS" sz="2600" dirty="0" err="1"/>
              <a:t>č</a:t>
            </a:r>
            <a:r>
              <a:rPr lang="en-US" sz="2600" i="1" dirty="0" smtClean="0">
                <a:cs typeface="Arial" panose="020B0604020202020204" pitchFamily="34" charset="0"/>
              </a:rPr>
              <a:t>ne </a:t>
            </a:r>
            <a:r>
              <a:rPr lang="en-US" sz="2600" i="1" dirty="0" err="1" smtClean="0">
                <a:cs typeface="Arial" panose="020B0604020202020204" pitchFamily="34" charset="0"/>
              </a:rPr>
              <a:t>mo</a:t>
            </a:r>
            <a:r>
              <a:rPr lang="sr-Latn-RS" sz="2600" i="1" dirty="0" smtClean="0"/>
              <a:t>ći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75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i="1" dirty="0" err="1">
                <a:cs typeface="Arial" panose="020B0604020202020204" pitchFamily="34" charset="0"/>
              </a:rPr>
              <a:t>Mo</a:t>
            </a:r>
            <a:r>
              <a:rPr lang="en-US" sz="2600" dirty="0" err="1">
                <a:cs typeface="Arial" panose="020B0604020202020204" pitchFamily="34" charset="0"/>
              </a:rPr>
              <a:t>ć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nagrađivanja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63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i="1" dirty="0" err="1">
                <a:cs typeface="Arial" panose="020B0604020202020204" pitchFamily="34" charset="0"/>
              </a:rPr>
              <a:t>Mo</a:t>
            </a:r>
            <a:r>
              <a:rPr lang="en-US" sz="2600" dirty="0" err="1">
                <a:cs typeface="Arial" panose="020B0604020202020204" pitchFamily="34" charset="0"/>
              </a:rPr>
              <a:t>ć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i="1" dirty="0" err="1">
                <a:cs typeface="Arial" panose="020B0604020202020204" pitchFamily="34" charset="0"/>
              </a:rPr>
              <a:t>kažnjavanja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75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i="1" dirty="0" err="1">
                <a:cs typeface="Arial" panose="020B0604020202020204" pitchFamily="34" charset="0"/>
              </a:rPr>
              <a:t>Legitimna</a:t>
            </a:r>
            <a:r>
              <a:rPr lang="en-US" sz="2600" i="1" dirty="0">
                <a:cs typeface="Arial" panose="020B0604020202020204" pitchFamily="34" charset="0"/>
              </a:rPr>
              <a:t> </a:t>
            </a:r>
            <a:r>
              <a:rPr lang="en-US" sz="2600" i="1" dirty="0" err="1">
                <a:cs typeface="Arial" panose="020B0604020202020204" pitchFamily="34" charset="0"/>
              </a:rPr>
              <a:t>mo</a:t>
            </a:r>
            <a:r>
              <a:rPr lang="en-US" sz="2600" dirty="0" err="1">
                <a:cs typeface="Arial" panose="020B0604020202020204" pitchFamily="34" charset="0"/>
              </a:rPr>
              <a:t>ć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63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i="1" dirty="0" err="1">
                <a:cs typeface="Arial" panose="020B0604020202020204" pitchFamily="34" charset="0"/>
              </a:rPr>
              <a:t>Ekspertska</a:t>
            </a:r>
            <a:r>
              <a:rPr lang="en-US" sz="2600" i="1" dirty="0">
                <a:cs typeface="Arial" panose="020B0604020202020204" pitchFamily="34" charset="0"/>
              </a:rPr>
              <a:t> </a:t>
            </a:r>
            <a:r>
              <a:rPr lang="en-US" sz="2600" i="1" dirty="0" err="1">
                <a:cs typeface="Arial" panose="020B0604020202020204" pitchFamily="34" charset="0"/>
              </a:rPr>
              <a:t>mo</a:t>
            </a:r>
            <a:r>
              <a:rPr lang="en-US" sz="2600" dirty="0" err="1">
                <a:cs typeface="Arial" panose="020B0604020202020204" pitchFamily="34" charset="0"/>
              </a:rPr>
              <a:t>ć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63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i="1" dirty="0" err="1">
                <a:cs typeface="Arial" panose="020B0604020202020204" pitchFamily="34" charset="0"/>
              </a:rPr>
              <a:t>Referentna</a:t>
            </a:r>
            <a:r>
              <a:rPr lang="en-US" sz="2600" i="1" dirty="0">
                <a:cs typeface="Arial" panose="020B0604020202020204" pitchFamily="34" charset="0"/>
              </a:rPr>
              <a:t> </a:t>
            </a:r>
            <a:r>
              <a:rPr lang="en-US" sz="2600" i="1" dirty="0" err="1">
                <a:cs typeface="Arial" panose="020B0604020202020204" pitchFamily="34" charset="0"/>
              </a:rPr>
              <a:t>mo</a:t>
            </a:r>
            <a:r>
              <a:rPr lang="en-US" sz="2600" dirty="0" err="1">
                <a:cs typeface="Arial" panose="020B0604020202020204" pitchFamily="34" charset="0"/>
              </a:rPr>
              <a:t>ć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75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i="1" dirty="0">
                <a:cs typeface="Arial" panose="020B0604020202020204" pitchFamily="34" charset="0"/>
              </a:rPr>
              <a:t>(</a:t>
            </a:r>
            <a:r>
              <a:rPr lang="en-US" sz="2600" i="1" dirty="0" err="1">
                <a:cs typeface="Arial" panose="020B0604020202020204" pitchFamily="34" charset="0"/>
              </a:rPr>
              <a:t>Informacijska</a:t>
            </a:r>
            <a:r>
              <a:rPr lang="en-US" sz="2600" i="1" dirty="0">
                <a:cs typeface="Arial" panose="020B0604020202020204" pitchFamily="34" charset="0"/>
              </a:rPr>
              <a:t> </a:t>
            </a:r>
            <a:r>
              <a:rPr lang="en-US" sz="2600" i="1" dirty="0" err="1">
                <a:cs typeface="Arial" panose="020B0604020202020204" pitchFamily="34" charset="0"/>
              </a:rPr>
              <a:t>mo</a:t>
            </a:r>
            <a:r>
              <a:rPr lang="en-US" sz="2600" dirty="0" err="1">
                <a:cs typeface="Arial" panose="020B0604020202020204" pitchFamily="34" charset="0"/>
              </a:rPr>
              <a:t>ć</a:t>
            </a:r>
            <a:r>
              <a:rPr lang="en-US" sz="2600" i="1" dirty="0">
                <a:cs typeface="Arial" panose="020B0604020202020204" pitchFamily="34" charset="0"/>
              </a:rPr>
              <a:t>)</a:t>
            </a: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35625" y="1082675"/>
            <a:ext cx="1500188" cy="1249363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VRSTE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675"/>
              </a:spcBef>
            </a:pPr>
            <a:r>
              <a:rPr lang="en-US" sz="2600" i="1" dirty="0" smtClean="0">
                <a:cs typeface="Arial" panose="020B0604020202020204" pitchFamily="34" charset="0"/>
              </a:rPr>
              <a:t>:</a:t>
            </a:r>
            <a:endParaRPr 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37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object 36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6" name="object 35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7" name="object 34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8" name="object 33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9" name="object 32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0" name="object 31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1" name="object 30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2" name="object 29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3" name="object 28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4" name="object 27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5" name="object 26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6" name="object 25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7" name="object 24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8" name="object 23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9" name="object 22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0" name="object 21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1" name="object 20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2" name="object 19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3" name="object 18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4" name="object 17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5" name="object 16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6" name="object 15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7" name="object 14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8" name="object 13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9" name="object 12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0" name="object 11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1" name="object 10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2" name="object 9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3" name="object 8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4" name="object 7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5" name="object 6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1120775" y="1082675"/>
            <a:ext cx="6249988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OS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VE 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ND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V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DUA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LN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E MOĆI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775" y="2030413"/>
            <a:ext cx="3925888" cy="36830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dirty="0">
                <a:solidFill>
                  <a:srgbClr val="320065"/>
                </a:solidFill>
                <a:latin typeface="Times New Roman"/>
                <a:cs typeface="Times New Roman"/>
              </a:rPr>
              <a:t>•</a:t>
            </a:r>
            <a:r>
              <a:rPr spc="10" dirty="0">
                <a:solidFill>
                  <a:srgbClr val="320065"/>
                </a:solidFill>
                <a:latin typeface="Times New Roman"/>
                <a:cs typeface="Times New Roman"/>
              </a:rPr>
              <a:t> </a:t>
            </a:r>
            <a:r>
              <a:rPr sz="2600" spc="-4" dirty="0" err="1">
                <a:latin typeface="Arial"/>
                <a:cs typeface="Arial"/>
              </a:rPr>
              <a:t>O</a:t>
            </a:r>
            <a:r>
              <a:rPr sz="2600" dirty="0" err="1">
                <a:latin typeface="Arial"/>
                <a:cs typeface="Arial"/>
              </a:rPr>
              <a:t>snova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4" dirty="0" err="1">
                <a:latin typeface="Arial"/>
                <a:cs typeface="Arial"/>
              </a:rPr>
              <a:t>m</a:t>
            </a:r>
            <a:r>
              <a:rPr sz="2600" dirty="0" err="1">
                <a:latin typeface="Arial"/>
                <a:cs typeface="Arial"/>
              </a:rPr>
              <a:t>o</a:t>
            </a:r>
            <a:r>
              <a:rPr lang="en-US" sz="2600" dirty="0" err="1">
                <a:latin typeface="Arial"/>
                <a:cs typeface="Arial"/>
              </a:rPr>
              <a:t>ć</a:t>
            </a:r>
            <a:r>
              <a:rPr sz="2600" dirty="0" err="1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 p</a:t>
            </a:r>
            <a:r>
              <a:rPr sz="2600" spc="-4" dirty="0">
                <a:latin typeface="Arial"/>
                <a:cs typeface="Arial"/>
              </a:rPr>
              <a:t>r</a:t>
            </a:r>
            <a:r>
              <a:rPr sz="2600" spc="-12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ds</a:t>
            </a:r>
            <a:r>
              <a:rPr sz="2600" spc="-4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av</a:t>
            </a:r>
            <a:r>
              <a:rPr sz="2600" spc="-4" dirty="0">
                <a:latin typeface="Arial"/>
                <a:cs typeface="Arial"/>
              </a:rPr>
              <a:t>i</a:t>
            </a:r>
            <a:r>
              <a:rPr sz="2600" spc="4" dirty="0">
                <a:latin typeface="Arial"/>
                <a:cs typeface="Arial"/>
              </a:rPr>
              <a:t>j</a:t>
            </a:r>
            <a:r>
              <a:rPr sz="2600" dirty="0">
                <a:latin typeface="Arial"/>
                <a:cs typeface="Arial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6200" y="2030413"/>
            <a:ext cx="2619375" cy="36830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sz="2600" dirty="0" err="1">
                <a:latin typeface="Arial"/>
                <a:cs typeface="Arial"/>
              </a:rPr>
              <a:t>ono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š</a:t>
            </a:r>
            <a:r>
              <a:rPr sz="2600" spc="-4" dirty="0" err="1">
                <a:latin typeface="Arial"/>
                <a:cs typeface="Arial"/>
              </a:rPr>
              <a:t>t</a:t>
            </a:r>
            <a:r>
              <a:rPr sz="2600" dirty="0" err="1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p</a:t>
            </a:r>
            <a:r>
              <a:rPr sz="2600" spc="-12" dirty="0">
                <a:latin typeface="Arial"/>
                <a:cs typeface="Arial"/>
              </a:rPr>
              <a:t>o</a:t>
            </a:r>
            <a:r>
              <a:rPr sz="2600" spc="4" dirty="0">
                <a:latin typeface="Arial"/>
                <a:cs typeface="Arial"/>
              </a:rPr>
              <a:t>j</a:t>
            </a:r>
            <a:r>
              <a:rPr sz="2600" spc="-12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4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12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u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20775" y="2398713"/>
            <a:ext cx="6850063" cy="366712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sz="2600">
                <a:cs typeface="Arial" panose="020B0604020202020204" pitchFamily="34" charset="0"/>
              </a:rPr>
              <a:t>daje moć. </a:t>
            </a:r>
          </a:p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sz="2600">
                <a:cs typeface="Arial" panose="020B0604020202020204" pitchFamily="34" charset="0"/>
              </a:rPr>
              <a:t>Postoje cetiri osnove moci:</a:t>
            </a:r>
          </a:p>
          <a:p>
            <a:pPr eaLnBrk="1" hangingPunct="1">
              <a:lnSpc>
                <a:spcPct val="96000"/>
              </a:lnSpc>
              <a:spcBef>
                <a:spcPts val="925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b="1">
                <a:cs typeface="Arial" panose="020B0604020202020204" pitchFamily="34" charset="0"/>
              </a:rPr>
              <a:t>Sila. </a:t>
            </a:r>
            <a:r>
              <a:rPr lang="en-US" sz="1900">
                <a:cs typeface="Arial" panose="020B0604020202020204" pitchFamily="34" charset="0"/>
              </a:rPr>
              <a:t>Moć prinude</a:t>
            </a:r>
          </a:p>
          <a:p>
            <a:pPr eaLnBrk="1" hangingPunct="1">
              <a:lnSpc>
                <a:spcPct val="96000"/>
              </a:lnSpc>
              <a:spcBef>
                <a:spcPts val="1025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b="1">
                <a:cs typeface="Arial" panose="020B0604020202020204" pitchFamily="34" charset="0"/>
              </a:rPr>
              <a:t>Nagrada</a:t>
            </a:r>
            <a:r>
              <a:rPr lang="en-US" sz="1900">
                <a:cs typeface="Arial" panose="020B0604020202020204" pitchFamily="34" charset="0"/>
              </a:rPr>
              <a:t>. Moć koja za osnovu ima nagrade zove se moć</a:t>
            </a:r>
          </a:p>
          <a:p>
            <a:pPr eaLnBrk="1" hangingPunct="1">
              <a:lnSpc>
                <a:spcPct val="96000"/>
              </a:lnSpc>
              <a:spcBef>
                <a:spcPts val="550"/>
              </a:spcBef>
            </a:pPr>
            <a:r>
              <a:rPr lang="en-US" sz="1900">
                <a:cs typeface="Arial" panose="020B0604020202020204" pitchFamily="34" charset="0"/>
              </a:rPr>
              <a:t>nagrađivanja.</a:t>
            </a:r>
          </a:p>
          <a:p>
            <a:pPr eaLnBrk="1" hangingPunct="1">
              <a:lnSpc>
                <a:spcPts val="2275"/>
              </a:lnSpc>
              <a:spcBef>
                <a:spcPts val="1025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900" b="1">
                <a:cs typeface="Arial" panose="020B0604020202020204" pitchFamily="34" charset="0"/>
              </a:rPr>
              <a:t>Ubeđivanje</a:t>
            </a:r>
            <a:r>
              <a:rPr lang="en-US" sz="1900">
                <a:cs typeface="Arial" panose="020B0604020202020204" pitchFamily="34" charset="0"/>
              </a:rPr>
              <a:t>. Ova vrsta moći koja se zasniva na </a:t>
            </a:r>
          </a:p>
          <a:p>
            <a:pPr eaLnBrk="1" hangingPunct="1">
              <a:lnSpc>
                <a:spcPts val="2213"/>
              </a:lnSpc>
              <a:spcBef>
                <a:spcPts val="563"/>
              </a:spcBef>
            </a:pPr>
            <a:r>
              <a:rPr lang="en-US" sz="1900">
                <a:cs typeface="Arial" panose="020B0604020202020204" pitchFamily="34" charset="0"/>
              </a:rPr>
              <a:t>sposobnosti superiornog clana grupe da ubedi ostale u </a:t>
            </a:r>
          </a:p>
          <a:p>
            <a:pPr eaLnBrk="1" hangingPunct="1">
              <a:lnSpc>
                <a:spcPts val="2213"/>
              </a:lnSpc>
              <a:spcBef>
                <a:spcPts val="550"/>
              </a:spcBef>
            </a:pPr>
            <a:r>
              <a:rPr lang="en-US" sz="1900">
                <a:cs typeface="Arial" panose="020B0604020202020204" pitchFamily="34" charset="0"/>
              </a:rPr>
              <a:t>legitimnost svojih želja.</a:t>
            </a:r>
          </a:p>
          <a:p>
            <a:pPr eaLnBrk="1" hangingPunct="1">
              <a:lnSpc>
                <a:spcPct val="96000"/>
              </a:lnSpc>
              <a:spcBef>
                <a:spcPts val="1025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b="1">
                <a:cs typeface="Arial" panose="020B0604020202020204" pitchFamily="34" charset="0"/>
              </a:rPr>
              <a:t>Znanje</a:t>
            </a:r>
            <a:r>
              <a:rPr lang="en-US" sz="1900">
                <a:cs typeface="Arial" panose="020B0604020202020204" pitchFamily="34" charset="0"/>
              </a:rPr>
              <a:t>. Onaj ko ima znanje potrebno organizaciji ima moć</a:t>
            </a:r>
          </a:p>
          <a:p>
            <a:pPr eaLnBrk="1" hangingPunct="1">
              <a:lnSpc>
                <a:spcPct val="96000"/>
              </a:lnSpc>
              <a:spcBef>
                <a:spcPts val="563"/>
              </a:spcBef>
            </a:pPr>
            <a:r>
              <a:rPr lang="en-US" sz="1900">
                <a:cs typeface="Arial" panose="020B0604020202020204" pitchFamily="34" charset="0"/>
              </a:rPr>
              <a:t>koju nazivamo moć znanja.</a:t>
            </a:r>
          </a:p>
        </p:txBody>
      </p:sp>
    </p:spTree>
    <p:extLst>
      <p:ext uri="{BB962C8B-B14F-4D97-AF65-F5344CB8AC3E}">
        <p14:creationId xmlns:p14="http://schemas.microsoft.com/office/powerpoint/2010/main" val="11797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1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2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5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6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7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9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0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1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2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3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4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5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6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7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8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9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0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1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2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3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4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5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6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7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8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9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0775" y="1082675"/>
            <a:ext cx="5756275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Z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VO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I 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ND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V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D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UA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LN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A MO</a:t>
            </a:r>
            <a:r>
              <a:rPr sz="3400" dirty="0">
                <a:solidFill>
                  <a:srgbClr val="320065"/>
                </a:solidFill>
                <a:latin typeface="Arial"/>
                <a:cs typeface="Arial"/>
              </a:rPr>
              <a:t>Ć</a:t>
            </a:r>
            <a:endParaRPr sz="3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0775" y="1895475"/>
            <a:ext cx="6935788" cy="1962150"/>
          </a:xfrm>
          <a:prstGeom prst="rect">
            <a:avLst/>
          </a:prstGeom>
        </p:spPr>
        <p:txBody>
          <a:bodyPr lIns="0" tIns="0" rIns="0" bIns="0"/>
          <a:lstStyle>
            <a:lvl1pPr marL="311150" indent="-300038" eaLnBrk="0" hangingPunct="0"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03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525"/>
              </a:lnSpc>
              <a:spcBef>
                <a:spcPts val="325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2600">
                <a:cs typeface="Arial" panose="020B0604020202020204" pitchFamily="34" charset="0"/>
              </a:rPr>
              <a:t>Izvori moći pokazuju kako je pojedinac dosao u poziciju da stekne osnovu moći</a:t>
            </a:r>
          </a:p>
          <a:p>
            <a:pPr eaLnBrk="1" hangingPunct="1">
              <a:lnSpc>
                <a:spcPct val="96000"/>
              </a:lnSpc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b="1">
                <a:cs typeface="Arial" panose="020B0604020202020204" pitchFamily="34" charset="0"/>
              </a:rPr>
              <a:t>Pozicija</a:t>
            </a:r>
            <a:r>
              <a:rPr lang="en-US" sz="190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6000"/>
              </a:lnSpc>
              <a:spcBef>
                <a:spcPts val="100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b="1">
                <a:cs typeface="Arial" panose="020B0604020202020204" pitchFamily="34" charset="0"/>
              </a:rPr>
              <a:t>Lične karakteristike</a:t>
            </a:r>
            <a:r>
              <a:rPr lang="en-US" sz="190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6000"/>
              </a:lnSpc>
              <a:spcBef>
                <a:spcPts val="100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b="1">
                <a:cs typeface="Arial" panose="020B0604020202020204" pitchFamily="34" charset="0"/>
              </a:rPr>
              <a:t>Ekspertiza.</a:t>
            </a:r>
            <a:endParaRPr lang="en-US" sz="19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450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b="1">
                <a:cs typeface="Arial" panose="020B0604020202020204" pitchFamily="34" charset="0"/>
              </a:rPr>
              <a:t>Šansa</a:t>
            </a:r>
            <a:r>
              <a:rPr lang="en-US" sz="190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8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95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object 95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object 95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object 95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object 95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object 95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8" name="object 94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9" name="object 94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0" name="object 94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1" name="object 94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2" name="object 94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3" name="object 94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4" name="object 94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5" name="object 94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6" name="object 94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7" name="object 94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8" name="object 93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9" name="object 93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0" name="object 93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1" name="object 93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2" name="object 93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3" name="object 93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4" name="object 93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5" name="object 93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6" name="object 93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7" name="object 93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8" name="object 92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9" name="object 92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0" name="object 92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1" name="object 92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2" name="object 92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3" name="object 92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4" name="object 625"/>
          <p:cNvSpPr>
            <a:spLocks/>
          </p:cNvSpPr>
          <p:nvPr/>
        </p:nvSpPr>
        <p:spPr bwMode="auto">
          <a:xfrm>
            <a:off x="2897188" y="4876800"/>
            <a:ext cx="68262" cy="442913"/>
          </a:xfrm>
          <a:custGeom>
            <a:avLst/>
            <a:gdLst>
              <a:gd name="T0" fmla="*/ 0 w 80772"/>
              <a:gd name="T1" fmla="*/ 487679 h 487679"/>
              <a:gd name="T2" fmla="*/ 80772 w 80772"/>
              <a:gd name="T3" fmla="*/ 406907 h 487679"/>
              <a:gd name="T4" fmla="*/ 80772 w 80772"/>
              <a:gd name="T5" fmla="*/ 0 h 487679"/>
              <a:gd name="T6" fmla="*/ 0 w 80772"/>
              <a:gd name="T7" fmla="*/ 80771 h 487679"/>
              <a:gd name="T8" fmla="*/ 0 w 80772"/>
              <a:gd name="T9" fmla="*/ 487679 h 487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487679">
                <a:moveTo>
                  <a:pt x="0" y="487679"/>
                </a:moveTo>
                <a:lnTo>
                  <a:pt x="80772" y="406907"/>
                </a:lnTo>
                <a:lnTo>
                  <a:pt x="80772" y="0"/>
                </a:lnTo>
                <a:lnTo>
                  <a:pt x="0" y="80771"/>
                </a:lnTo>
                <a:lnTo>
                  <a:pt x="0" y="487679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5" name="object 626"/>
          <p:cNvSpPr>
            <a:spLocks/>
          </p:cNvSpPr>
          <p:nvPr/>
        </p:nvSpPr>
        <p:spPr bwMode="auto">
          <a:xfrm>
            <a:off x="2897188" y="5246688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6" name="object 627"/>
          <p:cNvSpPr>
            <a:spLocks/>
          </p:cNvSpPr>
          <p:nvPr/>
        </p:nvSpPr>
        <p:spPr bwMode="auto">
          <a:xfrm>
            <a:off x="1589088" y="4876800"/>
            <a:ext cx="1376362" cy="73025"/>
          </a:xfrm>
          <a:custGeom>
            <a:avLst/>
            <a:gdLst>
              <a:gd name="T0" fmla="*/ 1528571 w 1609344"/>
              <a:gd name="T1" fmla="*/ 80771 h 80771"/>
              <a:gd name="T2" fmla="*/ 1609344 w 1609344"/>
              <a:gd name="T3" fmla="*/ 0 h 80771"/>
              <a:gd name="T4" fmla="*/ 82295 w 1609344"/>
              <a:gd name="T5" fmla="*/ 0 h 80771"/>
              <a:gd name="T6" fmla="*/ 0 w 1609344"/>
              <a:gd name="T7" fmla="*/ 80771 h 80771"/>
              <a:gd name="T8" fmla="*/ 1528571 w 1609344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9344" h="80771">
                <a:moveTo>
                  <a:pt x="1528571" y="80771"/>
                </a:moveTo>
                <a:lnTo>
                  <a:pt x="1609344" y="0"/>
                </a:lnTo>
                <a:lnTo>
                  <a:pt x="82295" y="0"/>
                </a:lnTo>
                <a:lnTo>
                  <a:pt x="0" y="80771"/>
                </a:lnTo>
                <a:lnTo>
                  <a:pt x="1528571" y="80771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7" name="object 628"/>
          <p:cNvSpPr>
            <a:spLocks/>
          </p:cNvSpPr>
          <p:nvPr/>
        </p:nvSpPr>
        <p:spPr bwMode="auto">
          <a:xfrm>
            <a:off x="2897188" y="4876800"/>
            <a:ext cx="68262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8" name="object 629"/>
          <p:cNvSpPr>
            <a:spLocks/>
          </p:cNvSpPr>
          <p:nvPr/>
        </p:nvSpPr>
        <p:spPr bwMode="auto">
          <a:xfrm>
            <a:off x="1589088" y="4949825"/>
            <a:ext cx="1308100" cy="369888"/>
          </a:xfrm>
          <a:custGeom>
            <a:avLst/>
            <a:gdLst>
              <a:gd name="T0" fmla="*/ 0 w 1528571"/>
              <a:gd name="T1" fmla="*/ 0 h 406908"/>
              <a:gd name="T2" fmla="*/ 0 w 1528571"/>
              <a:gd name="T3" fmla="*/ 406908 h 406908"/>
              <a:gd name="T4" fmla="*/ 1528571 w 1528571"/>
              <a:gd name="T5" fmla="*/ 406908 h 406908"/>
              <a:gd name="T6" fmla="*/ 1528571 w 1528571"/>
              <a:gd name="T7" fmla="*/ 0 h 406908"/>
              <a:gd name="T8" fmla="*/ 0 w 1528571"/>
              <a:gd name="T9" fmla="*/ 0 h 406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571" h="406908">
                <a:moveTo>
                  <a:pt x="0" y="0"/>
                </a:moveTo>
                <a:lnTo>
                  <a:pt x="0" y="406908"/>
                </a:lnTo>
                <a:lnTo>
                  <a:pt x="1528571" y="406908"/>
                </a:lnTo>
                <a:lnTo>
                  <a:pt x="1528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9" name="object 630"/>
          <p:cNvSpPr>
            <a:spLocks/>
          </p:cNvSpPr>
          <p:nvPr/>
        </p:nvSpPr>
        <p:spPr bwMode="auto">
          <a:xfrm>
            <a:off x="1589088" y="4949825"/>
            <a:ext cx="0" cy="369888"/>
          </a:xfrm>
          <a:custGeom>
            <a:avLst/>
            <a:gdLst>
              <a:gd name="T0" fmla="*/ 0 h 406908"/>
              <a:gd name="T1" fmla="*/ 406908 h 40690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06908">
                <a:moveTo>
                  <a:pt x="0" y="0"/>
                </a:moveTo>
                <a:lnTo>
                  <a:pt x="0" y="406908"/>
                </a:lnTo>
              </a:path>
            </a:pathLst>
          </a:custGeom>
          <a:noFill/>
          <a:ln w="12192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0" name="object 631"/>
          <p:cNvSpPr>
            <a:spLocks/>
          </p:cNvSpPr>
          <p:nvPr/>
        </p:nvSpPr>
        <p:spPr bwMode="auto">
          <a:xfrm>
            <a:off x="1589088" y="5319713"/>
            <a:ext cx="1308100" cy="0"/>
          </a:xfrm>
          <a:custGeom>
            <a:avLst/>
            <a:gdLst>
              <a:gd name="T0" fmla="*/ 0 w 1528571"/>
              <a:gd name="T1" fmla="*/ 1528571 w 1528571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28571">
                <a:moveTo>
                  <a:pt x="0" y="0"/>
                </a:moveTo>
                <a:lnTo>
                  <a:pt x="1528571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1" name="object 632"/>
          <p:cNvSpPr>
            <a:spLocks/>
          </p:cNvSpPr>
          <p:nvPr/>
        </p:nvSpPr>
        <p:spPr bwMode="auto">
          <a:xfrm>
            <a:off x="2897188" y="4949825"/>
            <a:ext cx="0" cy="369888"/>
          </a:xfrm>
          <a:custGeom>
            <a:avLst/>
            <a:gdLst>
              <a:gd name="T0" fmla="*/ 406908 h 406908"/>
              <a:gd name="T1" fmla="*/ 0 h 40690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06908">
                <a:moveTo>
                  <a:pt x="0" y="40690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2" name="object 633"/>
          <p:cNvSpPr>
            <a:spLocks/>
          </p:cNvSpPr>
          <p:nvPr/>
        </p:nvSpPr>
        <p:spPr bwMode="auto">
          <a:xfrm>
            <a:off x="1589088" y="4949825"/>
            <a:ext cx="1308100" cy="0"/>
          </a:xfrm>
          <a:custGeom>
            <a:avLst/>
            <a:gdLst>
              <a:gd name="T0" fmla="*/ 1528571 w 1528571"/>
              <a:gd name="T1" fmla="*/ 0 w 1528571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28571">
                <a:moveTo>
                  <a:pt x="1528571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3" name="object 634"/>
          <p:cNvSpPr>
            <a:spLocks/>
          </p:cNvSpPr>
          <p:nvPr/>
        </p:nvSpPr>
        <p:spPr bwMode="auto">
          <a:xfrm>
            <a:off x="2106613" y="5565775"/>
            <a:ext cx="130175" cy="74613"/>
          </a:xfrm>
          <a:custGeom>
            <a:avLst/>
            <a:gdLst>
              <a:gd name="T0" fmla="*/ 71627 w 152400"/>
              <a:gd name="T1" fmla="*/ 80772 h 82295"/>
              <a:gd name="T2" fmla="*/ 152400 w 152400"/>
              <a:gd name="T3" fmla="*/ 0 h 82295"/>
              <a:gd name="T4" fmla="*/ 80771 w 152400"/>
              <a:gd name="T5" fmla="*/ 1524 h 82295"/>
              <a:gd name="T6" fmla="*/ 0 w 152400"/>
              <a:gd name="T7" fmla="*/ 82295 h 82295"/>
              <a:gd name="T8" fmla="*/ 71627 w 152400"/>
              <a:gd name="T9" fmla="*/ 80772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400" h="82295">
                <a:moveTo>
                  <a:pt x="71627" y="80772"/>
                </a:moveTo>
                <a:lnTo>
                  <a:pt x="152400" y="0"/>
                </a:lnTo>
                <a:lnTo>
                  <a:pt x="80771" y="1524"/>
                </a:lnTo>
                <a:lnTo>
                  <a:pt x="0" y="82295"/>
                </a:lnTo>
                <a:lnTo>
                  <a:pt x="71627" y="80772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4" name="object 635"/>
          <p:cNvSpPr>
            <a:spLocks/>
          </p:cNvSpPr>
          <p:nvPr/>
        </p:nvSpPr>
        <p:spPr bwMode="auto">
          <a:xfrm>
            <a:off x="2168525" y="5565775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5" name="object 636"/>
          <p:cNvSpPr>
            <a:spLocks/>
          </p:cNvSpPr>
          <p:nvPr/>
        </p:nvSpPr>
        <p:spPr bwMode="auto">
          <a:xfrm>
            <a:off x="2136775" y="5565775"/>
            <a:ext cx="100013" cy="73025"/>
          </a:xfrm>
          <a:custGeom>
            <a:avLst/>
            <a:gdLst>
              <a:gd name="T0" fmla="*/ 36575 w 117348"/>
              <a:gd name="T1" fmla="*/ 80772 h 80772"/>
              <a:gd name="T2" fmla="*/ 117348 w 117348"/>
              <a:gd name="T3" fmla="*/ 0 h 80772"/>
              <a:gd name="T4" fmla="*/ 80771 w 117348"/>
              <a:gd name="T5" fmla="*/ 0 h 80772"/>
              <a:gd name="T6" fmla="*/ 0 w 117348"/>
              <a:gd name="T7" fmla="*/ 80772 h 80772"/>
              <a:gd name="T8" fmla="*/ 36575 w 117348"/>
              <a:gd name="T9" fmla="*/ 80772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348" h="80772">
                <a:moveTo>
                  <a:pt x="36575" y="80772"/>
                </a:moveTo>
                <a:lnTo>
                  <a:pt x="117348" y="0"/>
                </a:lnTo>
                <a:lnTo>
                  <a:pt x="80771" y="0"/>
                </a:lnTo>
                <a:lnTo>
                  <a:pt x="0" y="80772"/>
                </a:lnTo>
                <a:lnTo>
                  <a:pt x="36575" y="80772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6" name="object 637"/>
          <p:cNvSpPr>
            <a:spLocks/>
          </p:cNvSpPr>
          <p:nvPr/>
        </p:nvSpPr>
        <p:spPr bwMode="auto">
          <a:xfrm>
            <a:off x="2106613" y="5565775"/>
            <a:ext cx="100012" cy="74613"/>
          </a:xfrm>
          <a:custGeom>
            <a:avLst/>
            <a:gdLst>
              <a:gd name="T0" fmla="*/ 35051 w 115823"/>
              <a:gd name="T1" fmla="*/ 80772 h 82295"/>
              <a:gd name="T2" fmla="*/ 115823 w 115823"/>
              <a:gd name="T3" fmla="*/ 0 h 82295"/>
              <a:gd name="T4" fmla="*/ 80771 w 115823"/>
              <a:gd name="T5" fmla="*/ 1524 h 82295"/>
              <a:gd name="T6" fmla="*/ 0 w 115823"/>
              <a:gd name="T7" fmla="*/ 82295 h 82295"/>
              <a:gd name="T8" fmla="*/ 35051 w 115823"/>
              <a:gd name="T9" fmla="*/ 80772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3" h="82295">
                <a:moveTo>
                  <a:pt x="35051" y="80772"/>
                </a:moveTo>
                <a:lnTo>
                  <a:pt x="115823" y="0"/>
                </a:lnTo>
                <a:lnTo>
                  <a:pt x="80771" y="1524"/>
                </a:lnTo>
                <a:lnTo>
                  <a:pt x="0" y="82295"/>
                </a:lnTo>
                <a:lnTo>
                  <a:pt x="35051" y="80772"/>
                </a:lnTo>
                <a:close/>
              </a:path>
            </a:pathLst>
          </a:custGeom>
          <a:solidFill>
            <a:srgbClr val="989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7" name="object 638"/>
          <p:cNvSpPr>
            <a:spLocks/>
          </p:cNvSpPr>
          <p:nvPr/>
        </p:nvSpPr>
        <p:spPr bwMode="auto">
          <a:xfrm>
            <a:off x="2047875" y="5567363"/>
            <a:ext cx="128588" cy="76200"/>
          </a:xfrm>
          <a:custGeom>
            <a:avLst/>
            <a:gdLst>
              <a:gd name="T0" fmla="*/ 68580 w 149351"/>
              <a:gd name="T1" fmla="*/ 80771 h 83819"/>
              <a:gd name="T2" fmla="*/ 149351 w 149351"/>
              <a:gd name="T3" fmla="*/ 0 h 83819"/>
              <a:gd name="T4" fmla="*/ 80771 w 149351"/>
              <a:gd name="T5" fmla="*/ 3048 h 83819"/>
              <a:gd name="T6" fmla="*/ 0 w 149351"/>
              <a:gd name="T7" fmla="*/ 83819 h 83819"/>
              <a:gd name="T8" fmla="*/ 68580 w 149351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351" h="83819">
                <a:moveTo>
                  <a:pt x="68580" y="80771"/>
                </a:moveTo>
                <a:lnTo>
                  <a:pt x="149351" y="0"/>
                </a:lnTo>
                <a:lnTo>
                  <a:pt x="80771" y="3048"/>
                </a:lnTo>
                <a:lnTo>
                  <a:pt x="0" y="83819"/>
                </a:lnTo>
                <a:lnTo>
                  <a:pt x="68580" y="80771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8" name="object 639"/>
          <p:cNvSpPr>
            <a:spLocks/>
          </p:cNvSpPr>
          <p:nvPr/>
        </p:nvSpPr>
        <p:spPr bwMode="auto">
          <a:xfrm>
            <a:off x="2106613" y="5567363"/>
            <a:ext cx="69850" cy="73025"/>
          </a:xfrm>
          <a:custGeom>
            <a:avLst/>
            <a:gdLst>
              <a:gd name="T0" fmla="*/ 0 w 80771"/>
              <a:gd name="T1" fmla="*/ 80771 h 80771"/>
              <a:gd name="T2" fmla="*/ 80771 w 80771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1">
                <a:moveTo>
                  <a:pt x="0" y="80771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9999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9" name="object 640"/>
          <p:cNvSpPr>
            <a:spLocks/>
          </p:cNvSpPr>
          <p:nvPr/>
        </p:nvSpPr>
        <p:spPr bwMode="auto">
          <a:xfrm>
            <a:off x="2087563" y="5567363"/>
            <a:ext cx="88900" cy="73025"/>
          </a:xfrm>
          <a:custGeom>
            <a:avLst/>
            <a:gdLst>
              <a:gd name="T0" fmla="*/ 22860 w 103631"/>
              <a:gd name="T1" fmla="*/ 80771 h 80771"/>
              <a:gd name="T2" fmla="*/ 103631 w 103631"/>
              <a:gd name="T3" fmla="*/ 0 h 80771"/>
              <a:gd name="T4" fmla="*/ 80771 w 103631"/>
              <a:gd name="T5" fmla="*/ 0 h 80771"/>
              <a:gd name="T6" fmla="*/ 0 w 103631"/>
              <a:gd name="T7" fmla="*/ 80771 h 80771"/>
              <a:gd name="T8" fmla="*/ 22860 w 103631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0771">
                <a:moveTo>
                  <a:pt x="22860" y="80771"/>
                </a:moveTo>
                <a:lnTo>
                  <a:pt x="103631" y="0"/>
                </a:lnTo>
                <a:lnTo>
                  <a:pt x="80771" y="0"/>
                </a:lnTo>
                <a:lnTo>
                  <a:pt x="0" y="80771"/>
                </a:lnTo>
                <a:lnTo>
                  <a:pt x="22860" y="80771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0" name="object 641"/>
          <p:cNvSpPr>
            <a:spLocks/>
          </p:cNvSpPr>
          <p:nvPr/>
        </p:nvSpPr>
        <p:spPr bwMode="auto">
          <a:xfrm>
            <a:off x="2068513" y="5567363"/>
            <a:ext cx="88900" cy="74612"/>
          </a:xfrm>
          <a:custGeom>
            <a:avLst/>
            <a:gdLst>
              <a:gd name="T0" fmla="*/ 22860 w 103631"/>
              <a:gd name="T1" fmla="*/ 80771 h 82295"/>
              <a:gd name="T2" fmla="*/ 103631 w 103631"/>
              <a:gd name="T3" fmla="*/ 0 h 82295"/>
              <a:gd name="T4" fmla="*/ 80772 w 103631"/>
              <a:gd name="T5" fmla="*/ 1524 h 82295"/>
              <a:gd name="T6" fmla="*/ 0 w 103631"/>
              <a:gd name="T7" fmla="*/ 82295 h 82295"/>
              <a:gd name="T8" fmla="*/ 22860 w 103631"/>
              <a:gd name="T9" fmla="*/ 80771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60" y="80771"/>
                </a:moveTo>
                <a:lnTo>
                  <a:pt x="103631" y="0"/>
                </a:lnTo>
                <a:lnTo>
                  <a:pt x="80772" y="1524"/>
                </a:lnTo>
                <a:lnTo>
                  <a:pt x="0" y="82295"/>
                </a:lnTo>
                <a:lnTo>
                  <a:pt x="22860" y="80771"/>
                </a:lnTo>
                <a:close/>
              </a:path>
            </a:pathLst>
          </a:custGeom>
          <a:solidFill>
            <a:srgbClr val="9A9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1" name="object 642"/>
          <p:cNvSpPr>
            <a:spLocks/>
          </p:cNvSpPr>
          <p:nvPr/>
        </p:nvSpPr>
        <p:spPr bwMode="auto">
          <a:xfrm>
            <a:off x="2047875" y="5568950"/>
            <a:ext cx="88900" cy="74613"/>
          </a:xfrm>
          <a:custGeom>
            <a:avLst/>
            <a:gdLst>
              <a:gd name="T0" fmla="*/ 22859 w 103631"/>
              <a:gd name="T1" fmla="*/ 80771 h 82295"/>
              <a:gd name="T2" fmla="*/ 103631 w 103631"/>
              <a:gd name="T3" fmla="*/ 0 h 82295"/>
              <a:gd name="T4" fmla="*/ 80771 w 103631"/>
              <a:gd name="T5" fmla="*/ 1524 h 82295"/>
              <a:gd name="T6" fmla="*/ 0 w 103631"/>
              <a:gd name="T7" fmla="*/ 82295 h 82295"/>
              <a:gd name="T8" fmla="*/ 22859 w 103631"/>
              <a:gd name="T9" fmla="*/ 80771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59" y="80771"/>
                </a:moveTo>
                <a:lnTo>
                  <a:pt x="103631" y="0"/>
                </a:lnTo>
                <a:lnTo>
                  <a:pt x="80771" y="1524"/>
                </a:lnTo>
                <a:lnTo>
                  <a:pt x="0" y="82295"/>
                </a:lnTo>
                <a:lnTo>
                  <a:pt x="22859" y="80771"/>
                </a:lnTo>
                <a:close/>
              </a:path>
            </a:pathLst>
          </a:custGeom>
          <a:solidFill>
            <a:srgbClr val="9B9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2" name="object 643"/>
          <p:cNvSpPr>
            <a:spLocks/>
          </p:cNvSpPr>
          <p:nvPr/>
        </p:nvSpPr>
        <p:spPr bwMode="auto">
          <a:xfrm>
            <a:off x="1990725" y="5570538"/>
            <a:ext cx="127000" cy="77787"/>
          </a:xfrm>
          <a:custGeom>
            <a:avLst/>
            <a:gdLst>
              <a:gd name="T0" fmla="*/ 67056 w 147827"/>
              <a:gd name="T1" fmla="*/ 80771 h 86867"/>
              <a:gd name="T2" fmla="*/ 147827 w 147827"/>
              <a:gd name="T3" fmla="*/ 0 h 86867"/>
              <a:gd name="T4" fmla="*/ 80771 w 147827"/>
              <a:gd name="T5" fmla="*/ 6095 h 86867"/>
              <a:gd name="T6" fmla="*/ 0 w 147827"/>
              <a:gd name="T7" fmla="*/ 86867 h 86867"/>
              <a:gd name="T8" fmla="*/ 67056 w 147827"/>
              <a:gd name="T9" fmla="*/ 80771 h 8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827" h="86867">
                <a:moveTo>
                  <a:pt x="67056" y="80771"/>
                </a:moveTo>
                <a:lnTo>
                  <a:pt x="147827" y="0"/>
                </a:lnTo>
                <a:lnTo>
                  <a:pt x="80771" y="6095"/>
                </a:lnTo>
                <a:lnTo>
                  <a:pt x="0" y="86867"/>
                </a:lnTo>
                <a:lnTo>
                  <a:pt x="67056" y="80771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3" name="object 644"/>
          <p:cNvSpPr>
            <a:spLocks/>
          </p:cNvSpPr>
          <p:nvPr/>
        </p:nvSpPr>
        <p:spPr bwMode="auto">
          <a:xfrm>
            <a:off x="2047875" y="5570538"/>
            <a:ext cx="69850" cy="73025"/>
          </a:xfrm>
          <a:custGeom>
            <a:avLst/>
            <a:gdLst>
              <a:gd name="T0" fmla="*/ 0 w 80771"/>
              <a:gd name="T1" fmla="*/ 80771 h 80771"/>
              <a:gd name="T2" fmla="*/ 80771 w 80771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1">
                <a:moveTo>
                  <a:pt x="0" y="80771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9C9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4" name="object 645"/>
          <p:cNvSpPr>
            <a:spLocks/>
          </p:cNvSpPr>
          <p:nvPr/>
        </p:nvSpPr>
        <p:spPr bwMode="auto">
          <a:xfrm>
            <a:off x="2019300" y="5570538"/>
            <a:ext cx="98425" cy="74612"/>
          </a:xfrm>
          <a:custGeom>
            <a:avLst/>
            <a:gdLst>
              <a:gd name="T0" fmla="*/ 33528 w 114300"/>
              <a:gd name="T1" fmla="*/ 80771 h 83819"/>
              <a:gd name="T2" fmla="*/ 114300 w 114300"/>
              <a:gd name="T3" fmla="*/ 0 h 83819"/>
              <a:gd name="T4" fmla="*/ 80772 w 114300"/>
              <a:gd name="T5" fmla="*/ 3047 h 83819"/>
              <a:gd name="T6" fmla="*/ 0 w 114300"/>
              <a:gd name="T7" fmla="*/ 83819 h 83819"/>
              <a:gd name="T8" fmla="*/ 33528 w 114300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19">
                <a:moveTo>
                  <a:pt x="33528" y="80771"/>
                </a:moveTo>
                <a:lnTo>
                  <a:pt x="114300" y="0"/>
                </a:lnTo>
                <a:lnTo>
                  <a:pt x="80772" y="3047"/>
                </a:lnTo>
                <a:lnTo>
                  <a:pt x="0" y="83819"/>
                </a:lnTo>
                <a:lnTo>
                  <a:pt x="33528" y="80771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5" name="object 646"/>
          <p:cNvSpPr>
            <a:spLocks/>
          </p:cNvSpPr>
          <p:nvPr/>
        </p:nvSpPr>
        <p:spPr bwMode="auto">
          <a:xfrm>
            <a:off x="1990725" y="5572125"/>
            <a:ext cx="98425" cy="76200"/>
          </a:xfrm>
          <a:custGeom>
            <a:avLst/>
            <a:gdLst>
              <a:gd name="T0" fmla="*/ 33527 w 114300"/>
              <a:gd name="T1" fmla="*/ 80772 h 83820"/>
              <a:gd name="T2" fmla="*/ 114300 w 114300"/>
              <a:gd name="T3" fmla="*/ 0 h 83820"/>
              <a:gd name="T4" fmla="*/ 80771 w 114300"/>
              <a:gd name="T5" fmla="*/ 3048 h 83820"/>
              <a:gd name="T6" fmla="*/ 0 w 114300"/>
              <a:gd name="T7" fmla="*/ 83820 h 83820"/>
              <a:gd name="T8" fmla="*/ 33527 w 114300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20">
                <a:moveTo>
                  <a:pt x="33527" y="80772"/>
                </a:moveTo>
                <a:lnTo>
                  <a:pt x="114300" y="0"/>
                </a:lnTo>
                <a:lnTo>
                  <a:pt x="80771" y="3048"/>
                </a:lnTo>
                <a:lnTo>
                  <a:pt x="0" y="83820"/>
                </a:lnTo>
                <a:lnTo>
                  <a:pt x="33527" y="80772"/>
                </a:lnTo>
                <a:close/>
              </a:path>
            </a:pathLst>
          </a:custGeom>
          <a:solidFill>
            <a:srgbClr val="9D9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6" name="object 647"/>
          <p:cNvSpPr>
            <a:spLocks/>
          </p:cNvSpPr>
          <p:nvPr/>
        </p:nvSpPr>
        <p:spPr bwMode="auto">
          <a:xfrm>
            <a:off x="1936750" y="5575300"/>
            <a:ext cx="123825" cy="80963"/>
          </a:xfrm>
          <a:custGeom>
            <a:avLst/>
            <a:gdLst>
              <a:gd name="T0" fmla="*/ 64007 w 144779"/>
              <a:gd name="T1" fmla="*/ 80772 h 88392"/>
              <a:gd name="T2" fmla="*/ 144779 w 144779"/>
              <a:gd name="T3" fmla="*/ 0 h 88392"/>
              <a:gd name="T4" fmla="*/ 80771 w 144779"/>
              <a:gd name="T5" fmla="*/ 7620 h 88392"/>
              <a:gd name="T6" fmla="*/ 0 w 144779"/>
              <a:gd name="T7" fmla="*/ 88392 h 88392"/>
              <a:gd name="T8" fmla="*/ 64007 w 144779"/>
              <a:gd name="T9" fmla="*/ 80772 h 88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779" h="88392">
                <a:moveTo>
                  <a:pt x="64007" y="80772"/>
                </a:moveTo>
                <a:lnTo>
                  <a:pt x="144779" y="0"/>
                </a:lnTo>
                <a:lnTo>
                  <a:pt x="80771" y="7620"/>
                </a:lnTo>
                <a:lnTo>
                  <a:pt x="0" y="88392"/>
                </a:lnTo>
                <a:lnTo>
                  <a:pt x="64007" y="80772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7" name="object 648"/>
          <p:cNvSpPr>
            <a:spLocks/>
          </p:cNvSpPr>
          <p:nvPr/>
        </p:nvSpPr>
        <p:spPr bwMode="auto">
          <a:xfrm>
            <a:off x="1990725" y="5575300"/>
            <a:ext cx="69850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9E9E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8" name="object 649"/>
          <p:cNvSpPr>
            <a:spLocks/>
          </p:cNvSpPr>
          <p:nvPr/>
        </p:nvSpPr>
        <p:spPr bwMode="auto">
          <a:xfrm>
            <a:off x="1973263" y="5575300"/>
            <a:ext cx="87312" cy="74613"/>
          </a:xfrm>
          <a:custGeom>
            <a:avLst/>
            <a:gdLst>
              <a:gd name="T0" fmla="*/ 21336 w 102107"/>
              <a:gd name="T1" fmla="*/ 80772 h 82296"/>
              <a:gd name="T2" fmla="*/ 102107 w 102107"/>
              <a:gd name="T3" fmla="*/ 0 h 82296"/>
              <a:gd name="T4" fmla="*/ 80772 w 102107"/>
              <a:gd name="T5" fmla="*/ 1524 h 82296"/>
              <a:gd name="T6" fmla="*/ 0 w 102107"/>
              <a:gd name="T7" fmla="*/ 82296 h 82296"/>
              <a:gd name="T8" fmla="*/ 21336 w 102107"/>
              <a:gd name="T9" fmla="*/ 80772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2296">
                <a:moveTo>
                  <a:pt x="21336" y="80772"/>
                </a:moveTo>
                <a:lnTo>
                  <a:pt x="102107" y="0"/>
                </a:lnTo>
                <a:lnTo>
                  <a:pt x="80772" y="1524"/>
                </a:lnTo>
                <a:lnTo>
                  <a:pt x="0" y="82296"/>
                </a:lnTo>
                <a:lnTo>
                  <a:pt x="21336" y="80772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9" name="object 650"/>
          <p:cNvSpPr>
            <a:spLocks/>
          </p:cNvSpPr>
          <p:nvPr/>
        </p:nvSpPr>
        <p:spPr bwMode="auto">
          <a:xfrm>
            <a:off x="1954213" y="5576888"/>
            <a:ext cx="87312" cy="76200"/>
          </a:xfrm>
          <a:custGeom>
            <a:avLst/>
            <a:gdLst>
              <a:gd name="T0" fmla="*/ 21336 w 102108"/>
              <a:gd name="T1" fmla="*/ 80772 h 83820"/>
              <a:gd name="T2" fmla="*/ 102108 w 102108"/>
              <a:gd name="T3" fmla="*/ 0 h 83820"/>
              <a:gd name="T4" fmla="*/ 80772 w 102108"/>
              <a:gd name="T5" fmla="*/ 3048 h 83820"/>
              <a:gd name="T6" fmla="*/ 0 w 102108"/>
              <a:gd name="T7" fmla="*/ 83820 h 83820"/>
              <a:gd name="T8" fmla="*/ 21336 w 102108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8" h="83820">
                <a:moveTo>
                  <a:pt x="21336" y="80772"/>
                </a:moveTo>
                <a:lnTo>
                  <a:pt x="102108" y="0"/>
                </a:lnTo>
                <a:lnTo>
                  <a:pt x="80772" y="3048"/>
                </a:lnTo>
                <a:lnTo>
                  <a:pt x="0" y="83820"/>
                </a:lnTo>
                <a:lnTo>
                  <a:pt x="21336" y="80772"/>
                </a:lnTo>
                <a:close/>
              </a:path>
            </a:pathLst>
          </a:custGeom>
          <a:solidFill>
            <a:srgbClr val="9F9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0" name="object 651"/>
          <p:cNvSpPr>
            <a:spLocks/>
          </p:cNvSpPr>
          <p:nvPr/>
        </p:nvSpPr>
        <p:spPr bwMode="auto">
          <a:xfrm>
            <a:off x="1936750" y="5580063"/>
            <a:ext cx="87313" cy="76200"/>
          </a:xfrm>
          <a:custGeom>
            <a:avLst/>
            <a:gdLst>
              <a:gd name="T0" fmla="*/ 21335 w 102107"/>
              <a:gd name="T1" fmla="*/ 80772 h 83820"/>
              <a:gd name="T2" fmla="*/ 102107 w 102107"/>
              <a:gd name="T3" fmla="*/ 0 h 83820"/>
              <a:gd name="T4" fmla="*/ 80771 w 102107"/>
              <a:gd name="T5" fmla="*/ 3048 h 83820"/>
              <a:gd name="T6" fmla="*/ 0 w 102107"/>
              <a:gd name="T7" fmla="*/ 83820 h 83820"/>
              <a:gd name="T8" fmla="*/ 21335 w 102107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5" y="80772"/>
                </a:moveTo>
                <a:lnTo>
                  <a:pt x="102107" y="0"/>
                </a:lnTo>
                <a:lnTo>
                  <a:pt x="80771" y="3048"/>
                </a:lnTo>
                <a:lnTo>
                  <a:pt x="0" y="83820"/>
                </a:lnTo>
                <a:lnTo>
                  <a:pt x="21335" y="80772"/>
                </a:lnTo>
                <a:close/>
              </a:path>
            </a:pathLst>
          </a:custGeom>
          <a:solidFill>
            <a:srgbClr val="A0A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1" name="object 652"/>
          <p:cNvSpPr>
            <a:spLocks/>
          </p:cNvSpPr>
          <p:nvPr/>
        </p:nvSpPr>
        <p:spPr bwMode="auto">
          <a:xfrm>
            <a:off x="1884363" y="5581650"/>
            <a:ext cx="120650" cy="82550"/>
          </a:xfrm>
          <a:custGeom>
            <a:avLst/>
            <a:gdLst>
              <a:gd name="T0" fmla="*/ 60960 w 141731"/>
              <a:gd name="T1" fmla="*/ 80772 h 89915"/>
              <a:gd name="T2" fmla="*/ 141731 w 141731"/>
              <a:gd name="T3" fmla="*/ 0 h 89915"/>
              <a:gd name="T4" fmla="*/ 80771 w 141731"/>
              <a:gd name="T5" fmla="*/ 9143 h 89915"/>
              <a:gd name="T6" fmla="*/ 0 w 141731"/>
              <a:gd name="T7" fmla="*/ 89915 h 89915"/>
              <a:gd name="T8" fmla="*/ 60960 w 141731"/>
              <a:gd name="T9" fmla="*/ 80772 h 89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31" h="89915">
                <a:moveTo>
                  <a:pt x="60960" y="80772"/>
                </a:moveTo>
                <a:lnTo>
                  <a:pt x="141731" y="0"/>
                </a:lnTo>
                <a:lnTo>
                  <a:pt x="80771" y="9143"/>
                </a:lnTo>
                <a:lnTo>
                  <a:pt x="0" y="89915"/>
                </a:lnTo>
                <a:lnTo>
                  <a:pt x="60960" y="8077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2" name="object 653"/>
          <p:cNvSpPr>
            <a:spLocks/>
          </p:cNvSpPr>
          <p:nvPr/>
        </p:nvSpPr>
        <p:spPr bwMode="auto">
          <a:xfrm>
            <a:off x="1936750" y="5581650"/>
            <a:ext cx="68263" cy="74613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1A1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3" name="object 654"/>
          <p:cNvSpPr>
            <a:spLocks/>
          </p:cNvSpPr>
          <p:nvPr/>
        </p:nvSpPr>
        <p:spPr bwMode="auto">
          <a:xfrm>
            <a:off x="1919288" y="5581650"/>
            <a:ext cx="85725" cy="76200"/>
          </a:xfrm>
          <a:custGeom>
            <a:avLst/>
            <a:gdLst>
              <a:gd name="T0" fmla="*/ 19812 w 100583"/>
              <a:gd name="T1" fmla="*/ 80772 h 83819"/>
              <a:gd name="T2" fmla="*/ 100583 w 100583"/>
              <a:gd name="T3" fmla="*/ 0 h 83819"/>
              <a:gd name="T4" fmla="*/ 80771 w 100583"/>
              <a:gd name="T5" fmla="*/ 3048 h 83819"/>
              <a:gd name="T6" fmla="*/ 0 w 100583"/>
              <a:gd name="T7" fmla="*/ 83819 h 83819"/>
              <a:gd name="T8" fmla="*/ 19812 w 100583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3819">
                <a:moveTo>
                  <a:pt x="19812" y="80772"/>
                </a:moveTo>
                <a:lnTo>
                  <a:pt x="100583" y="0"/>
                </a:lnTo>
                <a:lnTo>
                  <a:pt x="80771" y="3048"/>
                </a:lnTo>
                <a:lnTo>
                  <a:pt x="0" y="83819"/>
                </a:lnTo>
                <a:lnTo>
                  <a:pt x="19812" y="8077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4" name="object 655"/>
          <p:cNvSpPr>
            <a:spLocks/>
          </p:cNvSpPr>
          <p:nvPr/>
        </p:nvSpPr>
        <p:spPr bwMode="auto">
          <a:xfrm>
            <a:off x="1901825" y="5584825"/>
            <a:ext cx="87313" cy="76200"/>
          </a:xfrm>
          <a:custGeom>
            <a:avLst/>
            <a:gdLst>
              <a:gd name="T0" fmla="*/ 19812 w 100583"/>
              <a:gd name="T1" fmla="*/ 80771 h 83819"/>
              <a:gd name="T2" fmla="*/ 100583 w 100583"/>
              <a:gd name="T3" fmla="*/ 0 h 83819"/>
              <a:gd name="T4" fmla="*/ 80771 w 100583"/>
              <a:gd name="T5" fmla="*/ 3047 h 83819"/>
              <a:gd name="T6" fmla="*/ 0 w 100583"/>
              <a:gd name="T7" fmla="*/ 83819 h 83819"/>
              <a:gd name="T8" fmla="*/ 19812 w 100583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3819">
                <a:moveTo>
                  <a:pt x="19812" y="80771"/>
                </a:moveTo>
                <a:lnTo>
                  <a:pt x="100583" y="0"/>
                </a:lnTo>
                <a:lnTo>
                  <a:pt x="80771" y="3047"/>
                </a:lnTo>
                <a:lnTo>
                  <a:pt x="0" y="83819"/>
                </a:lnTo>
                <a:lnTo>
                  <a:pt x="19812" y="80771"/>
                </a:lnTo>
                <a:close/>
              </a:path>
            </a:pathLst>
          </a:custGeom>
          <a:solidFill>
            <a:srgbClr val="A2A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5" name="object 656"/>
          <p:cNvSpPr>
            <a:spLocks/>
          </p:cNvSpPr>
          <p:nvPr/>
        </p:nvSpPr>
        <p:spPr bwMode="auto">
          <a:xfrm>
            <a:off x="1884363" y="5588000"/>
            <a:ext cx="87312" cy="76200"/>
          </a:xfrm>
          <a:custGeom>
            <a:avLst/>
            <a:gdLst>
              <a:gd name="T0" fmla="*/ 21336 w 102107"/>
              <a:gd name="T1" fmla="*/ 80772 h 83820"/>
              <a:gd name="T2" fmla="*/ 102107 w 102107"/>
              <a:gd name="T3" fmla="*/ 0 h 83820"/>
              <a:gd name="T4" fmla="*/ 80771 w 102107"/>
              <a:gd name="T5" fmla="*/ 3048 h 83820"/>
              <a:gd name="T6" fmla="*/ 0 w 102107"/>
              <a:gd name="T7" fmla="*/ 83820 h 83820"/>
              <a:gd name="T8" fmla="*/ 21336 w 102107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6" y="80772"/>
                </a:moveTo>
                <a:lnTo>
                  <a:pt x="102107" y="0"/>
                </a:lnTo>
                <a:lnTo>
                  <a:pt x="80771" y="3048"/>
                </a:lnTo>
                <a:lnTo>
                  <a:pt x="0" y="83820"/>
                </a:lnTo>
                <a:lnTo>
                  <a:pt x="21336" y="80772"/>
                </a:lnTo>
                <a:close/>
              </a:path>
            </a:pathLst>
          </a:custGeom>
          <a:solidFill>
            <a:srgbClr val="A3A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6" name="object 657"/>
          <p:cNvSpPr>
            <a:spLocks/>
          </p:cNvSpPr>
          <p:nvPr/>
        </p:nvSpPr>
        <p:spPr bwMode="auto">
          <a:xfrm>
            <a:off x="1836738" y="5591175"/>
            <a:ext cx="115887" cy="84138"/>
          </a:xfrm>
          <a:custGeom>
            <a:avLst/>
            <a:gdLst>
              <a:gd name="T0" fmla="*/ 56387 w 137159"/>
              <a:gd name="T1" fmla="*/ 80772 h 92963"/>
              <a:gd name="T2" fmla="*/ 137159 w 137159"/>
              <a:gd name="T3" fmla="*/ 0 h 92963"/>
              <a:gd name="T4" fmla="*/ 80771 w 137159"/>
              <a:gd name="T5" fmla="*/ 12192 h 92963"/>
              <a:gd name="T6" fmla="*/ 0 w 137159"/>
              <a:gd name="T7" fmla="*/ 92963 h 92963"/>
              <a:gd name="T8" fmla="*/ 56387 w 137159"/>
              <a:gd name="T9" fmla="*/ 80772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159" h="92963">
                <a:moveTo>
                  <a:pt x="56387" y="80772"/>
                </a:moveTo>
                <a:lnTo>
                  <a:pt x="137159" y="0"/>
                </a:lnTo>
                <a:lnTo>
                  <a:pt x="80771" y="12192"/>
                </a:lnTo>
                <a:lnTo>
                  <a:pt x="0" y="92963"/>
                </a:lnTo>
                <a:lnTo>
                  <a:pt x="56387" y="80772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7" name="object 658"/>
          <p:cNvSpPr>
            <a:spLocks/>
          </p:cNvSpPr>
          <p:nvPr/>
        </p:nvSpPr>
        <p:spPr bwMode="auto">
          <a:xfrm>
            <a:off x="1884363" y="5591175"/>
            <a:ext cx="68262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4A4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8" name="object 659"/>
          <p:cNvSpPr>
            <a:spLocks/>
          </p:cNvSpPr>
          <p:nvPr/>
        </p:nvSpPr>
        <p:spPr bwMode="auto">
          <a:xfrm>
            <a:off x="1868488" y="5591175"/>
            <a:ext cx="84137" cy="76200"/>
          </a:xfrm>
          <a:custGeom>
            <a:avLst/>
            <a:gdLst>
              <a:gd name="T0" fmla="*/ 18287 w 99059"/>
              <a:gd name="T1" fmla="*/ 80772 h 85344"/>
              <a:gd name="T2" fmla="*/ 99059 w 99059"/>
              <a:gd name="T3" fmla="*/ 0 h 85344"/>
              <a:gd name="T4" fmla="*/ 80771 w 99059"/>
              <a:gd name="T5" fmla="*/ 4572 h 85344"/>
              <a:gd name="T6" fmla="*/ 0 w 99059"/>
              <a:gd name="T7" fmla="*/ 85344 h 85344"/>
              <a:gd name="T8" fmla="*/ 18287 w 99059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59" h="85344">
                <a:moveTo>
                  <a:pt x="18287" y="80772"/>
                </a:moveTo>
                <a:lnTo>
                  <a:pt x="99059" y="0"/>
                </a:lnTo>
                <a:lnTo>
                  <a:pt x="80771" y="4572"/>
                </a:lnTo>
                <a:lnTo>
                  <a:pt x="0" y="85344"/>
                </a:lnTo>
                <a:lnTo>
                  <a:pt x="18287" y="80772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9" name="object 660"/>
          <p:cNvSpPr>
            <a:spLocks/>
          </p:cNvSpPr>
          <p:nvPr/>
        </p:nvSpPr>
        <p:spPr bwMode="auto">
          <a:xfrm>
            <a:off x="1851025" y="5594350"/>
            <a:ext cx="87313" cy="76200"/>
          </a:xfrm>
          <a:custGeom>
            <a:avLst/>
            <a:gdLst>
              <a:gd name="T0" fmla="*/ 19812 w 100583"/>
              <a:gd name="T1" fmla="*/ 80772 h 83820"/>
              <a:gd name="T2" fmla="*/ 100583 w 100583"/>
              <a:gd name="T3" fmla="*/ 0 h 83820"/>
              <a:gd name="T4" fmla="*/ 80771 w 100583"/>
              <a:gd name="T5" fmla="*/ 3048 h 83820"/>
              <a:gd name="T6" fmla="*/ 0 w 100583"/>
              <a:gd name="T7" fmla="*/ 83820 h 83820"/>
              <a:gd name="T8" fmla="*/ 19812 w 100583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3820">
                <a:moveTo>
                  <a:pt x="19812" y="80772"/>
                </a:moveTo>
                <a:lnTo>
                  <a:pt x="100583" y="0"/>
                </a:lnTo>
                <a:lnTo>
                  <a:pt x="80771" y="3048"/>
                </a:lnTo>
                <a:lnTo>
                  <a:pt x="0" y="83820"/>
                </a:lnTo>
                <a:lnTo>
                  <a:pt x="19812" y="80772"/>
                </a:lnTo>
                <a:close/>
              </a:path>
            </a:pathLst>
          </a:custGeom>
          <a:solidFill>
            <a:srgbClr val="A5A5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0" name="object 661"/>
          <p:cNvSpPr>
            <a:spLocks/>
          </p:cNvSpPr>
          <p:nvPr/>
        </p:nvSpPr>
        <p:spPr bwMode="auto">
          <a:xfrm>
            <a:off x="1836738" y="5597525"/>
            <a:ext cx="84137" cy="77788"/>
          </a:xfrm>
          <a:custGeom>
            <a:avLst/>
            <a:gdLst>
              <a:gd name="T0" fmla="*/ 18287 w 99059"/>
              <a:gd name="T1" fmla="*/ 80772 h 85343"/>
              <a:gd name="T2" fmla="*/ 99059 w 99059"/>
              <a:gd name="T3" fmla="*/ 0 h 85343"/>
              <a:gd name="T4" fmla="*/ 80771 w 99059"/>
              <a:gd name="T5" fmla="*/ 4572 h 85343"/>
              <a:gd name="T6" fmla="*/ 0 w 99059"/>
              <a:gd name="T7" fmla="*/ 85343 h 85343"/>
              <a:gd name="T8" fmla="*/ 18287 w 99059"/>
              <a:gd name="T9" fmla="*/ 80772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59" h="85343">
                <a:moveTo>
                  <a:pt x="18287" y="80772"/>
                </a:moveTo>
                <a:lnTo>
                  <a:pt x="99059" y="0"/>
                </a:lnTo>
                <a:lnTo>
                  <a:pt x="80771" y="4572"/>
                </a:lnTo>
                <a:lnTo>
                  <a:pt x="0" y="85343"/>
                </a:lnTo>
                <a:lnTo>
                  <a:pt x="18287" y="80772"/>
                </a:lnTo>
                <a:close/>
              </a:path>
            </a:pathLst>
          </a:custGeom>
          <a:solidFill>
            <a:srgbClr val="A6A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1" name="object 662"/>
          <p:cNvSpPr>
            <a:spLocks/>
          </p:cNvSpPr>
          <p:nvPr/>
        </p:nvSpPr>
        <p:spPr bwMode="auto">
          <a:xfrm>
            <a:off x="1790700" y="5602288"/>
            <a:ext cx="114300" cy="84137"/>
          </a:xfrm>
          <a:custGeom>
            <a:avLst/>
            <a:gdLst>
              <a:gd name="T0" fmla="*/ 53340 w 134112"/>
              <a:gd name="T1" fmla="*/ 80771 h 92963"/>
              <a:gd name="T2" fmla="*/ 134112 w 134112"/>
              <a:gd name="T3" fmla="*/ 0 h 92963"/>
              <a:gd name="T4" fmla="*/ 80772 w 134112"/>
              <a:gd name="T5" fmla="*/ 12191 h 92963"/>
              <a:gd name="T6" fmla="*/ 0 w 134112"/>
              <a:gd name="T7" fmla="*/ 92963 h 92963"/>
              <a:gd name="T8" fmla="*/ 53340 w 134112"/>
              <a:gd name="T9" fmla="*/ 80771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112" h="92963">
                <a:moveTo>
                  <a:pt x="53340" y="80771"/>
                </a:moveTo>
                <a:lnTo>
                  <a:pt x="134112" y="0"/>
                </a:lnTo>
                <a:lnTo>
                  <a:pt x="80772" y="12191"/>
                </a:lnTo>
                <a:lnTo>
                  <a:pt x="0" y="92963"/>
                </a:lnTo>
                <a:lnTo>
                  <a:pt x="53340" y="80771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2" name="object 663"/>
          <p:cNvSpPr>
            <a:spLocks/>
          </p:cNvSpPr>
          <p:nvPr/>
        </p:nvSpPr>
        <p:spPr bwMode="auto">
          <a:xfrm>
            <a:off x="1836738" y="5602288"/>
            <a:ext cx="68262" cy="73025"/>
          </a:xfrm>
          <a:custGeom>
            <a:avLst/>
            <a:gdLst>
              <a:gd name="T0" fmla="*/ 0 w 80771"/>
              <a:gd name="T1" fmla="*/ 80771 h 80771"/>
              <a:gd name="T2" fmla="*/ 80771 w 80771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1">
                <a:moveTo>
                  <a:pt x="0" y="80771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7A7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3" name="object 664"/>
          <p:cNvSpPr>
            <a:spLocks/>
          </p:cNvSpPr>
          <p:nvPr/>
        </p:nvSpPr>
        <p:spPr bwMode="auto">
          <a:xfrm>
            <a:off x="1820863" y="5602288"/>
            <a:ext cx="84137" cy="76200"/>
          </a:xfrm>
          <a:custGeom>
            <a:avLst/>
            <a:gdLst>
              <a:gd name="T0" fmla="*/ 18287 w 99059"/>
              <a:gd name="T1" fmla="*/ 80771 h 83819"/>
              <a:gd name="T2" fmla="*/ 99059 w 99059"/>
              <a:gd name="T3" fmla="*/ 0 h 83819"/>
              <a:gd name="T4" fmla="*/ 80771 w 99059"/>
              <a:gd name="T5" fmla="*/ 3048 h 83819"/>
              <a:gd name="T6" fmla="*/ 0 w 99059"/>
              <a:gd name="T7" fmla="*/ 83819 h 83819"/>
              <a:gd name="T8" fmla="*/ 18287 w 99059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59" h="83819">
                <a:moveTo>
                  <a:pt x="18287" y="80771"/>
                </a:moveTo>
                <a:lnTo>
                  <a:pt x="99059" y="0"/>
                </a:lnTo>
                <a:lnTo>
                  <a:pt x="80771" y="3048"/>
                </a:lnTo>
                <a:lnTo>
                  <a:pt x="0" y="83819"/>
                </a:lnTo>
                <a:lnTo>
                  <a:pt x="18287" y="80771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4" name="object 665"/>
          <p:cNvSpPr>
            <a:spLocks/>
          </p:cNvSpPr>
          <p:nvPr/>
        </p:nvSpPr>
        <p:spPr bwMode="auto">
          <a:xfrm>
            <a:off x="1806575" y="5603875"/>
            <a:ext cx="82550" cy="77788"/>
          </a:xfrm>
          <a:custGeom>
            <a:avLst/>
            <a:gdLst>
              <a:gd name="T0" fmla="*/ 16763 w 97535"/>
              <a:gd name="T1" fmla="*/ 80771 h 85343"/>
              <a:gd name="T2" fmla="*/ 97535 w 97535"/>
              <a:gd name="T3" fmla="*/ 0 h 85343"/>
              <a:gd name="T4" fmla="*/ 80771 w 97535"/>
              <a:gd name="T5" fmla="*/ 4571 h 85343"/>
              <a:gd name="T6" fmla="*/ 0 w 97535"/>
              <a:gd name="T7" fmla="*/ 85343 h 85343"/>
              <a:gd name="T8" fmla="*/ 16763 w 97535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535" h="85343">
                <a:moveTo>
                  <a:pt x="16763" y="80771"/>
                </a:moveTo>
                <a:lnTo>
                  <a:pt x="97535" y="0"/>
                </a:lnTo>
                <a:lnTo>
                  <a:pt x="80771" y="4571"/>
                </a:lnTo>
                <a:lnTo>
                  <a:pt x="0" y="85343"/>
                </a:lnTo>
                <a:lnTo>
                  <a:pt x="16763" y="80771"/>
                </a:lnTo>
                <a:close/>
              </a:path>
            </a:pathLst>
          </a:custGeom>
          <a:solidFill>
            <a:srgbClr val="A8A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5" name="object 666"/>
          <p:cNvSpPr>
            <a:spLocks/>
          </p:cNvSpPr>
          <p:nvPr/>
        </p:nvSpPr>
        <p:spPr bwMode="auto">
          <a:xfrm>
            <a:off x="1790700" y="5608638"/>
            <a:ext cx="84138" cy="77787"/>
          </a:xfrm>
          <a:custGeom>
            <a:avLst/>
            <a:gdLst>
              <a:gd name="T0" fmla="*/ 18288 w 99060"/>
              <a:gd name="T1" fmla="*/ 80772 h 85344"/>
              <a:gd name="T2" fmla="*/ 99060 w 99060"/>
              <a:gd name="T3" fmla="*/ 0 h 85344"/>
              <a:gd name="T4" fmla="*/ 80772 w 99060"/>
              <a:gd name="T5" fmla="*/ 4572 h 85344"/>
              <a:gd name="T6" fmla="*/ 0 w 99060"/>
              <a:gd name="T7" fmla="*/ 85344 h 85344"/>
              <a:gd name="T8" fmla="*/ 18288 w 99060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4">
                <a:moveTo>
                  <a:pt x="18288" y="80772"/>
                </a:moveTo>
                <a:lnTo>
                  <a:pt x="99060" y="0"/>
                </a:lnTo>
                <a:lnTo>
                  <a:pt x="80772" y="4572"/>
                </a:lnTo>
                <a:lnTo>
                  <a:pt x="0" y="85344"/>
                </a:lnTo>
                <a:lnTo>
                  <a:pt x="18288" y="80772"/>
                </a:lnTo>
                <a:close/>
              </a:path>
            </a:pathLst>
          </a:custGeom>
          <a:solidFill>
            <a:srgbClr val="A9A9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6" name="object 667"/>
          <p:cNvSpPr>
            <a:spLocks/>
          </p:cNvSpPr>
          <p:nvPr/>
        </p:nvSpPr>
        <p:spPr bwMode="auto">
          <a:xfrm>
            <a:off x="1747838" y="5613400"/>
            <a:ext cx="111125" cy="85725"/>
          </a:xfrm>
          <a:custGeom>
            <a:avLst/>
            <a:gdLst>
              <a:gd name="T0" fmla="*/ 50291 w 131063"/>
              <a:gd name="T1" fmla="*/ 80772 h 96012"/>
              <a:gd name="T2" fmla="*/ 131063 w 131063"/>
              <a:gd name="T3" fmla="*/ 0 h 96012"/>
              <a:gd name="T4" fmla="*/ 80771 w 131063"/>
              <a:gd name="T5" fmla="*/ 15239 h 96012"/>
              <a:gd name="T6" fmla="*/ 0 w 131063"/>
              <a:gd name="T7" fmla="*/ 96012 h 96012"/>
              <a:gd name="T8" fmla="*/ 50291 w 131063"/>
              <a:gd name="T9" fmla="*/ 80772 h 96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063" h="96012">
                <a:moveTo>
                  <a:pt x="50291" y="80772"/>
                </a:moveTo>
                <a:lnTo>
                  <a:pt x="131063" y="0"/>
                </a:lnTo>
                <a:lnTo>
                  <a:pt x="80771" y="15239"/>
                </a:lnTo>
                <a:lnTo>
                  <a:pt x="0" y="96012"/>
                </a:lnTo>
                <a:lnTo>
                  <a:pt x="50291" y="80772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7" name="object 668"/>
          <p:cNvSpPr>
            <a:spLocks/>
          </p:cNvSpPr>
          <p:nvPr/>
        </p:nvSpPr>
        <p:spPr bwMode="auto">
          <a:xfrm>
            <a:off x="1790700" y="5613400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AAA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8" name="object 669"/>
          <p:cNvSpPr>
            <a:spLocks/>
          </p:cNvSpPr>
          <p:nvPr/>
        </p:nvSpPr>
        <p:spPr bwMode="auto">
          <a:xfrm>
            <a:off x="1779588" y="5613400"/>
            <a:ext cx="79375" cy="76200"/>
          </a:xfrm>
          <a:custGeom>
            <a:avLst/>
            <a:gdLst>
              <a:gd name="T0" fmla="*/ 12191 w 92963"/>
              <a:gd name="T1" fmla="*/ 80772 h 85344"/>
              <a:gd name="T2" fmla="*/ 92963 w 92963"/>
              <a:gd name="T3" fmla="*/ 0 h 85344"/>
              <a:gd name="T4" fmla="*/ 80771 w 92963"/>
              <a:gd name="T5" fmla="*/ 4572 h 85344"/>
              <a:gd name="T6" fmla="*/ 0 w 92963"/>
              <a:gd name="T7" fmla="*/ 85344 h 85344"/>
              <a:gd name="T8" fmla="*/ 12191 w 92963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4">
                <a:moveTo>
                  <a:pt x="12191" y="80772"/>
                </a:moveTo>
                <a:lnTo>
                  <a:pt x="92963" y="0"/>
                </a:lnTo>
                <a:lnTo>
                  <a:pt x="80771" y="4572"/>
                </a:lnTo>
                <a:lnTo>
                  <a:pt x="0" y="85344"/>
                </a:lnTo>
                <a:lnTo>
                  <a:pt x="12191" y="80772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9" name="object 670"/>
          <p:cNvSpPr>
            <a:spLocks/>
          </p:cNvSpPr>
          <p:nvPr/>
        </p:nvSpPr>
        <p:spPr bwMode="auto">
          <a:xfrm>
            <a:off x="1770063" y="5616575"/>
            <a:ext cx="79375" cy="76200"/>
          </a:xfrm>
          <a:custGeom>
            <a:avLst/>
            <a:gdLst>
              <a:gd name="T0" fmla="*/ 12192 w 92963"/>
              <a:gd name="T1" fmla="*/ 80772 h 83819"/>
              <a:gd name="T2" fmla="*/ 92963 w 92963"/>
              <a:gd name="T3" fmla="*/ 0 h 83819"/>
              <a:gd name="T4" fmla="*/ 80772 w 92963"/>
              <a:gd name="T5" fmla="*/ 3048 h 83819"/>
              <a:gd name="T6" fmla="*/ 0 w 92963"/>
              <a:gd name="T7" fmla="*/ 83819 h 83819"/>
              <a:gd name="T8" fmla="*/ 12192 w 92963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3819">
                <a:moveTo>
                  <a:pt x="12192" y="80772"/>
                </a:moveTo>
                <a:lnTo>
                  <a:pt x="92963" y="0"/>
                </a:lnTo>
                <a:lnTo>
                  <a:pt x="80772" y="3048"/>
                </a:lnTo>
                <a:lnTo>
                  <a:pt x="0" y="83819"/>
                </a:lnTo>
                <a:lnTo>
                  <a:pt x="12192" y="80772"/>
                </a:lnTo>
                <a:close/>
              </a:path>
            </a:pathLst>
          </a:custGeom>
          <a:solidFill>
            <a:srgbClr val="ABA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0" name="object 671"/>
          <p:cNvSpPr>
            <a:spLocks/>
          </p:cNvSpPr>
          <p:nvPr/>
        </p:nvSpPr>
        <p:spPr bwMode="auto">
          <a:xfrm>
            <a:off x="1758950" y="5619750"/>
            <a:ext cx="79375" cy="77788"/>
          </a:xfrm>
          <a:custGeom>
            <a:avLst/>
            <a:gdLst>
              <a:gd name="T0" fmla="*/ 12192 w 92964"/>
              <a:gd name="T1" fmla="*/ 80771 h 85343"/>
              <a:gd name="T2" fmla="*/ 92964 w 92964"/>
              <a:gd name="T3" fmla="*/ 0 h 85343"/>
              <a:gd name="T4" fmla="*/ 80772 w 92964"/>
              <a:gd name="T5" fmla="*/ 4571 h 85343"/>
              <a:gd name="T6" fmla="*/ 0 w 92964"/>
              <a:gd name="T7" fmla="*/ 85343 h 85343"/>
              <a:gd name="T8" fmla="*/ 12192 w 92964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5343">
                <a:moveTo>
                  <a:pt x="12192" y="80771"/>
                </a:moveTo>
                <a:lnTo>
                  <a:pt x="92964" y="0"/>
                </a:lnTo>
                <a:lnTo>
                  <a:pt x="80772" y="4571"/>
                </a:lnTo>
                <a:lnTo>
                  <a:pt x="0" y="85343"/>
                </a:lnTo>
                <a:lnTo>
                  <a:pt x="12192" y="80771"/>
                </a:lnTo>
                <a:close/>
              </a:path>
            </a:pathLst>
          </a:custGeom>
          <a:solidFill>
            <a:srgbClr val="ACA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1" name="object 672"/>
          <p:cNvSpPr>
            <a:spLocks/>
          </p:cNvSpPr>
          <p:nvPr/>
        </p:nvSpPr>
        <p:spPr bwMode="auto">
          <a:xfrm>
            <a:off x="1747838" y="5624513"/>
            <a:ext cx="80962" cy="74612"/>
          </a:xfrm>
          <a:custGeom>
            <a:avLst/>
            <a:gdLst>
              <a:gd name="T0" fmla="*/ 13715 w 94487"/>
              <a:gd name="T1" fmla="*/ 80772 h 83820"/>
              <a:gd name="T2" fmla="*/ 94487 w 94487"/>
              <a:gd name="T3" fmla="*/ 0 h 83820"/>
              <a:gd name="T4" fmla="*/ 80771 w 94487"/>
              <a:gd name="T5" fmla="*/ 3048 h 83820"/>
              <a:gd name="T6" fmla="*/ 0 w 94487"/>
              <a:gd name="T7" fmla="*/ 83820 h 83820"/>
              <a:gd name="T8" fmla="*/ 13715 w 94487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487" h="83820">
                <a:moveTo>
                  <a:pt x="13715" y="80772"/>
                </a:moveTo>
                <a:lnTo>
                  <a:pt x="94487" y="0"/>
                </a:lnTo>
                <a:lnTo>
                  <a:pt x="80771" y="3048"/>
                </a:lnTo>
                <a:lnTo>
                  <a:pt x="0" y="83820"/>
                </a:lnTo>
                <a:lnTo>
                  <a:pt x="13715" y="80772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2" name="object 673"/>
          <p:cNvSpPr>
            <a:spLocks/>
          </p:cNvSpPr>
          <p:nvPr/>
        </p:nvSpPr>
        <p:spPr bwMode="auto">
          <a:xfrm>
            <a:off x="1709738" y="5626100"/>
            <a:ext cx="106362" cy="88900"/>
          </a:xfrm>
          <a:custGeom>
            <a:avLst/>
            <a:gdLst>
              <a:gd name="T0" fmla="*/ 44196 w 124968"/>
              <a:gd name="T1" fmla="*/ 80772 h 97536"/>
              <a:gd name="T2" fmla="*/ 124968 w 124968"/>
              <a:gd name="T3" fmla="*/ 0 h 97536"/>
              <a:gd name="T4" fmla="*/ 80772 w 124968"/>
              <a:gd name="T5" fmla="*/ 16763 h 97536"/>
              <a:gd name="T6" fmla="*/ 0 w 124968"/>
              <a:gd name="T7" fmla="*/ 97536 h 97536"/>
              <a:gd name="T8" fmla="*/ 44196 w 124968"/>
              <a:gd name="T9" fmla="*/ 80772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968" h="97536">
                <a:moveTo>
                  <a:pt x="44196" y="80772"/>
                </a:moveTo>
                <a:lnTo>
                  <a:pt x="124968" y="0"/>
                </a:lnTo>
                <a:lnTo>
                  <a:pt x="80772" y="16763"/>
                </a:lnTo>
                <a:lnTo>
                  <a:pt x="0" y="97536"/>
                </a:lnTo>
                <a:lnTo>
                  <a:pt x="44196" y="80772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3" name="object 674"/>
          <p:cNvSpPr>
            <a:spLocks/>
          </p:cNvSpPr>
          <p:nvPr/>
        </p:nvSpPr>
        <p:spPr bwMode="auto">
          <a:xfrm>
            <a:off x="1747838" y="5626100"/>
            <a:ext cx="68262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4" name="object 675"/>
          <p:cNvSpPr>
            <a:spLocks/>
          </p:cNvSpPr>
          <p:nvPr/>
        </p:nvSpPr>
        <p:spPr bwMode="auto">
          <a:xfrm>
            <a:off x="1738313" y="5626100"/>
            <a:ext cx="77787" cy="77788"/>
          </a:xfrm>
          <a:custGeom>
            <a:avLst/>
            <a:gdLst>
              <a:gd name="T0" fmla="*/ 10668 w 91439"/>
              <a:gd name="T1" fmla="*/ 80772 h 85344"/>
              <a:gd name="T2" fmla="*/ 91439 w 91439"/>
              <a:gd name="T3" fmla="*/ 0 h 85344"/>
              <a:gd name="T4" fmla="*/ 80771 w 91439"/>
              <a:gd name="T5" fmla="*/ 4572 h 85344"/>
              <a:gd name="T6" fmla="*/ 0 w 91439"/>
              <a:gd name="T7" fmla="*/ 85344 h 85344"/>
              <a:gd name="T8" fmla="*/ 10668 w 91439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5344">
                <a:moveTo>
                  <a:pt x="10668" y="80772"/>
                </a:moveTo>
                <a:lnTo>
                  <a:pt x="91439" y="0"/>
                </a:lnTo>
                <a:lnTo>
                  <a:pt x="80771" y="4572"/>
                </a:lnTo>
                <a:lnTo>
                  <a:pt x="0" y="85344"/>
                </a:lnTo>
                <a:lnTo>
                  <a:pt x="10668" y="80772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5" name="object 676"/>
          <p:cNvSpPr>
            <a:spLocks/>
          </p:cNvSpPr>
          <p:nvPr/>
        </p:nvSpPr>
        <p:spPr bwMode="auto">
          <a:xfrm>
            <a:off x="1728788" y="5630863"/>
            <a:ext cx="79375" cy="76200"/>
          </a:xfrm>
          <a:custGeom>
            <a:avLst/>
            <a:gdLst>
              <a:gd name="T0" fmla="*/ 10668 w 91439"/>
              <a:gd name="T1" fmla="*/ 80772 h 83820"/>
              <a:gd name="T2" fmla="*/ 91439 w 91439"/>
              <a:gd name="T3" fmla="*/ 0 h 83820"/>
              <a:gd name="T4" fmla="*/ 80772 w 91439"/>
              <a:gd name="T5" fmla="*/ 3048 h 83820"/>
              <a:gd name="T6" fmla="*/ 0 w 91439"/>
              <a:gd name="T7" fmla="*/ 83820 h 83820"/>
              <a:gd name="T8" fmla="*/ 10668 w 91439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3820">
                <a:moveTo>
                  <a:pt x="10668" y="80772"/>
                </a:moveTo>
                <a:lnTo>
                  <a:pt x="91439" y="0"/>
                </a:lnTo>
                <a:lnTo>
                  <a:pt x="80772" y="3048"/>
                </a:lnTo>
                <a:lnTo>
                  <a:pt x="0" y="83820"/>
                </a:lnTo>
                <a:lnTo>
                  <a:pt x="10668" y="80772"/>
                </a:lnTo>
                <a:close/>
              </a:path>
            </a:pathLst>
          </a:custGeom>
          <a:solidFill>
            <a:srgbClr val="AFA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6" name="object 677"/>
          <p:cNvSpPr>
            <a:spLocks/>
          </p:cNvSpPr>
          <p:nvPr/>
        </p:nvSpPr>
        <p:spPr bwMode="auto">
          <a:xfrm>
            <a:off x="1719263" y="5634038"/>
            <a:ext cx="79375" cy="76200"/>
          </a:xfrm>
          <a:custGeom>
            <a:avLst/>
            <a:gdLst>
              <a:gd name="T0" fmla="*/ 12192 w 92964"/>
              <a:gd name="T1" fmla="*/ 80772 h 85343"/>
              <a:gd name="T2" fmla="*/ 92964 w 92964"/>
              <a:gd name="T3" fmla="*/ 0 h 85343"/>
              <a:gd name="T4" fmla="*/ 80772 w 92964"/>
              <a:gd name="T5" fmla="*/ 4572 h 85343"/>
              <a:gd name="T6" fmla="*/ 0 w 92964"/>
              <a:gd name="T7" fmla="*/ 85343 h 85343"/>
              <a:gd name="T8" fmla="*/ 12192 w 92964"/>
              <a:gd name="T9" fmla="*/ 80772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5343">
                <a:moveTo>
                  <a:pt x="12192" y="80772"/>
                </a:moveTo>
                <a:lnTo>
                  <a:pt x="92964" y="0"/>
                </a:lnTo>
                <a:lnTo>
                  <a:pt x="80772" y="4572"/>
                </a:lnTo>
                <a:lnTo>
                  <a:pt x="0" y="85343"/>
                </a:lnTo>
                <a:lnTo>
                  <a:pt x="12192" y="80772"/>
                </a:lnTo>
                <a:close/>
              </a:path>
            </a:pathLst>
          </a:custGeom>
          <a:solidFill>
            <a:srgbClr val="B0B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7" name="object 678"/>
          <p:cNvSpPr>
            <a:spLocks/>
          </p:cNvSpPr>
          <p:nvPr/>
        </p:nvSpPr>
        <p:spPr bwMode="auto">
          <a:xfrm>
            <a:off x="1709738" y="5637213"/>
            <a:ext cx="77787" cy="77787"/>
          </a:xfrm>
          <a:custGeom>
            <a:avLst/>
            <a:gdLst>
              <a:gd name="T0" fmla="*/ 10668 w 91440"/>
              <a:gd name="T1" fmla="*/ 80771 h 85343"/>
              <a:gd name="T2" fmla="*/ 91440 w 91440"/>
              <a:gd name="T3" fmla="*/ 0 h 85343"/>
              <a:gd name="T4" fmla="*/ 80772 w 91440"/>
              <a:gd name="T5" fmla="*/ 4571 h 85343"/>
              <a:gd name="T6" fmla="*/ 0 w 91440"/>
              <a:gd name="T7" fmla="*/ 85343 h 85343"/>
              <a:gd name="T8" fmla="*/ 10668 w 91440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" h="85343">
                <a:moveTo>
                  <a:pt x="10668" y="80771"/>
                </a:moveTo>
                <a:lnTo>
                  <a:pt x="91440" y="0"/>
                </a:lnTo>
                <a:lnTo>
                  <a:pt x="80772" y="4571"/>
                </a:lnTo>
                <a:lnTo>
                  <a:pt x="0" y="85343"/>
                </a:lnTo>
                <a:lnTo>
                  <a:pt x="10668" y="80771"/>
                </a:lnTo>
                <a:close/>
              </a:path>
            </a:pathLst>
          </a:custGeom>
          <a:solidFill>
            <a:srgbClr val="B1B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8" name="object 679"/>
          <p:cNvSpPr>
            <a:spLocks/>
          </p:cNvSpPr>
          <p:nvPr/>
        </p:nvSpPr>
        <p:spPr bwMode="auto">
          <a:xfrm>
            <a:off x="1676400" y="5641975"/>
            <a:ext cx="101600" cy="88900"/>
          </a:xfrm>
          <a:custGeom>
            <a:avLst/>
            <a:gdLst>
              <a:gd name="T0" fmla="*/ 39623 w 120395"/>
              <a:gd name="T1" fmla="*/ 80772 h 97536"/>
              <a:gd name="T2" fmla="*/ 120395 w 120395"/>
              <a:gd name="T3" fmla="*/ 0 h 97536"/>
              <a:gd name="T4" fmla="*/ 80771 w 120395"/>
              <a:gd name="T5" fmla="*/ 16763 h 97536"/>
              <a:gd name="T6" fmla="*/ 0 w 120395"/>
              <a:gd name="T7" fmla="*/ 97536 h 97536"/>
              <a:gd name="T8" fmla="*/ 39623 w 120395"/>
              <a:gd name="T9" fmla="*/ 80772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395" h="97536">
                <a:moveTo>
                  <a:pt x="39623" y="80772"/>
                </a:moveTo>
                <a:lnTo>
                  <a:pt x="120395" y="0"/>
                </a:lnTo>
                <a:lnTo>
                  <a:pt x="80771" y="16763"/>
                </a:lnTo>
                <a:lnTo>
                  <a:pt x="0" y="97536"/>
                </a:lnTo>
                <a:lnTo>
                  <a:pt x="39623" y="80772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9" name="object 680"/>
          <p:cNvSpPr>
            <a:spLocks/>
          </p:cNvSpPr>
          <p:nvPr/>
        </p:nvSpPr>
        <p:spPr bwMode="auto">
          <a:xfrm>
            <a:off x="1709738" y="56419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2B2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0" name="object 681"/>
          <p:cNvSpPr>
            <a:spLocks/>
          </p:cNvSpPr>
          <p:nvPr/>
        </p:nvSpPr>
        <p:spPr bwMode="auto">
          <a:xfrm>
            <a:off x="1703388" y="5641975"/>
            <a:ext cx="74612" cy="76200"/>
          </a:xfrm>
          <a:custGeom>
            <a:avLst/>
            <a:gdLst>
              <a:gd name="T0" fmla="*/ 7619 w 88392"/>
              <a:gd name="T1" fmla="*/ 80772 h 83820"/>
              <a:gd name="T2" fmla="*/ 88392 w 88392"/>
              <a:gd name="T3" fmla="*/ 0 h 83820"/>
              <a:gd name="T4" fmla="*/ 80772 w 88392"/>
              <a:gd name="T5" fmla="*/ 3048 h 83820"/>
              <a:gd name="T6" fmla="*/ 0 w 88392"/>
              <a:gd name="T7" fmla="*/ 83820 h 83820"/>
              <a:gd name="T8" fmla="*/ 7619 w 88392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20">
                <a:moveTo>
                  <a:pt x="7619" y="80772"/>
                </a:moveTo>
                <a:lnTo>
                  <a:pt x="88392" y="0"/>
                </a:lnTo>
                <a:lnTo>
                  <a:pt x="80772" y="3048"/>
                </a:lnTo>
                <a:lnTo>
                  <a:pt x="0" y="83820"/>
                </a:lnTo>
                <a:lnTo>
                  <a:pt x="7619" y="80772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1" name="object 682"/>
          <p:cNvSpPr>
            <a:spLocks/>
          </p:cNvSpPr>
          <p:nvPr/>
        </p:nvSpPr>
        <p:spPr bwMode="auto">
          <a:xfrm>
            <a:off x="1697038" y="5645150"/>
            <a:ext cx="74612" cy="76200"/>
          </a:xfrm>
          <a:custGeom>
            <a:avLst/>
            <a:gdLst>
              <a:gd name="T0" fmla="*/ 7619 w 88392"/>
              <a:gd name="T1" fmla="*/ 80772 h 83820"/>
              <a:gd name="T2" fmla="*/ 88392 w 88392"/>
              <a:gd name="T3" fmla="*/ 0 h 83820"/>
              <a:gd name="T4" fmla="*/ 80772 w 88392"/>
              <a:gd name="T5" fmla="*/ 3048 h 83820"/>
              <a:gd name="T6" fmla="*/ 0 w 88392"/>
              <a:gd name="T7" fmla="*/ 83820 h 83820"/>
              <a:gd name="T8" fmla="*/ 7619 w 88392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20">
                <a:moveTo>
                  <a:pt x="7619" y="80772"/>
                </a:moveTo>
                <a:lnTo>
                  <a:pt x="88392" y="0"/>
                </a:lnTo>
                <a:lnTo>
                  <a:pt x="80772" y="3048"/>
                </a:lnTo>
                <a:lnTo>
                  <a:pt x="0" y="83820"/>
                </a:lnTo>
                <a:lnTo>
                  <a:pt x="7619" y="80772"/>
                </a:lnTo>
                <a:close/>
              </a:path>
            </a:pathLst>
          </a:custGeom>
          <a:solidFill>
            <a:srgbClr val="B3B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2" name="object 683"/>
          <p:cNvSpPr>
            <a:spLocks/>
          </p:cNvSpPr>
          <p:nvPr/>
        </p:nvSpPr>
        <p:spPr bwMode="auto">
          <a:xfrm>
            <a:off x="1689100" y="5646738"/>
            <a:ext cx="76200" cy="77787"/>
          </a:xfrm>
          <a:custGeom>
            <a:avLst/>
            <a:gdLst>
              <a:gd name="T0" fmla="*/ 9143 w 89916"/>
              <a:gd name="T1" fmla="*/ 80772 h 85344"/>
              <a:gd name="T2" fmla="*/ 89916 w 89916"/>
              <a:gd name="T3" fmla="*/ 0 h 85344"/>
              <a:gd name="T4" fmla="*/ 80771 w 89916"/>
              <a:gd name="T5" fmla="*/ 4572 h 85344"/>
              <a:gd name="T6" fmla="*/ 0 w 89916"/>
              <a:gd name="T7" fmla="*/ 85344 h 85344"/>
              <a:gd name="T8" fmla="*/ 9143 w 89916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85344">
                <a:moveTo>
                  <a:pt x="9143" y="80772"/>
                </a:moveTo>
                <a:lnTo>
                  <a:pt x="89916" y="0"/>
                </a:lnTo>
                <a:lnTo>
                  <a:pt x="80771" y="4572"/>
                </a:lnTo>
                <a:lnTo>
                  <a:pt x="0" y="85344"/>
                </a:lnTo>
                <a:lnTo>
                  <a:pt x="9143" y="80772"/>
                </a:lnTo>
                <a:close/>
              </a:path>
            </a:pathLst>
          </a:custGeom>
          <a:solidFill>
            <a:srgbClr val="B4B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3" name="object 684"/>
          <p:cNvSpPr>
            <a:spLocks/>
          </p:cNvSpPr>
          <p:nvPr/>
        </p:nvSpPr>
        <p:spPr bwMode="auto">
          <a:xfrm>
            <a:off x="1682750" y="5651500"/>
            <a:ext cx="74613" cy="76200"/>
          </a:xfrm>
          <a:custGeom>
            <a:avLst/>
            <a:gdLst>
              <a:gd name="T0" fmla="*/ 7619 w 88391"/>
              <a:gd name="T1" fmla="*/ 80772 h 83819"/>
              <a:gd name="T2" fmla="*/ 88391 w 88391"/>
              <a:gd name="T3" fmla="*/ 0 h 83819"/>
              <a:gd name="T4" fmla="*/ 80771 w 88391"/>
              <a:gd name="T5" fmla="*/ 3048 h 83819"/>
              <a:gd name="T6" fmla="*/ 0 w 88391"/>
              <a:gd name="T7" fmla="*/ 83819 h 83819"/>
              <a:gd name="T8" fmla="*/ 7619 w 88391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3819">
                <a:moveTo>
                  <a:pt x="7619" y="80772"/>
                </a:moveTo>
                <a:lnTo>
                  <a:pt x="88391" y="0"/>
                </a:lnTo>
                <a:lnTo>
                  <a:pt x="80771" y="3048"/>
                </a:lnTo>
                <a:lnTo>
                  <a:pt x="0" y="83819"/>
                </a:lnTo>
                <a:lnTo>
                  <a:pt x="7619" y="80772"/>
                </a:lnTo>
                <a:close/>
              </a:path>
            </a:pathLst>
          </a:custGeom>
          <a:solidFill>
            <a:srgbClr val="B5B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4" name="object 685"/>
          <p:cNvSpPr>
            <a:spLocks/>
          </p:cNvSpPr>
          <p:nvPr/>
        </p:nvSpPr>
        <p:spPr bwMode="auto">
          <a:xfrm>
            <a:off x="1676400" y="5654675"/>
            <a:ext cx="74613" cy="76200"/>
          </a:xfrm>
          <a:custGeom>
            <a:avLst/>
            <a:gdLst>
              <a:gd name="T0" fmla="*/ 7619 w 88391"/>
              <a:gd name="T1" fmla="*/ 80771 h 83819"/>
              <a:gd name="T2" fmla="*/ 88391 w 88391"/>
              <a:gd name="T3" fmla="*/ 0 h 83819"/>
              <a:gd name="T4" fmla="*/ 80771 w 88391"/>
              <a:gd name="T5" fmla="*/ 3047 h 83819"/>
              <a:gd name="T6" fmla="*/ 0 w 88391"/>
              <a:gd name="T7" fmla="*/ 83819 h 83819"/>
              <a:gd name="T8" fmla="*/ 7619 w 88391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3819">
                <a:moveTo>
                  <a:pt x="7619" y="80771"/>
                </a:moveTo>
                <a:lnTo>
                  <a:pt x="88391" y="0"/>
                </a:lnTo>
                <a:lnTo>
                  <a:pt x="80771" y="3047"/>
                </a:lnTo>
                <a:lnTo>
                  <a:pt x="0" y="83819"/>
                </a:lnTo>
                <a:lnTo>
                  <a:pt x="7619" y="80771"/>
                </a:lnTo>
                <a:close/>
              </a:path>
            </a:pathLst>
          </a:custGeom>
          <a:solidFill>
            <a:srgbClr val="B6B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5" name="object 686"/>
          <p:cNvSpPr>
            <a:spLocks/>
          </p:cNvSpPr>
          <p:nvPr/>
        </p:nvSpPr>
        <p:spPr bwMode="auto">
          <a:xfrm>
            <a:off x="1646238" y="5656263"/>
            <a:ext cx="98425" cy="92075"/>
          </a:xfrm>
          <a:custGeom>
            <a:avLst/>
            <a:gdLst>
              <a:gd name="T0" fmla="*/ 35052 w 115824"/>
              <a:gd name="T1" fmla="*/ 80772 h 100584"/>
              <a:gd name="T2" fmla="*/ 115824 w 115824"/>
              <a:gd name="T3" fmla="*/ 0 h 100584"/>
              <a:gd name="T4" fmla="*/ 80772 w 115824"/>
              <a:gd name="T5" fmla="*/ 19812 h 100584"/>
              <a:gd name="T6" fmla="*/ 0 w 115824"/>
              <a:gd name="T7" fmla="*/ 100584 h 100584"/>
              <a:gd name="T8" fmla="*/ 35052 w 115824"/>
              <a:gd name="T9" fmla="*/ 80772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100584">
                <a:moveTo>
                  <a:pt x="35052" y="80772"/>
                </a:moveTo>
                <a:lnTo>
                  <a:pt x="115824" y="0"/>
                </a:lnTo>
                <a:lnTo>
                  <a:pt x="80772" y="19812"/>
                </a:lnTo>
                <a:lnTo>
                  <a:pt x="0" y="100584"/>
                </a:lnTo>
                <a:lnTo>
                  <a:pt x="35052" y="80772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6" name="object 687"/>
          <p:cNvSpPr>
            <a:spLocks/>
          </p:cNvSpPr>
          <p:nvPr/>
        </p:nvSpPr>
        <p:spPr bwMode="auto">
          <a:xfrm>
            <a:off x="1676400" y="5656263"/>
            <a:ext cx="68263" cy="74612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7" name="object 688"/>
          <p:cNvSpPr>
            <a:spLocks/>
          </p:cNvSpPr>
          <p:nvPr/>
        </p:nvSpPr>
        <p:spPr bwMode="auto">
          <a:xfrm>
            <a:off x="1670050" y="5656263"/>
            <a:ext cx="74613" cy="77787"/>
          </a:xfrm>
          <a:custGeom>
            <a:avLst/>
            <a:gdLst>
              <a:gd name="T0" fmla="*/ 7620 w 88392"/>
              <a:gd name="T1" fmla="*/ 80772 h 85344"/>
              <a:gd name="T2" fmla="*/ 88392 w 88392"/>
              <a:gd name="T3" fmla="*/ 0 h 85344"/>
              <a:gd name="T4" fmla="*/ 80772 w 88392"/>
              <a:gd name="T5" fmla="*/ 4572 h 85344"/>
              <a:gd name="T6" fmla="*/ 0 w 88392"/>
              <a:gd name="T7" fmla="*/ 85344 h 85344"/>
              <a:gd name="T8" fmla="*/ 7620 w 88392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5344">
                <a:moveTo>
                  <a:pt x="7620" y="80772"/>
                </a:moveTo>
                <a:lnTo>
                  <a:pt x="88392" y="0"/>
                </a:lnTo>
                <a:lnTo>
                  <a:pt x="80772" y="4572"/>
                </a:lnTo>
                <a:lnTo>
                  <a:pt x="0" y="85344"/>
                </a:lnTo>
                <a:lnTo>
                  <a:pt x="7620" y="80772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8" name="object 689"/>
          <p:cNvSpPr>
            <a:spLocks/>
          </p:cNvSpPr>
          <p:nvPr/>
        </p:nvSpPr>
        <p:spPr bwMode="auto">
          <a:xfrm>
            <a:off x="1663700" y="5661025"/>
            <a:ext cx="74613" cy="76200"/>
          </a:xfrm>
          <a:custGeom>
            <a:avLst/>
            <a:gdLst>
              <a:gd name="T0" fmla="*/ 6095 w 86868"/>
              <a:gd name="T1" fmla="*/ 80772 h 83820"/>
              <a:gd name="T2" fmla="*/ 86868 w 86868"/>
              <a:gd name="T3" fmla="*/ 0 h 83820"/>
              <a:gd name="T4" fmla="*/ 80772 w 86868"/>
              <a:gd name="T5" fmla="*/ 3048 h 83820"/>
              <a:gd name="T6" fmla="*/ 0 w 86868"/>
              <a:gd name="T7" fmla="*/ 83820 h 83820"/>
              <a:gd name="T8" fmla="*/ 6095 w 86868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20">
                <a:moveTo>
                  <a:pt x="6095" y="80772"/>
                </a:moveTo>
                <a:lnTo>
                  <a:pt x="86868" y="0"/>
                </a:lnTo>
                <a:lnTo>
                  <a:pt x="80772" y="3048"/>
                </a:lnTo>
                <a:lnTo>
                  <a:pt x="0" y="83820"/>
                </a:lnTo>
                <a:lnTo>
                  <a:pt x="6095" y="80772"/>
                </a:lnTo>
                <a:close/>
              </a:path>
            </a:pathLst>
          </a:custGeom>
          <a:solidFill>
            <a:srgbClr val="B8B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9" name="object 690"/>
          <p:cNvSpPr>
            <a:spLocks/>
          </p:cNvSpPr>
          <p:nvPr/>
        </p:nvSpPr>
        <p:spPr bwMode="auto">
          <a:xfrm>
            <a:off x="1657350" y="5664200"/>
            <a:ext cx="76200" cy="77788"/>
          </a:xfrm>
          <a:custGeom>
            <a:avLst/>
            <a:gdLst>
              <a:gd name="T0" fmla="*/ 7619 w 88392"/>
              <a:gd name="T1" fmla="*/ 80772 h 85344"/>
              <a:gd name="T2" fmla="*/ 88392 w 88392"/>
              <a:gd name="T3" fmla="*/ 0 h 85344"/>
              <a:gd name="T4" fmla="*/ 80771 w 88392"/>
              <a:gd name="T5" fmla="*/ 4572 h 85344"/>
              <a:gd name="T6" fmla="*/ 0 w 88392"/>
              <a:gd name="T7" fmla="*/ 85344 h 85344"/>
              <a:gd name="T8" fmla="*/ 7619 w 88392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5344">
                <a:moveTo>
                  <a:pt x="7619" y="80772"/>
                </a:moveTo>
                <a:lnTo>
                  <a:pt x="88392" y="0"/>
                </a:lnTo>
                <a:lnTo>
                  <a:pt x="80771" y="4572"/>
                </a:lnTo>
                <a:lnTo>
                  <a:pt x="0" y="85344"/>
                </a:lnTo>
                <a:lnTo>
                  <a:pt x="7619" y="80772"/>
                </a:lnTo>
                <a:close/>
              </a:path>
            </a:pathLst>
          </a:custGeom>
          <a:solidFill>
            <a:srgbClr val="B9B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0" name="object 691"/>
          <p:cNvSpPr>
            <a:spLocks/>
          </p:cNvSpPr>
          <p:nvPr/>
        </p:nvSpPr>
        <p:spPr bwMode="auto">
          <a:xfrm>
            <a:off x="1652588" y="5667375"/>
            <a:ext cx="74612" cy="76200"/>
          </a:xfrm>
          <a:custGeom>
            <a:avLst/>
            <a:gdLst>
              <a:gd name="T0" fmla="*/ 6096 w 86868"/>
              <a:gd name="T1" fmla="*/ 80772 h 83819"/>
              <a:gd name="T2" fmla="*/ 86868 w 86868"/>
              <a:gd name="T3" fmla="*/ 0 h 83819"/>
              <a:gd name="T4" fmla="*/ 80772 w 86868"/>
              <a:gd name="T5" fmla="*/ 3048 h 83819"/>
              <a:gd name="T6" fmla="*/ 0 w 86868"/>
              <a:gd name="T7" fmla="*/ 83819 h 83819"/>
              <a:gd name="T8" fmla="*/ 6096 w 86868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19">
                <a:moveTo>
                  <a:pt x="6096" y="80772"/>
                </a:moveTo>
                <a:lnTo>
                  <a:pt x="86868" y="0"/>
                </a:lnTo>
                <a:lnTo>
                  <a:pt x="80772" y="3048"/>
                </a:lnTo>
                <a:lnTo>
                  <a:pt x="0" y="83819"/>
                </a:lnTo>
                <a:lnTo>
                  <a:pt x="6096" y="80772"/>
                </a:lnTo>
                <a:close/>
              </a:path>
            </a:pathLst>
          </a:custGeom>
          <a:solidFill>
            <a:srgbClr val="BAB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1" name="object 692"/>
          <p:cNvSpPr>
            <a:spLocks/>
          </p:cNvSpPr>
          <p:nvPr/>
        </p:nvSpPr>
        <p:spPr bwMode="auto">
          <a:xfrm>
            <a:off x="1646238" y="5670550"/>
            <a:ext cx="74612" cy="77788"/>
          </a:xfrm>
          <a:custGeom>
            <a:avLst/>
            <a:gdLst>
              <a:gd name="T0" fmla="*/ 7619 w 88392"/>
              <a:gd name="T1" fmla="*/ 80771 h 85343"/>
              <a:gd name="T2" fmla="*/ 88392 w 88392"/>
              <a:gd name="T3" fmla="*/ 0 h 85343"/>
              <a:gd name="T4" fmla="*/ 80772 w 88392"/>
              <a:gd name="T5" fmla="*/ 4571 h 85343"/>
              <a:gd name="T6" fmla="*/ 0 w 88392"/>
              <a:gd name="T7" fmla="*/ 85343 h 85343"/>
              <a:gd name="T8" fmla="*/ 7619 w 88392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5343">
                <a:moveTo>
                  <a:pt x="7619" y="80771"/>
                </a:moveTo>
                <a:lnTo>
                  <a:pt x="88392" y="0"/>
                </a:lnTo>
                <a:lnTo>
                  <a:pt x="80772" y="4571"/>
                </a:lnTo>
                <a:lnTo>
                  <a:pt x="0" y="85343"/>
                </a:lnTo>
                <a:lnTo>
                  <a:pt x="7619" y="80771"/>
                </a:lnTo>
                <a:close/>
              </a:path>
            </a:pathLst>
          </a:custGeom>
          <a:solidFill>
            <a:srgbClr val="BBBB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2" name="object 693"/>
          <p:cNvSpPr>
            <a:spLocks/>
          </p:cNvSpPr>
          <p:nvPr/>
        </p:nvSpPr>
        <p:spPr bwMode="auto">
          <a:xfrm>
            <a:off x="1620838" y="5675313"/>
            <a:ext cx="93662" cy="90487"/>
          </a:xfrm>
          <a:custGeom>
            <a:avLst/>
            <a:gdLst>
              <a:gd name="T0" fmla="*/ 28956 w 109728"/>
              <a:gd name="T1" fmla="*/ 80772 h 100584"/>
              <a:gd name="T2" fmla="*/ 109728 w 109728"/>
              <a:gd name="T3" fmla="*/ 0 h 100584"/>
              <a:gd name="T4" fmla="*/ 80772 w 109728"/>
              <a:gd name="T5" fmla="*/ 19812 h 100584"/>
              <a:gd name="T6" fmla="*/ 0 w 109728"/>
              <a:gd name="T7" fmla="*/ 100584 h 100584"/>
              <a:gd name="T8" fmla="*/ 28956 w 109728"/>
              <a:gd name="T9" fmla="*/ 80772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728" h="100584">
                <a:moveTo>
                  <a:pt x="28956" y="80772"/>
                </a:moveTo>
                <a:lnTo>
                  <a:pt x="109728" y="0"/>
                </a:lnTo>
                <a:lnTo>
                  <a:pt x="80772" y="19812"/>
                </a:lnTo>
                <a:lnTo>
                  <a:pt x="0" y="100584"/>
                </a:lnTo>
                <a:lnTo>
                  <a:pt x="28956" y="80772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3" name="object 694"/>
          <p:cNvSpPr>
            <a:spLocks/>
          </p:cNvSpPr>
          <p:nvPr/>
        </p:nvSpPr>
        <p:spPr bwMode="auto">
          <a:xfrm>
            <a:off x="1646238" y="5675313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DB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4" name="object 695"/>
          <p:cNvSpPr>
            <a:spLocks/>
          </p:cNvSpPr>
          <p:nvPr/>
        </p:nvSpPr>
        <p:spPr bwMode="auto">
          <a:xfrm>
            <a:off x="1633538" y="5675313"/>
            <a:ext cx="80962" cy="80962"/>
          </a:xfrm>
          <a:custGeom>
            <a:avLst/>
            <a:gdLst>
              <a:gd name="T0" fmla="*/ 15239 w 96012"/>
              <a:gd name="T1" fmla="*/ 80772 h 89916"/>
              <a:gd name="T2" fmla="*/ 96012 w 96012"/>
              <a:gd name="T3" fmla="*/ 0 h 89916"/>
              <a:gd name="T4" fmla="*/ 80771 w 96012"/>
              <a:gd name="T5" fmla="*/ 9144 h 89916"/>
              <a:gd name="T6" fmla="*/ 0 w 96012"/>
              <a:gd name="T7" fmla="*/ 89916 h 89916"/>
              <a:gd name="T8" fmla="*/ 15239 w 96012"/>
              <a:gd name="T9" fmla="*/ 80772 h 89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12" h="89916">
                <a:moveTo>
                  <a:pt x="15239" y="80772"/>
                </a:moveTo>
                <a:lnTo>
                  <a:pt x="96012" y="0"/>
                </a:lnTo>
                <a:lnTo>
                  <a:pt x="80771" y="9144"/>
                </a:lnTo>
                <a:lnTo>
                  <a:pt x="0" y="89916"/>
                </a:lnTo>
                <a:lnTo>
                  <a:pt x="15239" y="80772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5" name="object 696"/>
          <p:cNvSpPr>
            <a:spLocks/>
          </p:cNvSpPr>
          <p:nvPr/>
        </p:nvSpPr>
        <p:spPr bwMode="auto">
          <a:xfrm>
            <a:off x="1620838" y="5683250"/>
            <a:ext cx="80962" cy="82550"/>
          </a:xfrm>
          <a:custGeom>
            <a:avLst/>
            <a:gdLst>
              <a:gd name="T0" fmla="*/ 13716 w 94487"/>
              <a:gd name="T1" fmla="*/ 80772 h 91439"/>
              <a:gd name="T2" fmla="*/ 94487 w 94487"/>
              <a:gd name="T3" fmla="*/ 0 h 91439"/>
              <a:gd name="T4" fmla="*/ 80772 w 94487"/>
              <a:gd name="T5" fmla="*/ 10667 h 91439"/>
              <a:gd name="T6" fmla="*/ 0 w 94487"/>
              <a:gd name="T7" fmla="*/ 91439 h 91439"/>
              <a:gd name="T8" fmla="*/ 13716 w 94487"/>
              <a:gd name="T9" fmla="*/ 80772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487" h="91439">
                <a:moveTo>
                  <a:pt x="13716" y="80772"/>
                </a:moveTo>
                <a:lnTo>
                  <a:pt x="94487" y="0"/>
                </a:lnTo>
                <a:lnTo>
                  <a:pt x="80772" y="10667"/>
                </a:lnTo>
                <a:lnTo>
                  <a:pt x="0" y="91439"/>
                </a:lnTo>
                <a:lnTo>
                  <a:pt x="13716" y="80772"/>
                </a:lnTo>
                <a:close/>
              </a:path>
            </a:pathLst>
          </a:custGeom>
          <a:solidFill>
            <a:srgbClr val="C1C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6" name="object 697"/>
          <p:cNvSpPr>
            <a:spLocks/>
          </p:cNvSpPr>
          <p:nvPr/>
        </p:nvSpPr>
        <p:spPr bwMode="auto">
          <a:xfrm>
            <a:off x="1611313" y="5692775"/>
            <a:ext cx="79375" cy="82550"/>
          </a:xfrm>
          <a:custGeom>
            <a:avLst/>
            <a:gdLst>
              <a:gd name="T0" fmla="*/ 12191 w 92963"/>
              <a:gd name="T1" fmla="*/ 80772 h 91440"/>
              <a:gd name="T2" fmla="*/ 92963 w 92963"/>
              <a:gd name="T3" fmla="*/ 0 h 91440"/>
              <a:gd name="T4" fmla="*/ 80771 w 92963"/>
              <a:gd name="T5" fmla="*/ 10668 h 91440"/>
              <a:gd name="T6" fmla="*/ 0 w 92963"/>
              <a:gd name="T7" fmla="*/ 91440 h 91440"/>
              <a:gd name="T8" fmla="*/ 12191 w 92963"/>
              <a:gd name="T9" fmla="*/ 80772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91440">
                <a:moveTo>
                  <a:pt x="12191" y="80772"/>
                </a:moveTo>
                <a:lnTo>
                  <a:pt x="92963" y="0"/>
                </a:lnTo>
                <a:lnTo>
                  <a:pt x="80771" y="10668"/>
                </a:lnTo>
                <a:lnTo>
                  <a:pt x="0" y="91440"/>
                </a:lnTo>
                <a:lnTo>
                  <a:pt x="12191" y="80772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7" name="object 698"/>
          <p:cNvSpPr>
            <a:spLocks/>
          </p:cNvSpPr>
          <p:nvPr/>
        </p:nvSpPr>
        <p:spPr bwMode="auto">
          <a:xfrm>
            <a:off x="1620838" y="5692775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4C4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8" name="object 699"/>
          <p:cNvSpPr>
            <a:spLocks/>
          </p:cNvSpPr>
          <p:nvPr/>
        </p:nvSpPr>
        <p:spPr bwMode="auto">
          <a:xfrm>
            <a:off x="1600200" y="5702300"/>
            <a:ext cx="79375" cy="82550"/>
          </a:xfrm>
          <a:custGeom>
            <a:avLst/>
            <a:gdLst>
              <a:gd name="T0" fmla="*/ 12192 w 92963"/>
              <a:gd name="T1" fmla="*/ 80772 h 91439"/>
              <a:gd name="T2" fmla="*/ 92963 w 92963"/>
              <a:gd name="T3" fmla="*/ 0 h 91439"/>
              <a:gd name="T4" fmla="*/ 80771 w 92963"/>
              <a:gd name="T5" fmla="*/ 10667 h 91439"/>
              <a:gd name="T6" fmla="*/ 0 w 92963"/>
              <a:gd name="T7" fmla="*/ 91439 h 91439"/>
              <a:gd name="T8" fmla="*/ 12192 w 92963"/>
              <a:gd name="T9" fmla="*/ 80772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91439">
                <a:moveTo>
                  <a:pt x="12192" y="80772"/>
                </a:moveTo>
                <a:lnTo>
                  <a:pt x="92963" y="0"/>
                </a:lnTo>
                <a:lnTo>
                  <a:pt x="80771" y="10667"/>
                </a:lnTo>
                <a:lnTo>
                  <a:pt x="0" y="91439"/>
                </a:lnTo>
                <a:lnTo>
                  <a:pt x="12192" y="80772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9" name="object 700"/>
          <p:cNvSpPr>
            <a:spLocks/>
          </p:cNvSpPr>
          <p:nvPr/>
        </p:nvSpPr>
        <p:spPr bwMode="auto">
          <a:xfrm>
            <a:off x="1611313" y="5702300"/>
            <a:ext cx="68262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C9C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0" name="object 701"/>
          <p:cNvSpPr>
            <a:spLocks/>
          </p:cNvSpPr>
          <p:nvPr/>
        </p:nvSpPr>
        <p:spPr bwMode="auto">
          <a:xfrm>
            <a:off x="2735263" y="5826125"/>
            <a:ext cx="76200" cy="82550"/>
          </a:xfrm>
          <a:custGeom>
            <a:avLst/>
            <a:gdLst>
              <a:gd name="T0" fmla="*/ 0 w 89916"/>
              <a:gd name="T1" fmla="*/ 91439 h 91439"/>
              <a:gd name="T2" fmla="*/ 80772 w 89916"/>
              <a:gd name="T3" fmla="*/ 10667 h 91439"/>
              <a:gd name="T4" fmla="*/ 89916 w 89916"/>
              <a:gd name="T5" fmla="*/ 0 h 91439"/>
              <a:gd name="T6" fmla="*/ 9143 w 89916"/>
              <a:gd name="T7" fmla="*/ 80771 h 91439"/>
              <a:gd name="T8" fmla="*/ 0 w 89916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91439">
                <a:moveTo>
                  <a:pt x="0" y="91439"/>
                </a:moveTo>
                <a:lnTo>
                  <a:pt x="80772" y="10667"/>
                </a:lnTo>
                <a:lnTo>
                  <a:pt x="89916" y="0"/>
                </a:lnTo>
                <a:lnTo>
                  <a:pt x="9143" y="80771"/>
                </a:lnTo>
                <a:lnTo>
                  <a:pt x="0" y="91439"/>
                </a:lnTo>
                <a:close/>
              </a:path>
            </a:pathLst>
          </a:custGeom>
          <a:solidFill>
            <a:srgbClr val="CCC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1" name="object 702"/>
          <p:cNvSpPr>
            <a:spLocks/>
          </p:cNvSpPr>
          <p:nvPr/>
        </p:nvSpPr>
        <p:spPr bwMode="auto">
          <a:xfrm>
            <a:off x="2735263" y="583565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2" name="object 703"/>
          <p:cNvSpPr>
            <a:spLocks/>
          </p:cNvSpPr>
          <p:nvPr/>
        </p:nvSpPr>
        <p:spPr bwMode="auto">
          <a:xfrm>
            <a:off x="2743200" y="5816600"/>
            <a:ext cx="76200" cy="82550"/>
          </a:xfrm>
          <a:custGeom>
            <a:avLst/>
            <a:gdLst>
              <a:gd name="T0" fmla="*/ 0 w 88392"/>
              <a:gd name="T1" fmla="*/ 91439 h 91439"/>
              <a:gd name="T2" fmla="*/ 80772 w 88392"/>
              <a:gd name="T3" fmla="*/ 10668 h 91439"/>
              <a:gd name="T4" fmla="*/ 88392 w 88392"/>
              <a:gd name="T5" fmla="*/ 0 h 91439"/>
              <a:gd name="T6" fmla="*/ 7620 w 88392"/>
              <a:gd name="T7" fmla="*/ 80772 h 91439"/>
              <a:gd name="T8" fmla="*/ 0 w 88392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91439">
                <a:moveTo>
                  <a:pt x="0" y="91439"/>
                </a:moveTo>
                <a:lnTo>
                  <a:pt x="80772" y="10668"/>
                </a:lnTo>
                <a:lnTo>
                  <a:pt x="88392" y="0"/>
                </a:lnTo>
                <a:lnTo>
                  <a:pt x="7620" y="80772"/>
                </a:lnTo>
                <a:lnTo>
                  <a:pt x="0" y="91439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3" name="object 704"/>
          <p:cNvSpPr>
            <a:spLocks/>
          </p:cNvSpPr>
          <p:nvPr/>
        </p:nvSpPr>
        <p:spPr bwMode="auto">
          <a:xfrm>
            <a:off x="2743200" y="5826125"/>
            <a:ext cx="68263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1D1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4" name="object 705"/>
          <p:cNvSpPr>
            <a:spLocks/>
          </p:cNvSpPr>
          <p:nvPr/>
        </p:nvSpPr>
        <p:spPr bwMode="auto">
          <a:xfrm>
            <a:off x="2749550" y="5805488"/>
            <a:ext cx="74613" cy="84137"/>
          </a:xfrm>
          <a:custGeom>
            <a:avLst/>
            <a:gdLst>
              <a:gd name="T0" fmla="*/ 0 w 86868"/>
              <a:gd name="T1" fmla="*/ 92963 h 92963"/>
              <a:gd name="T2" fmla="*/ 80772 w 86868"/>
              <a:gd name="T3" fmla="*/ 12191 h 92963"/>
              <a:gd name="T4" fmla="*/ 86868 w 86868"/>
              <a:gd name="T5" fmla="*/ 0 h 92963"/>
              <a:gd name="T6" fmla="*/ 6095 w 86868"/>
              <a:gd name="T7" fmla="*/ 80772 h 92963"/>
              <a:gd name="T8" fmla="*/ 0 w 86868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92963">
                <a:moveTo>
                  <a:pt x="0" y="92963"/>
                </a:moveTo>
                <a:lnTo>
                  <a:pt x="80772" y="12191"/>
                </a:lnTo>
                <a:lnTo>
                  <a:pt x="86868" y="0"/>
                </a:lnTo>
                <a:lnTo>
                  <a:pt x="6095" y="80772"/>
                </a:lnTo>
                <a:lnTo>
                  <a:pt x="0" y="92963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5" name="object 706"/>
          <p:cNvSpPr>
            <a:spLocks/>
          </p:cNvSpPr>
          <p:nvPr/>
        </p:nvSpPr>
        <p:spPr bwMode="auto">
          <a:xfrm>
            <a:off x="2749550" y="58166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6" name="object 707"/>
          <p:cNvSpPr>
            <a:spLocks/>
          </p:cNvSpPr>
          <p:nvPr/>
        </p:nvSpPr>
        <p:spPr bwMode="auto">
          <a:xfrm>
            <a:off x="2754313" y="5795963"/>
            <a:ext cx="73025" cy="82550"/>
          </a:xfrm>
          <a:custGeom>
            <a:avLst/>
            <a:gdLst>
              <a:gd name="T0" fmla="*/ 0 w 85344"/>
              <a:gd name="T1" fmla="*/ 91440 h 91440"/>
              <a:gd name="T2" fmla="*/ 80772 w 85344"/>
              <a:gd name="T3" fmla="*/ 10668 h 91440"/>
              <a:gd name="T4" fmla="*/ 85344 w 85344"/>
              <a:gd name="T5" fmla="*/ 0 h 91440"/>
              <a:gd name="T6" fmla="*/ 4571 w 85344"/>
              <a:gd name="T7" fmla="*/ 80772 h 91440"/>
              <a:gd name="T8" fmla="*/ 0 w 85344"/>
              <a:gd name="T9" fmla="*/ 91440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91440">
                <a:moveTo>
                  <a:pt x="0" y="91440"/>
                </a:moveTo>
                <a:lnTo>
                  <a:pt x="80772" y="10668"/>
                </a:lnTo>
                <a:lnTo>
                  <a:pt x="85344" y="0"/>
                </a:lnTo>
                <a:lnTo>
                  <a:pt x="4571" y="80772"/>
                </a:lnTo>
                <a:lnTo>
                  <a:pt x="0" y="91440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7" name="object 708"/>
          <p:cNvSpPr>
            <a:spLocks/>
          </p:cNvSpPr>
          <p:nvPr/>
        </p:nvSpPr>
        <p:spPr bwMode="auto">
          <a:xfrm>
            <a:off x="2754313" y="5805488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AD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8" name="object 709"/>
          <p:cNvSpPr>
            <a:spLocks/>
          </p:cNvSpPr>
          <p:nvPr/>
        </p:nvSpPr>
        <p:spPr bwMode="auto">
          <a:xfrm>
            <a:off x="2754313" y="5800725"/>
            <a:ext cx="71437" cy="77788"/>
          </a:xfrm>
          <a:custGeom>
            <a:avLst/>
            <a:gdLst>
              <a:gd name="T0" fmla="*/ 0 w 83820"/>
              <a:gd name="T1" fmla="*/ 85344 h 85344"/>
              <a:gd name="T2" fmla="*/ 80772 w 83820"/>
              <a:gd name="T3" fmla="*/ 4572 h 85344"/>
              <a:gd name="T4" fmla="*/ 83820 w 83820"/>
              <a:gd name="T5" fmla="*/ 0 h 85344"/>
              <a:gd name="T6" fmla="*/ 3048 w 83820"/>
              <a:gd name="T7" fmla="*/ 80772 h 85344"/>
              <a:gd name="T8" fmla="*/ 0 w 83820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5344">
                <a:moveTo>
                  <a:pt x="0" y="85344"/>
                </a:moveTo>
                <a:lnTo>
                  <a:pt x="80772" y="4572"/>
                </a:lnTo>
                <a:lnTo>
                  <a:pt x="83820" y="0"/>
                </a:lnTo>
                <a:lnTo>
                  <a:pt x="3048" y="80772"/>
                </a:lnTo>
                <a:lnTo>
                  <a:pt x="0" y="85344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9" name="object 710"/>
          <p:cNvSpPr>
            <a:spLocks/>
          </p:cNvSpPr>
          <p:nvPr/>
        </p:nvSpPr>
        <p:spPr bwMode="auto">
          <a:xfrm>
            <a:off x="2757488" y="5795963"/>
            <a:ext cx="69850" cy="77787"/>
          </a:xfrm>
          <a:custGeom>
            <a:avLst/>
            <a:gdLst>
              <a:gd name="T0" fmla="*/ 0 w 82296"/>
              <a:gd name="T1" fmla="*/ 86868 h 86868"/>
              <a:gd name="T2" fmla="*/ 80772 w 82296"/>
              <a:gd name="T3" fmla="*/ 6096 h 86868"/>
              <a:gd name="T4" fmla="*/ 82296 w 82296"/>
              <a:gd name="T5" fmla="*/ 0 h 86868"/>
              <a:gd name="T6" fmla="*/ 1523 w 82296"/>
              <a:gd name="T7" fmla="*/ 80772 h 86868"/>
              <a:gd name="T8" fmla="*/ 0 w 82296"/>
              <a:gd name="T9" fmla="*/ 86868 h 86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6868">
                <a:moveTo>
                  <a:pt x="0" y="86868"/>
                </a:moveTo>
                <a:lnTo>
                  <a:pt x="80772" y="6096"/>
                </a:lnTo>
                <a:lnTo>
                  <a:pt x="82296" y="0"/>
                </a:lnTo>
                <a:lnTo>
                  <a:pt x="1523" y="80772"/>
                </a:lnTo>
                <a:lnTo>
                  <a:pt x="0" y="86868"/>
                </a:lnTo>
                <a:close/>
              </a:path>
            </a:pathLst>
          </a:custGeom>
          <a:solidFill>
            <a:srgbClr val="DBDB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0" name="object 711"/>
          <p:cNvSpPr>
            <a:spLocks/>
          </p:cNvSpPr>
          <p:nvPr/>
        </p:nvSpPr>
        <p:spPr bwMode="auto">
          <a:xfrm>
            <a:off x="2759075" y="5784850"/>
            <a:ext cx="71438" cy="84138"/>
          </a:xfrm>
          <a:custGeom>
            <a:avLst/>
            <a:gdLst>
              <a:gd name="T0" fmla="*/ 0 w 83820"/>
              <a:gd name="T1" fmla="*/ 92963 h 92963"/>
              <a:gd name="T2" fmla="*/ 80772 w 83820"/>
              <a:gd name="T3" fmla="*/ 12191 h 92963"/>
              <a:gd name="T4" fmla="*/ 83820 w 83820"/>
              <a:gd name="T5" fmla="*/ 0 h 92963"/>
              <a:gd name="T6" fmla="*/ 3048 w 83820"/>
              <a:gd name="T7" fmla="*/ 80772 h 92963"/>
              <a:gd name="T8" fmla="*/ 0 w 83820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92963">
                <a:moveTo>
                  <a:pt x="0" y="92963"/>
                </a:moveTo>
                <a:lnTo>
                  <a:pt x="80772" y="12191"/>
                </a:lnTo>
                <a:lnTo>
                  <a:pt x="83820" y="0"/>
                </a:lnTo>
                <a:lnTo>
                  <a:pt x="3048" y="80772"/>
                </a:lnTo>
                <a:lnTo>
                  <a:pt x="0" y="92963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1" name="object 712"/>
          <p:cNvSpPr>
            <a:spLocks/>
          </p:cNvSpPr>
          <p:nvPr/>
        </p:nvSpPr>
        <p:spPr bwMode="auto">
          <a:xfrm>
            <a:off x="2759075" y="5795963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DDD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2" name="object 713"/>
          <p:cNvSpPr>
            <a:spLocks/>
          </p:cNvSpPr>
          <p:nvPr/>
        </p:nvSpPr>
        <p:spPr bwMode="auto">
          <a:xfrm>
            <a:off x="2759075" y="5789613"/>
            <a:ext cx="69850" cy="79375"/>
          </a:xfrm>
          <a:custGeom>
            <a:avLst/>
            <a:gdLst>
              <a:gd name="T0" fmla="*/ 0 w 82296"/>
              <a:gd name="T1" fmla="*/ 86867 h 86867"/>
              <a:gd name="T2" fmla="*/ 80772 w 82296"/>
              <a:gd name="T3" fmla="*/ 6095 h 86867"/>
              <a:gd name="T4" fmla="*/ 82296 w 82296"/>
              <a:gd name="T5" fmla="*/ 0 h 86867"/>
              <a:gd name="T6" fmla="*/ 1524 w 82296"/>
              <a:gd name="T7" fmla="*/ 80772 h 86867"/>
              <a:gd name="T8" fmla="*/ 0 w 82296"/>
              <a:gd name="T9" fmla="*/ 86867 h 8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6867">
                <a:moveTo>
                  <a:pt x="0" y="86867"/>
                </a:moveTo>
                <a:lnTo>
                  <a:pt x="80772" y="6095"/>
                </a:lnTo>
                <a:lnTo>
                  <a:pt x="82296" y="0"/>
                </a:lnTo>
                <a:lnTo>
                  <a:pt x="1524" y="80772"/>
                </a:lnTo>
                <a:lnTo>
                  <a:pt x="0" y="86867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3" name="object 714"/>
          <p:cNvSpPr>
            <a:spLocks/>
          </p:cNvSpPr>
          <p:nvPr/>
        </p:nvSpPr>
        <p:spPr bwMode="auto">
          <a:xfrm>
            <a:off x="2760663" y="5784850"/>
            <a:ext cx="69850" cy="77788"/>
          </a:xfrm>
          <a:custGeom>
            <a:avLst/>
            <a:gdLst>
              <a:gd name="T0" fmla="*/ 0 w 82296"/>
              <a:gd name="T1" fmla="*/ 86868 h 86868"/>
              <a:gd name="T2" fmla="*/ 80772 w 82296"/>
              <a:gd name="T3" fmla="*/ 6096 h 86868"/>
              <a:gd name="T4" fmla="*/ 82296 w 82296"/>
              <a:gd name="T5" fmla="*/ 0 h 86868"/>
              <a:gd name="T6" fmla="*/ 1524 w 82296"/>
              <a:gd name="T7" fmla="*/ 80772 h 86868"/>
              <a:gd name="T8" fmla="*/ 0 w 82296"/>
              <a:gd name="T9" fmla="*/ 86868 h 86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6868">
                <a:moveTo>
                  <a:pt x="0" y="86868"/>
                </a:moveTo>
                <a:lnTo>
                  <a:pt x="80772" y="6096"/>
                </a:lnTo>
                <a:lnTo>
                  <a:pt x="82296" y="0"/>
                </a:lnTo>
                <a:lnTo>
                  <a:pt x="1524" y="80772"/>
                </a:lnTo>
                <a:lnTo>
                  <a:pt x="0" y="86868"/>
                </a:lnTo>
                <a:close/>
              </a:path>
            </a:pathLst>
          </a:custGeom>
          <a:solidFill>
            <a:srgbClr val="DEDE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4" name="object 715"/>
          <p:cNvSpPr>
            <a:spLocks/>
          </p:cNvSpPr>
          <p:nvPr/>
        </p:nvSpPr>
        <p:spPr bwMode="auto">
          <a:xfrm>
            <a:off x="2760663" y="5773738"/>
            <a:ext cx="69850" cy="84137"/>
          </a:xfrm>
          <a:custGeom>
            <a:avLst/>
            <a:gdLst>
              <a:gd name="T0" fmla="*/ 0 w 80772"/>
              <a:gd name="T1" fmla="*/ 92963 h 92963"/>
              <a:gd name="T2" fmla="*/ 80772 w 80772"/>
              <a:gd name="T3" fmla="*/ 12191 h 92963"/>
              <a:gd name="T4" fmla="*/ 80772 w 80772"/>
              <a:gd name="T5" fmla="*/ 0 h 92963"/>
              <a:gd name="T6" fmla="*/ 0 w 80772"/>
              <a:gd name="T7" fmla="*/ 80772 h 92963"/>
              <a:gd name="T8" fmla="*/ 0 w 80772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92963">
                <a:moveTo>
                  <a:pt x="0" y="92963"/>
                </a:moveTo>
                <a:lnTo>
                  <a:pt x="80772" y="12191"/>
                </a:lnTo>
                <a:lnTo>
                  <a:pt x="80772" y="0"/>
                </a:lnTo>
                <a:lnTo>
                  <a:pt x="0" y="80772"/>
                </a:lnTo>
                <a:lnTo>
                  <a:pt x="0" y="92963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5" name="object 716"/>
          <p:cNvSpPr>
            <a:spLocks/>
          </p:cNvSpPr>
          <p:nvPr/>
        </p:nvSpPr>
        <p:spPr bwMode="auto">
          <a:xfrm>
            <a:off x="2760663" y="578485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0E0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6" name="object 717"/>
          <p:cNvSpPr>
            <a:spLocks/>
          </p:cNvSpPr>
          <p:nvPr/>
        </p:nvSpPr>
        <p:spPr bwMode="auto">
          <a:xfrm>
            <a:off x="2760663" y="5764213"/>
            <a:ext cx="69850" cy="82550"/>
          </a:xfrm>
          <a:custGeom>
            <a:avLst/>
            <a:gdLst>
              <a:gd name="T0" fmla="*/ 0 w 80772"/>
              <a:gd name="T1" fmla="*/ 91440 h 91440"/>
              <a:gd name="T2" fmla="*/ 80772 w 80772"/>
              <a:gd name="T3" fmla="*/ 10668 h 91440"/>
              <a:gd name="T4" fmla="*/ 80772 w 80772"/>
              <a:gd name="T5" fmla="*/ 0 h 91440"/>
              <a:gd name="T6" fmla="*/ 0 w 80772"/>
              <a:gd name="T7" fmla="*/ 80772 h 91440"/>
              <a:gd name="T8" fmla="*/ 0 w 80772"/>
              <a:gd name="T9" fmla="*/ 91440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91440">
                <a:moveTo>
                  <a:pt x="0" y="91440"/>
                </a:moveTo>
                <a:lnTo>
                  <a:pt x="80772" y="10668"/>
                </a:lnTo>
                <a:lnTo>
                  <a:pt x="80772" y="0"/>
                </a:lnTo>
                <a:lnTo>
                  <a:pt x="0" y="80772"/>
                </a:lnTo>
                <a:lnTo>
                  <a:pt x="0" y="91440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7" name="object 718"/>
          <p:cNvSpPr>
            <a:spLocks/>
          </p:cNvSpPr>
          <p:nvPr/>
        </p:nvSpPr>
        <p:spPr bwMode="auto">
          <a:xfrm>
            <a:off x="2760663" y="5773738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8" name="object 719"/>
          <p:cNvSpPr>
            <a:spLocks/>
          </p:cNvSpPr>
          <p:nvPr/>
        </p:nvSpPr>
        <p:spPr bwMode="auto">
          <a:xfrm>
            <a:off x="2759075" y="5753100"/>
            <a:ext cx="71438" cy="84138"/>
          </a:xfrm>
          <a:custGeom>
            <a:avLst/>
            <a:gdLst>
              <a:gd name="T0" fmla="*/ 3048 w 83820"/>
              <a:gd name="T1" fmla="*/ 92963 h 92963"/>
              <a:gd name="T2" fmla="*/ 83820 w 83820"/>
              <a:gd name="T3" fmla="*/ 12191 h 92963"/>
              <a:gd name="T4" fmla="*/ 80772 w 83820"/>
              <a:gd name="T5" fmla="*/ 0 h 92963"/>
              <a:gd name="T6" fmla="*/ 0 w 83820"/>
              <a:gd name="T7" fmla="*/ 80772 h 92963"/>
              <a:gd name="T8" fmla="*/ 3048 w 83820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92963">
                <a:moveTo>
                  <a:pt x="3048" y="92963"/>
                </a:moveTo>
                <a:lnTo>
                  <a:pt x="83820" y="12191"/>
                </a:lnTo>
                <a:lnTo>
                  <a:pt x="80772" y="0"/>
                </a:lnTo>
                <a:lnTo>
                  <a:pt x="0" y="80772"/>
                </a:lnTo>
                <a:lnTo>
                  <a:pt x="3048" y="92963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9" name="object 720"/>
          <p:cNvSpPr>
            <a:spLocks/>
          </p:cNvSpPr>
          <p:nvPr/>
        </p:nvSpPr>
        <p:spPr bwMode="auto">
          <a:xfrm>
            <a:off x="2760663" y="5764213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0E0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0" name="object 721"/>
          <p:cNvSpPr>
            <a:spLocks/>
          </p:cNvSpPr>
          <p:nvPr/>
        </p:nvSpPr>
        <p:spPr bwMode="auto">
          <a:xfrm>
            <a:off x="2760663" y="5759450"/>
            <a:ext cx="69850" cy="77788"/>
          </a:xfrm>
          <a:custGeom>
            <a:avLst/>
            <a:gdLst>
              <a:gd name="T0" fmla="*/ 1524 w 82296"/>
              <a:gd name="T1" fmla="*/ 85343 h 85343"/>
              <a:gd name="T2" fmla="*/ 82296 w 82296"/>
              <a:gd name="T3" fmla="*/ 4571 h 85343"/>
              <a:gd name="T4" fmla="*/ 80772 w 82296"/>
              <a:gd name="T5" fmla="*/ 0 h 85343"/>
              <a:gd name="T6" fmla="*/ 0 w 82296"/>
              <a:gd name="T7" fmla="*/ 80771 h 85343"/>
              <a:gd name="T8" fmla="*/ 1524 w 82296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3">
                <a:moveTo>
                  <a:pt x="1524" y="85343"/>
                </a:moveTo>
                <a:lnTo>
                  <a:pt x="82296" y="4571"/>
                </a:lnTo>
                <a:lnTo>
                  <a:pt x="80772" y="0"/>
                </a:lnTo>
                <a:lnTo>
                  <a:pt x="0" y="80771"/>
                </a:lnTo>
                <a:lnTo>
                  <a:pt x="1524" y="85343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1" name="object 722"/>
          <p:cNvSpPr>
            <a:spLocks/>
          </p:cNvSpPr>
          <p:nvPr/>
        </p:nvSpPr>
        <p:spPr bwMode="auto">
          <a:xfrm>
            <a:off x="2760663" y="5756275"/>
            <a:ext cx="68262" cy="76200"/>
          </a:xfrm>
          <a:custGeom>
            <a:avLst/>
            <a:gdLst>
              <a:gd name="T0" fmla="*/ 0 w 80772"/>
              <a:gd name="T1" fmla="*/ 83819 h 83819"/>
              <a:gd name="T2" fmla="*/ 80772 w 80772"/>
              <a:gd name="T3" fmla="*/ 3048 h 83819"/>
              <a:gd name="T4" fmla="*/ 80772 w 80772"/>
              <a:gd name="T5" fmla="*/ 0 h 83819"/>
              <a:gd name="T6" fmla="*/ 0 w 80772"/>
              <a:gd name="T7" fmla="*/ 80771 h 83819"/>
              <a:gd name="T8" fmla="*/ 0 w 80772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83819">
                <a:moveTo>
                  <a:pt x="0" y="83819"/>
                </a:moveTo>
                <a:lnTo>
                  <a:pt x="80772" y="3048"/>
                </a:lnTo>
                <a:lnTo>
                  <a:pt x="80772" y="0"/>
                </a:lnTo>
                <a:lnTo>
                  <a:pt x="0" y="80771"/>
                </a:lnTo>
                <a:lnTo>
                  <a:pt x="0" y="83819"/>
                </a:lnTo>
                <a:close/>
              </a:path>
            </a:pathLst>
          </a:custGeom>
          <a:solidFill>
            <a:srgbClr val="DFD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2" name="object 723"/>
          <p:cNvSpPr>
            <a:spLocks/>
          </p:cNvSpPr>
          <p:nvPr/>
        </p:nvSpPr>
        <p:spPr bwMode="auto">
          <a:xfrm>
            <a:off x="2759075" y="5753100"/>
            <a:ext cx="69850" cy="76200"/>
          </a:xfrm>
          <a:custGeom>
            <a:avLst/>
            <a:gdLst>
              <a:gd name="T0" fmla="*/ 1524 w 82296"/>
              <a:gd name="T1" fmla="*/ 85343 h 85343"/>
              <a:gd name="T2" fmla="*/ 82296 w 82296"/>
              <a:gd name="T3" fmla="*/ 4572 h 85343"/>
              <a:gd name="T4" fmla="*/ 80772 w 82296"/>
              <a:gd name="T5" fmla="*/ 0 h 85343"/>
              <a:gd name="T6" fmla="*/ 0 w 82296"/>
              <a:gd name="T7" fmla="*/ 80772 h 85343"/>
              <a:gd name="T8" fmla="*/ 1524 w 82296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3">
                <a:moveTo>
                  <a:pt x="1524" y="85343"/>
                </a:moveTo>
                <a:lnTo>
                  <a:pt x="82296" y="4572"/>
                </a:lnTo>
                <a:lnTo>
                  <a:pt x="80772" y="0"/>
                </a:lnTo>
                <a:lnTo>
                  <a:pt x="0" y="80772"/>
                </a:lnTo>
                <a:lnTo>
                  <a:pt x="1524" y="85343"/>
                </a:lnTo>
                <a:close/>
              </a:path>
            </a:pathLst>
          </a:custGeom>
          <a:solidFill>
            <a:srgbClr val="DEDE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3" name="object 724"/>
          <p:cNvSpPr>
            <a:spLocks/>
          </p:cNvSpPr>
          <p:nvPr/>
        </p:nvSpPr>
        <p:spPr bwMode="auto">
          <a:xfrm>
            <a:off x="2754313" y="5741988"/>
            <a:ext cx="73025" cy="84137"/>
          </a:xfrm>
          <a:custGeom>
            <a:avLst/>
            <a:gdLst>
              <a:gd name="T0" fmla="*/ 4571 w 85344"/>
              <a:gd name="T1" fmla="*/ 92963 h 92963"/>
              <a:gd name="T2" fmla="*/ 85344 w 85344"/>
              <a:gd name="T3" fmla="*/ 12191 h 92963"/>
              <a:gd name="T4" fmla="*/ 80772 w 85344"/>
              <a:gd name="T5" fmla="*/ 0 h 92963"/>
              <a:gd name="T6" fmla="*/ 0 w 85344"/>
              <a:gd name="T7" fmla="*/ 80771 h 92963"/>
              <a:gd name="T8" fmla="*/ 4571 w 85344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92963">
                <a:moveTo>
                  <a:pt x="4571" y="92963"/>
                </a:moveTo>
                <a:lnTo>
                  <a:pt x="85344" y="12191"/>
                </a:lnTo>
                <a:lnTo>
                  <a:pt x="80772" y="0"/>
                </a:lnTo>
                <a:lnTo>
                  <a:pt x="0" y="80771"/>
                </a:lnTo>
                <a:lnTo>
                  <a:pt x="4571" y="92963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4" name="object 725"/>
          <p:cNvSpPr>
            <a:spLocks/>
          </p:cNvSpPr>
          <p:nvPr/>
        </p:nvSpPr>
        <p:spPr bwMode="auto">
          <a:xfrm>
            <a:off x="2759075" y="5753100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DDD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5" name="object 726"/>
          <p:cNvSpPr>
            <a:spLocks/>
          </p:cNvSpPr>
          <p:nvPr/>
        </p:nvSpPr>
        <p:spPr bwMode="auto">
          <a:xfrm>
            <a:off x="2757488" y="5748338"/>
            <a:ext cx="69850" cy="77787"/>
          </a:xfrm>
          <a:custGeom>
            <a:avLst/>
            <a:gdLst>
              <a:gd name="T0" fmla="*/ 1523 w 82296"/>
              <a:gd name="T1" fmla="*/ 85344 h 85344"/>
              <a:gd name="T2" fmla="*/ 82296 w 82296"/>
              <a:gd name="T3" fmla="*/ 4572 h 85344"/>
              <a:gd name="T4" fmla="*/ 80772 w 82296"/>
              <a:gd name="T5" fmla="*/ 0 h 85344"/>
              <a:gd name="T6" fmla="*/ 0 w 82296"/>
              <a:gd name="T7" fmla="*/ 82296 h 85344"/>
              <a:gd name="T8" fmla="*/ 1523 w 82296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4">
                <a:moveTo>
                  <a:pt x="1523" y="85344"/>
                </a:moveTo>
                <a:lnTo>
                  <a:pt x="82296" y="4572"/>
                </a:lnTo>
                <a:lnTo>
                  <a:pt x="80772" y="0"/>
                </a:lnTo>
                <a:lnTo>
                  <a:pt x="0" y="82296"/>
                </a:lnTo>
                <a:lnTo>
                  <a:pt x="1523" y="85344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6" name="object 727"/>
          <p:cNvSpPr>
            <a:spLocks/>
          </p:cNvSpPr>
          <p:nvPr/>
        </p:nvSpPr>
        <p:spPr bwMode="auto">
          <a:xfrm>
            <a:off x="2755900" y="5745163"/>
            <a:ext cx="69850" cy="77787"/>
          </a:xfrm>
          <a:custGeom>
            <a:avLst/>
            <a:gdLst>
              <a:gd name="T0" fmla="*/ 1524 w 82296"/>
              <a:gd name="T1" fmla="*/ 85344 h 85344"/>
              <a:gd name="T2" fmla="*/ 82296 w 82296"/>
              <a:gd name="T3" fmla="*/ 3048 h 85344"/>
              <a:gd name="T4" fmla="*/ 80772 w 82296"/>
              <a:gd name="T5" fmla="*/ 0 h 85344"/>
              <a:gd name="T6" fmla="*/ 0 w 82296"/>
              <a:gd name="T7" fmla="*/ 80772 h 85344"/>
              <a:gd name="T8" fmla="*/ 1524 w 82296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4">
                <a:moveTo>
                  <a:pt x="1524" y="85344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5344"/>
                </a:lnTo>
                <a:close/>
              </a:path>
            </a:pathLst>
          </a:custGeom>
          <a:solidFill>
            <a:srgbClr val="DCD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7" name="object 728"/>
          <p:cNvSpPr>
            <a:spLocks/>
          </p:cNvSpPr>
          <p:nvPr/>
        </p:nvSpPr>
        <p:spPr bwMode="auto">
          <a:xfrm>
            <a:off x="2754313" y="5741988"/>
            <a:ext cx="71437" cy="76200"/>
          </a:xfrm>
          <a:custGeom>
            <a:avLst/>
            <a:gdLst>
              <a:gd name="T0" fmla="*/ 1524 w 82296"/>
              <a:gd name="T1" fmla="*/ 85343 h 85343"/>
              <a:gd name="T2" fmla="*/ 82296 w 82296"/>
              <a:gd name="T3" fmla="*/ 4571 h 85343"/>
              <a:gd name="T4" fmla="*/ 80772 w 82296"/>
              <a:gd name="T5" fmla="*/ 0 h 85343"/>
              <a:gd name="T6" fmla="*/ 0 w 82296"/>
              <a:gd name="T7" fmla="*/ 80771 h 85343"/>
              <a:gd name="T8" fmla="*/ 1524 w 82296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3">
                <a:moveTo>
                  <a:pt x="1524" y="85343"/>
                </a:moveTo>
                <a:lnTo>
                  <a:pt x="82296" y="4571"/>
                </a:lnTo>
                <a:lnTo>
                  <a:pt x="80772" y="0"/>
                </a:lnTo>
                <a:lnTo>
                  <a:pt x="0" y="80771"/>
                </a:lnTo>
                <a:lnTo>
                  <a:pt x="1524" y="85343"/>
                </a:lnTo>
                <a:close/>
              </a:path>
            </a:pathLst>
          </a:custGeom>
          <a:solidFill>
            <a:srgbClr val="DBD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8" name="object 729"/>
          <p:cNvSpPr>
            <a:spLocks/>
          </p:cNvSpPr>
          <p:nvPr/>
        </p:nvSpPr>
        <p:spPr bwMode="auto">
          <a:xfrm>
            <a:off x="2749550" y="5732463"/>
            <a:ext cx="74613" cy="82550"/>
          </a:xfrm>
          <a:custGeom>
            <a:avLst/>
            <a:gdLst>
              <a:gd name="T0" fmla="*/ 6095 w 86868"/>
              <a:gd name="T1" fmla="*/ 91439 h 91439"/>
              <a:gd name="T2" fmla="*/ 86868 w 86868"/>
              <a:gd name="T3" fmla="*/ 10668 h 91439"/>
              <a:gd name="T4" fmla="*/ 80772 w 86868"/>
              <a:gd name="T5" fmla="*/ 0 h 91439"/>
              <a:gd name="T6" fmla="*/ 0 w 86868"/>
              <a:gd name="T7" fmla="*/ 80772 h 91439"/>
              <a:gd name="T8" fmla="*/ 6095 w 86868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91439">
                <a:moveTo>
                  <a:pt x="6095" y="91439"/>
                </a:moveTo>
                <a:lnTo>
                  <a:pt x="86868" y="10668"/>
                </a:lnTo>
                <a:lnTo>
                  <a:pt x="80772" y="0"/>
                </a:lnTo>
                <a:lnTo>
                  <a:pt x="0" y="80772"/>
                </a:lnTo>
                <a:lnTo>
                  <a:pt x="6095" y="91439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9" name="object 730"/>
          <p:cNvSpPr>
            <a:spLocks/>
          </p:cNvSpPr>
          <p:nvPr/>
        </p:nvSpPr>
        <p:spPr bwMode="auto">
          <a:xfrm>
            <a:off x="2754313" y="5741988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AD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0" name="object 731"/>
          <p:cNvSpPr>
            <a:spLocks/>
          </p:cNvSpPr>
          <p:nvPr/>
        </p:nvSpPr>
        <p:spPr bwMode="auto">
          <a:xfrm>
            <a:off x="2754313" y="5740400"/>
            <a:ext cx="69850" cy="74613"/>
          </a:xfrm>
          <a:custGeom>
            <a:avLst/>
            <a:gdLst>
              <a:gd name="T0" fmla="*/ 1524 w 82296"/>
              <a:gd name="T1" fmla="*/ 82295 h 82295"/>
              <a:gd name="T2" fmla="*/ 82296 w 82296"/>
              <a:gd name="T3" fmla="*/ 1524 h 82295"/>
              <a:gd name="T4" fmla="*/ 80772 w 82296"/>
              <a:gd name="T5" fmla="*/ 0 h 82295"/>
              <a:gd name="T6" fmla="*/ 0 w 82296"/>
              <a:gd name="T7" fmla="*/ 80771 h 82295"/>
              <a:gd name="T8" fmla="*/ 1524 w 82296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5">
                <a:moveTo>
                  <a:pt x="1524" y="82295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1"/>
                </a:lnTo>
                <a:lnTo>
                  <a:pt x="1524" y="82295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1" name="object 732"/>
          <p:cNvSpPr>
            <a:spLocks/>
          </p:cNvSpPr>
          <p:nvPr/>
        </p:nvSpPr>
        <p:spPr bwMode="auto">
          <a:xfrm>
            <a:off x="2752725" y="5737225"/>
            <a:ext cx="69850" cy="76200"/>
          </a:xfrm>
          <a:custGeom>
            <a:avLst/>
            <a:gdLst>
              <a:gd name="T0" fmla="*/ 1524 w 82296"/>
              <a:gd name="T1" fmla="*/ 83819 h 83819"/>
              <a:gd name="T2" fmla="*/ 82296 w 82296"/>
              <a:gd name="T3" fmla="*/ 3048 h 83819"/>
              <a:gd name="T4" fmla="*/ 80772 w 82296"/>
              <a:gd name="T5" fmla="*/ 0 h 83819"/>
              <a:gd name="T6" fmla="*/ 0 w 82296"/>
              <a:gd name="T7" fmla="*/ 80772 h 83819"/>
              <a:gd name="T8" fmla="*/ 1524 w 8229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19">
                <a:moveTo>
                  <a:pt x="1524" y="83819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19"/>
                </a:lnTo>
                <a:close/>
              </a:path>
            </a:pathLst>
          </a:custGeom>
          <a:solidFill>
            <a:srgbClr val="D9D9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2" name="object 733"/>
          <p:cNvSpPr>
            <a:spLocks/>
          </p:cNvSpPr>
          <p:nvPr/>
        </p:nvSpPr>
        <p:spPr bwMode="auto">
          <a:xfrm>
            <a:off x="2751138" y="5734050"/>
            <a:ext cx="69850" cy="76200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D8D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3" name="object 734"/>
          <p:cNvSpPr>
            <a:spLocks/>
          </p:cNvSpPr>
          <p:nvPr/>
        </p:nvSpPr>
        <p:spPr bwMode="auto">
          <a:xfrm>
            <a:off x="2749550" y="5732463"/>
            <a:ext cx="69850" cy="74612"/>
          </a:xfrm>
          <a:custGeom>
            <a:avLst/>
            <a:gdLst>
              <a:gd name="T0" fmla="*/ 1523 w 82295"/>
              <a:gd name="T1" fmla="*/ 83820 h 83820"/>
              <a:gd name="T2" fmla="*/ 82295 w 82295"/>
              <a:gd name="T3" fmla="*/ 3048 h 83820"/>
              <a:gd name="T4" fmla="*/ 80772 w 82295"/>
              <a:gd name="T5" fmla="*/ 0 h 83820"/>
              <a:gd name="T6" fmla="*/ 0 w 82295"/>
              <a:gd name="T7" fmla="*/ 80772 h 83820"/>
              <a:gd name="T8" fmla="*/ 1523 w 82295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3820">
                <a:moveTo>
                  <a:pt x="1523" y="83820"/>
                </a:moveTo>
                <a:lnTo>
                  <a:pt x="82295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3" y="83820"/>
                </a:lnTo>
                <a:close/>
              </a:path>
            </a:pathLst>
          </a:custGeom>
          <a:solidFill>
            <a:srgbClr val="D7D7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4" name="object 735"/>
          <p:cNvSpPr>
            <a:spLocks/>
          </p:cNvSpPr>
          <p:nvPr/>
        </p:nvSpPr>
        <p:spPr bwMode="auto">
          <a:xfrm>
            <a:off x="2743200" y="5721350"/>
            <a:ext cx="76200" cy="84138"/>
          </a:xfrm>
          <a:custGeom>
            <a:avLst/>
            <a:gdLst>
              <a:gd name="T0" fmla="*/ 7620 w 88392"/>
              <a:gd name="T1" fmla="*/ 91439 h 91439"/>
              <a:gd name="T2" fmla="*/ 88392 w 88392"/>
              <a:gd name="T3" fmla="*/ 10667 h 91439"/>
              <a:gd name="T4" fmla="*/ 80772 w 88392"/>
              <a:gd name="T5" fmla="*/ 0 h 91439"/>
              <a:gd name="T6" fmla="*/ 0 w 88392"/>
              <a:gd name="T7" fmla="*/ 80771 h 91439"/>
              <a:gd name="T8" fmla="*/ 7620 w 88392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91439">
                <a:moveTo>
                  <a:pt x="7620" y="91439"/>
                </a:moveTo>
                <a:lnTo>
                  <a:pt x="88392" y="10667"/>
                </a:lnTo>
                <a:lnTo>
                  <a:pt x="80772" y="0"/>
                </a:lnTo>
                <a:lnTo>
                  <a:pt x="0" y="80771"/>
                </a:lnTo>
                <a:lnTo>
                  <a:pt x="7620" y="91439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5" name="object 736"/>
          <p:cNvSpPr>
            <a:spLocks/>
          </p:cNvSpPr>
          <p:nvPr/>
        </p:nvSpPr>
        <p:spPr bwMode="auto">
          <a:xfrm>
            <a:off x="2749550" y="5732463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6" name="object 737"/>
          <p:cNvSpPr>
            <a:spLocks/>
          </p:cNvSpPr>
          <p:nvPr/>
        </p:nvSpPr>
        <p:spPr bwMode="auto">
          <a:xfrm>
            <a:off x="2747963" y="5730875"/>
            <a:ext cx="71437" cy="74613"/>
          </a:xfrm>
          <a:custGeom>
            <a:avLst/>
            <a:gdLst>
              <a:gd name="T0" fmla="*/ 1524 w 82296"/>
              <a:gd name="T1" fmla="*/ 82296 h 82296"/>
              <a:gd name="T2" fmla="*/ 82296 w 82296"/>
              <a:gd name="T3" fmla="*/ 1524 h 82296"/>
              <a:gd name="T4" fmla="*/ 80772 w 82296"/>
              <a:gd name="T5" fmla="*/ 0 h 82296"/>
              <a:gd name="T6" fmla="*/ 0 w 82296"/>
              <a:gd name="T7" fmla="*/ 80772 h 82296"/>
              <a:gd name="T8" fmla="*/ 1524 w 82296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6">
                <a:moveTo>
                  <a:pt x="1524" y="82296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7" name="object 738"/>
          <p:cNvSpPr>
            <a:spLocks/>
          </p:cNvSpPr>
          <p:nvPr/>
        </p:nvSpPr>
        <p:spPr bwMode="auto">
          <a:xfrm>
            <a:off x="2746375" y="5727700"/>
            <a:ext cx="71438" cy="76200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D5D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8" name="object 739"/>
          <p:cNvSpPr>
            <a:spLocks/>
          </p:cNvSpPr>
          <p:nvPr/>
        </p:nvSpPr>
        <p:spPr bwMode="auto">
          <a:xfrm>
            <a:off x="2746375" y="5726113"/>
            <a:ext cx="69850" cy="74612"/>
          </a:xfrm>
          <a:custGeom>
            <a:avLst/>
            <a:gdLst>
              <a:gd name="T0" fmla="*/ 1524 w 82296"/>
              <a:gd name="T1" fmla="*/ 82296 h 82296"/>
              <a:gd name="T2" fmla="*/ 82296 w 82296"/>
              <a:gd name="T3" fmla="*/ 1524 h 82296"/>
              <a:gd name="T4" fmla="*/ 80772 w 82296"/>
              <a:gd name="T5" fmla="*/ 0 h 82296"/>
              <a:gd name="T6" fmla="*/ 0 w 82296"/>
              <a:gd name="T7" fmla="*/ 80772 h 82296"/>
              <a:gd name="T8" fmla="*/ 1524 w 82296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6">
                <a:moveTo>
                  <a:pt x="1524" y="82296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D4D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9" name="object 740"/>
          <p:cNvSpPr>
            <a:spLocks/>
          </p:cNvSpPr>
          <p:nvPr/>
        </p:nvSpPr>
        <p:spPr bwMode="auto">
          <a:xfrm>
            <a:off x="2744788" y="5722938"/>
            <a:ext cx="69850" cy="76200"/>
          </a:xfrm>
          <a:custGeom>
            <a:avLst/>
            <a:gdLst>
              <a:gd name="T0" fmla="*/ 1524 w 82296"/>
              <a:gd name="T1" fmla="*/ 83819 h 83819"/>
              <a:gd name="T2" fmla="*/ 82296 w 82296"/>
              <a:gd name="T3" fmla="*/ 3047 h 83819"/>
              <a:gd name="T4" fmla="*/ 80772 w 82296"/>
              <a:gd name="T5" fmla="*/ 0 h 83819"/>
              <a:gd name="T6" fmla="*/ 0 w 82296"/>
              <a:gd name="T7" fmla="*/ 80771 h 83819"/>
              <a:gd name="T8" fmla="*/ 1524 w 8229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19">
                <a:moveTo>
                  <a:pt x="1524" y="83819"/>
                </a:moveTo>
                <a:lnTo>
                  <a:pt x="82296" y="3047"/>
                </a:lnTo>
                <a:lnTo>
                  <a:pt x="80772" y="0"/>
                </a:lnTo>
                <a:lnTo>
                  <a:pt x="0" y="80771"/>
                </a:lnTo>
                <a:lnTo>
                  <a:pt x="1524" y="83819"/>
                </a:lnTo>
                <a:close/>
              </a:path>
            </a:pathLst>
          </a:custGeom>
          <a:solidFill>
            <a:srgbClr val="D3D3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0" name="object 741"/>
          <p:cNvSpPr>
            <a:spLocks/>
          </p:cNvSpPr>
          <p:nvPr/>
        </p:nvSpPr>
        <p:spPr bwMode="auto">
          <a:xfrm>
            <a:off x="2743200" y="5721350"/>
            <a:ext cx="69850" cy="74613"/>
          </a:xfrm>
          <a:custGeom>
            <a:avLst/>
            <a:gdLst>
              <a:gd name="T0" fmla="*/ 1524 w 82296"/>
              <a:gd name="T1" fmla="*/ 82295 h 82295"/>
              <a:gd name="T2" fmla="*/ 82296 w 82296"/>
              <a:gd name="T3" fmla="*/ 1524 h 82295"/>
              <a:gd name="T4" fmla="*/ 80772 w 82296"/>
              <a:gd name="T5" fmla="*/ 0 h 82295"/>
              <a:gd name="T6" fmla="*/ 0 w 82296"/>
              <a:gd name="T7" fmla="*/ 80771 h 82295"/>
              <a:gd name="T8" fmla="*/ 1524 w 82296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5">
                <a:moveTo>
                  <a:pt x="1524" y="82295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1"/>
                </a:lnTo>
                <a:lnTo>
                  <a:pt x="1524" y="82295"/>
                </a:lnTo>
                <a:close/>
              </a:path>
            </a:pathLst>
          </a:custGeom>
          <a:solidFill>
            <a:srgbClr val="D2D2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1" name="object 742"/>
          <p:cNvSpPr>
            <a:spLocks/>
          </p:cNvSpPr>
          <p:nvPr/>
        </p:nvSpPr>
        <p:spPr bwMode="auto">
          <a:xfrm>
            <a:off x="2735263" y="5711825"/>
            <a:ext cx="76200" cy="84138"/>
          </a:xfrm>
          <a:custGeom>
            <a:avLst/>
            <a:gdLst>
              <a:gd name="T0" fmla="*/ 9143 w 89916"/>
              <a:gd name="T1" fmla="*/ 91439 h 91439"/>
              <a:gd name="T2" fmla="*/ 89916 w 89916"/>
              <a:gd name="T3" fmla="*/ 10668 h 91439"/>
              <a:gd name="T4" fmla="*/ 80772 w 89916"/>
              <a:gd name="T5" fmla="*/ 0 h 91439"/>
              <a:gd name="T6" fmla="*/ 0 w 89916"/>
              <a:gd name="T7" fmla="*/ 80772 h 91439"/>
              <a:gd name="T8" fmla="*/ 9143 w 89916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91439">
                <a:moveTo>
                  <a:pt x="9143" y="91439"/>
                </a:moveTo>
                <a:lnTo>
                  <a:pt x="89916" y="10668"/>
                </a:lnTo>
                <a:lnTo>
                  <a:pt x="80772" y="0"/>
                </a:lnTo>
                <a:lnTo>
                  <a:pt x="0" y="80772"/>
                </a:lnTo>
                <a:lnTo>
                  <a:pt x="9143" y="91439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2" name="object 743"/>
          <p:cNvSpPr>
            <a:spLocks/>
          </p:cNvSpPr>
          <p:nvPr/>
        </p:nvSpPr>
        <p:spPr bwMode="auto">
          <a:xfrm>
            <a:off x="2743200" y="5721350"/>
            <a:ext cx="68263" cy="74613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1D1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3" name="object 744"/>
          <p:cNvSpPr>
            <a:spLocks/>
          </p:cNvSpPr>
          <p:nvPr/>
        </p:nvSpPr>
        <p:spPr bwMode="auto">
          <a:xfrm>
            <a:off x="2741613" y="5719763"/>
            <a:ext cx="69850" cy="76200"/>
          </a:xfrm>
          <a:custGeom>
            <a:avLst/>
            <a:gdLst>
              <a:gd name="T0" fmla="*/ 1523 w 82296"/>
              <a:gd name="T1" fmla="*/ 83819 h 83819"/>
              <a:gd name="T2" fmla="*/ 82296 w 82296"/>
              <a:gd name="T3" fmla="*/ 3048 h 83819"/>
              <a:gd name="T4" fmla="*/ 80772 w 82296"/>
              <a:gd name="T5" fmla="*/ 0 h 83819"/>
              <a:gd name="T6" fmla="*/ 0 w 82296"/>
              <a:gd name="T7" fmla="*/ 80772 h 83819"/>
              <a:gd name="T8" fmla="*/ 1523 w 8229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19">
                <a:moveTo>
                  <a:pt x="1523" y="83819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3" y="83819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4" name="object 745"/>
          <p:cNvSpPr>
            <a:spLocks/>
          </p:cNvSpPr>
          <p:nvPr/>
        </p:nvSpPr>
        <p:spPr bwMode="auto">
          <a:xfrm>
            <a:off x="2738438" y="5716588"/>
            <a:ext cx="73025" cy="76200"/>
          </a:xfrm>
          <a:custGeom>
            <a:avLst/>
            <a:gdLst>
              <a:gd name="T0" fmla="*/ 3048 w 83820"/>
              <a:gd name="T1" fmla="*/ 83820 h 83820"/>
              <a:gd name="T2" fmla="*/ 83820 w 83820"/>
              <a:gd name="T3" fmla="*/ 3048 h 83820"/>
              <a:gd name="T4" fmla="*/ 80772 w 83820"/>
              <a:gd name="T5" fmla="*/ 0 h 83820"/>
              <a:gd name="T6" fmla="*/ 0 w 83820"/>
              <a:gd name="T7" fmla="*/ 80772 h 83820"/>
              <a:gd name="T8" fmla="*/ 3048 w 8382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20">
                <a:moveTo>
                  <a:pt x="3048" y="83820"/>
                </a:moveTo>
                <a:lnTo>
                  <a:pt x="83820" y="3048"/>
                </a:lnTo>
                <a:lnTo>
                  <a:pt x="80772" y="0"/>
                </a:lnTo>
                <a:lnTo>
                  <a:pt x="0" y="80772"/>
                </a:lnTo>
                <a:lnTo>
                  <a:pt x="3048" y="83820"/>
                </a:lnTo>
                <a:close/>
              </a:path>
            </a:pathLst>
          </a:custGeom>
          <a:solidFill>
            <a:srgbClr val="D0D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5" name="object 746"/>
          <p:cNvSpPr>
            <a:spLocks/>
          </p:cNvSpPr>
          <p:nvPr/>
        </p:nvSpPr>
        <p:spPr bwMode="auto">
          <a:xfrm>
            <a:off x="2736850" y="5713413"/>
            <a:ext cx="71438" cy="76200"/>
          </a:xfrm>
          <a:custGeom>
            <a:avLst/>
            <a:gdLst>
              <a:gd name="T0" fmla="*/ 3048 w 83820"/>
              <a:gd name="T1" fmla="*/ 83820 h 83820"/>
              <a:gd name="T2" fmla="*/ 83820 w 83820"/>
              <a:gd name="T3" fmla="*/ 3048 h 83820"/>
              <a:gd name="T4" fmla="*/ 82296 w 83820"/>
              <a:gd name="T5" fmla="*/ 0 h 83820"/>
              <a:gd name="T6" fmla="*/ 0 w 83820"/>
              <a:gd name="T7" fmla="*/ 80772 h 83820"/>
              <a:gd name="T8" fmla="*/ 3048 w 8382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20">
                <a:moveTo>
                  <a:pt x="3048" y="83820"/>
                </a:moveTo>
                <a:lnTo>
                  <a:pt x="83820" y="3048"/>
                </a:lnTo>
                <a:lnTo>
                  <a:pt x="82296" y="0"/>
                </a:lnTo>
                <a:lnTo>
                  <a:pt x="0" y="80772"/>
                </a:lnTo>
                <a:lnTo>
                  <a:pt x="3048" y="83820"/>
                </a:lnTo>
                <a:close/>
              </a:path>
            </a:pathLst>
          </a:custGeom>
          <a:solidFill>
            <a:srgbClr val="CFCF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6" name="object 747"/>
          <p:cNvSpPr>
            <a:spLocks/>
          </p:cNvSpPr>
          <p:nvPr/>
        </p:nvSpPr>
        <p:spPr bwMode="auto">
          <a:xfrm>
            <a:off x="2735263" y="5711825"/>
            <a:ext cx="71437" cy="74613"/>
          </a:xfrm>
          <a:custGeom>
            <a:avLst/>
            <a:gdLst>
              <a:gd name="T0" fmla="*/ 1524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1524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1524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CECE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7" name="object 748"/>
          <p:cNvSpPr>
            <a:spLocks/>
          </p:cNvSpPr>
          <p:nvPr/>
        </p:nvSpPr>
        <p:spPr bwMode="auto">
          <a:xfrm>
            <a:off x="2725738" y="5702300"/>
            <a:ext cx="79375" cy="82550"/>
          </a:xfrm>
          <a:custGeom>
            <a:avLst/>
            <a:gdLst>
              <a:gd name="T0" fmla="*/ 10668 w 91440"/>
              <a:gd name="T1" fmla="*/ 91439 h 91439"/>
              <a:gd name="T2" fmla="*/ 91440 w 91440"/>
              <a:gd name="T3" fmla="*/ 10667 h 91439"/>
              <a:gd name="T4" fmla="*/ 80772 w 91440"/>
              <a:gd name="T5" fmla="*/ 0 h 91439"/>
              <a:gd name="T6" fmla="*/ 0 w 91440"/>
              <a:gd name="T7" fmla="*/ 80772 h 91439"/>
              <a:gd name="T8" fmla="*/ 10668 w 91440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" h="91439">
                <a:moveTo>
                  <a:pt x="10668" y="91439"/>
                </a:moveTo>
                <a:lnTo>
                  <a:pt x="91440" y="10667"/>
                </a:lnTo>
                <a:lnTo>
                  <a:pt x="80772" y="0"/>
                </a:lnTo>
                <a:lnTo>
                  <a:pt x="0" y="80772"/>
                </a:lnTo>
                <a:lnTo>
                  <a:pt x="10668" y="91439"/>
                </a:lnTo>
                <a:close/>
              </a:path>
            </a:pathLst>
          </a:custGeom>
          <a:solidFill>
            <a:srgbClr val="CDCD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8" name="object 749"/>
          <p:cNvSpPr>
            <a:spLocks/>
          </p:cNvSpPr>
          <p:nvPr/>
        </p:nvSpPr>
        <p:spPr bwMode="auto">
          <a:xfrm>
            <a:off x="2735263" y="5711825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DCD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99" name="object 750"/>
          <p:cNvSpPr>
            <a:spLocks/>
          </p:cNvSpPr>
          <p:nvPr/>
        </p:nvSpPr>
        <p:spPr bwMode="auto">
          <a:xfrm>
            <a:off x="2732088" y="5710238"/>
            <a:ext cx="73025" cy="74612"/>
          </a:xfrm>
          <a:custGeom>
            <a:avLst/>
            <a:gdLst>
              <a:gd name="T0" fmla="*/ 3047 w 83819"/>
              <a:gd name="T1" fmla="*/ 83820 h 83820"/>
              <a:gd name="T2" fmla="*/ 83819 w 83819"/>
              <a:gd name="T3" fmla="*/ 3048 h 83820"/>
              <a:gd name="T4" fmla="*/ 80772 w 83819"/>
              <a:gd name="T5" fmla="*/ 0 h 83820"/>
              <a:gd name="T6" fmla="*/ 0 w 83819"/>
              <a:gd name="T7" fmla="*/ 80772 h 83820"/>
              <a:gd name="T8" fmla="*/ 3047 w 83819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83820">
                <a:moveTo>
                  <a:pt x="3047" y="83820"/>
                </a:moveTo>
                <a:lnTo>
                  <a:pt x="83819" y="3048"/>
                </a:lnTo>
                <a:lnTo>
                  <a:pt x="80772" y="0"/>
                </a:lnTo>
                <a:lnTo>
                  <a:pt x="0" y="80772"/>
                </a:lnTo>
                <a:lnTo>
                  <a:pt x="3047" y="83820"/>
                </a:lnTo>
                <a:close/>
              </a:path>
            </a:pathLst>
          </a:custGeom>
          <a:solidFill>
            <a:srgbClr val="CDCD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0" name="object 751"/>
          <p:cNvSpPr>
            <a:spLocks/>
          </p:cNvSpPr>
          <p:nvPr/>
        </p:nvSpPr>
        <p:spPr bwMode="auto">
          <a:xfrm>
            <a:off x="2730500" y="5707063"/>
            <a:ext cx="71438" cy="76200"/>
          </a:xfrm>
          <a:custGeom>
            <a:avLst/>
            <a:gdLst>
              <a:gd name="T0" fmla="*/ 3048 w 83820"/>
              <a:gd name="T1" fmla="*/ 83819 h 83819"/>
              <a:gd name="T2" fmla="*/ 83820 w 83820"/>
              <a:gd name="T3" fmla="*/ 3047 h 83819"/>
              <a:gd name="T4" fmla="*/ 80772 w 83820"/>
              <a:gd name="T5" fmla="*/ 0 h 83819"/>
              <a:gd name="T6" fmla="*/ 0 w 83820"/>
              <a:gd name="T7" fmla="*/ 80771 h 83819"/>
              <a:gd name="T8" fmla="*/ 3048 w 83820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19">
                <a:moveTo>
                  <a:pt x="3048" y="83819"/>
                </a:moveTo>
                <a:lnTo>
                  <a:pt x="83820" y="3047"/>
                </a:lnTo>
                <a:lnTo>
                  <a:pt x="80772" y="0"/>
                </a:lnTo>
                <a:lnTo>
                  <a:pt x="0" y="80771"/>
                </a:lnTo>
                <a:lnTo>
                  <a:pt x="3048" y="83819"/>
                </a:lnTo>
                <a:close/>
              </a:path>
            </a:pathLst>
          </a:custGeom>
          <a:solidFill>
            <a:srgbClr val="CCC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1" name="object 752"/>
          <p:cNvSpPr>
            <a:spLocks/>
          </p:cNvSpPr>
          <p:nvPr/>
        </p:nvSpPr>
        <p:spPr bwMode="auto">
          <a:xfrm>
            <a:off x="2728913" y="5703888"/>
            <a:ext cx="69850" cy="76200"/>
          </a:xfrm>
          <a:custGeom>
            <a:avLst/>
            <a:gdLst>
              <a:gd name="T0" fmla="*/ 1524 w 82296"/>
              <a:gd name="T1" fmla="*/ 83819 h 83819"/>
              <a:gd name="T2" fmla="*/ 82296 w 82296"/>
              <a:gd name="T3" fmla="*/ 3048 h 83819"/>
              <a:gd name="T4" fmla="*/ 80772 w 82296"/>
              <a:gd name="T5" fmla="*/ 0 h 83819"/>
              <a:gd name="T6" fmla="*/ 0 w 82296"/>
              <a:gd name="T7" fmla="*/ 80772 h 83819"/>
              <a:gd name="T8" fmla="*/ 1524 w 8229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19">
                <a:moveTo>
                  <a:pt x="1524" y="83819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19"/>
                </a:lnTo>
                <a:close/>
              </a:path>
            </a:pathLst>
          </a:custGeom>
          <a:solidFill>
            <a:srgbClr val="CBCB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2" name="object 753"/>
          <p:cNvSpPr>
            <a:spLocks/>
          </p:cNvSpPr>
          <p:nvPr/>
        </p:nvSpPr>
        <p:spPr bwMode="auto">
          <a:xfrm>
            <a:off x="2725738" y="5702300"/>
            <a:ext cx="71437" cy="74613"/>
          </a:xfrm>
          <a:custGeom>
            <a:avLst/>
            <a:gdLst>
              <a:gd name="T0" fmla="*/ 3048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3048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3048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AC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3" name="object 754"/>
          <p:cNvSpPr>
            <a:spLocks/>
          </p:cNvSpPr>
          <p:nvPr/>
        </p:nvSpPr>
        <p:spPr bwMode="auto">
          <a:xfrm>
            <a:off x="2716213" y="5692775"/>
            <a:ext cx="79375" cy="82550"/>
          </a:xfrm>
          <a:custGeom>
            <a:avLst/>
            <a:gdLst>
              <a:gd name="T0" fmla="*/ 12191 w 92964"/>
              <a:gd name="T1" fmla="*/ 91440 h 91440"/>
              <a:gd name="T2" fmla="*/ 92964 w 92964"/>
              <a:gd name="T3" fmla="*/ 10668 h 91440"/>
              <a:gd name="T4" fmla="*/ 80772 w 92964"/>
              <a:gd name="T5" fmla="*/ 0 h 91440"/>
              <a:gd name="T6" fmla="*/ 0 w 92964"/>
              <a:gd name="T7" fmla="*/ 80772 h 91440"/>
              <a:gd name="T8" fmla="*/ 12191 w 92964"/>
              <a:gd name="T9" fmla="*/ 91440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91440">
                <a:moveTo>
                  <a:pt x="12191" y="91440"/>
                </a:moveTo>
                <a:lnTo>
                  <a:pt x="92964" y="10668"/>
                </a:lnTo>
                <a:lnTo>
                  <a:pt x="80772" y="0"/>
                </a:lnTo>
                <a:lnTo>
                  <a:pt x="0" y="80772"/>
                </a:lnTo>
                <a:lnTo>
                  <a:pt x="12191" y="91440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4" name="object 755"/>
          <p:cNvSpPr>
            <a:spLocks/>
          </p:cNvSpPr>
          <p:nvPr/>
        </p:nvSpPr>
        <p:spPr bwMode="auto">
          <a:xfrm>
            <a:off x="2725738" y="57023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9C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5" name="object 756"/>
          <p:cNvSpPr>
            <a:spLocks/>
          </p:cNvSpPr>
          <p:nvPr/>
        </p:nvSpPr>
        <p:spPr bwMode="auto">
          <a:xfrm>
            <a:off x="2724150" y="5699125"/>
            <a:ext cx="71438" cy="76200"/>
          </a:xfrm>
          <a:custGeom>
            <a:avLst/>
            <a:gdLst>
              <a:gd name="T0" fmla="*/ 3047 w 83820"/>
              <a:gd name="T1" fmla="*/ 83820 h 83820"/>
              <a:gd name="T2" fmla="*/ 83820 w 83820"/>
              <a:gd name="T3" fmla="*/ 3048 h 83820"/>
              <a:gd name="T4" fmla="*/ 80772 w 83820"/>
              <a:gd name="T5" fmla="*/ 0 h 83820"/>
              <a:gd name="T6" fmla="*/ 0 w 83820"/>
              <a:gd name="T7" fmla="*/ 80772 h 83820"/>
              <a:gd name="T8" fmla="*/ 3047 w 8382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20">
                <a:moveTo>
                  <a:pt x="3047" y="83820"/>
                </a:moveTo>
                <a:lnTo>
                  <a:pt x="83820" y="3048"/>
                </a:lnTo>
                <a:lnTo>
                  <a:pt x="80772" y="0"/>
                </a:lnTo>
                <a:lnTo>
                  <a:pt x="0" y="80772"/>
                </a:lnTo>
                <a:lnTo>
                  <a:pt x="3047" y="83820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6" name="object 757"/>
          <p:cNvSpPr>
            <a:spLocks/>
          </p:cNvSpPr>
          <p:nvPr/>
        </p:nvSpPr>
        <p:spPr bwMode="auto">
          <a:xfrm>
            <a:off x="2722563" y="5699125"/>
            <a:ext cx="69850" cy="74613"/>
          </a:xfrm>
          <a:custGeom>
            <a:avLst/>
            <a:gdLst>
              <a:gd name="T0" fmla="*/ 1524 w 82296"/>
              <a:gd name="T1" fmla="*/ 82296 h 82296"/>
              <a:gd name="T2" fmla="*/ 82296 w 82296"/>
              <a:gd name="T3" fmla="*/ 1524 h 82296"/>
              <a:gd name="T4" fmla="*/ 80772 w 82296"/>
              <a:gd name="T5" fmla="*/ 0 h 82296"/>
              <a:gd name="T6" fmla="*/ 0 w 82296"/>
              <a:gd name="T7" fmla="*/ 80772 h 82296"/>
              <a:gd name="T8" fmla="*/ 1524 w 82296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6">
                <a:moveTo>
                  <a:pt x="1524" y="82296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C8C8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7" name="object 758"/>
          <p:cNvSpPr>
            <a:spLocks/>
          </p:cNvSpPr>
          <p:nvPr/>
        </p:nvSpPr>
        <p:spPr bwMode="auto">
          <a:xfrm>
            <a:off x="2719388" y="5697538"/>
            <a:ext cx="71437" cy="74612"/>
          </a:xfrm>
          <a:custGeom>
            <a:avLst/>
            <a:gdLst>
              <a:gd name="T0" fmla="*/ 3048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3048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3048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7C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8" name="object 759"/>
          <p:cNvSpPr>
            <a:spLocks/>
          </p:cNvSpPr>
          <p:nvPr/>
        </p:nvSpPr>
        <p:spPr bwMode="auto">
          <a:xfrm>
            <a:off x="2717800" y="5694363"/>
            <a:ext cx="71438" cy="76200"/>
          </a:xfrm>
          <a:custGeom>
            <a:avLst/>
            <a:gdLst>
              <a:gd name="T0" fmla="*/ 3047 w 83819"/>
              <a:gd name="T1" fmla="*/ 83820 h 83820"/>
              <a:gd name="T2" fmla="*/ 83819 w 83819"/>
              <a:gd name="T3" fmla="*/ 3048 h 83820"/>
              <a:gd name="T4" fmla="*/ 80772 w 83819"/>
              <a:gd name="T5" fmla="*/ 0 h 83820"/>
              <a:gd name="T6" fmla="*/ 0 w 83819"/>
              <a:gd name="T7" fmla="*/ 80772 h 83820"/>
              <a:gd name="T8" fmla="*/ 3047 w 83819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83820">
                <a:moveTo>
                  <a:pt x="3047" y="83820"/>
                </a:moveTo>
                <a:lnTo>
                  <a:pt x="83819" y="3048"/>
                </a:lnTo>
                <a:lnTo>
                  <a:pt x="80772" y="0"/>
                </a:lnTo>
                <a:lnTo>
                  <a:pt x="0" y="80772"/>
                </a:lnTo>
                <a:lnTo>
                  <a:pt x="3047" y="83820"/>
                </a:lnTo>
                <a:close/>
              </a:path>
            </a:pathLst>
          </a:custGeom>
          <a:solidFill>
            <a:srgbClr val="C6C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09" name="object 760"/>
          <p:cNvSpPr>
            <a:spLocks/>
          </p:cNvSpPr>
          <p:nvPr/>
        </p:nvSpPr>
        <p:spPr bwMode="auto">
          <a:xfrm>
            <a:off x="2716213" y="5692775"/>
            <a:ext cx="69850" cy="74613"/>
          </a:xfrm>
          <a:custGeom>
            <a:avLst/>
            <a:gdLst>
              <a:gd name="T0" fmla="*/ 1524 w 82296"/>
              <a:gd name="T1" fmla="*/ 82296 h 82296"/>
              <a:gd name="T2" fmla="*/ 82296 w 82296"/>
              <a:gd name="T3" fmla="*/ 1524 h 82296"/>
              <a:gd name="T4" fmla="*/ 80772 w 82296"/>
              <a:gd name="T5" fmla="*/ 0 h 82296"/>
              <a:gd name="T6" fmla="*/ 0 w 82296"/>
              <a:gd name="T7" fmla="*/ 80772 h 82296"/>
              <a:gd name="T8" fmla="*/ 1524 w 82296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6">
                <a:moveTo>
                  <a:pt x="1524" y="82296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C5C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0" name="object 761"/>
          <p:cNvSpPr>
            <a:spLocks/>
          </p:cNvSpPr>
          <p:nvPr/>
        </p:nvSpPr>
        <p:spPr bwMode="auto">
          <a:xfrm>
            <a:off x="2689225" y="5675313"/>
            <a:ext cx="95250" cy="90487"/>
          </a:xfrm>
          <a:custGeom>
            <a:avLst/>
            <a:gdLst>
              <a:gd name="T0" fmla="*/ 30480 w 111252"/>
              <a:gd name="T1" fmla="*/ 100584 h 100584"/>
              <a:gd name="T2" fmla="*/ 111252 w 111252"/>
              <a:gd name="T3" fmla="*/ 19812 h 100584"/>
              <a:gd name="T4" fmla="*/ 80771 w 111252"/>
              <a:gd name="T5" fmla="*/ 0 h 100584"/>
              <a:gd name="T6" fmla="*/ 0 w 111252"/>
              <a:gd name="T7" fmla="*/ 80772 h 100584"/>
              <a:gd name="T8" fmla="*/ 30480 w 111252"/>
              <a:gd name="T9" fmla="*/ 100584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52" h="100584">
                <a:moveTo>
                  <a:pt x="30480" y="100584"/>
                </a:moveTo>
                <a:lnTo>
                  <a:pt x="111252" y="19812"/>
                </a:lnTo>
                <a:lnTo>
                  <a:pt x="80771" y="0"/>
                </a:lnTo>
                <a:lnTo>
                  <a:pt x="0" y="80772"/>
                </a:lnTo>
                <a:lnTo>
                  <a:pt x="30480" y="100584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1" name="object 762"/>
          <p:cNvSpPr>
            <a:spLocks/>
          </p:cNvSpPr>
          <p:nvPr/>
        </p:nvSpPr>
        <p:spPr bwMode="auto">
          <a:xfrm>
            <a:off x="2716213" y="56927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4C4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2" name="object 763"/>
          <p:cNvSpPr>
            <a:spLocks/>
          </p:cNvSpPr>
          <p:nvPr/>
        </p:nvSpPr>
        <p:spPr bwMode="auto">
          <a:xfrm>
            <a:off x="2709863" y="5689600"/>
            <a:ext cx="74612" cy="76200"/>
          </a:xfrm>
          <a:custGeom>
            <a:avLst/>
            <a:gdLst>
              <a:gd name="T0" fmla="*/ 6096 w 86868"/>
              <a:gd name="T1" fmla="*/ 83819 h 83819"/>
              <a:gd name="T2" fmla="*/ 86868 w 86868"/>
              <a:gd name="T3" fmla="*/ 3047 h 83819"/>
              <a:gd name="T4" fmla="*/ 80772 w 86868"/>
              <a:gd name="T5" fmla="*/ 0 h 83819"/>
              <a:gd name="T6" fmla="*/ 0 w 86868"/>
              <a:gd name="T7" fmla="*/ 80771 h 83819"/>
              <a:gd name="T8" fmla="*/ 6096 w 86868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19">
                <a:moveTo>
                  <a:pt x="6096" y="83819"/>
                </a:moveTo>
                <a:lnTo>
                  <a:pt x="86868" y="3047"/>
                </a:lnTo>
                <a:lnTo>
                  <a:pt x="80772" y="0"/>
                </a:lnTo>
                <a:lnTo>
                  <a:pt x="0" y="80771"/>
                </a:lnTo>
                <a:lnTo>
                  <a:pt x="6096" y="83819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3" name="object 764"/>
          <p:cNvSpPr>
            <a:spLocks/>
          </p:cNvSpPr>
          <p:nvPr/>
        </p:nvSpPr>
        <p:spPr bwMode="auto">
          <a:xfrm>
            <a:off x="2706688" y="5686425"/>
            <a:ext cx="73025" cy="77788"/>
          </a:xfrm>
          <a:custGeom>
            <a:avLst/>
            <a:gdLst>
              <a:gd name="T0" fmla="*/ 4571 w 85343"/>
              <a:gd name="T1" fmla="*/ 85343 h 85343"/>
              <a:gd name="T2" fmla="*/ 85343 w 85343"/>
              <a:gd name="T3" fmla="*/ 4572 h 85343"/>
              <a:gd name="T4" fmla="*/ 80771 w 85343"/>
              <a:gd name="T5" fmla="*/ 0 h 85343"/>
              <a:gd name="T6" fmla="*/ 0 w 85343"/>
              <a:gd name="T7" fmla="*/ 80772 h 85343"/>
              <a:gd name="T8" fmla="*/ 4571 w 85343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5343">
                <a:moveTo>
                  <a:pt x="4571" y="85343"/>
                </a:moveTo>
                <a:lnTo>
                  <a:pt x="85343" y="4572"/>
                </a:lnTo>
                <a:lnTo>
                  <a:pt x="80771" y="0"/>
                </a:lnTo>
                <a:lnTo>
                  <a:pt x="0" y="80772"/>
                </a:lnTo>
                <a:lnTo>
                  <a:pt x="4571" y="85343"/>
                </a:lnTo>
                <a:close/>
              </a:path>
            </a:pathLst>
          </a:custGeom>
          <a:solidFill>
            <a:srgbClr val="C3C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4" name="object 765"/>
          <p:cNvSpPr>
            <a:spLocks/>
          </p:cNvSpPr>
          <p:nvPr/>
        </p:nvSpPr>
        <p:spPr bwMode="auto">
          <a:xfrm>
            <a:off x="2701925" y="5683250"/>
            <a:ext cx="73025" cy="76200"/>
          </a:xfrm>
          <a:custGeom>
            <a:avLst/>
            <a:gdLst>
              <a:gd name="T0" fmla="*/ 4572 w 85343"/>
              <a:gd name="T1" fmla="*/ 83820 h 83820"/>
              <a:gd name="T2" fmla="*/ 85343 w 85343"/>
              <a:gd name="T3" fmla="*/ 3048 h 83820"/>
              <a:gd name="T4" fmla="*/ 80772 w 85343"/>
              <a:gd name="T5" fmla="*/ 0 h 83820"/>
              <a:gd name="T6" fmla="*/ 0 w 85343"/>
              <a:gd name="T7" fmla="*/ 80772 h 83820"/>
              <a:gd name="T8" fmla="*/ 4572 w 8534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3820">
                <a:moveTo>
                  <a:pt x="4572" y="83820"/>
                </a:moveTo>
                <a:lnTo>
                  <a:pt x="85343" y="3048"/>
                </a:lnTo>
                <a:lnTo>
                  <a:pt x="80772" y="0"/>
                </a:lnTo>
                <a:lnTo>
                  <a:pt x="0" y="80772"/>
                </a:lnTo>
                <a:lnTo>
                  <a:pt x="4572" y="83820"/>
                </a:lnTo>
                <a:close/>
              </a:path>
            </a:pathLst>
          </a:custGeom>
          <a:solidFill>
            <a:srgbClr val="C2C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5" name="object 766"/>
          <p:cNvSpPr>
            <a:spLocks/>
          </p:cNvSpPr>
          <p:nvPr/>
        </p:nvSpPr>
        <p:spPr bwMode="auto">
          <a:xfrm>
            <a:off x="2698750" y="5680075"/>
            <a:ext cx="73025" cy="76200"/>
          </a:xfrm>
          <a:custGeom>
            <a:avLst/>
            <a:gdLst>
              <a:gd name="T0" fmla="*/ 4571 w 85343"/>
              <a:gd name="T1" fmla="*/ 83820 h 83820"/>
              <a:gd name="T2" fmla="*/ 85343 w 85343"/>
              <a:gd name="T3" fmla="*/ 3048 h 83820"/>
              <a:gd name="T4" fmla="*/ 80771 w 85343"/>
              <a:gd name="T5" fmla="*/ 0 h 83820"/>
              <a:gd name="T6" fmla="*/ 0 w 85343"/>
              <a:gd name="T7" fmla="*/ 80772 h 83820"/>
              <a:gd name="T8" fmla="*/ 4571 w 8534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3820">
                <a:moveTo>
                  <a:pt x="4571" y="83820"/>
                </a:moveTo>
                <a:lnTo>
                  <a:pt x="85343" y="3048"/>
                </a:lnTo>
                <a:lnTo>
                  <a:pt x="80771" y="0"/>
                </a:lnTo>
                <a:lnTo>
                  <a:pt x="0" y="80772"/>
                </a:lnTo>
                <a:lnTo>
                  <a:pt x="4571" y="83820"/>
                </a:lnTo>
                <a:close/>
              </a:path>
            </a:pathLst>
          </a:custGeom>
          <a:solidFill>
            <a:srgbClr val="C1C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6" name="object 767"/>
          <p:cNvSpPr>
            <a:spLocks/>
          </p:cNvSpPr>
          <p:nvPr/>
        </p:nvSpPr>
        <p:spPr bwMode="auto">
          <a:xfrm>
            <a:off x="2695575" y="5678488"/>
            <a:ext cx="73025" cy="74612"/>
          </a:xfrm>
          <a:custGeom>
            <a:avLst/>
            <a:gdLst>
              <a:gd name="T0" fmla="*/ 4572 w 85343"/>
              <a:gd name="T1" fmla="*/ 83820 h 83820"/>
              <a:gd name="T2" fmla="*/ 85343 w 85343"/>
              <a:gd name="T3" fmla="*/ 3048 h 83820"/>
              <a:gd name="T4" fmla="*/ 80772 w 85343"/>
              <a:gd name="T5" fmla="*/ 0 h 83820"/>
              <a:gd name="T6" fmla="*/ 0 w 85343"/>
              <a:gd name="T7" fmla="*/ 80772 h 83820"/>
              <a:gd name="T8" fmla="*/ 4572 w 8534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3820">
                <a:moveTo>
                  <a:pt x="4572" y="83820"/>
                </a:moveTo>
                <a:lnTo>
                  <a:pt x="85343" y="3048"/>
                </a:lnTo>
                <a:lnTo>
                  <a:pt x="80772" y="0"/>
                </a:lnTo>
                <a:lnTo>
                  <a:pt x="0" y="80772"/>
                </a:lnTo>
                <a:lnTo>
                  <a:pt x="4572" y="83820"/>
                </a:lnTo>
                <a:close/>
              </a:path>
            </a:pathLst>
          </a:custGeom>
          <a:solidFill>
            <a:srgbClr val="BFBF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7" name="object 768"/>
          <p:cNvSpPr>
            <a:spLocks/>
          </p:cNvSpPr>
          <p:nvPr/>
        </p:nvSpPr>
        <p:spPr bwMode="auto">
          <a:xfrm>
            <a:off x="2689225" y="5675313"/>
            <a:ext cx="74613" cy="76200"/>
          </a:xfrm>
          <a:custGeom>
            <a:avLst/>
            <a:gdLst>
              <a:gd name="T0" fmla="*/ 6095 w 86868"/>
              <a:gd name="T1" fmla="*/ 83820 h 83820"/>
              <a:gd name="T2" fmla="*/ 86868 w 86868"/>
              <a:gd name="T3" fmla="*/ 3048 h 83820"/>
              <a:gd name="T4" fmla="*/ 80771 w 86868"/>
              <a:gd name="T5" fmla="*/ 0 h 83820"/>
              <a:gd name="T6" fmla="*/ 0 w 86868"/>
              <a:gd name="T7" fmla="*/ 80772 h 83820"/>
              <a:gd name="T8" fmla="*/ 6095 w 86868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20">
                <a:moveTo>
                  <a:pt x="6095" y="83820"/>
                </a:moveTo>
                <a:lnTo>
                  <a:pt x="86868" y="3048"/>
                </a:lnTo>
                <a:lnTo>
                  <a:pt x="80771" y="0"/>
                </a:lnTo>
                <a:lnTo>
                  <a:pt x="0" y="80772"/>
                </a:lnTo>
                <a:lnTo>
                  <a:pt x="6095" y="83820"/>
                </a:lnTo>
                <a:close/>
              </a:path>
            </a:pathLst>
          </a:custGeom>
          <a:solidFill>
            <a:srgbClr val="BEB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8" name="object 769"/>
          <p:cNvSpPr>
            <a:spLocks/>
          </p:cNvSpPr>
          <p:nvPr/>
        </p:nvSpPr>
        <p:spPr bwMode="auto">
          <a:xfrm>
            <a:off x="2660650" y="5656263"/>
            <a:ext cx="98425" cy="92075"/>
          </a:xfrm>
          <a:custGeom>
            <a:avLst/>
            <a:gdLst>
              <a:gd name="T0" fmla="*/ 33528 w 114300"/>
              <a:gd name="T1" fmla="*/ 100584 h 100584"/>
              <a:gd name="T2" fmla="*/ 114300 w 114300"/>
              <a:gd name="T3" fmla="*/ 19812 h 100584"/>
              <a:gd name="T4" fmla="*/ 80772 w 114300"/>
              <a:gd name="T5" fmla="*/ 0 h 100584"/>
              <a:gd name="T6" fmla="*/ 0 w 114300"/>
              <a:gd name="T7" fmla="*/ 80772 h 100584"/>
              <a:gd name="T8" fmla="*/ 33528 w 114300"/>
              <a:gd name="T9" fmla="*/ 100584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100584">
                <a:moveTo>
                  <a:pt x="33528" y="100584"/>
                </a:moveTo>
                <a:lnTo>
                  <a:pt x="114300" y="19812"/>
                </a:lnTo>
                <a:lnTo>
                  <a:pt x="80772" y="0"/>
                </a:lnTo>
                <a:lnTo>
                  <a:pt x="0" y="80772"/>
                </a:lnTo>
                <a:lnTo>
                  <a:pt x="33528" y="100584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19" name="object 770"/>
          <p:cNvSpPr>
            <a:spLocks/>
          </p:cNvSpPr>
          <p:nvPr/>
        </p:nvSpPr>
        <p:spPr bwMode="auto">
          <a:xfrm>
            <a:off x="2689225" y="5675313"/>
            <a:ext cx="69850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BDB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0" name="object 771"/>
          <p:cNvSpPr>
            <a:spLocks/>
          </p:cNvSpPr>
          <p:nvPr/>
        </p:nvSpPr>
        <p:spPr bwMode="auto">
          <a:xfrm>
            <a:off x="2686050" y="5672138"/>
            <a:ext cx="73025" cy="76200"/>
          </a:xfrm>
          <a:custGeom>
            <a:avLst/>
            <a:gdLst>
              <a:gd name="T0" fmla="*/ 4572 w 85343"/>
              <a:gd name="T1" fmla="*/ 83819 h 83819"/>
              <a:gd name="T2" fmla="*/ 85343 w 85343"/>
              <a:gd name="T3" fmla="*/ 3047 h 83819"/>
              <a:gd name="T4" fmla="*/ 80772 w 85343"/>
              <a:gd name="T5" fmla="*/ 0 h 83819"/>
              <a:gd name="T6" fmla="*/ 0 w 85343"/>
              <a:gd name="T7" fmla="*/ 80771 h 83819"/>
              <a:gd name="T8" fmla="*/ 4572 w 85343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3819">
                <a:moveTo>
                  <a:pt x="4572" y="83819"/>
                </a:moveTo>
                <a:lnTo>
                  <a:pt x="85343" y="3047"/>
                </a:lnTo>
                <a:lnTo>
                  <a:pt x="80772" y="0"/>
                </a:lnTo>
                <a:lnTo>
                  <a:pt x="0" y="80771"/>
                </a:lnTo>
                <a:lnTo>
                  <a:pt x="4572" y="83819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1" name="object 772"/>
          <p:cNvSpPr>
            <a:spLocks/>
          </p:cNvSpPr>
          <p:nvPr/>
        </p:nvSpPr>
        <p:spPr bwMode="auto">
          <a:xfrm>
            <a:off x="2681288" y="5667375"/>
            <a:ext cx="73025" cy="77788"/>
          </a:xfrm>
          <a:custGeom>
            <a:avLst/>
            <a:gdLst>
              <a:gd name="T0" fmla="*/ 6095 w 86868"/>
              <a:gd name="T1" fmla="*/ 85343 h 85343"/>
              <a:gd name="T2" fmla="*/ 86868 w 86868"/>
              <a:gd name="T3" fmla="*/ 4572 h 85343"/>
              <a:gd name="T4" fmla="*/ 80772 w 86868"/>
              <a:gd name="T5" fmla="*/ 0 h 85343"/>
              <a:gd name="T6" fmla="*/ 0 w 86868"/>
              <a:gd name="T7" fmla="*/ 82296 h 85343"/>
              <a:gd name="T8" fmla="*/ 6095 w 86868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5343">
                <a:moveTo>
                  <a:pt x="6095" y="85343"/>
                </a:moveTo>
                <a:lnTo>
                  <a:pt x="86868" y="4572"/>
                </a:lnTo>
                <a:lnTo>
                  <a:pt x="80772" y="0"/>
                </a:lnTo>
                <a:lnTo>
                  <a:pt x="0" y="82296"/>
                </a:lnTo>
                <a:lnTo>
                  <a:pt x="6095" y="85343"/>
                </a:lnTo>
                <a:close/>
              </a:path>
            </a:pathLst>
          </a:custGeom>
          <a:solidFill>
            <a:srgbClr val="BCBC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2" name="object 773"/>
          <p:cNvSpPr>
            <a:spLocks/>
          </p:cNvSpPr>
          <p:nvPr/>
        </p:nvSpPr>
        <p:spPr bwMode="auto">
          <a:xfrm>
            <a:off x="2674938" y="5665788"/>
            <a:ext cx="74612" cy="76200"/>
          </a:xfrm>
          <a:custGeom>
            <a:avLst/>
            <a:gdLst>
              <a:gd name="T0" fmla="*/ 6095 w 86868"/>
              <a:gd name="T1" fmla="*/ 85344 h 85344"/>
              <a:gd name="T2" fmla="*/ 86868 w 86868"/>
              <a:gd name="T3" fmla="*/ 3048 h 85344"/>
              <a:gd name="T4" fmla="*/ 80771 w 86868"/>
              <a:gd name="T5" fmla="*/ 0 h 85344"/>
              <a:gd name="T6" fmla="*/ 0 w 86868"/>
              <a:gd name="T7" fmla="*/ 80772 h 85344"/>
              <a:gd name="T8" fmla="*/ 6095 w 86868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5344">
                <a:moveTo>
                  <a:pt x="6095" y="85344"/>
                </a:moveTo>
                <a:lnTo>
                  <a:pt x="86868" y="3048"/>
                </a:lnTo>
                <a:lnTo>
                  <a:pt x="80771" y="0"/>
                </a:lnTo>
                <a:lnTo>
                  <a:pt x="0" y="80772"/>
                </a:lnTo>
                <a:lnTo>
                  <a:pt x="6095" y="85344"/>
                </a:lnTo>
                <a:close/>
              </a:path>
            </a:pathLst>
          </a:custGeom>
          <a:solidFill>
            <a:srgbClr val="BBBB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3" name="object 774"/>
          <p:cNvSpPr>
            <a:spLocks/>
          </p:cNvSpPr>
          <p:nvPr/>
        </p:nvSpPr>
        <p:spPr bwMode="auto">
          <a:xfrm>
            <a:off x="2670175" y="5662613"/>
            <a:ext cx="74613" cy="76200"/>
          </a:xfrm>
          <a:custGeom>
            <a:avLst/>
            <a:gdLst>
              <a:gd name="T0" fmla="*/ 6096 w 86868"/>
              <a:gd name="T1" fmla="*/ 83820 h 83820"/>
              <a:gd name="T2" fmla="*/ 86868 w 86868"/>
              <a:gd name="T3" fmla="*/ 3048 h 83820"/>
              <a:gd name="T4" fmla="*/ 80772 w 86868"/>
              <a:gd name="T5" fmla="*/ 0 h 83820"/>
              <a:gd name="T6" fmla="*/ 0 w 86868"/>
              <a:gd name="T7" fmla="*/ 80772 h 83820"/>
              <a:gd name="T8" fmla="*/ 6096 w 86868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20">
                <a:moveTo>
                  <a:pt x="6096" y="83820"/>
                </a:moveTo>
                <a:lnTo>
                  <a:pt x="86868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6" y="83820"/>
                </a:lnTo>
                <a:close/>
              </a:path>
            </a:pathLst>
          </a:custGeom>
          <a:solidFill>
            <a:srgbClr val="BAB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4" name="object 775"/>
          <p:cNvSpPr>
            <a:spLocks/>
          </p:cNvSpPr>
          <p:nvPr/>
        </p:nvSpPr>
        <p:spPr bwMode="auto">
          <a:xfrm>
            <a:off x="2665413" y="5659438"/>
            <a:ext cx="73025" cy="76200"/>
          </a:xfrm>
          <a:custGeom>
            <a:avLst/>
            <a:gdLst>
              <a:gd name="T0" fmla="*/ 6095 w 86868"/>
              <a:gd name="T1" fmla="*/ 83820 h 83820"/>
              <a:gd name="T2" fmla="*/ 86868 w 86868"/>
              <a:gd name="T3" fmla="*/ 3048 h 83820"/>
              <a:gd name="T4" fmla="*/ 80772 w 86868"/>
              <a:gd name="T5" fmla="*/ 0 h 83820"/>
              <a:gd name="T6" fmla="*/ 0 w 86868"/>
              <a:gd name="T7" fmla="*/ 80772 h 83820"/>
              <a:gd name="T8" fmla="*/ 6095 w 86868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20">
                <a:moveTo>
                  <a:pt x="6095" y="83820"/>
                </a:moveTo>
                <a:lnTo>
                  <a:pt x="86868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5" y="83820"/>
                </a:lnTo>
                <a:close/>
              </a:path>
            </a:pathLst>
          </a:custGeom>
          <a:solidFill>
            <a:srgbClr val="B9B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5" name="object 776"/>
          <p:cNvSpPr>
            <a:spLocks/>
          </p:cNvSpPr>
          <p:nvPr/>
        </p:nvSpPr>
        <p:spPr bwMode="auto">
          <a:xfrm>
            <a:off x="2660650" y="5656263"/>
            <a:ext cx="73025" cy="76200"/>
          </a:xfrm>
          <a:custGeom>
            <a:avLst/>
            <a:gdLst>
              <a:gd name="T0" fmla="*/ 4572 w 85344"/>
              <a:gd name="T1" fmla="*/ 83820 h 83820"/>
              <a:gd name="T2" fmla="*/ 85344 w 85344"/>
              <a:gd name="T3" fmla="*/ 3048 h 83820"/>
              <a:gd name="T4" fmla="*/ 80772 w 85344"/>
              <a:gd name="T5" fmla="*/ 0 h 83820"/>
              <a:gd name="T6" fmla="*/ 0 w 85344"/>
              <a:gd name="T7" fmla="*/ 80772 h 83820"/>
              <a:gd name="T8" fmla="*/ 4572 w 8534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3820">
                <a:moveTo>
                  <a:pt x="4572" y="83820"/>
                </a:moveTo>
                <a:lnTo>
                  <a:pt x="85344" y="3048"/>
                </a:lnTo>
                <a:lnTo>
                  <a:pt x="80772" y="0"/>
                </a:lnTo>
                <a:lnTo>
                  <a:pt x="0" y="80772"/>
                </a:lnTo>
                <a:lnTo>
                  <a:pt x="4572" y="83820"/>
                </a:lnTo>
                <a:close/>
              </a:path>
            </a:pathLst>
          </a:custGeom>
          <a:solidFill>
            <a:srgbClr val="B8B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6" name="object 777"/>
          <p:cNvSpPr>
            <a:spLocks/>
          </p:cNvSpPr>
          <p:nvPr/>
        </p:nvSpPr>
        <p:spPr bwMode="auto">
          <a:xfrm>
            <a:off x="2625725" y="5641975"/>
            <a:ext cx="104775" cy="88900"/>
          </a:xfrm>
          <a:custGeom>
            <a:avLst/>
            <a:gdLst>
              <a:gd name="T0" fmla="*/ 41147 w 121919"/>
              <a:gd name="T1" fmla="*/ 97536 h 97536"/>
              <a:gd name="T2" fmla="*/ 121919 w 121919"/>
              <a:gd name="T3" fmla="*/ 16763 h 97536"/>
              <a:gd name="T4" fmla="*/ 80771 w 121919"/>
              <a:gd name="T5" fmla="*/ 0 h 97536"/>
              <a:gd name="T6" fmla="*/ 0 w 121919"/>
              <a:gd name="T7" fmla="*/ 80772 h 97536"/>
              <a:gd name="T8" fmla="*/ 41147 w 121919"/>
              <a:gd name="T9" fmla="*/ 97536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19" h="97536">
                <a:moveTo>
                  <a:pt x="41147" y="97536"/>
                </a:moveTo>
                <a:lnTo>
                  <a:pt x="121919" y="16763"/>
                </a:lnTo>
                <a:lnTo>
                  <a:pt x="80771" y="0"/>
                </a:lnTo>
                <a:lnTo>
                  <a:pt x="0" y="80772"/>
                </a:lnTo>
                <a:lnTo>
                  <a:pt x="41147" y="97536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7" name="object 778"/>
          <p:cNvSpPr>
            <a:spLocks/>
          </p:cNvSpPr>
          <p:nvPr/>
        </p:nvSpPr>
        <p:spPr bwMode="auto">
          <a:xfrm>
            <a:off x="2660650" y="5656263"/>
            <a:ext cx="69850" cy="74612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8" name="object 779"/>
          <p:cNvSpPr>
            <a:spLocks/>
          </p:cNvSpPr>
          <p:nvPr/>
        </p:nvSpPr>
        <p:spPr bwMode="auto">
          <a:xfrm>
            <a:off x="2652713" y="5654675"/>
            <a:ext cx="77787" cy="76200"/>
          </a:xfrm>
          <a:custGeom>
            <a:avLst/>
            <a:gdLst>
              <a:gd name="T0" fmla="*/ 9143 w 89916"/>
              <a:gd name="T1" fmla="*/ 83819 h 83819"/>
              <a:gd name="T2" fmla="*/ 89916 w 89916"/>
              <a:gd name="T3" fmla="*/ 3047 h 83819"/>
              <a:gd name="T4" fmla="*/ 80772 w 89916"/>
              <a:gd name="T5" fmla="*/ 0 h 83819"/>
              <a:gd name="T6" fmla="*/ 0 w 89916"/>
              <a:gd name="T7" fmla="*/ 80771 h 83819"/>
              <a:gd name="T8" fmla="*/ 9143 w 8991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83819">
                <a:moveTo>
                  <a:pt x="9143" y="83819"/>
                </a:moveTo>
                <a:lnTo>
                  <a:pt x="89916" y="3047"/>
                </a:lnTo>
                <a:lnTo>
                  <a:pt x="80772" y="0"/>
                </a:lnTo>
                <a:lnTo>
                  <a:pt x="0" y="80771"/>
                </a:lnTo>
                <a:lnTo>
                  <a:pt x="9143" y="83819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29" name="object 780"/>
          <p:cNvSpPr>
            <a:spLocks/>
          </p:cNvSpPr>
          <p:nvPr/>
        </p:nvSpPr>
        <p:spPr bwMode="auto">
          <a:xfrm>
            <a:off x="2646363" y="5651500"/>
            <a:ext cx="76200" cy="76200"/>
          </a:xfrm>
          <a:custGeom>
            <a:avLst/>
            <a:gdLst>
              <a:gd name="T0" fmla="*/ 7619 w 88392"/>
              <a:gd name="T1" fmla="*/ 83819 h 83819"/>
              <a:gd name="T2" fmla="*/ 88392 w 88392"/>
              <a:gd name="T3" fmla="*/ 3048 h 83819"/>
              <a:gd name="T4" fmla="*/ 80772 w 88392"/>
              <a:gd name="T5" fmla="*/ 0 h 83819"/>
              <a:gd name="T6" fmla="*/ 0 w 88392"/>
              <a:gd name="T7" fmla="*/ 80772 h 83819"/>
              <a:gd name="T8" fmla="*/ 7619 w 88392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19">
                <a:moveTo>
                  <a:pt x="7619" y="83819"/>
                </a:moveTo>
                <a:lnTo>
                  <a:pt x="88392" y="3048"/>
                </a:lnTo>
                <a:lnTo>
                  <a:pt x="80772" y="0"/>
                </a:lnTo>
                <a:lnTo>
                  <a:pt x="0" y="80772"/>
                </a:lnTo>
                <a:lnTo>
                  <a:pt x="7619" y="83819"/>
                </a:lnTo>
                <a:close/>
              </a:path>
            </a:pathLst>
          </a:custGeom>
          <a:solidFill>
            <a:srgbClr val="B6B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0" name="object 781"/>
          <p:cNvSpPr>
            <a:spLocks/>
          </p:cNvSpPr>
          <p:nvPr/>
        </p:nvSpPr>
        <p:spPr bwMode="auto">
          <a:xfrm>
            <a:off x="2640013" y="5646738"/>
            <a:ext cx="76200" cy="77787"/>
          </a:xfrm>
          <a:custGeom>
            <a:avLst/>
            <a:gdLst>
              <a:gd name="T0" fmla="*/ 7619 w 88392"/>
              <a:gd name="T1" fmla="*/ 85344 h 85344"/>
              <a:gd name="T2" fmla="*/ 88392 w 88392"/>
              <a:gd name="T3" fmla="*/ 4572 h 85344"/>
              <a:gd name="T4" fmla="*/ 80772 w 88392"/>
              <a:gd name="T5" fmla="*/ 0 h 85344"/>
              <a:gd name="T6" fmla="*/ 0 w 88392"/>
              <a:gd name="T7" fmla="*/ 80772 h 85344"/>
              <a:gd name="T8" fmla="*/ 7619 w 88392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5344">
                <a:moveTo>
                  <a:pt x="7619" y="85344"/>
                </a:moveTo>
                <a:lnTo>
                  <a:pt x="88392" y="4572"/>
                </a:lnTo>
                <a:lnTo>
                  <a:pt x="80772" y="0"/>
                </a:lnTo>
                <a:lnTo>
                  <a:pt x="0" y="80772"/>
                </a:lnTo>
                <a:lnTo>
                  <a:pt x="7619" y="85344"/>
                </a:lnTo>
                <a:close/>
              </a:path>
            </a:pathLst>
          </a:custGeom>
          <a:solidFill>
            <a:srgbClr val="B5B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1" name="object 782"/>
          <p:cNvSpPr>
            <a:spLocks/>
          </p:cNvSpPr>
          <p:nvPr/>
        </p:nvSpPr>
        <p:spPr bwMode="auto">
          <a:xfrm>
            <a:off x="2633663" y="5645150"/>
            <a:ext cx="76200" cy="76200"/>
          </a:xfrm>
          <a:custGeom>
            <a:avLst/>
            <a:gdLst>
              <a:gd name="T0" fmla="*/ 7619 w 88392"/>
              <a:gd name="T1" fmla="*/ 83820 h 83820"/>
              <a:gd name="T2" fmla="*/ 88392 w 88392"/>
              <a:gd name="T3" fmla="*/ 3048 h 83820"/>
              <a:gd name="T4" fmla="*/ 80771 w 88392"/>
              <a:gd name="T5" fmla="*/ 0 h 83820"/>
              <a:gd name="T6" fmla="*/ 0 w 88392"/>
              <a:gd name="T7" fmla="*/ 80772 h 83820"/>
              <a:gd name="T8" fmla="*/ 7619 w 88392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20">
                <a:moveTo>
                  <a:pt x="7619" y="83820"/>
                </a:moveTo>
                <a:lnTo>
                  <a:pt x="88392" y="3048"/>
                </a:lnTo>
                <a:lnTo>
                  <a:pt x="80771" y="0"/>
                </a:lnTo>
                <a:lnTo>
                  <a:pt x="0" y="80772"/>
                </a:lnTo>
                <a:lnTo>
                  <a:pt x="7619" y="83820"/>
                </a:lnTo>
                <a:close/>
              </a:path>
            </a:pathLst>
          </a:custGeom>
          <a:solidFill>
            <a:srgbClr val="B4B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2" name="object 783"/>
          <p:cNvSpPr>
            <a:spLocks/>
          </p:cNvSpPr>
          <p:nvPr/>
        </p:nvSpPr>
        <p:spPr bwMode="auto">
          <a:xfrm>
            <a:off x="2625725" y="5641975"/>
            <a:ext cx="76200" cy="76200"/>
          </a:xfrm>
          <a:custGeom>
            <a:avLst/>
            <a:gdLst>
              <a:gd name="T0" fmla="*/ 9143 w 89915"/>
              <a:gd name="T1" fmla="*/ 83820 h 83820"/>
              <a:gd name="T2" fmla="*/ 89915 w 89915"/>
              <a:gd name="T3" fmla="*/ 3048 h 83820"/>
              <a:gd name="T4" fmla="*/ 80771 w 89915"/>
              <a:gd name="T5" fmla="*/ 0 h 83820"/>
              <a:gd name="T6" fmla="*/ 0 w 89915"/>
              <a:gd name="T7" fmla="*/ 80772 h 83820"/>
              <a:gd name="T8" fmla="*/ 9143 w 89915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5" h="83820">
                <a:moveTo>
                  <a:pt x="9143" y="83820"/>
                </a:moveTo>
                <a:lnTo>
                  <a:pt x="89915" y="3048"/>
                </a:lnTo>
                <a:lnTo>
                  <a:pt x="80771" y="0"/>
                </a:lnTo>
                <a:lnTo>
                  <a:pt x="0" y="80772"/>
                </a:lnTo>
                <a:lnTo>
                  <a:pt x="9143" y="83820"/>
                </a:lnTo>
                <a:close/>
              </a:path>
            </a:pathLst>
          </a:custGeom>
          <a:solidFill>
            <a:srgbClr val="B3B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3" name="object 784"/>
          <p:cNvSpPr>
            <a:spLocks/>
          </p:cNvSpPr>
          <p:nvPr/>
        </p:nvSpPr>
        <p:spPr bwMode="auto">
          <a:xfrm>
            <a:off x="2587625" y="5626100"/>
            <a:ext cx="107950" cy="88900"/>
          </a:xfrm>
          <a:custGeom>
            <a:avLst/>
            <a:gdLst>
              <a:gd name="T0" fmla="*/ 44196 w 124968"/>
              <a:gd name="T1" fmla="*/ 97536 h 97536"/>
              <a:gd name="T2" fmla="*/ 124968 w 124968"/>
              <a:gd name="T3" fmla="*/ 16763 h 97536"/>
              <a:gd name="T4" fmla="*/ 80772 w 124968"/>
              <a:gd name="T5" fmla="*/ 0 h 97536"/>
              <a:gd name="T6" fmla="*/ 0 w 124968"/>
              <a:gd name="T7" fmla="*/ 80772 h 97536"/>
              <a:gd name="T8" fmla="*/ 44196 w 124968"/>
              <a:gd name="T9" fmla="*/ 97536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968" h="97536">
                <a:moveTo>
                  <a:pt x="44196" y="97536"/>
                </a:moveTo>
                <a:lnTo>
                  <a:pt x="124968" y="16763"/>
                </a:lnTo>
                <a:lnTo>
                  <a:pt x="80772" y="0"/>
                </a:lnTo>
                <a:lnTo>
                  <a:pt x="0" y="80772"/>
                </a:lnTo>
                <a:lnTo>
                  <a:pt x="44196" y="97536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4" name="object 785"/>
          <p:cNvSpPr>
            <a:spLocks/>
          </p:cNvSpPr>
          <p:nvPr/>
        </p:nvSpPr>
        <p:spPr bwMode="auto">
          <a:xfrm>
            <a:off x="2625725" y="5641975"/>
            <a:ext cx="69850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B2B2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5" name="object 786"/>
          <p:cNvSpPr>
            <a:spLocks/>
          </p:cNvSpPr>
          <p:nvPr/>
        </p:nvSpPr>
        <p:spPr bwMode="auto">
          <a:xfrm>
            <a:off x="2616200" y="5637213"/>
            <a:ext cx="79375" cy="77787"/>
          </a:xfrm>
          <a:custGeom>
            <a:avLst/>
            <a:gdLst>
              <a:gd name="T0" fmla="*/ 10668 w 91439"/>
              <a:gd name="T1" fmla="*/ 85343 h 85343"/>
              <a:gd name="T2" fmla="*/ 91439 w 91439"/>
              <a:gd name="T3" fmla="*/ 4571 h 85343"/>
              <a:gd name="T4" fmla="*/ 80771 w 91439"/>
              <a:gd name="T5" fmla="*/ 0 h 85343"/>
              <a:gd name="T6" fmla="*/ 0 w 91439"/>
              <a:gd name="T7" fmla="*/ 80771 h 85343"/>
              <a:gd name="T8" fmla="*/ 10668 w 91439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5343">
                <a:moveTo>
                  <a:pt x="10668" y="85343"/>
                </a:moveTo>
                <a:lnTo>
                  <a:pt x="91439" y="4571"/>
                </a:lnTo>
                <a:lnTo>
                  <a:pt x="80771" y="0"/>
                </a:lnTo>
                <a:lnTo>
                  <a:pt x="0" y="80771"/>
                </a:lnTo>
                <a:lnTo>
                  <a:pt x="10668" y="85343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6" name="object 787"/>
          <p:cNvSpPr>
            <a:spLocks/>
          </p:cNvSpPr>
          <p:nvPr/>
        </p:nvSpPr>
        <p:spPr bwMode="auto">
          <a:xfrm>
            <a:off x="2608263" y="5634038"/>
            <a:ext cx="77787" cy="76200"/>
          </a:xfrm>
          <a:custGeom>
            <a:avLst/>
            <a:gdLst>
              <a:gd name="T0" fmla="*/ 10668 w 91439"/>
              <a:gd name="T1" fmla="*/ 85343 h 85343"/>
              <a:gd name="T2" fmla="*/ 91439 w 91439"/>
              <a:gd name="T3" fmla="*/ 4572 h 85343"/>
              <a:gd name="T4" fmla="*/ 80772 w 91439"/>
              <a:gd name="T5" fmla="*/ 0 h 85343"/>
              <a:gd name="T6" fmla="*/ 0 w 91439"/>
              <a:gd name="T7" fmla="*/ 80772 h 85343"/>
              <a:gd name="T8" fmla="*/ 10668 w 91439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5343">
                <a:moveTo>
                  <a:pt x="10668" y="85343"/>
                </a:moveTo>
                <a:lnTo>
                  <a:pt x="91439" y="4572"/>
                </a:lnTo>
                <a:lnTo>
                  <a:pt x="80772" y="0"/>
                </a:lnTo>
                <a:lnTo>
                  <a:pt x="0" y="80772"/>
                </a:lnTo>
                <a:lnTo>
                  <a:pt x="10668" y="85343"/>
                </a:lnTo>
                <a:close/>
              </a:path>
            </a:pathLst>
          </a:custGeom>
          <a:solidFill>
            <a:srgbClr val="B1B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7" name="object 788"/>
          <p:cNvSpPr>
            <a:spLocks/>
          </p:cNvSpPr>
          <p:nvPr/>
        </p:nvSpPr>
        <p:spPr bwMode="auto">
          <a:xfrm>
            <a:off x="2597150" y="5630863"/>
            <a:ext cx="79375" cy="76200"/>
          </a:xfrm>
          <a:custGeom>
            <a:avLst/>
            <a:gdLst>
              <a:gd name="T0" fmla="*/ 12192 w 92964"/>
              <a:gd name="T1" fmla="*/ 83820 h 83820"/>
              <a:gd name="T2" fmla="*/ 92964 w 92964"/>
              <a:gd name="T3" fmla="*/ 3048 h 83820"/>
              <a:gd name="T4" fmla="*/ 80772 w 92964"/>
              <a:gd name="T5" fmla="*/ 0 h 83820"/>
              <a:gd name="T6" fmla="*/ 0 w 92964"/>
              <a:gd name="T7" fmla="*/ 80772 h 83820"/>
              <a:gd name="T8" fmla="*/ 12192 w 9296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3820">
                <a:moveTo>
                  <a:pt x="12192" y="83820"/>
                </a:moveTo>
                <a:lnTo>
                  <a:pt x="92964" y="3048"/>
                </a:lnTo>
                <a:lnTo>
                  <a:pt x="80772" y="0"/>
                </a:lnTo>
                <a:lnTo>
                  <a:pt x="0" y="80772"/>
                </a:lnTo>
                <a:lnTo>
                  <a:pt x="12192" y="83820"/>
                </a:lnTo>
                <a:close/>
              </a:path>
            </a:pathLst>
          </a:custGeom>
          <a:solidFill>
            <a:srgbClr val="B0B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8" name="object 789"/>
          <p:cNvSpPr>
            <a:spLocks/>
          </p:cNvSpPr>
          <p:nvPr/>
        </p:nvSpPr>
        <p:spPr bwMode="auto">
          <a:xfrm>
            <a:off x="2587625" y="5626100"/>
            <a:ext cx="79375" cy="77788"/>
          </a:xfrm>
          <a:custGeom>
            <a:avLst/>
            <a:gdLst>
              <a:gd name="T0" fmla="*/ 10668 w 91440"/>
              <a:gd name="T1" fmla="*/ 85344 h 85344"/>
              <a:gd name="T2" fmla="*/ 91440 w 91440"/>
              <a:gd name="T3" fmla="*/ 4572 h 85344"/>
              <a:gd name="T4" fmla="*/ 80772 w 91440"/>
              <a:gd name="T5" fmla="*/ 0 h 85344"/>
              <a:gd name="T6" fmla="*/ 0 w 91440"/>
              <a:gd name="T7" fmla="*/ 80772 h 85344"/>
              <a:gd name="T8" fmla="*/ 10668 w 91440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" h="85344">
                <a:moveTo>
                  <a:pt x="10668" y="85344"/>
                </a:moveTo>
                <a:lnTo>
                  <a:pt x="91440" y="4572"/>
                </a:lnTo>
                <a:lnTo>
                  <a:pt x="80772" y="0"/>
                </a:lnTo>
                <a:lnTo>
                  <a:pt x="0" y="80772"/>
                </a:lnTo>
                <a:lnTo>
                  <a:pt x="10668" y="85344"/>
                </a:lnTo>
                <a:close/>
              </a:path>
            </a:pathLst>
          </a:custGeom>
          <a:solidFill>
            <a:srgbClr val="AFA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39" name="object 790"/>
          <p:cNvSpPr>
            <a:spLocks/>
          </p:cNvSpPr>
          <p:nvPr/>
        </p:nvSpPr>
        <p:spPr bwMode="auto">
          <a:xfrm>
            <a:off x="2546350" y="5613400"/>
            <a:ext cx="111125" cy="85725"/>
          </a:xfrm>
          <a:custGeom>
            <a:avLst/>
            <a:gdLst>
              <a:gd name="T0" fmla="*/ 48767 w 129539"/>
              <a:gd name="T1" fmla="*/ 96012 h 96012"/>
              <a:gd name="T2" fmla="*/ 129539 w 129539"/>
              <a:gd name="T3" fmla="*/ 15239 h 96012"/>
              <a:gd name="T4" fmla="*/ 80771 w 129539"/>
              <a:gd name="T5" fmla="*/ 0 h 96012"/>
              <a:gd name="T6" fmla="*/ 0 w 129539"/>
              <a:gd name="T7" fmla="*/ 80772 h 96012"/>
              <a:gd name="T8" fmla="*/ 48767 w 129539"/>
              <a:gd name="T9" fmla="*/ 96012 h 96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39" h="96012">
                <a:moveTo>
                  <a:pt x="48767" y="96012"/>
                </a:moveTo>
                <a:lnTo>
                  <a:pt x="129539" y="15239"/>
                </a:lnTo>
                <a:lnTo>
                  <a:pt x="80771" y="0"/>
                </a:lnTo>
                <a:lnTo>
                  <a:pt x="0" y="80772"/>
                </a:lnTo>
                <a:lnTo>
                  <a:pt x="48767" y="96012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0" name="object 791"/>
          <p:cNvSpPr>
            <a:spLocks/>
          </p:cNvSpPr>
          <p:nvPr/>
        </p:nvSpPr>
        <p:spPr bwMode="auto">
          <a:xfrm>
            <a:off x="2587625" y="56261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1" name="object 792"/>
          <p:cNvSpPr>
            <a:spLocks/>
          </p:cNvSpPr>
          <p:nvPr/>
        </p:nvSpPr>
        <p:spPr bwMode="auto">
          <a:xfrm>
            <a:off x="2578100" y="5624513"/>
            <a:ext cx="79375" cy="74612"/>
          </a:xfrm>
          <a:custGeom>
            <a:avLst/>
            <a:gdLst>
              <a:gd name="T0" fmla="*/ 12191 w 92963"/>
              <a:gd name="T1" fmla="*/ 83820 h 83820"/>
              <a:gd name="T2" fmla="*/ 92963 w 92963"/>
              <a:gd name="T3" fmla="*/ 3048 h 83820"/>
              <a:gd name="T4" fmla="*/ 80771 w 92963"/>
              <a:gd name="T5" fmla="*/ 0 h 83820"/>
              <a:gd name="T6" fmla="*/ 0 w 92963"/>
              <a:gd name="T7" fmla="*/ 80772 h 83820"/>
              <a:gd name="T8" fmla="*/ 12191 w 9296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3820">
                <a:moveTo>
                  <a:pt x="12191" y="83820"/>
                </a:moveTo>
                <a:lnTo>
                  <a:pt x="92963" y="3048"/>
                </a:lnTo>
                <a:lnTo>
                  <a:pt x="80771" y="0"/>
                </a:lnTo>
                <a:lnTo>
                  <a:pt x="0" y="80772"/>
                </a:lnTo>
                <a:lnTo>
                  <a:pt x="12191" y="83820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2" name="object 793"/>
          <p:cNvSpPr>
            <a:spLocks/>
          </p:cNvSpPr>
          <p:nvPr/>
        </p:nvSpPr>
        <p:spPr bwMode="auto">
          <a:xfrm>
            <a:off x="2566988" y="5619750"/>
            <a:ext cx="79375" cy="77788"/>
          </a:xfrm>
          <a:custGeom>
            <a:avLst/>
            <a:gdLst>
              <a:gd name="T0" fmla="*/ 12192 w 92963"/>
              <a:gd name="T1" fmla="*/ 85343 h 85343"/>
              <a:gd name="T2" fmla="*/ 92963 w 92963"/>
              <a:gd name="T3" fmla="*/ 4571 h 85343"/>
              <a:gd name="T4" fmla="*/ 80772 w 92963"/>
              <a:gd name="T5" fmla="*/ 0 h 85343"/>
              <a:gd name="T6" fmla="*/ 0 w 92963"/>
              <a:gd name="T7" fmla="*/ 80771 h 85343"/>
              <a:gd name="T8" fmla="*/ 12192 w 92963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3">
                <a:moveTo>
                  <a:pt x="12192" y="85343"/>
                </a:moveTo>
                <a:lnTo>
                  <a:pt x="92963" y="4571"/>
                </a:lnTo>
                <a:lnTo>
                  <a:pt x="80772" y="0"/>
                </a:lnTo>
                <a:lnTo>
                  <a:pt x="0" y="80771"/>
                </a:lnTo>
                <a:lnTo>
                  <a:pt x="12192" y="85343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3" name="object 794"/>
          <p:cNvSpPr>
            <a:spLocks/>
          </p:cNvSpPr>
          <p:nvPr/>
        </p:nvSpPr>
        <p:spPr bwMode="auto">
          <a:xfrm>
            <a:off x="2557463" y="5616575"/>
            <a:ext cx="79375" cy="76200"/>
          </a:xfrm>
          <a:custGeom>
            <a:avLst/>
            <a:gdLst>
              <a:gd name="T0" fmla="*/ 12192 w 92964"/>
              <a:gd name="T1" fmla="*/ 83819 h 83819"/>
              <a:gd name="T2" fmla="*/ 92964 w 92964"/>
              <a:gd name="T3" fmla="*/ 3048 h 83819"/>
              <a:gd name="T4" fmla="*/ 80772 w 92964"/>
              <a:gd name="T5" fmla="*/ 0 h 83819"/>
              <a:gd name="T6" fmla="*/ 0 w 92964"/>
              <a:gd name="T7" fmla="*/ 80772 h 83819"/>
              <a:gd name="T8" fmla="*/ 12192 w 92964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3819">
                <a:moveTo>
                  <a:pt x="12192" y="83819"/>
                </a:moveTo>
                <a:lnTo>
                  <a:pt x="92964" y="3048"/>
                </a:lnTo>
                <a:lnTo>
                  <a:pt x="80772" y="0"/>
                </a:lnTo>
                <a:lnTo>
                  <a:pt x="0" y="80772"/>
                </a:lnTo>
                <a:lnTo>
                  <a:pt x="12192" y="83819"/>
                </a:lnTo>
                <a:close/>
              </a:path>
            </a:pathLst>
          </a:custGeom>
          <a:solidFill>
            <a:srgbClr val="ACA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4" name="object 795"/>
          <p:cNvSpPr>
            <a:spLocks/>
          </p:cNvSpPr>
          <p:nvPr/>
        </p:nvSpPr>
        <p:spPr bwMode="auto">
          <a:xfrm>
            <a:off x="2546350" y="5613400"/>
            <a:ext cx="79375" cy="76200"/>
          </a:xfrm>
          <a:custGeom>
            <a:avLst/>
            <a:gdLst>
              <a:gd name="T0" fmla="*/ 12191 w 92963"/>
              <a:gd name="T1" fmla="*/ 85344 h 85344"/>
              <a:gd name="T2" fmla="*/ 92963 w 92963"/>
              <a:gd name="T3" fmla="*/ 4572 h 85344"/>
              <a:gd name="T4" fmla="*/ 80771 w 92963"/>
              <a:gd name="T5" fmla="*/ 0 h 85344"/>
              <a:gd name="T6" fmla="*/ 0 w 92963"/>
              <a:gd name="T7" fmla="*/ 80772 h 85344"/>
              <a:gd name="T8" fmla="*/ 12191 w 92963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4">
                <a:moveTo>
                  <a:pt x="12191" y="85344"/>
                </a:moveTo>
                <a:lnTo>
                  <a:pt x="92963" y="4572"/>
                </a:lnTo>
                <a:lnTo>
                  <a:pt x="80771" y="0"/>
                </a:lnTo>
                <a:lnTo>
                  <a:pt x="0" y="80772"/>
                </a:lnTo>
                <a:lnTo>
                  <a:pt x="12191" y="85344"/>
                </a:lnTo>
                <a:close/>
              </a:path>
            </a:pathLst>
          </a:custGeom>
          <a:solidFill>
            <a:srgbClr val="ABA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5" name="object 796"/>
          <p:cNvSpPr>
            <a:spLocks/>
          </p:cNvSpPr>
          <p:nvPr/>
        </p:nvSpPr>
        <p:spPr bwMode="auto">
          <a:xfrm>
            <a:off x="2500313" y="5602288"/>
            <a:ext cx="114300" cy="84137"/>
          </a:xfrm>
          <a:custGeom>
            <a:avLst/>
            <a:gdLst>
              <a:gd name="T0" fmla="*/ 53340 w 134112"/>
              <a:gd name="T1" fmla="*/ 92963 h 92963"/>
              <a:gd name="T2" fmla="*/ 134112 w 134112"/>
              <a:gd name="T3" fmla="*/ 12191 h 92963"/>
              <a:gd name="T4" fmla="*/ 80772 w 134112"/>
              <a:gd name="T5" fmla="*/ 0 h 92963"/>
              <a:gd name="T6" fmla="*/ 0 w 134112"/>
              <a:gd name="T7" fmla="*/ 80771 h 92963"/>
              <a:gd name="T8" fmla="*/ 53340 w 134112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112" h="92963">
                <a:moveTo>
                  <a:pt x="53340" y="92963"/>
                </a:moveTo>
                <a:lnTo>
                  <a:pt x="134112" y="12191"/>
                </a:lnTo>
                <a:lnTo>
                  <a:pt x="80772" y="0"/>
                </a:lnTo>
                <a:lnTo>
                  <a:pt x="0" y="80771"/>
                </a:lnTo>
                <a:lnTo>
                  <a:pt x="53340" y="92963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6" name="object 797"/>
          <p:cNvSpPr>
            <a:spLocks/>
          </p:cNvSpPr>
          <p:nvPr/>
        </p:nvSpPr>
        <p:spPr bwMode="auto">
          <a:xfrm>
            <a:off x="2546350" y="5613400"/>
            <a:ext cx="68263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AAA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7" name="object 798"/>
          <p:cNvSpPr>
            <a:spLocks/>
          </p:cNvSpPr>
          <p:nvPr/>
        </p:nvSpPr>
        <p:spPr bwMode="auto">
          <a:xfrm>
            <a:off x="2530475" y="5608638"/>
            <a:ext cx="84138" cy="77787"/>
          </a:xfrm>
          <a:custGeom>
            <a:avLst/>
            <a:gdLst>
              <a:gd name="T0" fmla="*/ 18288 w 99060"/>
              <a:gd name="T1" fmla="*/ 85344 h 85344"/>
              <a:gd name="T2" fmla="*/ 99060 w 99060"/>
              <a:gd name="T3" fmla="*/ 4572 h 85344"/>
              <a:gd name="T4" fmla="*/ 80772 w 99060"/>
              <a:gd name="T5" fmla="*/ 0 h 85344"/>
              <a:gd name="T6" fmla="*/ 0 w 99060"/>
              <a:gd name="T7" fmla="*/ 80772 h 85344"/>
              <a:gd name="T8" fmla="*/ 18288 w 99060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4">
                <a:moveTo>
                  <a:pt x="18288" y="85344"/>
                </a:moveTo>
                <a:lnTo>
                  <a:pt x="99060" y="4572"/>
                </a:lnTo>
                <a:lnTo>
                  <a:pt x="80772" y="0"/>
                </a:lnTo>
                <a:lnTo>
                  <a:pt x="0" y="80772"/>
                </a:lnTo>
                <a:lnTo>
                  <a:pt x="18288" y="85344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8" name="object 799"/>
          <p:cNvSpPr>
            <a:spLocks/>
          </p:cNvSpPr>
          <p:nvPr/>
        </p:nvSpPr>
        <p:spPr bwMode="auto">
          <a:xfrm>
            <a:off x="2514600" y="5603875"/>
            <a:ext cx="85725" cy="77788"/>
          </a:xfrm>
          <a:custGeom>
            <a:avLst/>
            <a:gdLst>
              <a:gd name="T0" fmla="*/ 18287 w 99060"/>
              <a:gd name="T1" fmla="*/ 85343 h 85343"/>
              <a:gd name="T2" fmla="*/ 99060 w 99060"/>
              <a:gd name="T3" fmla="*/ 4571 h 85343"/>
              <a:gd name="T4" fmla="*/ 80772 w 99060"/>
              <a:gd name="T5" fmla="*/ 0 h 85343"/>
              <a:gd name="T6" fmla="*/ 0 w 99060"/>
              <a:gd name="T7" fmla="*/ 80771 h 85343"/>
              <a:gd name="T8" fmla="*/ 18287 w 99060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3">
                <a:moveTo>
                  <a:pt x="18287" y="85343"/>
                </a:moveTo>
                <a:lnTo>
                  <a:pt x="99060" y="4571"/>
                </a:lnTo>
                <a:lnTo>
                  <a:pt x="80772" y="0"/>
                </a:lnTo>
                <a:lnTo>
                  <a:pt x="0" y="80771"/>
                </a:lnTo>
                <a:lnTo>
                  <a:pt x="18287" y="85343"/>
                </a:lnTo>
                <a:close/>
              </a:path>
            </a:pathLst>
          </a:custGeom>
          <a:solidFill>
            <a:srgbClr val="A9A9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49" name="object 800"/>
          <p:cNvSpPr>
            <a:spLocks/>
          </p:cNvSpPr>
          <p:nvPr/>
        </p:nvSpPr>
        <p:spPr bwMode="auto">
          <a:xfrm>
            <a:off x="2500313" y="5602288"/>
            <a:ext cx="84137" cy="76200"/>
          </a:xfrm>
          <a:custGeom>
            <a:avLst/>
            <a:gdLst>
              <a:gd name="T0" fmla="*/ 16763 w 97536"/>
              <a:gd name="T1" fmla="*/ 83819 h 83819"/>
              <a:gd name="T2" fmla="*/ 97536 w 97536"/>
              <a:gd name="T3" fmla="*/ 3048 h 83819"/>
              <a:gd name="T4" fmla="*/ 80772 w 97536"/>
              <a:gd name="T5" fmla="*/ 0 h 83819"/>
              <a:gd name="T6" fmla="*/ 0 w 97536"/>
              <a:gd name="T7" fmla="*/ 80771 h 83819"/>
              <a:gd name="T8" fmla="*/ 16763 w 9753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536" h="83819">
                <a:moveTo>
                  <a:pt x="16763" y="83819"/>
                </a:moveTo>
                <a:lnTo>
                  <a:pt x="97536" y="3048"/>
                </a:lnTo>
                <a:lnTo>
                  <a:pt x="80772" y="0"/>
                </a:lnTo>
                <a:lnTo>
                  <a:pt x="0" y="80771"/>
                </a:lnTo>
                <a:lnTo>
                  <a:pt x="16763" y="83819"/>
                </a:lnTo>
                <a:close/>
              </a:path>
            </a:pathLst>
          </a:custGeom>
          <a:solidFill>
            <a:srgbClr val="A8A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0" name="object 801"/>
          <p:cNvSpPr>
            <a:spLocks/>
          </p:cNvSpPr>
          <p:nvPr/>
        </p:nvSpPr>
        <p:spPr bwMode="auto">
          <a:xfrm>
            <a:off x="2451100" y="5591175"/>
            <a:ext cx="119063" cy="84138"/>
          </a:xfrm>
          <a:custGeom>
            <a:avLst/>
            <a:gdLst>
              <a:gd name="T0" fmla="*/ 57912 w 138684"/>
              <a:gd name="T1" fmla="*/ 92963 h 92963"/>
              <a:gd name="T2" fmla="*/ 138684 w 138684"/>
              <a:gd name="T3" fmla="*/ 12192 h 92963"/>
              <a:gd name="T4" fmla="*/ 80772 w 138684"/>
              <a:gd name="T5" fmla="*/ 0 h 92963"/>
              <a:gd name="T6" fmla="*/ 0 w 138684"/>
              <a:gd name="T7" fmla="*/ 80772 h 92963"/>
              <a:gd name="T8" fmla="*/ 57912 w 138684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684" h="92963">
                <a:moveTo>
                  <a:pt x="57912" y="92963"/>
                </a:moveTo>
                <a:lnTo>
                  <a:pt x="138684" y="12192"/>
                </a:lnTo>
                <a:lnTo>
                  <a:pt x="80772" y="0"/>
                </a:lnTo>
                <a:lnTo>
                  <a:pt x="0" y="80772"/>
                </a:lnTo>
                <a:lnTo>
                  <a:pt x="57912" y="92963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1" name="object 802"/>
          <p:cNvSpPr>
            <a:spLocks/>
          </p:cNvSpPr>
          <p:nvPr/>
        </p:nvSpPr>
        <p:spPr bwMode="auto">
          <a:xfrm>
            <a:off x="2500313" y="5602288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7A7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2" name="object 803"/>
          <p:cNvSpPr>
            <a:spLocks/>
          </p:cNvSpPr>
          <p:nvPr/>
        </p:nvSpPr>
        <p:spPr bwMode="auto">
          <a:xfrm>
            <a:off x="2484438" y="5597525"/>
            <a:ext cx="85725" cy="77788"/>
          </a:xfrm>
          <a:custGeom>
            <a:avLst/>
            <a:gdLst>
              <a:gd name="T0" fmla="*/ 19812 w 100584"/>
              <a:gd name="T1" fmla="*/ 85343 h 85343"/>
              <a:gd name="T2" fmla="*/ 100584 w 100584"/>
              <a:gd name="T3" fmla="*/ 4572 h 85343"/>
              <a:gd name="T4" fmla="*/ 80772 w 100584"/>
              <a:gd name="T5" fmla="*/ 0 h 85343"/>
              <a:gd name="T6" fmla="*/ 0 w 100584"/>
              <a:gd name="T7" fmla="*/ 80772 h 85343"/>
              <a:gd name="T8" fmla="*/ 19812 w 100584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5343">
                <a:moveTo>
                  <a:pt x="19812" y="85343"/>
                </a:moveTo>
                <a:lnTo>
                  <a:pt x="100584" y="4572"/>
                </a:lnTo>
                <a:lnTo>
                  <a:pt x="80772" y="0"/>
                </a:lnTo>
                <a:lnTo>
                  <a:pt x="0" y="80772"/>
                </a:lnTo>
                <a:lnTo>
                  <a:pt x="19812" y="85343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3" name="object 804"/>
          <p:cNvSpPr>
            <a:spLocks/>
          </p:cNvSpPr>
          <p:nvPr/>
        </p:nvSpPr>
        <p:spPr bwMode="auto">
          <a:xfrm>
            <a:off x="2466975" y="5594350"/>
            <a:ext cx="85725" cy="76200"/>
          </a:xfrm>
          <a:custGeom>
            <a:avLst/>
            <a:gdLst>
              <a:gd name="T0" fmla="*/ 19812 w 100584"/>
              <a:gd name="T1" fmla="*/ 83820 h 83820"/>
              <a:gd name="T2" fmla="*/ 100584 w 100584"/>
              <a:gd name="T3" fmla="*/ 3048 h 83820"/>
              <a:gd name="T4" fmla="*/ 80772 w 100584"/>
              <a:gd name="T5" fmla="*/ 0 h 83820"/>
              <a:gd name="T6" fmla="*/ 0 w 100584"/>
              <a:gd name="T7" fmla="*/ 80772 h 83820"/>
              <a:gd name="T8" fmla="*/ 19812 w 10058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20">
                <a:moveTo>
                  <a:pt x="19812" y="83820"/>
                </a:moveTo>
                <a:lnTo>
                  <a:pt x="100584" y="3048"/>
                </a:lnTo>
                <a:lnTo>
                  <a:pt x="80772" y="0"/>
                </a:lnTo>
                <a:lnTo>
                  <a:pt x="0" y="80772"/>
                </a:lnTo>
                <a:lnTo>
                  <a:pt x="19812" y="83820"/>
                </a:lnTo>
                <a:close/>
              </a:path>
            </a:pathLst>
          </a:custGeom>
          <a:solidFill>
            <a:srgbClr val="A6A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4" name="object 805"/>
          <p:cNvSpPr>
            <a:spLocks/>
          </p:cNvSpPr>
          <p:nvPr/>
        </p:nvSpPr>
        <p:spPr bwMode="auto">
          <a:xfrm>
            <a:off x="2451100" y="5591175"/>
            <a:ext cx="84138" cy="76200"/>
          </a:xfrm>
          <a:custGeom>
            <a:avLst/>
            <a:gdLst>
              <a:gd name="T0" fmla="*/ 18287 w 99060"/>
              <a:gd name="T1" fmla="*/ 85344 h 85344"/>
              <a:gd name="T2" fmla="*/ 99060 w 99060"/>
              <a:gd name="T3" fmla="*/ 4572 h 85344"/>
              <a:gd name="T4" fmla="*/ 80772 w 99060"/>
              <a:gd name="T5" fmla="*/ 0 h 85344"/>
              <a:gd name="T6" fmla="*/ 0 w 99060"/>
              <a:gd name="T7" fmla="*/ 80772 h 85344"/>
              <a:gd name="T8" fmla="*/ 18287 w 99060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4">
                <a:moveTo>
                  <a:pt x="18287" y="85344"/>
                </a:moveTo>
                <a:lnTo>
                  <a:pt x="99060" y="4572"/>
                </a:lnTo>
                <a:lnTo>
                  <a:pt x="80772" y="0"/>
                </a:lnTo>
                <a:lnTo>
                  <a:pt x="0" y="80772"/>
                </a:lnTo>
                <a:lnTo>
                  <a:pt x="18287" y="85344"/>
                </a:lnTo>
                <a:close/>
              </a:path>
            </a:pathLst>
          </a:custGeom>
          <a:solidFill>
            <a:srgbClr val="A5A5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5" name="object 806"/>
          <p:cNvSpPr>
            <a:spLocks/>
          </p:cNvSpPr>
          <p:nvPr/>
        </p:nvSpPr>
        <p:spPr bwMode="auto">
          <a:xfrm>
            <a:off x="2398713" y="5581650"/>
            <a:ext cx="122237" cy="82550"/>
          </a:xfrm>
          <a:custGeom>
            <a:avLst/>
            <a:gdLst>
              <a:gd name="T0" fmla="*/ 60959 w 141731"/>
              <a:gd name="T1" fmla="*/ 89915 h 89915"/>
              <a:gd name="T2" fmla="*/ 141731 w 141731"/>
              <a:gd name="T3" fmla="*/ 9143 h 89915"/>
              <a:gd name="T4" fmla="*/ 80771 w 141731"/>
              <a:gd name="T5" fmla="*/ 0 h 89915"/>
              <a:gd name="T6" fmla="*/ 0 w 141731"/>
              <a:gd name="T7" fmla="*/ 80772 h 89915"/>
              <a:gd name="T8" fmla="*/ 60959 w 141731"/>
              <a:gd name="T9" fmla="*/ 89915 h 89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31" h="89915">
                <a:moveTo>
                  <a:pt x="60959" y="89915"/>
                </a:moveTo>
                <a:lnTo>
                  <a:pt x="141731" y="9143"/>
                </a:lnTo>
                <a:lnTo>
                  <a:pt x="80771" y="0"/>
                </a:lnTo>
                <a:lnTo>
                  <a:pt x="0" y="80772"/>
                </a:lnTo>
                <a:lnTo>
                  <a:pt x="60959" y="89915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6" name="object 807"/>
          <p:cNvSpPr>
            <a:spLocks/>
          </p:cNvSpPr>
          <p:nvPr/>
        </p:nvSpPr>
        <p:spPr bwMode="auto">
          <a:xfrm>
            <a:off x="2451100" y="5591175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4A4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7" name="object 808"/>
          <p:cNvSpPr>
            <a:spLocks/>
          </p:cNvSpPr>
          <p:nvPr/>
        </p:nvSpPr>
        <p:spPr bwMode="auto">
          <a:xfrm>
            <a:off x="2433638" y="5588000"/>
            <a:ext cx="87312" cy="76200"/>
          </a:xfrm>
          <a:custGeom>
            <a:avLst/>
            <a:gdLst>
              <a:gd name="T0" fmla="*/ 19812 w 100584"/>
              <a:gd name="T1" fmla="*/ 83820 h 83820"/>
              <a:gd name="T2" fmla="*/ 100584 w 100584"/>
              <a:gd name="T3" fmla="*/ 3048 h 83820"/>
              <a:gd name="T4" fmla="*/ 80772 w 100584"/>
              <a:gd name="T5" fmla="*/ 0 h 83820"/>
              <a:gd name="T6" fmla="*/ 0 w 100584"/>
              <a:gd name="T7" fmla="*/ 80772 h 83820"/>
              <a:gd name="T8" fmla="*/ 19812 w 10058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20">
                <a:moveTo>
                  <a:pt x="19812" y="83820"/>
                </a:moveTo>
                <a:lnTo>
                  <a:pt x="100584" y="3048"/>
                </a:lnTo>
                <a:lnTo>
                  <a:pt x="80772" y="0"/>
                </a:lnTo>
                <a:lnTo>
                  <a:pt x="0" y="80772"/>
                </a:lnTo>
                <a:lnTo>
                  <a:pt x="19812" y="83820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8" name="object 809"/>
          <p:cNvSpPr>
            <a:spLocks/>
          </p:cNvSpPr>
          <p:nvPr/>
        </p:nvSpPr>
        <p:spPr bwMode="auto">
          <a:xfrm>
            <a:off x="2416175" y="5584825"/>
            <a:ext cx="87313" cy="76200"/>
          </a:xfrm>
          <a:custGeom>
            <a:avLst/>
            <a:gdLst>
              <a:gd name="T0" fmla="*/ 21335 w 102107"/>
              <a:gd name="T1" fmla="*/ 83819 h 83819"/>
              <a:gd name="T2" fmla="*/ 102107 w 102107"/>
              <a:gd name="T3" fmla="*/ 3047 h 83819"/>
              <a:gd name="T4" fmla="*/ 80771 w 102107"/>
              <a:gd name="T5" fmla="*/ 0 h 83819"/>
              <a:gd name="T6" fmla="*/ 0 w 102107"/>
              <a:gd name="T7" fmla="*/ 80771 h 83819"/>
              <a:gd name="T8" fmla="*/ 21335 w 102107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19">
                <a:moveTo>
                  <a:pt x="21335" y="83819"/>
                </a:moveTo>
                <a:lnTo>
                  <a:pt x="102107" y="3047"/>
                </a:lnTo>
                <a:lnTo>
                  <a:pt x="80771" y="0"/>
                </a:lnTo>
                <a:lnTo>
                  <a:pt x="0" y="80771"/>
                </a:lnTo>
                <a:lnTo>
                  <a:pt x="21335" y="83819"/>
                </a:lnTo>
                <a:close/>
              </a:path>
            </a:pathLst>
          </a:custGeom>
          <a:solidFill>
            <a:srgbClr val="A3A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59" name="object 810"/>
          <p:cNvSpPr>
            <a:spLocks/>
          </p:cNvSpPr>
          <p:nvPr/>
        </p:nvSpPr>
        <p:spPr bwMode="auto">
          <a:xfrm>
            <a:off x="2398713" y="5581650"/>
            <a:ext cx="85725" cy="76200"/>
          </a:xfrm>
          <a:custGeom>
            <a:avLst/>
            <a:gdLst>
              <a:gd name="T0" fmla="*/ 19812 w 100583"/>
              <a:gd name="T1" fmla="*/ 83819 h 83819"/>
              <a:gd name="T2" fmla="*/ 100583 w 100583"/>
              <a:gd name="T3" fmla="*/ 3048 h 83819"/>
              <a:gd name="T4" fmla="*/ 80771 w 100583"/>
              <a:gd name="T5" fmla="*/ 0 h 83819"/>
              <a:gd name="T6" fmla="*/ 0 w 100583"/>
              <a:gd name="T7" fmla="*/ 80772 h 83819"/>
              <a:gd name="T8" fmla="*/ 19812 w 100583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3819">
                <a:moveTo>
                  <a:pt x="19812" y="83819"/>
                </a:moveTo>
                <a:lnTo>
                  <a:pt x="100583" y="3048"/>
                </a:lnTo>
                <a:lnTo>
                  <a:pt x="80771" y="0"/>
                </a:lnTo>
                <a:lnTo>
                  <a:pt x="0" y="80772"/>
                </a:lnTo>
                <a:lnTo>
                  <a:pt x="19812" y="83819"/>
                </a:lnTo>
                <a:close/>
              </a:path>
            </a:pathLst>
          </a:custGeom>
          <a:solidFill>
            <a:srgbClr val="A2A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0" name="object 811"/>
          <p:cNvSpPr>
            <a:spLocks/>
          </p:cNvSpPr>
          <p:nvPr/>
        </p:nvSpPr>
        <p:spPr bwMode="auto">
          <a:xfrm>
            <a:off x="2344738" y="5575300"/>
            <a:ext cx="123825" cy="80963"/>
          </a:xfrm>
          <a:custGeom>
            <a:avLst/>
            <a:gdLst>
              <a:gd name="T0" fmla="*/ 64008 w 144780"/>
              <a:gd name="T1" fmla="*/ 88392 h 88392"/>
              <a:gd name="T2" fmla="*/ 144780 w 144780"/>
              <a:gd name="T3" fmla="*/ 7620 h 88392"/>
              <a:gd name="T4" fmla="*/ 80772 w 144780"/>
              <a:gd name="T5" fmla="*/ 0 h 88392"/>
              <a:gd name="T6" fmla="*/ 0 w 144780"/>
              <a:gd name="T7" fmla="*/ 80772 h 88392"/>
              <a:gd name="T8" fmla="*/ 64008 w 144780"/>
              <a:gd name="T9" fmla="*/ 88392 h 88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780" h="88392">
                <a:moveTo>
                  <a:pt x="64008" y="88392"/>
                </a:moveTo>
                <a:lnTo>
                  <a:pt x="144780" y="7620"/>
                </a:lnTo>
                <a:lnTo>
                  <a:pt x="80772" y="0"/>
                </a:lnTo>
                <a:lnTo>
                  <a:pt x="0" y="80772"/>
                </a:lnTo>
                <a:lnTo>
                  <a:pt x="64008" y="8839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1" name="object 812"/>
          <p:cNvSpPr>
            <a:spLocks/>
          </p:cNvSpPr>
          <p:nvPr/>
        </p:nvSpPr>
        <p:spPr bwMode="auto">
          <a:xfrm>
            <a:off x="2398713" y="5581650"/>
            <a:ext cx="69850" cy="74613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1A1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2" name="object 813"/>
          <p:cNvSpPr>
            <a:spLocks/>
          </p:cNvSpPr>
          <p:nvPr/>
        </p:nvSpPr>
        <p:spPr bwMode="auto">
          <a:xfrm>
            <a:off x="2381250" y="5580063"/>
            <a:ext cx="87313" cy="76200"/>
          </a:xfrm>
          <a:custGeom>
            <a:avLst/>
            <a:gdLst>
              <a:gd name="T0" fmla="*/ 21336 w 102107"/>
              <a:gd name="T1" fmla="*/ 83820 h 83820"/>
              <a:gd name="T2" fmla="*/ 102107 w 102107"/>
              <a:gd name="T3" fmla="*/ 3048 h 83820"/>
              <a:gd name="T4" fmla="*/ 80771 w 102107"/>
              <a:gd name="T5" fmla="*/ 0 h 83820"/>
              <a:gd name="T6" fmla="*/ 0 w 102107"/>
              <a:gd name="T7" fmla="*/ 80772 h 83820"/>
              <a:gd name="T8" fmla="*/ 21336 w 102107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6" y="83820"/>
                </a:moveTo>
                <a:lnTo>
                  <a:pt x="102107" y="3048"/>
                </a:lnTo>
                <a:lnTo>
                  <a:pt x="80771" y="0"/>
                </a:lnTo>
                <a:lnTo>
                  <a:pt x="0" y="80772"/>
                </a:lnTo>
                <a:lnTo>
                  <a:pt x="21336" y="83820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3" name="object 814"/>
          <p:cNvSpPr>
            <a:spLocks/>
          </p:cNvSpPr>
          <p:nvPr/>
        </p:nvSpPr>
        <p:spPr bwMode="auto">
          <a:xfrm>
            <a:off x="2362200" y="5576888"/>
            <a:ext cx="87313" cy="76200"/>
          </a:xfrm>
          <a:custGeom>
            <a:avLst/>
            <a:gdLst>
              <a:gd name="T0" fmla="*/ 21336 w 102107"/>
              <a:gd name="T1" fmla="*/ 83820 h 83820"/>
              <a:gd name="T2" fmla="*/ 102107 w 102107"/>
              <a:gd name="T3" fmla="*/ 3048 h 83820"/>
              <a:gd name="T4" fmla="*/ 80772 w 102107"/>
              <a:gd name="T5" fmla="*/ 0 h 83820"/>
              <a:gd name="T6" fmla="*/ 0 w 102107"/>
              <a:gd name="T7" fmla="*/ 80772 h 83820"/>
              <a:gd name="T8" fmla="*/ 21336 w 102107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6" y="83820"/>
                </a:moveTo>
                <a:lnTo>
                  <a:pt x="102107" y="3048"/>
                </a:lnTo>
                <a:lnTo>
                  <a:pt x="80772" y="0"/>
                </a:lnTo>
                <a:lnTo>
                  <a:pt x="0" y="80772"/>
                </a:lnTo>
                <a:lnTo>
                  <a:pt x="21336" y="83820"/>
                </a:lnTo>
                <a:close/>
              </a:path>
            </a:pathLst>
          </a:custGeom>
          <a:solidFill>
            <a:srgbClr val="A0A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4" name="object 815"/>
          <p:cNvSpPr>
            <a:spLocks/>
          </p:cNvSpPr>
          <p:nvPr/>
        </p:nvSpPr>
        <p:spPr bwMode="auto">
          <a:xfrm>
            <a:off x="2344738" y="5575300"/>
            <a:ext cx="87312" cy="74613"/>
          </a:xfrm>
          <a:custGeom>
            <a:avLst/>
            <a:gdLst>
              <a:gd name="T0" fmla="*/ 21336 w 102108"/>
              <a:gd name="T1" fmla="*/ 82296 h 82296"/>
              <a:gd name="T2" fmla="*/ 102108 w 102108"/>
              <a:gd name="T3" fmla="*/ 1524 h 82296"/>
              <a:gd name="T4" fmla="*/ 80772 w 102108"/>
              <a:gd name="T5" fmla="*/ 0 h 82296"/>
              <a:gd name="T6" fmla="*/ 0 w 102108"/>
              <a:gd name="T7" fmla="*/ 80772 h 82296"/>
              <a:gd name="T8" fmla="*/ 21336 w 102108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8" h="82296">
                <a:moveTo>
                  <a:pt x="21336" y="82296"/>
                </a:moveTo>
                <a:lnTo>
                  <a:pt x="102108" y="1524"/>
                </a:lnTo>
                <a:lnTo>
                  <a:pt x="80772" y="0"/>
                </a:lnTo>
                <a:lnTo>
                  <a:pt x="0" y="80772"/>
                </a:lnTo>
                <a:lnTo>
                  <a:pt x="21336" y="82296"/>
                </a:lnTo>
                <a:close/>
              </a:path>
            </a:pathLst>
          </a:custGeom>
          <a:solidFill>
            <a:srgbClr val="9F9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5" name="object 816"/>
          <p:cNvSpPr>
            <a:spLocks/>
          </p:cNvSpPr>
          <p:nvPr/>
        </p:nvSpPr>
        <p:spPr bwMode="auto">
          <a:xfrm>
            <a:off x="2287588" y="5570538"/>
            <a:ext cx="125412" cy="77787"/>
          </a:xfrm>
          <a:custGeom>
            <a:avLst/>
            <a:gdLst>
              <a:gd name="T0" fmla="*/ 65531 w 146304"/>
              <a:gd name="T1" fmla="*/ 86867 h 86867"/>
              <a:gd name="T2" fmla="*/ 146304 w 146304"/>
              <a:gd name="T3" fmla="*/ 6095 h 86867"/>
              <a:gd name="T4" fmla="*/ 80772 w 146304"/>
              <a:gd name="T5" fmla="*/ 0 h 86867"/>
              <a:gd name="T6" fmla="*/ 0 w 146304"/>
              <a:gd name="T7" fmla="*/ 80771 h 86867"/>
              <a:gd name="T8" fmla="*/ 65531 w 146304"/>
              <a:gd name="T9" fmla="*/ 86867 h 8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304" h="86867">
                <a:moveTo>
                  <a:pt x="65531" y="86867"/>
                </a:moveTo>
                <a:lnTo>
                  <a:pt x="146304" y="6095"/>
                </a:lnTo>
                <a:lnTo>
                  <a:pt x="80772" y="0"/>
                </a:lnTo>
                <a:lnTo>
                  <a:pt x="0" y="80771"/>
                </a:lnTo>
                <a:lnTo>
                  <a:pt x="65531" y="86867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6" name="object 817"/>
          <p:cNvSpPr>
            <a:spLocks/>
          </p:cNvSpPr>
          <p:nvPr/>
        </p:nvSpPr>
        <p:spPr bwMode="auto">
          <a:xfrm>
            <a:off x="2344738" y="5575300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E9E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7" name="object 818"/>
          <p:cNvSpPr>
            <a:spLocks/>
          </p:cNvSpPr>
          <p:nvPr/>
        </p:nvSpPr>
        <p:spPr bwMode="auto">
          <a:xfrm>
            <a:off x="2316163" y="5572125"/>
            <a:ext cx="96837" cy="76200"/>
          </a:xfrm>
          <a:custGeom>
            <a:avLst/>
            <a:gdLst>
              <a:gd name="T0" fmla="*/ 33527 w 114300"/>
              <a:gd name="T1" fmla="*/ 83820 h 83820"/>
              <a:gd name="T2" fmla="*/ 114300 w 114300"/>
              <a:gd name="T3" fmla="*/ 3048 h 83820"/>
              <a:gd name="T4" fmla="*/ 80771 w 114300"/>
              <a:gd name="T5" fmla="*/ 0 h 83820"/>
              <a:gd name="T6" fmla="*/ 0 w 114300"/>
              <a:gd name="T7" fmla="*/ 80772 h 83820"/>
              <a:gd name="T8" fmla="*/ 33527 w 11430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20">
                <a:moveTo>
                  <a:pt x="33527" y="83820"/>
                </a:moveTo>
                <a:lnTo>
                  <a:pt x="114300" y="3048"/>
                </a:lnTo>
                <a:lnTo>
                  <a:pt x="80771" y="0"/>
                </a:lnTo>
                <a:lnTo>
                  <a:pt x="0" y="80772"/>
                </a:lnTo>
                <a:lnTo>
                  <a:pt x="33527" y="83820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8" name="object 819"/>
          <p:cNvSpPr>
            <a:spLocks/>
          </p:cNvSpPr>
          <p:nvPr/>
        </p:nvSpPr>
        <p:spPr bwMode="auto">
          <a:xfrm>
            <a:off x="2287588" y="5570538"/>
            <a:ext cx="96837" cy="74612"/>
          </a:xfrm>
          <a:custGeom>
            <a:avLst/>
            <a:gdLst>
              <a:gd name="T0" fmla="*/ 32004 w 112775"/>
              <a:gd name="T1" fmla="*/ 83819 h 83819"/>
              <a:gd name="T2" fmla="*/ 112775 w 112775"/>
              <a:gd name="T3" fmla="*/ 3047 h 83819"/>
              <a:gd name="T4" fmla="*/ 80772 w 112775"/>
              <a:gd name="T5" fmla="*/ 0 h 83819"/>
              <a:gd name="T6" fmla="*/ 0 w 112775"/>
              <a:gd name="T7" fmla="*/ 80771 h 83819"/>
              <a:gd name="T8" fmla="*/ 32004 w 112775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775" h="83819">
                <a:moveTo>
                  <a:pt x="32004" y="83819"/>
                </a:moveTo>
                <a:lnTo>
                  <a:pt x="112775" y="3047"/>
                </a:lnTo>
                <a:lnTo>
                  <a:pt x="80772" y="0"/>
                </a:lnTo>
                <a:lnTo>
                  <a:pt x="0" y="80771"/>
                </a:lnTo>
                <a:lnTo>
                  <a:pt x="32004" y="83819"/>
                </a:lnTo>
                <a:close/>
              </a:path>
            </a:pathLst>
          </a:custGeom>
          <a:solidFill>
            <a:srgbClr val="9D9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69" name="object 820"/>
          <p:cNvSpPr>
            <a:spLocks/>
          </p:cNvSpPr>
          <p:nvPr/>
        </p:nvSpPr>
        <p:spPr bwMode="auto">
          <a:xfrm>
            <a:off x="2228850" y="5567363"/>
            <a:ext cx="128588" cy="76200"/>
          </a:xfrm>
          <a:custGeom>
            <a:avLst/>
            <a:gdLst>
              <a:gd name="T0" fmla="*/ 70103 w 150875"/>
              <a:gd name="T1" fmla="*/ 83819 h 83819"/>
              <a:gd name="T2" fmla="*/ 150875 w 150875"/>
              <a:gd name="T3" fmla="*/ 3048 h 83819"/>
              <a:gd name="T4" fmla="*/ 80771 w 150875"/>
              <a:gd name="T5" fmla="*/ 0 h 83819"/>
              <a:gd name="T6" fmla="*/ 0 w 150875"/>
              <a:gd name="T7" fmla="*/ 80771 h 83819"/>
              <a:gd name="T8" fmla="*/ 70103 w 150875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875" h="83819">
                <a:moveTo>
                  <a:pt x="70103" y="83819"/>
                </a:moveTo>
                <a:lnTo>
                  <a:pt x="150875" y="3048"/>
                </a:lnTo>
                <a:lnTo>
                  <a:pt x="80771" y="0"/>
                </a:lnTo>
                <a:lnTo>
                  <a:pt x="0" y="80771"/>
                </a:lnTo>
                <a:lnTo>
                  <a:pt x="70103" y="83819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0" name="object 821"/>
          <p:cNvSpPr>
            <a:spLocks/>
          </p:cNvSpPr>
          <p:nvPr/>
        </p:nvSpPr>
        <p:spPr bwMode="auto">
          <a:xfrm>
            <a:off x="2287588" y="5570538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C9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1" name="object 822"/>
          <p:cNvSpPr>
            <a:spLocks/>
          </p:cNvSpPr>
          <p:nvPr/>
        </p:nvSpPr>
        <p:spPr bwMode="auto">
          <a:xfrm>
            <a:off x="2266950" y="5568950"/>
            <a:ext cx="90488" cy="74613"/>
          </a:xfrm>
          <a:custGeom>
            <a:avLst/>
            <a:gdLst>
              <a:gd name="T0" fmla="*/ 24383 w 105156"/>
              <a:gd name="T1" fmla="*/ 82295 h 82295"/>
              <a:gd name="T2" fmla="*/ 105156 w 105156"/>
              <a:gd name="T3" fmla="*/ 1524 h 82295"/>
              <a:gd name="T4" fmla="*/ 80771 w 105156"/>
              <a:gd name="T5" fmla="*/ 0 h 82295"/>
              <a:gd name="T6" fmla="*/ 0 w 105156"/>
              <a:gd name="T7" fmla="*/ 80771 h 82295"/>
              <a:gd name="T8" fmla="*/ 24383 w 105156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156" h="82295">
                <a:moveTo>
                  <a:pt x="24383" y="82295"/>
                </a:moveTo>
                <a:lnTo>
                  <a:pt x="105156" y="1524"/>
                </a:lnTo>
                <a:lnTo>
                  <a:pt x="80771" y="0"/>
                </a:lnTo>
                <a:lnTo>
                  <a:pt x="0" y="80771"/>
                </a:lnTo>
                <a:lnTo>
                  <a:pt x="24383" y="82295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2" name="object 823"/>
          <p:cNvSpPr>
            <a:spLocks/>
          </p:cNvSpPr>
          <p:nvPr/>
        </p:nvSpPr>
        <p:spPr bwMode="auto">
          <a:xfrm>
            <a:off x="2247900" y="5567363"/>
            <a:ext cx="88900" cy="74612"/>
          </a:xfrm>
          <a:custGeom>
            <a:avLst/>
            <a:gdLst>
              <a:gd name="T0" fmla="*/ 22860 w 103631"/>
              <a:gd name="T1" fmla="*/ 82295 h 82295"/>
              <a:gd name="T2" fmla="*/ 103631 w 103631"/>
              <a:gd name="T3" fmla="*/ 1524 h 82295"/>
              <a:gd name="T4" fmla="*/ 80772 w 103631"/>
              <a:gd name="T5" fmla="*/ 0 h 82295"/>
              <a:gd name="T6" fmla="*/ 0 w 103631"/>
              <a:gd name="T7" fmla="*/ 80771 h 82295"/>
              <a:gd name="T8" fmla="*/ 22860 w 103631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60" y="82295"/>
                </a:moveTo>
                <a:lnTo>
                  <a:pt x="103631" y="1524"/>
                </a:lnTo>
                <a:lnTo>
                  <a:pt x="80772" y="0"/>
                </a:lnTo>
                <a:lnTo>
                  <a:pt x="0" y="80771"/>
                </a:lnTo>
                <a:lnTo>
                  <a:pt x="22860" y="82295"/>
                </a:lnTo>
                <a:close/>
              </a:path>
            </a:pathLst>
          </a:custGeom>
          <a:solidFill>
            <a:srgbClr val="9B9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3" name="object 824"/>
          <p:cNvSpPr>
            <a:spLocks/>
          </p:cNvSpPr>
          <p:nvPr/>
        </p:nvSpPr>
        <p:spPr bwMode="auto">
          <a:xfrm>
            <a:off x="2228850" y="5567363"/>
            <a:ext cx="87313" cy="73025"/>
          </a:xfrm>
          <a:custGeom>
            <a:avLst/>
            <a:gdLst>
              <a:gd name="T0" fmla="*/ 22859 w 103631"/>
              <a:gd name="T1" fmla="*/ 80771 h 80771"/>
              <a:gd name="T2" fmla="*/ 103631 w 103631"/>
              <a:gd name="T3" fmla="*/ 0 h 80771"/>
              <a:gd name="T4" fmla="*/ 80771 w 103631"/>
              <a:gd name="T5" fmla="*/ 0 h 80771"/>
              <a:gd name="T6" fmla="*/ 0 w 103631"/>
              <a:gd name="T7" fmla="*/ 80771 h 80771"/>
              <a:gd name="T8" fmla="*/ 22859 w 103631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0771">
                <a:moveTo>
                  <a:pt x="22859" y="80771"/>
                </a:moveTo>
                <a:lnTo>
                  <a:pt x="103631" y="0"/>
                </a:lnTo>
                <a:lnTo>
                  <a:pt x="80771" y="0"/>
                </a:lnTo>
                <a:lnTo>
                  <a:pt x="0" y="80771"/>
                </a:lnTo>
                <a:lnTo>
                  <a:pt x="22859" y="80771"/>
                </a:lnTo>
                <a:close/>
              </a:path>
            </a:pathLst>
          </a:custGeom>
          <a:solidFill>
            <a:srgbClr val="9A9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4" name="object 825"/>
          <p:cNvSpPr>
            <a:spLocks/>
          </p:cNvSpPr>
          <p:nvPr/>
        </p:nvSpPr>
        <p:spPr bwMode="auto">
          <a:xfrm>
            <a:off x="2168525" y="5565775"/>
            <a:ext cx="128588" cy="74613"/>
          </a:xfrm>
          <a:custGeom>
            <a:avLst/>
            <a:gdLst>
              <a:gd name="T0" fmla="*/ 70104 w 150875"/>
              <a:gd name="T1" fmla="*/ 82295 h 82295"/>
              <a:gd name="T2" fmla="*/ 150875 w 150875"/>
              <a:gd name="T3" fmla="*/ 1524 h 82295"/>
              <a:gd name="T4" fmla="*/ 80772 w 150875"/>
              <a:gd name="T5" fmla="*/ 0 h 82295"/>
              <a:gd name="T6" fmla="*/ 0 w 150875"/>
              <a:gd name="T7" fmla="*/ 80772 h 82295"/>
              <a:gd name="T8" fmla="*/ 70104 w 150875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875" h="82295">
                <a:moveTo>
                  <a:pt x="70104" y="82295"/>
                </a:moveTo>
                <a:lnTo>
                  <a:pt x="150875" y="1524"/>
                </a:lnTo>
                <a:lnTo>
                  <a:pt x="80772" y="0"/>
                </a:lnTo>
                <a:lnTo>
                  <a:pt x="0" y="80772"/>
                </a:lnTo>
                <a:lnTo>
                  <a:pt x="70104" y="82295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5" name="object 826"/>
          <p:cNvSpPr>
            <a:spLocks/>
          </p:cNvSpPr>
          <p:nvPr/>
        </p:nvSpPr>
        <p:spPr bwMode="auto">
          <a:xfrm>
            <a:off x="2228850" y="5567363"/>
            <a:ext cx="68263" cy="73025"/>
          </a:xfrm>
          <a:custGeom>
            <a:avLst/>
            <a:gdLst>
              <a:gd name="T0" fmla="*/ 0 w 80771"/>
              <a:gd name="T1" fmla="*/ 80771 h 80771"/>
              <a:gd name="T2" fmla="*/ 80771 w 80771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1">
                <a:moveTo>
                  <a:pt x="0" y="80771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9999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6" name="object 827"/>
          <p:cNvSpPr>
            <a:spLocks/>
          </p:cNvSpPr>
          <p:nvPr/>
        </p:nvSpPr>
        <p:spPr bwMode="auto">
          <a:xfrm>
            <a:off x="2198688" y="5565775"/>
            <a:ext cx="98425" cy="74613"/>
          </a:xfrm>
          <a:custGeom>
            <a:avLst/>
            <a:gdLst>
              <a:gd name="T0" fmla="*/ 35052 w 115824"/>
              <a:gd name="T1" fmla="*/ 82295 h 82295"/>
              <a:gd name="T2" fmla="*/ 115824 w 115824"/>
              <a:gd name="T3" fmla="*/ 1524 h 82295"/>
              <a:gd name="T4" fmla="*/ 80772 w 115824"/>
              <a:gd name="T5" fmla="*/ 0 h 82295"/>
              <a:gd name="T6" fmla="*/ 0 w 115824"/>
              <a:gd name="T7" fmla="*/ 80772 h 82295"/>
              <a:gd name="T8" fmla="*/ 35052 w 115824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82295">
                <a:moveTo>
                  <a:pt x="35052" y="82295"/>
                </a:moveTo>
                <a:lnTo>
                  <a:pt x="115824" y="1524"/>
                </a:lnTo>
                <a:lnTo>
                  <a:pt x="80772" y="0"/>
                </a:lnTo>
                <a:lnTo>
                  <a:pt x="0" y="80772"/>
                </a:lnTo>
                <a:lnTo>
                  <a:pt x="35052" y="82295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7" name="object 828"/>
          <p:cNvSpPr>
            <a:spLocks/>
          </p:cNvSpPr>
          <p:nvPr/>
        </p:nvSpPr>
        <p:spPr bwMode="auto">
          <a:xfrm>
            <a:off x="2168525" y="5565775"/>
            <a:ext cx="98425" cy="73025"/>
          </a:xfrm>
          <a:custGeom>
            <a:avLst/>
            <a:gdLst>
              <a:gd name="T0" fmla="*/ 35051 w 115824"/>
              <a:gd name="T1" fmla="*/ 80772 h 80772"/>
              <a:gd name="T2" fmla="*/ 115824 w 115824"/>
              <a:gd name="T3" fmla="*/ 0 h 80772"/>
              <a:gd name="T4" fmla="*/ 80772 w 115824"/>
              <a:gd name="T5" fmla="*/ 0 h 80772"/>
              <a:gd name="T6" fmla="*/ 0 w 115824"/>
              <a:gd name="T7" fmla="*/ 80772 h 80772"/>
              <a:gd name="T8" fmla="*/ 35051 w 115824"/>
              <a:gd name="T9" fmla="*/ 80772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80772">
                <a:moveTo>
                  <a:pt x="35051" y="80772"/>
                </a:moveTo>
                <a:lnTo>
                  <a:pt x="115824" y="0"/>
                </a:lnTo>
                <a:lnTo>
                  <a:pt x="80772" y="0"/>
                </a:lnTo>
                <a:lnTo>
                  <a:pt x="0" y="80772"/>
                </a:lnTo>
                <a:lnTo>
                  <a:pt x="35051" y="80772"/>
                </a:lnTo>
                <a:close/>
              </a:path>
            </a:pathLst>
          </a:custGeom>
          <a:solidFill>
            <a:srgbClr val="989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8" name="object 829"/>
          <p:cNvSpPr>
            <a:spLocks/>
          </p:cNvSpPr>
          <p:nvPr/>
        </p:nvSpPr>
        <p:spPr bwMode="auto">
          <a:xfrm>
            <a:off x="1574800" y="5638800"/>
            <a:ext cx="1185863" cy="415925"/>
          </a:xfrm>
          <a:custGeom>
            <a:avLst/>
            <a:gdLst>
              <a:gd name="T0" fmla="*/ 623316 w 1388364"/>
              <a:gd name="T1" fmla="*/ 1523 h 458724"/>
              <a:gd name="T2" fmla="*/ 487680 w 1388364"/>
              <a:gd name="T3" fmla="*/ 10667 h 458724"/>
              <a:gd name="T4" fmla="*/ 362712 w 1388364"/>
              <a:gd name="T5" fmla="*/ 27431 h 458724"/>
              <a:gd name="T6" fmla="*/ 252983 w 1388364"/>
              <a:gd name="T7" fmla="*/ 51815 h 458724"/>
              <a:gd name="T8" fmla="*/ 158495 w 1388364"/>
              <a:gd name="T9" fmla="*/ 83819 h 458724"/>
              <a:gd name="T10" fmla="*/ 83819 w 1388364"/>
              <a:gd name="T11" fmla="*/ 120395 h 458724"/>
              <a:gd name="T12" fmla="*/ 42672 w 1388364"/>
              <a:gd name="T13" fmla="*/ 150875 h 458724"/>
              <a:gd name="T14" fmla="*/ 21336 w 1388364"/>
              <a:gd name="T15" fmla="*/ 172211 h 458724"/>
              <a:gd name="T16" fmla="*/ 7619 w 1388364"/>
              <a:gd name="T17" fmla="*/ 193547 h 458724"/>
              <a:gd name="T18" fmla="*/ 1524 w 1388364"/>
              <a:gd name="T19" fmla="*/ 217931 h 458724"/>
              <a:gd name="T20" fmla="*/ 1524 w 1388364"/>
              <a:gd name="T21" fmla="*/ 240791 h 458724"/>
              <a:gd name="T22" fmla="*/ 7619 w 1388364"/>
              <a:gd name="T23" fmla="*/ 263651 h 458724"/>
              <a:gd name="T24" fmla="*/ 83819 w 1388364"/>
              <a:gd name="T25" fmla="*/ 338327 h 458724"/>
              <a:gd name="T26" fmla="*/ 158495 w 1388364"/>
              <a:gd name="T27" fmla="*/ 374903 h 458724"/>
              <a:gd name="T28" fmla="*/ 252983 w 1388364"/>
              <a:gd name="T29" fmla="*/ 406907 h 458724"/>
              <a:gd name="T30" fmla="*/ 362712 w 1388364"/>
              <a:gd name="T31" fmla="*/ 431291 h 458724"/>
              <a:gd name="T32" fmla="*/ 487680 w 1388364"/>
              <a:gd name="T33" fmla="*/ 448055 h 458724"/>
              <a:gd name="T34" fmla="*/ 623316 w 1388364"/>
              <a:gd name="T35" fmla="*/ 457200 h 458724"/>
              <a:gd name="T36" fmla="*/ 765048 w 1388364"/>
              <a:gd name="T37" fmla="*/ 457200 h 458724"/>
              <a:gd name="T38" fmla="*/ 900683 w 1388364"/>
              <a:gd name="T39" fmla="*/ 448055 h 458724"/>
              <a:gd name="T40" fmla="*/ 1025651 w 1388364"/>
              <a:gd name="T41" fmla="*/ 431291 h 458724"/>
              <a:gd name="T42" fmla="*/ 1136904 w 1388364"/>
              <a:gd name="T43" fmla="*/ 406907 h 458724"/>
              <a:gd name="T44" fmla="*/ 1229868 w 1388364"/>
              <a:gd name="T45" fmla="*/ 374903 h 458724"/>
              <a:gd name="T46" fmla="*/ 1304544 w 1388364"/>
              <a:gd name="T47" fmla="*/ 338327 h 458724"/>
              <a:gd name="T48" fmla="*/ 1374648 w 1388364"/>
              <a:gd name="T49" fmla="*/ 275843 h 458724"/>
              <a:gd name="T50" fmla="*/ 1388364 w 1388364"/>
              <a:gd name="T51" fmla="*/ 217931 h 458724"/>
              <a:gd name="T52" fmla="*/ 1335024 w 1388364"/>
              <a:gd name="T53" fmla="*/ 140207 h 458724"/>
              <a:gd name="T54" fmla="*/ 1229868 w 1388364"/>
              <a:gd name="T55" fmla="*/ 83819 h 458724"/>
              <a:gd name="T56" fmla="*/ 1136904 w 1388364"/>
              <a:gd name="T57" fmla="*/ 51815 h 458724"/>
              <a:gd name="T58" fmla="*/ 1025651 w 1388364"/>
              <a:gd name="T59" fmla="*/ 27431 h 458724"/>
              <a:gd name="T60" fmla="*/ 900683 w 1388364"/>
              <a:gd name="T61" fmla="*/ 10667 h 458724"/>
              <a:gd name="T62" fmla="*/ 765048 w 1388364"/>
              <a:gd name="T63" fmla="*/ 1523 h 458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8364" h="458724">
                <a:moveTo>
                  <a:pt x="694944" y="0"/>
                </a:moveTo>
                <a:lnTo>
                  <a:pt x="623316" y="1523"/>
                </a:lnTo>
                <a:lnTo>
                  <a:pt x="554736" y="4571"/>
                </a:lnTo>
                <a:lnTo>
                  <a:pt x="487680" y="10667"/>
                </a:lnTo>
                <a:lnTo>
                  <a:pt x="423672" y="18287"/>
                </a:lnTo>
                <a:lnTo>
                  <a:pt x="362712" y="27431"/>
                </a:lnTo>
                <a:lnTo>
                  <a:pt x="306324" y="39623"/>
                </a:lnTo>
                <a:lnTo>
                  <a:pt x="252983" y="51815"/>
                </a:lnTo>
                <a:lnTo>
                  <a:pt x="202692" y="67055"/>
                </a:lnTo>
                <a:lnTo>
                  <a:pt x="158495" y="83819"/>
                </a:lnTo>
                <a:lnTo>
                  <a:pt x="118872" y="100583"/>
                </a:lnTo>
                <a:lnTo>
                  <a:pt x="83819" y="120395"/>
                </a:lnTo>
                <a:lnTo>
                  <a:pt x="54863" y="140207"/>
                </a:lnTo>
                <a:lnTo>
                  <a:pt x="42672" y="150875"/>
                </a:lnTo>
                <a:lnTo>
                  <a:pt x="30480" y="161543"/>
                </a:lnTo>
                <a:lnTo>
                  <a:pt x="21336" y="172211"/>
                </a:lnTo>
                <a:lnTo>
                  <a:pt x="13716" y="182879"/>
                </a:lnTo>
                <a:lnTo>
                  <a:pt x="7619" y="193547"/>
                </a:lnTo>
                <a:lnTo>
                  <a:pt x="3048" y="205739"/>
                </a:lnTo>
                <a:lnTo>
                  <a:pt x="1524" y="217931"/>
                </a:lnTo>
                <a:lnTo>
                  <a:pt x="0" y="228600"/>
                </a:lnTo>
                <a:lnTo>
                  <a:pt x="1524" y="240791"/>
                </a:lnTo>
                <a:lnTo>
                  <a:pt x="3048" y="252983"/>
                </a:lnTo>
                <a:lnTo>
                  <a:pt x="7619" y="263651"/>
                </a:lnTo>
                <a:lnTo>
                  <a:pt x="30480" y="297179"/>
                </a:lnTo>
                <a:lnTo>
                  <a:pt x="83819" y="338327"/>
                </a:lnTo>
                <a:lnTo>
                  <a:pt x="118872" y="358139"/>
                </a:lnTo>
                <a:lnTo>
                  <a:pt x="158495" y="374903"/>
                </a:lnTo>
                <a:lnTo>
                  <a:pt x="202692" y="391667"/>
                </a:lnTo>
                <a:lnTo>
                  <a:pt x="252983" y="406907"/>
                </a:lnTo>
                <a:lnTo>
                  <a:pt x="306324" y="419100"/>
                </a:lnTo>
                <a:lnTo>
                  <a:pt x="362712" y="431291"/>
                </a:lnTo>
                <a:lnTo>
                  <a:pt x="423672" y="440435"/>
                </a:lnTo>
                <a:lnTo>
                  <a:pt x="487680" y="448055"/>
                </a:lnTo>
                <a:lnTo>
                  <a:pt x="554736" y="454151"/>
                </a:lnTo>
                <a:lnTo>
                  <a:pt x="623316" y="457200"/>
                </a:lnTo>
                <a:lnTo>
                  <a:pt x="694944" y="458724"/>
                </a:lnTo>
                <a:lnTo>
                  <a:pt x="765048" y="457200"/>
                </a:lnTo>
                <a:lnTo>
                  <a:pt x="835151" y="454151"/>
                </a:lnTo>
                <a:lnTo>
                  <a:pt x="900683" y="448055"/>
                </a:lnTo>
                <a:lnTo>
                  <a:pt x="964692" y="440435"/>
                </a:lnTo>
                <a:lnTo>
                  <a:pt x="1025651" y="431291"/>
                </a:lnTo>
                <a:lnTo>
                  <a:pt x="1083564" y="419100"/>
                </a:lnTo>
                <a:lnTo>
                  <a:pt x="1136904" y="406907"/>
                </a:lnTo>
                <a:lnTo>
                  <a:pt x="1185671" y="391667"/>
                </a:lnTo>
                <a:lnTo>
                  <a:pt x="1229868" y="374903"/>
                </a:lnTo>
                <a:lnTo>
                  <a:pt x="1271015" y="358139"/>
                </a:lnTo>
                <a:lnTo>
                  <a:pt x="1304544" y="338327"/>
                </a:lnTo>
                <a:lnTo>
                  <a:pt x="1347215" y="307848"/>
                </a:lnTo>
                <a:lnTo>
                  <a:pt x="1374648" y="275843"/>
                </a:lnTo>
                <a:lnTo>
                  <a:pt x="1388364" y="240791"/>
                </a:lnTo>
                <a:lnTo>
                  <a:pt x="1388364" y="217931"/>
                </a:lnTo>
                <a:lnTo>
                  <a:pt x="1367027" y="172211"/>
                </a:lnTo>
                <a:lnTo>
                  <a:pt x="1335024" y="140207"/>
                </a:lnTo>
                <a:lnTo>
                  <a:pt x="1271015" y="100583"/>
                </a:lnTo>
                <a:lnTo>
                  <a:pt x="1229868" y="83819"/>
                </a:lnTo>
                <a:lnTo>
                  <a:pt x="1185671" y="67055"/>
                </a:lnTo>
                <a:lnTo>
                  <a:pt x="1136904" y="51815"/>
                </a:lnTo>
                <a:lnTo>
                  <a:pt x="1083564" y="39623"/>
                </a:lnTo>
                <a:lnTo>
                  <a:pt x="1025651" y="27431"/>
                </a:lnTo>
                <a:lnTo>
                  <a:pt x="964692" y="18287"/>
                </a:lnTo>
                <a:lnTo>
                  <a:pt x="900683" y="10667"/>
                </a:lnTo>
                <a:lnTo>
                  <a:pt x="835151" y="4571"/>
                </a:lnTo>
                <a:lnTo>
                  <a:pt x="765048" y="1523"/>
                </a:lnTo>
                <a:lnTo>
                  <a:pt x="694944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79" name="object 830"/>
          <p:cNvSpPr>
            <a:spLocks/>
          </p:cNvSpPr>
          <p:nvPr/>
        </p:nvSpPr>
        <p:spPr bwMode="auto">
          <a:xfrm>
            <a:off x="2106613" y="5638800"/>
            <a:ext cx="61912" cy="1588"/>
          </a:xfrm>
          <a:custGeom>
            <a:avLst/>
            <a:gdLst>
              <a:gd name="T0" fmla="*/ 71627 w 71627"/>
              <a:gd name="T1" fmla="*/ 0 h 1523"/>
              <a:gd name="T2" fmla="*/ 0 w 71627"/>
              <a:gd name="T3" fmla="*/ 1523 h 15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27" h="1523">
                <a:moveTo>
                  <a:pt x="71627" y="0"/>
                </a:moveTo>
                <a:lnTo>
                  <a:pt x="0" y="1523"/>
                </a:lnTo>
              </a:path>
            </a:pathLst>
          </a:custGeom>
          <a:noFill/>
          <a:ln w="12192">
            <a:solidFill>
              <a:srgbClr val="B5B5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0" name="object 831"/>
          <p:cNvSpPr>
            <a:spLocks/>
          </p:cNvSpPr>
          <p:nvPr/>
        </p:nvSpPr>
        <p:spPr bwMode="auto">
          <a:xfrm>
            <a:off x="2047875" y="5640388"/>
            <a:ext cx="58738" cy="3175"/>
          </a:xfrm>
          <a:custGeom>
            <a:avLst/>
            <a:gdLst>
              <a:gd name="T0" fmla="*/ 68580 w 68580"/>
              <a:gd name="T1" fmla="*/ 0 h 3048"/>
              <a:gd name="T2" fmla="*/ 0 w 68580"/>
              <a:gd name="T3" fmla="*/ 3048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80" h="3048">
                <a:moveTo>
                  <a:pt x="68580" y="0"/>
                </a:moveTo>
                <a:lnTo>
                  <a:pt x="0" y="3048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1" name="object 832"/>
          <p:cNvSpPr>
            <a:spLocks/>
          </p:cNvSpPr>
          <p:nvPr/>
        </p:nvSpPr>
        <p:spPr bwMode="auto">
          <a:xfrm>
            <a:off x="1990725" y="5643563"/>
            <a:ext cx="57150" cy="4762"/>
          </a:xfrm>
          <a:custGeom>
            <a:avLst/>
            <a:gdLst>
              <a:gd name="T0" fmla="*/ 67056 w 67056"/>
              <a:gd name="T1" fmla="*/ 0 h 6096"/>
              <a:gd name="T2" fmla="*/ 0 w 67056"/>
              <a:gd name="T3" fmla="*/ 6096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096">
                <a:moveTo>
                  <a:pt x="67056" y="0"/>
                </a:moveTo>
                <a:lnTo>
                  <a:pt x="0" y="6096"/>
                </a:lnTo>
              </a:path>
            </a:pathLst>
          </a:custGeom>
          <a:noFill/>
          <a:ln w="12192">
            <a:solidFill>
              <a:srgbClr val="B1B1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2" name="object 833"/>
          <p:cNvSpPr>
            <a:spLocks/>
          </p:cNvSpPr>
          <p:nvPr/>
        </p:nvSpPr>
        <p:spPr bwMode="auto">
          <a:xfrm>
            <a:off x="1936750" y="5648325"/>
            <a:ext cx="53975" cy="7938"/>
          </a:xfrm>
          <a:custGeom>
            <a:avLst/>
            <a:gdLst>
              <a:gd name="T0" fmla="*/ 64007 w 64007"/>
              <a:gd name="T1" fmla="*/ 0 h 7620"/>
              <a:gd name="T2" fmla="*/ 0 w 64007"/>
              <a:gd name="T3" fmla="*/ 762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7" h="7620">
                <a:moveTo>
                  <a:pt x="64007" y="0"/>
                </a:moveTo>
                <a:lnTo>
                  <a:pt x="0" y="7620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3" name="object 834"/>
          <p:cNvSpPr>
            <a:spLocks/>
          </p:cNvSpPr>
          <p:nvPr/>
        </p:nvSpPr>
        <p:spPr bwMode="auto">
          <a:xfrm>
            <a:off x="1884363" y="5656263"/>
            <a:ext cx="52387" cy="7937"/>
          </a:xfrm>
          <a:custGeom>
            <a:avLst/>
            <a:gdLst>
              <a:gd name="T0" fmla="*/ 60960 w 60960"/>
              <a:gd name="T1" fmla="*/ 0 h 9143"/>
              <a:gd name="T2" fmla="*/ 0 w 60960"/>
              <a:gd name="T3" fmla="*/ 9143 h 9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0" h="9143">
                <a:moveTo>
                  <a:pt x="60960" y="0"/>
                </a:moveTo>
                <a:lnTo>
                  <a:pt x="0" y="9143"/>
                </a:lnTo>
              </a:path>
            </a:pathLst>
          </a:custGeom>
          <a:noFill/>
          <a:ln w="12192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4" name="object 835"/>
          <p:cNvSpPr>
            <a:spLocks/>
          </p:cNvSpPr>
          <p:nvPr/>
        </p:nvSpPr>
        <p:spPr bwMode="auto">
          <a:xfrm>
            <a:off x="1836738" y="5664200"/>
            <a:ext cx="47625" cy="11113"/>
          </a:xfrm>
          <a:custGeom>
            <a:avLst/>
            <a:gdLst>
              <a:gd name="T0" fmla="*/ 56387 w 56387"/>
              <a:gd name="T1" fmla="*/ 0 h 12191"/>
              <a:gd name="T2" fmla="*/ 0 w 56387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387" h="12191">
                <a:moveTo>
                  <a:pt x="56387" y="0"/>
                </a:moveTo>
                <a:lnTo>
                  <a:pt x="0" y="12191"/>
                </a:lnTo>
              </a:path>
            </a:pathLst>
          </a:custGeom>
          <a:noFill/>
          <a:ln w="12192">
            <a:solidFill>
              <a:srgbClr val="ACA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5" name="object 836"/>
          <p:cNvSpPr>
            <a:spLocks/>
          </p:cNvSpPr>
          <p:nvPr/>
        </p:nvSpPr>
        <p:spPr bwMode="auto">
          <a:xfrm>
            <a:off x="1790700" y="5675313"/>
            <a:ext cx="46038" cy="11112"/>
          </a:xfrm>
          <a:custGeom>
            <a:avLst/>
            <a:gdLst>
              <a:gd name="T0" fmla="*/ 53340 w 53340"/>
              <a:gd name="T1" fmla="*/ 0 h 12192"/>
              <a:gd name="T2" fmla="*/ 0 w 53340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40" h="12192">
                <a:moveTo>
                  <a:pt x="53340" y="0"/>
                </a:moveTo>
                <a:lnTo>
                  <a:pt x="0" y="12192"/>
                </a:lnTo>
              </a:path>
            </a:pathLst>
          </a:custGeom>
          <a:noFill/>
          <a:ln w="12192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6" name="object 837"/>
          <p:cNvSpPr>
            <a:spLocks/>
          </p:cNvSpPr>
          <p:nvPr/>
        </p:nvSpPr>
        <p:spPr bwMode="auto">
          <a:xfrm>
            <a:off x="1747838" y="5686425"/>
            <a:ext cx="42862" cy="12700"/>
          </a:xfrm>
          <a:custGeom>
            <a:avLst/>
            <a:gdLst>
              <a:gd name="T0" fmla="*/ 50291 w 50291"/>
              <a:gd name="T1" fmla="*/ 0 h 15239"/>
              <a:gd name="T2" fmla="*/ 0 w 50291"/>
              <a:gd name="T3" fmla="*/ 15239 h 15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291" h="15239">
                <a:moveTo>
                  <a:pt x="50291" y="0"/>
                </a:moveTo>
                <a:lnTo>
                  <a:pt x="0" y="15239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7" name="object 838"/>
          <p:cNvSpPr>
            <a:spLocks/>
          </p:cNvSpPr>
          <p:nvPr/>
        </p:nvSpPr>
        <p:spPr bwMode="auto">
          <a:xfrm>
            <a:off x="1709738" y="5699125"/>
            <a:ext cx="38100" cy="15875"/>
          </a:xfrm>
          <a:custGeom>
            <a:avLst/>
            <a:gdLst>
              <a:gd name="T0" fmla="*/ 44196 w 44196"/>
              <a:gd name="T1" fmla="*/ 0 h 16763"/>
              <a:gd name="T2" fmla="*/ 0 w 44196"/>
              <a:gd name="T3" fmla="*/ 16763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196" h="16763">
                <a:moveTo>
                  <a:pt x="44196" y="0"/>
                </a:moveTo>
                <a:lnTo>
                  <a:pt x="0" y="16763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8" name="object 839"/>
          <p:cNvSpPr>
            <a:spLocks/>
          </p:cNvSpPr>
          <p:nvPr/>
        </p:nvSpPr>
        <p:spPr bwMode="auto">
          <a:xfrm>
            <a:off x="1676400" y="5715000"/>
            <a:ext cx="33338" cy="15875"/>
          </a:xfrm>
          <a:custGeom>
            <a:avLst/>
            <a:gdLst>
              <a:gd name="T0" fmla="*/ 39623 w 39623"/>
              <a:gd name="T1" fmla="*/ 0 h 16763"/>
              <a:gd name="T2" fmla="*/ 0 w 39623"/>
              <a:gd name="T3" fmla="*/ 16763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3" h="16763">
                <a:moveTo>
                  <a:pt x="39623" y="0"/>
                </a:moveTo>
                <a:lnTo>
                  <a:pt x="0" y="16763"/>
                </a:lnTo>
              </a:path>
            </a:pathLst>
          </a:custGeom>
          <a:noFill/>
          <a:ln w="12192">
            <a:solidFill>
              <a:srgbClr val="B6B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89" name="object 840"/>
          <p:cNvSpPr>
            <a:spLocks/>
          </p:cNvSpPr>
          <p:nvPr/>
        </p:nvSpPr>
        <p:spPr bwMode="auto">
          <a:xfrm>
            <a:off x="1646238" y="5730875"/>
            <a:ext cx="30162" cy="17463"/>
          </a:xfrm>
          <a:custGeom>
            <a:avLst/>
            <a:gdLst>
              <a:gd name="T0" fmla="*/ 35052 w 35052"/>
              <a:gd name="T1" fmla="*/ 0 h 19812"/>
              <a:gd name="T2" fmla="*/ 0 w 35052"/>
              <a:gd name="T3" fmla="*/ 19812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2" h="19812">
                <a:moveTo>
                  <a:pt x="35052" y="0"/>
                </a:moveTo>
                <a:lnTo>
                  <a:pt x="0" y="19812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0" name="object 841"/>
          <p:cNvSpPr>
            <a:spLocks/>
          </p:cNvSpPr>
          <p:nvPr/>
        </p:nvSpPr>
        <p:spPr bwMode="auto">
          <a:xfrm>
            <a:off x="1620838" y="5748338"/>
            <a:ext cx="25400" cy="17462"/>
          </a:xfrm>
          <a:custGeom>
            <a:avLst/>
            <a:gdLst>
              <a:gd name="T0" fmla="*/ 28956 w 28956"/>
              <a:gd name="T1" fmla="*/ 0 h 19812"/>
              <a:gd name="T2" fmla="*/ 0 w 28956"/>
              <a:gd name="T3" fmla="*/ 19812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6" h="19812">
                <a:moveTo>
                  <a:pt x="28956" y="0"/>
                </a:moveTo>
                <a:lnTo>
                  <a:pt x="0" y="19812"/>
                </a:lnTo>
              </a:path>
            </a:pathLst>
          </a:custGeom>
          <a:noFill/>
          <a:ln w="12192">
            <a:solidFill>
              <a:srgbClr val="BEBE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1" name="object 842"/>
          <p:cNvSpPr>
            <a:spLocks/>
          </p:cNvSpPr>
          <p:nvPr/>
        </p:nvSpPr>
        <p:spPr bwMode="auto">
          <a:xfrm>
            <a:off x="1611313" y="5765800"/>
            <a:ext cx="9525" cy="9525"/>
          </a:xfrm>
          <a:custGeom>
            <a:avLst/>
            <a:gdLst>
              <a:gd name="T0" fmla="*/ 12191 w 12191"/>
              <a:gd name="T1" fmla="*/ 0 h 10668"/>
              <a:gd name="T2" fmla="*/ 0 w 12191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1" h="10668">
                <a:moveTo>
                  <a:pt x="12191" y="0"/>
                </a:moveTo>
                <a:lnTo>
                  <a:pt x="0" y="10668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2" name="object 843"/>
          <p:cNvSpPr>
            <a:spLocks/>
          </p:cNvSpPr>
          <p:nvPr/>
        </p:nvSpPr>
        <p:spPr bwMode="auto">
          <a:xfrm>
            <a:off x="1600200" y="5775325"/>
            <a:ext cx="11113" cy="9525"/>
          </a:xfrm>
          <a:custGeom>
            <a:avLst/>
            <a:gdLst>
              <a:gd name="T0" fmla="*/ 12192 w 12192"/>
              <a:gd name="T1" fmla="*/ 0 h 10667"/>
              <a:gd name="T2" fmla="*/ 0 w 12192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2" h="10667">
                <a:moveTo>
                  <a:pt x="12192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3" name="object 844"/>
          <p:cNvSpPr>
            <a:spLocks/>
          </p:cNvSpPr>
          <p:nvPr/>
        </p:nvSpPr>
        <p:spPr bwMode="auto">
          <a:xfrm>
            <a:off x="1592263" y="5784850"/>
            <a:ext cx="7937" cy="11113"/>
          </a:xfrm>
          <a:custGeom>
            <a:avLst/>
            <a:gdLst>
              <a:gd name="T0" fmla="*/ 9143 w 9143"/>
              <a:gd name="T1" fmla="*/ 0 h 10667"/>
              <a:gd name="T2" fmla="*/ 0 w 9143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3" h="10667">
                <a:moveTo>
                  <a:pt x="9143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9C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4" name="object 845"/>
          <p:cNvSpPr>
            <a:spLocks/>
          </p:cNvSpPr>
          <p:nvPr/>
        </p:nvSpPr>
        <p:spPr bwMode="auto">
          <a:xfrm>
            <a:off x="1585913" y="5795963"/>
            <a:ext cx="6350" cy="9525"/>
          </a:xfrm>
          <a:custGeom>
            <a:avLst/>
            <a:gdLst>
              <a:gd name="T0" fmla="*/ 7619 w 7619"/>
              <a:gd name="T1" fmla="*/ 0 h 10668"/>
              <a:gd name="T2" fmla="*/ 0 w 7619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19" h="10668">
                <a:moveTo>
                  <a:pt x="7619" y="0"/>
                </a:moveTo>
                <a:lnTo>
                  <a:pt x="0" y="10668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5" name="object 846"/>
          <p:cNvSpPr>
            <a:spLocks/>
          </p:cNvSpPr>
          <p:nvPr/>
        </p:nvSpPr>
        <p:spPr bwMode="auto">
          <a:xfrm>
            <a:off x="1581150" y="5805488"/>
            <a:ext cx="4763" cy="9525"/>
          </a:xfrm>
          <a:custGeom>
            <a:avLst/>
            <a:gdLst>
              <a:gd name="T0" fmla="*/ 6096 w 6096"/>
              <a:gd name="T1" fmla="*/ 0 h 10667"/>
              <a:gd name="T2" fmla="*/ 0 w 6096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" h="10667">
                <a:moveTo>
                  <a:pt x="6096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6" name="object 847"/>
          <p:cNvSpPr>
            <a:spLocks/>
          </p:cNvSpPr>
          <p:nvPr/>
        </p:nvSpPr>
        <p:spPr bwMode="auto">
          <a:xfrm>
            <a:off x="1576388" y="5815013"/>
            <a:ext cx="4762" cy="11112"/>
          </a:xfrm>
          <a:custGeom>
            <a:avLst/>
            <a:gdLst>
              <a:gd name="T0" fmla="*/ 4571 w 4571"/>
              <a:gd name="T1" fmla="*/ 0 h 12192"/>
              <a:gd name="T2" fmla="*/ 0 w 4571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" h="12192">
                <a:moveTo>
                  <a:pt x="4571" y="0"/>
                </a:moveTo>
                <a:lnTo>
                  <a:pt x="0" y="12192"/>
                </a:lnTo>
              </a:path>
            </a:pathLst>
          </a:custGeom>
          <a:noFill/>
          <a:ln w="12192">
            <a:solidFill>
              <a:srgbClr val="D2D2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7" name="object 848"/>
          <p:cNvSpPr>
            <a:spLocks/>
          </p:cNvSpPr>
          <p:nvPr/>
        </p:nvSpPr>
        <p:spPr bwMode="auto">
          <a:xfrm>
            <a:off x="1574800" y="5826125"/>
            <a:ext cx="1588" cy="11113"/>
          </a:xfrm>
          <a:custGeom>
            <a:avLst/>
            <a:gdLst>
              <a:gd name="T0" fmla="*/ 1524 w 1524"/>
              <a:gd name="T1" fmla="*/ 0 h 12191"/>
              <a:gd name="T2" fmla="*/ 0 w 1524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1">
                <a:moveTo>
                  <a:pt x="1524" y="0"/>
                </a:moveTo>
                <a:lnTo>
                  <a:pt x="0" y="12191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8" name="object 849"/>
          <p:cNvSpPr>
            <a:spLocks/>
          </p:cNvSpPr>
          <p:nvPr/>
        </p:nvSpPr>
        <p:spPr bwMode="auto">
          <a:xfrm>
            <a:off x="1574800" y="5837238"/>
            <a:ext cx="0" cy="9525"/>
          </a:xfrm>
          <a:custGeom>
            <a:avLst/>
            <a:gdLst>
              <a:gd name="T0" fmla="*/ 1524 w 1524"/>
              <a:gd name="T1" fmla="*/ 0 h 10668"/>
              <a:gd name="T2" fmla="*/ 0 w 1524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0668">
                <a:moveTo>
                  <a:pt x="1524" y="0"/>
                </a:moveTo>
                <a:lnTo>
                  <a:pt x="0" y="10668"/>
                </a:lnTo>
              </a:path>
            </a:pathLst>
          </a:custGeom>
          <a:noFill/>
          <a:ln w="12192">
            <a:solidFill>
              <a:srgbClr val="D5D5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099" name="object 850"/>
          <p:cNvSpPr>
            <a:spLocks/>
          </p:cNvSpPr>
          <p:nvPr/>
        </p:nvSpPr>
        <p:spPr bwMode="auto">
          <a:xfrm>
            <a:off x="1574800" y="5846763"/>
            <a:ext cx="0" cy="11112"/>
          </a:xfrm>
          <a:custGeom>
            <a:avLst/>
            <a:gdLst>
              <a:gd name="T0" fmla="*/ 0 w 1524"/>
              <a:gd name="T1" fmla="*/ 0 h 12191"/>
              <a:gd name="T2" fmla="*/ 1524 w 1524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1">
                <a:moveTo>
                  <a:pt x="0" y="0"/>
                </a:moveTo>
                <a:lnTo>
                  <a:pt x="1524" y="12191"/>
                </a:lnTo>
              </a:path>
            </a:pathLst>
          </a:custGeom>
          <a:noFill/>
          <a:ln w="12192">
            <a:solidFill>
              <a:srgbClr val="D5D5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0" name="object 851"/>
          <p:cNvSpPr>
            <a:spLocks/>
          </p:cNvSpPr>
          <p:nvPr/>
        </p:nvSpPr>
        <p:spPr bwMode="auto">
          <a:xfrm>
            <a:off x="1574800" y="5857875"/>
            <a:ext cx="1588" cy="11113"/>
          </a:xfrm>
          <a:custGeom>
            <a:avLst/>
            <a:gdLst>
              <a:gd name="T0" fmla="*/ 0 w 1524"/>
              <a:gd name="T1" fmla="*/ 0 h 12191"/>
              <a:gd name="T2" fmla="*/ 1524 w 1524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1">
                <a:moveTo>
                  <a:pt x="0" y="0"/>
                </a:moveTo>
                <a:lnTo>
                  <a:pt x="1524" y="12191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1" name="object 852"/>
          <p:cNvSpPr>
            <a:spLocks/>
          </p:cNvSpPr>
          <p:nvPr/>
        </p:nvSpPr>
        <p:spPr bwMode="auto">
          <a:xfrm>
            <a:off x="1576388" y="5868988"/>
            <a:ext cx="4762" cy="9525"/>
          </a:xfrm>
          <a:custGeom>
            <a:avLst/>
            <a:gdLst>
              <a:gd name="T0" fmla="*/ 0 w 4571"/>
              <a:gd name="T1" fmla="*/ 0 h 10668"/>
              <a:gd name="T2" fmla="*/ 4571 w 4571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" h="10668">
                <a:moveTo>
                  <a:pt x="0" y="0"/>
                </a:moveTo>
                <a:lnTo>
                  <a:pt x="4571" y="10668"/>
                </a:lnTo>
              </a:path>
            </a:pathLst>
          </a:custGeom>
          <a:noFill/>
          <a:ln w="12192">
            <a:solidFill>
              <a:srgbClr val="D2D2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2" name="object 853"/>
          <p:cNvSpPr>
            <a:spLocks/>
          </p:cNvSpPr>
          <p:nvPr/>
        </p:nvSpPr>
        <p:spPr bwMode="auto">
          <a:xfrm>
            <a:off x="1581150" y="5878513"/>
            <a:ext cx="4763" cy="11112"/>
          </a:xfrm>
          <a:custGeom>
            <a:avLst/>
            <a:gdLst>
              <a:gd name="T0" fmla="*/ 0 w 6096"/>
              <a:gd name="T1" fmla="*/ 0 h 12191"/>
              <a:gd name="T2" fmla="*/ 6096 w 6096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" h="12191">
                <a:moveTo>
                  <a:pt x="0" y="0"/>
                </a:moveTo>
                <a:lnTo>
                  <a:pt x="6096" y="12191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3" name="object 854"/>
          <p:cNvSpPr>
            <a:spLocks/>
          </p:cNvSpPr>
          <p:nvPr/>
        </p:nvSpPr>
        <p:spPr bwMode="auto">
          <a:xfrm>
            <a:off x="1585913" y="5889625"/>
            <a:ext cx="6350" cy="9525"/>
          </a:xfrm>
          <a:custGeom>
            <a:avLst/>
            <a:gdLst>
              <a:gd name="T0" fmla="*/ 0 w 7619"/>
              <a:gd name="T1" fmla="*/ 0 h 10667"/>
              <a:gd name="T2" fmla="*/ 7619 w 7619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19" h="10667">
                <a:moveTo>
                  <a:pt x="0" y="0"/>
                </a:moveTo>
                <a:lnTo>
                  <a:pt x="7619" y="10667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4" name="object 855"/>
          <p:cNvSpPr>
            <a:spLocks/>
          </p:cNvSpPr>
          <p:nvPr/>
        </p:nvSpPr>
        <p:spPr bwMode="auto">
          <a:xfrm>
            <a:off x="1592263" y="5899150"/>
            <a:ext cx="7937" cy="9525"/>
          </a:xfrm>
          <a:custGeom>
            <a:avLst/>
            <a:gdLst>
              <a:gd name="T0" fmla="*/ 0 w 9143"/>
              <a:gd name="T1" fmla="*/ 0 h 10668"/>
              <a:gd name="T2" fmla="*/ 9143 w 9143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3" h="10668">
                <a:moveTo>
                  <a:pt x="0" y="0"/>
                </a:moveTo>
                <a:lnTo>
                  <a:pt x="9143" y="10668"/>
                </a:lnTo>
              </a:path>
            </a:pathLst>
          </a:custGeom>
          <a:noFill/>
          <a:ln w="12192">
            <a:solidFill>
              <a:srgbClr val="C9C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5" name="object 856"/>
          <p:cNvSpPr>
            <a:spLocks/>
          </p:cNvSpPr>
          <p:nvPr/>
        </p:nvSpPr>
        <p:spPr bwMode="auto">
          <a:xfrm>
            <a:off x="1600200" y="5908675"/>
            <a:ext cx="11113" cy="9525"/>
          </a:xfrm>
          <a:custGeom>
            <a:avLst/>
            <a:gdLst>
              <a:gd name="T0" fmla="*/ 0 w 12192"/>
              <a:gd name="T1" fmla="*/ 0 h 10668"/>
              <a:gd name="T2" fmla="*/ 12192 w 12192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2" h="10668">
                <a:moveTo>
                  <a:pt x="0" y="0"/>
                </a:moveTo>
                <a:lnTo>
                  <a:pt x="12192" y="10668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6" name="object 857"/>
          <p:cNvSpPr>
            <a:spLocks/>
          </p:cNvSpPr>
          <p:nvPr/>
        </p:nvSpPr>
        <p:spPr bwMode="auto">
          <a:xfrm>
            <a:off x="1611313" y="5918200"/>
            <a:ext cx="9525" cy="9525"/>
          </a:xfrm>
          <a:custGeom>
            <a:avLst/>
            <a:gdLst>
              <a:gd name="T0" fmla="*/ 0 w 12191"/>
              <a:gd name="T1" fmla="*/ 0 h 10667"/>
              <a:gd name="T2" fmla="*/ 12191 w 12191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1" h="10667">
                <a:moveTo>
                  <a:pt x="0" y="0"/>
                </a:moveTo>
                <a:lnTo>
                  <a:pt x="12191" y="10667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7" name="object 858"/>
          <p:cNvSpPr>
            <a:spLocks/>
          </p:cNvSpPr>
          <p:nvPr/>
        </p:nvSpPr>
        <p:spPr bwMode="auto">
          <a:xfrm>
            <a:off x="1620838" y="5927725"/>
            <a:ext cx="25400" cy="19050"/>
          </a:xfrm>
          <a:custGeom>
            <a:avLst/>
            <a:gdLst>
              <a:gd name="T0" fmla="*/ 0 w 28956"/>
              <a:gd name="T1" fmla="*/ 0 h 19812"/>
              <a:gd name="T2" fmla="*/ 28956 w 28956"/>
              <a:gd name="T3" fmla="*/ 19812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6" h="19812">
                <a:moveTo>
                  <a:pt x="0" y="0"/>
                </a:moveTo>
                <a:lnTo>
                  <a:pt x="28956" y="19812"/>
                </a:lnTo>
              </a:path>
            </a:pathLst>
          </a:custGeom>
          <a:noFill/>
          <a:ln w="12192">
            <a:solidFill>
              <a:srgbClr val="BEBE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8" name="object 859"/>
          <p:cNvSpPr>
            <a:spLocks/>
          </p:cNvSpPr>
          <p:nvPr/>
        </p:nvSpPr>
        <p:spPr bwMode="auto">
          <a:xfrm>
            <a:off x="1646238" y="5946775"/>
            <a:ext cx="30162" cy="17463"/>
          </a:xfrm>
          <a:custGeom>
            <a:avLst/>
            <a:gdLst>
              <a:gd name="T0" fmla="*/ 0 w 35052"/>
              <a:gd name="T1" fmla="*/ 0 h 19811"/>
              <a:gd name="T2" fmla="*/ 35052 w 35052"/>
              <a:gd name="T3" fmla="*/ 19811 h 198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2" h="19811">
                <a:moveTo>
                  <a:pt x="0" y="0"/>
                </a:moveTo>
                <a:lnTo>
                  <a:pt x="35052" y="19811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09" name="object 860"/>
          <p:cNvSpPr>
            <a:spLocks/>
          </p:cNvSpPr>
          <p:nvPr/>
        </p:nvSpPr>
        <p:spPr bwMode="auto">
          <a:xfrm>
            <a:off x="1676400" y="5964238"/>
            <a:ext cx="33338" cy="14287"/>
          </a:xfrm>
          <a:custGeom>
            <a:avLst/>
            <a:gdLst>
              <a:gd name="T0" fmla="*/ 0 w 39623"/>
              <a:gd name="T1" fmla="*/ 0 h 16764"/>
              <a:gd name="T2" fmla="*/ 39623 w 39623"/>
              <a:gd name="T3" fmla="*/ 16764 h 167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3" h="16764">
                <a:moveTo>
                  <a:pt x="0" y="0"/>
                </a:moveTo>
                <a:lnTo>
                  <a:pt x="39623" y="16764"/>
                </a:lnTo>
              </a:path>
            </a:pathLst>
          </a:custGeom>
          <a:noFill/>
          <a:ln w="12192">
            <a:solidFill>
              <a:srgbClr val="B6B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0" name="object 861"/>
          <p:cNvSpPr>
            <a:spLocks/>
          </p:cNvSpPr>
          <p:nvPr/>
        </p:nvSpPr>
        <p:spPr bwMode="auto">
          <a:xfrm>
            <a:off x="1709738" y="5978525"/>
            <a:ext cx="38100" cy="15875"/>
          </a:xfrm>
          <a:custGeom>
            <a:avLst/>
            <a:gdLst>
              <a:gd name="T0" fmla="*/ 0 w 44196"/>
              <a:gd name="T1" fmla="*/ 0 h 16763"/>
              <a:gd name="T2" fmla="*/ 44196 w 44196"/>
              <a:gd name="T3" fmla="*/ 16763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196" h="16763">
                <a:moveTo>
                  <a:pt x="0" y="0"/>
                </a:moveTo>
                <a:lnTo>
                  <a:pt x="44196" y="16763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1" name="object 862"/>
          <p:cNvSpPr>
            <a:spLocks/>
          </p:cNvSpPr>
          <p:nvPr/>
        </p:nvSpPr>
        <p:spPr bwMode="auto">
          <a:xfrm>
            <a:off x="1747838" y="5994400"/>
            <a:ext cx="42862" cy="14288"/>
          </a:xfrm>
          <a:custGeom>
            <a:avLst/>
            <a:gdLst>
              <a:gd name="T0" fmla="*/ 0 w 50291"/>
              <a:gd name="T1" fmla="*/ 0 h 15240"/>
              <a:gd name="T2" fmla="*/ 50291 w 50291"/>
              <a:gd name="T3" fmla="*/ 15240 h 15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291" h="15240">
                <a:moveTo>
                  <a:pt x="0" y="0"/>
                </a:moveTo>
                <a:lnTo>
                  <a:pt x="50291" y="15240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2" name="object 863"/>
          <p:cNvSpPr>
            <a:spLocks/>
          </p:cNvSpPr>
          <p:nvPr/>
        </p:nvSpPr>
        <p:spPr bwMode="auto">
          <a:xfrm>
            <a:off x="1790700" y="6008688"/>
            <a:ext cx="46038" cy="11112"/>
          </a:xfrm>
          <a:custGeom>
            <a:avLst/>
            <a:gdLst>
              <a:gd name="T0" fmla="*/ 0 w 53340"/>
              <a:gd name="T1" fmla="*/ 0 h 12192"/>
              <a:gd name="T2" fmla="*/ 53340 w 53340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40" h="12192">
                <a:moveTo>
                  <a:pt x="0" y="0"/>
                </a:moveTo>
                <a:lnTo>
                  <a:pt x="53340" y="12192"/>
                </a:lnTo>
              </a:path>
            </a:pathLst>
          </a:custGeom>
          <a:noFill/>
          <a:ln w="12192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3" name="object 864"/>
          <p:cNvSpPr>
            <a:spLocks/>
          </p:cNvSpPr>
          <p:nvPr/>
        </p:nvSpPr>
        <p:spPr bwMode="auto">
          <a:xfrm>
            <a:off x="1836738" y="6019800"/>
            <a:ext cx="47625" cy="11113"/>
          </a:xfrm>
          <a:custGeom>
            <a:avLst/>
            <a:gdLst>
              <a:gd name="T0" fmla="*/ 0 w 56387"/>
              <a:gd name="T1" fmla="*/ 0 h 12191"/>
              <a:gd name="T2" fmla="*/ 56387 w 56387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387" h="12191">
                <a:moveTo>
                  <a:pt x="0" y="0"/>
                </a:moveTo>
                <a:lnTo>
                  <a:pt x="56387" y="12191"/>
                </a:lnTo>
              </a:path>
            </a:pathLst>
          </a:custGeom>
          <a:noFill/>
          <a:ln w="12192">
            <a:solidFill>
              <a:srgbClr val="ACA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4" name="object 865"/>
          <p:cNvSpPr>
            <a:spLocks/>
          </p:cNvSpPr>
          <p:nvPr/>
        </p:nvSpPr>
        <p:spPr bwMode="auto">
          <a:xfrm>
            <a:off x="1884363" y="6030913"/>
            <a:ext cx="52387" cy="7937"/>
          </a:xfrm>
          <a:custGeom>
            <a:avLst/>
            <a:gdLst>
              <a:gd name="T0" fmla="*/ 0 w 60960"/>
              <a:gd name="T1" fmla="*/ 0 h 9144"/>
              <a:gd name="T2" fmla="*/ 60960 w 60960"/>
              <a:gd name="T3" fmla="*/ 9144 h 9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0" h="9144">
                <a:moveTo>
                  <a:pt x="0" y="0"/>
                </a:moveTo>
                <a:lnTo>
                  <a:pt x="60960" y="9144"/>
                </a:lnTo>
              </a:path>
            </a:pathLst>
          </a:custGeom>
          <a:noFill/>
          <a:ln w="12192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5" name="object 866"/>
          <p:cNvSpPr>
            <a:spLocks/>
          </p:cNvSpPr>
          <p:nvPr/>
        </p:nvSpPr>
        <p:spPr bwMode="auto">
          <a:xfrm>
            <a:off x="1936750" y="6038850"/>
            <a:ext cx="53975" cy="6350"/>
          </a:xfrm>
          <a:custGeom>
            <a:avLst/>
            <a:gdLst>
              <a:gd name="T0" fmla="*/ 0 w 64007"/>
              <a:gd name="T1" fmla="*/ 0 h 7620"/>
              <a:gd name="T2" fmla="*/ 64007 w 64007"/>
              <a:gd name="T3" fmla="*/ 762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7" h="7620">
                <a:moveTo>
                  <a:pt x="0" y="0"/>
                </a:moveTo>
                <a:lnTo>
                  <a:pt x="64007" y="7620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6" name="object 867"/>
          <p:cNvSpPr>
            <a:spLocks/>
          </p:cNvSpPr>
          <p:nvPr/>
        </p:nvSpPr>
        <p:spPr bwMode="auto">
          <a:xfrm>
            <a:off x="1990725" y="6045200"/>
            <a:ext cx="57150" cy="6350"/>
          </a:xfrm>
          <a:custGeom>
            <a:avLst/>
            <a:gdLst>
              <a:gd name="T0" fmla="*/ 0 w 67056"/>
              <a:gd name="T1" fmla="*/ 0 h 6096"/>
              <a:gd name="T2" fmla="*/ 67056 w 67056"/>
              <a:gd name="T3" fmla="*/ 6096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096">
                <a:moveTo>
                  <a:pt x="0" y="0"/>
                </a:moveTo>
                <a:lnTo>
                  <a:pt x="67056" y="6096"/>
                </a:lnTo>
              </a:path>
            </a:pathLst>
          </a:custGeom>
          <a:noFill/>
          <a:ln w="12192">
            <a:solidFill>
              <a:srgbClr val="B1B1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7" name="object 868"/>
          <p:cNvSpPr>
            <a:spLocks/>
          </p:cNvSpPr>
          <p:nvPr/>
        </p:nvSpPr>
        <p:spPr bwMode="auto">
          <a:xfrm>
            <a:off x="2047875" y="6051550"/>
            <a:ext cx="58738" cy="3175"/>
          </a:xfrm>
          <a:custGeom>
            <a:avLst/>
            <a:gdLst>
              <a:gd name="T0" fmla="*/ 0 w 68580"/>
              <a:gd name="T1" fmla="*/ 0 h 3048"/>
              <a:gd name="T2" fmla="*/ 68580 w 68580"/>
              <a:gd name="T3" fmla="*/ 3048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80" h="3048">
                <a:moveTo>
                  <a:pt x="0" y="0"/>
                </a:moveTo>
                <a:lnTo>
                  <a:pt x="68580" y="3048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8" name="object 869"/>
          <p:cNvSpPr>
            <a:spLocks/>
          </p:cNvSpPr>
          <p:nvPr/>
        </p:nvSpPr>
        <p:spPr bwMode="auto">
          <a:xfrm>
            <a:off x="2106613" y="6054725"/>
            <a:ext cx="61912" cy="0"/>
          </a:xfrm>
          <a:custGeom>
            <a:avLst/>
            <a:gdLst>
              <a:gd name="T0" fmla="*/ 0 w 71627"/>
              <a:gd name="T1" fmla="*/ 0 h 1524"/>
              <a:gd name="T2" fmla="*/ 71627 w 71627"/>
              <a:gd name="T3" fmla="*/ 1524 h 15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27" h="1524">
                <a:moveTo>
                  <a:pt x="0" y="0"/>
                </a:moveTo>
                <a:lnTo>
                  <a:pt x="71627" y="1524"/>
                </a:lnTo>
              </a:path>
            </a:pathLst>
          </a:custGeom>
          <a:noFill/>
          <a:ln w="12191">
            <a:solidFill>
              <a:srgbClr val="B5B5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19" name="object 870"/>
          <p:cNvSpPr>
            <a:spLocks/>
          </p:cNvSpPr>
          <p:nvPr/>
        </p:nvSpPr>
        <p:spPr bwMode="auto">
          <a:xfrm>
            <a:off x="2168525" y="6054725"/>
            <a:ext cx="60325" cy="0"/>
          </a:xfrm>
          <a:custGeom>
            <a:avLst/>
            <a:gdLst>
              <a:gd name="T0" fmla="*/ 0 w 70104"/>
              <a:gd name="T1" fmla="*/ 1524 h 1524"/>
              <a:gd name="T2" fmla="*/ 70104 w 70104"/>
              <a:gd name="T3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04" h="1524">
                <a:moveTo>
                  <a:pt x="0" y="1524"/>
                </a:moveTo>
                <a:lnTo>
                  <a:pt x="70104" y="0"/>
                </a:lnTo>
              </a:path>
            </a:pathLst>
          </a:custGeom>
          <a:noFill/>
          <a:ln w="12192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0" name="object 871"/>
          <p:cNvSpPr>
            <a:spLocks/>
          </p:cNvSpPr>
          <p:nvPr/>
        </p:nvSpPr>
        <p:spPr bwMode="auto">
          <a:xfrm>
            <a:off x="2228850" y="6051550"/>
            <a:ext cx="58738" cy="3175"/>
          </a:xfrm>
          <a:custGeom>
            <a:avLst/>
            <a:gdLst>
              <a:gd name="T0" fmla="*/ 0 w 70103"/>
              <a:gd name="T1" fmla="*/ 3048 h 3048"/>
              <a:gd name="T2" fmla="*/ 70103 w 70103"/>
              <a:gd name="T3" fmla="*/ 0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03" h="3048">
                <a:moveTo>
                  <a:pt x="0" y="3048"/>
                </a:moveTo>
                <a:lnTo>
                  <a:pt x="70103" y="0"/>
                </a:lnTo>
              </a:path>
            </a:pathLst>
          </a:custGeom>
          <a:noFill/>
          <a:ln w="12192">
            <a:solidFill>
              <a:srgbClr val="B8B8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1" name="object 872"/>
          <p:cNvSpPr>
            <a:spLocks/>
          </p:cNvSpPr>
          <p:nvPr/>
        </p:nvSpPr>
        <p:spPr bwMode="auto">
          <a:xfrm>
            <a:off x="2287588" y="6045200"/>
            <a:ext cx="57150" cy="6350"/>
          </a:xfrm>
          <a:custGeom>
            <a:avLst/>
            <a:gdLst>
              <a:gd name="T0" fmla="*/ 0 w 65531"/>
              <a:gd name="T1" fmla="*/ 6096 h 6096"/>
              <a:gd name="T2" fmla="*/ 65531 w 65531"/>
              <a:gd name="T3" fmla="*/ 0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531" h="6096">
                <a:moveTo>
                  <a:pt x="0" y="6096"/>
                </a:moveTo>
                <a:lnTo>
                  <a:pt x="65531" y="0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2" name="object 873"/>
          <p:cNvSpPr>
            <a:spLocks/>
          </p:cNvSpPr>
          <p:nvPr/>
        </p:nvSpPr>
        <p:spPr bwMode="auto">
          <a:xfrm>
            <a:off x="2344738" y="6038850"/>
            <a:ext cx="53975" cy="6350"/>
          </a:xfrm>
          <a:custGeom>
            <a:avLst/>
            <a:gdLst>
              <a:gd name="T0" fmla="*/ 0 w 64008"/>
              <a:gd name="T1" fmla="*/ 7620 h 7620"/>
              <a:gd name="T2" fmla="*/ 64008 w 64008"/>
              <a:gd name="T3" fmla="*/ 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8" h="7620">
                <a:moveTo>
                  <a:pt x="0" y="7620"/>
                </a:moveTo>
                <a:lnTo>
                  <a:pt x="64008" y="0"/>
                </a:lnTo>
              </a:path>
            </a:pathLst>
          </a:custGeom>
          <a:noFill/>
          <a:ln w="12192">
            <a:solidFill>
              <a:srgbClr val="BCBC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3" name="object 874"/>
          <p:cNvSpPr>
            <a:spLocks/>
          </p:cNvSpPr>
          <p:nvPr/>
        </p:nvSpPr>
        <p:spPr bwMode="auto">
          <a:xfrm>
            <a:off x="2398713" y="6030913"/>
            <a:ext cx="52387" cy="7937"/>
          </a:xfrm>
          <a:custGeom>
            <a:avLst/>
            <a:gdLst>
              <a:gd name="T0" fmla="*/ 0 w 60959"/>
              <a:gd name="T1" fmla="*/ 9144 h 9144"/>
              <a:gd name="T2" fmla="*/ 60959 w 60959"/>
              <a:gd name="T3" fmla="*/ 0 h 9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59" h="9144">
                <a:moveTo>
                  <a:pt x="0" y="9144"/>
                </a:moveTo>
                <a:lnTo>
                  <a:pt x="60959" y="0"/>
                </a:lnTo>
              </a:path>
            </a:pathLst>
          </a:custGeom>
          <a:noFill/>
          <a:ln w="12192">
            <a:solidFill>
              <a:srgbClr val="BEB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4" name="object 875"/>
          <p:cNvSpPr>
            <a:spLocks/>
          </p:cNvSpPr>
          <p:nvPr/>
        </p:nvSpPr>
        <p:spPr bwMode="auto">
          <a:xfrm>
            <a:off x="2451100" y="6019800"/>
            <a:ext cx="49213" cy="11113"/>
          </a:xfrm>
          <a:custGeom>
            <a:avLst/>
            <a:gdLst>
              <a:gd name="T0" fmla="*/ 0 w 57912"/>
              <a:gd name="T1" fmla="*/ 12191 h 12191"/>
              <a:gd name="T2" fmla="*/ 57912 w 57912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912" h="12191">
                <a:moveTo>
                  <a:pt x="0" y="12191"/>
                </a:moveTo>
                <a:lnTo>
                  <a:pt x="57912" y="0"/>
                </a:lnTo>
              </a:path>
            </a:pathLst>
          </a:custGeom>
          <a:noFill/>
          <a:ln w="12192">
            <a:solidFill>
              <a:srgbClr val="C1C1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5" name="object 876"/>
          <p:cNvSpPr>
            <a:spLocks/>
          </p:cNvSpPr>
          <p:nvPr/>
        </p:nvSpPr>
        <p:spPr bwMode="auto">
          <a:xfrm>
            <a:off x="2500313" y="6008688"/>
            <a:ext cx="46037" cy="11112"/>
          </a:xfrm>
          <a:custGeom>
            <a:avLst/>
            <a:gdLst>
              <a:gd name="T0" fmla="*/ 0 w 53340"/>
              <a:gd name="T1" fmla="*/ 12192 h 12192"/>
              <a:gd name="T2" fmla="*/ 53340 w 53340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40" h="12192">
                <a:moveTo>
                  <a:pt x="0" y="12192"/>
                </a:moveTo>
                <a:lnTo>
                  <a:pt x="53340" y="0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6" name="object 877"/>
          <p:cNvSpPr>
            <a:spLocks/>
          </p:cNvSpPr>
          <p:nvPr/>
        </p:nvSpPr>
        <p:spPr bwMode="auto">
          <a:xfrm>
            <a:off x="2546350" y="5994400"/>
            <a:ext cx="41275" cy="14288"/>
          </a:xfrm>
          <a:custGeom>
            <a:avLst/>
            <a:gdLst>
              <a:gd name="T0" fmla="*/ 0 w 48767"/>
              <a:gd name="T1" fmla="*/ 15240 h 15240"/>
              <a:gd name="T2" fmla="*/ 48767 w 48767"/>
              <a:gd name="T3" fmla="*/ 0 h 15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7" h="15240">
                <a:moveTo>
                  <a:pt x="0" y="15240"/>
                </a:moveTo>
                <a:lnTo>
                  <a:pt x="48767" y="0"/>
                </a:lnTo>
              </a:path>
            </a:pathLst>
          </a:custGeom>
          <a:noFill/>
          <a:ln w="12192">
            <a:solidFill>
              <a:srgbClr val="C6C6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7" name="object 878"/>
          <p:cNvSpPr>
            <a:spLocks/>
          </p:cNvSpPr>
          <p:nvPr/>
        </p:nvSpPr>
        <p:spPr bwMode="auto">
          <a:xfrm>
            <a:off x="2587625" y="5978525"/>
            <a:ext cx="38100" cy="15875"/>
          </a:xfrm>
          <a:custGeom>
            <a:avLst/>
            <a:gdLst>
              <a:gd name="T0" fmla="*/ 0 w 44196"/>
              <a:gd name="T1" fmla="*/ 16763 h 16763"/>
              <a:gd name="T2" fmla="*/ 44196 w 44196"/>
              <a:gd name="T3" fmla="*/ 0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196" h="16763">
                <a:moveTo>
                  <a:pt x="0" y="16763"/>
                </a:moveTo>
                <a:lnTo>
                  <a:pt x="44196" y="0"/>
                </a:lnTo>
              </a:path>
            </a:pathLst>
          </a:custGeom>
          <a:noFill/>
          <a:ln w="12192">
            <a:solidFill>
              <a:srgbClr val="C8C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8" name="object 879"/>
          <p:cNvSpPr>
            <a:spLocks/>
          </p:cNvSpPr>
          <p:nvPr/>
        </p:nvSpPr>
        <p:spPr bwMode="auto">
          <a:xfrm>
            <a:off x="2625725" y="5964238"/>
            <a:ext cx="34925" cy="14287"/>
          </a:xfrm>
          <a:custGeom>
            <a:avLst/>
            <a:gdLst>
              <a:gd name="T0" fmla="*/ 0 w 41147"/>
              <a:gd name="T1" fmla="*/ 16764 h 16764"/>
              <a:gd name="T2" fmla="*/ 41147 w 41147"/>
              <a:gd name="T3" fmla="*/ 0 h 167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147" h="16764">
                <a:moveTo>
                  <a:pt x="0" y="16764"/>
                </a:moveTo>
                <a:lnTo>
                  <a:pt x="41147" y="0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29" name="object 880"/>
          <p:cNvSpPr>
            <a:spLocks/>
          </p:cNvSpPr>
          <p:nvPr/>
        </p:nvSpPr>
        <p:spPr bwMode="auto">
          <a:xfrm>
            <a:off x="2660650" y="5946775"/>
            <a:ext cx="28575" cy="17463"/>
          </a:xfrm>
          <a:custGeom>
            <a:avLst/>
            <a:gdLst>
              <a:gd name="T0" fmla="*/ 0 w 33528"/>
              <a:gd name="T1" fmla="*/ 19811 h 19811"/>
              <a:gd name="T2" fmla="*/ 33528 w 33528"/>
              <a:gd name="T3" fmla="*/ 0 h 198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528" h="19811">
                <a:moveTo>
                  <a:pt x="0" y="19811"/>
                </a:moveTo>
                <a:lnTo>
                  <a:pt x="33528" y="0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0" name="object 881"/>
          <p:cNvSpPr>
            <a:spLocks/>
          </p:cNvSpPr>
          <p:nvPr/>
        </p:nvSpPr>
        <p:spPr bwMode="auto">
          <a:xfrm>
            <a:off x="2689225" y="5927725"/>
            <a:ext cx="26988" cy="19050"/>
          </a:xfrm>
          <a:custGeom>
            <a:avLst/>
            <a:gdLst>
              <a:gd name="T0" fmla="*/ 0 w 30480"/>
              <a:gd name="T1" fmla="*/ 19812 h 19812"/>
              <a:gd name="T2" fmla="*/ 30480 w 30480"/>
              <a:gd name="T3" fmla="*/ 0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0" h="19812">
                <a:moveTo>
                  <a:pt x="0" y="19812"/>
                </a:moveTo>
                <a:lnTo>
                  <a:pt x="30480" y="0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1" name="object 882"/>
          <p:cNvSpPr>
            <a:spLocks/>
          </p:cNvSpPr>
          <p:nvPr/>
        </p:nvSpPr>
        <p:spPr bwMode="auto">
          <a:xfrm>
            <a:off x="2716213" y="5918200"/>
            <a:ext cx="9525" cy="9525"/>
          </a:xfrm>
          <a:custGeom>
            <a:avLst/>
            <a:gdLst>
              <a:gd name="T0" fmla="*/ 0 w 12191"/>
              <a:gd name="T1" fmla="*/ 10667 h 10667"/>
              <a:gd name="T2" fmla="*/ 12191 w 12191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1" h="10667">
                <a:moveTo>
                  <a:pt x="0" y="10667"/>
                </a:moveTo>
                <a:lnTo>
                  <a:pt x="12191" y="0"/>
                </a:lnTo>
              </a:path>
            </a:pathLst>
          </a:custGeom>
          <a:noFill/>
          <a:ln w="12192">
            <a:solidFill>
              <a:srgbClr val="D8D8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2" name="object 883"/>
          <p:cNvSpPr>
            <a:spLocks/>
          </p:cNvSpPr>
          <p:nvPr/>
        </p:nvSpPr>
        <p:spPr bwMode="auto">
          <a:xfrm>
            <a:off x="2725738" y="5908675"/>
            <a:ext cx="9525" cy="9525"/>
          </a:xfrm>
          <a:custGeom>
            <a:avLst/>
            <a:gdLst>
              <a:gd name="T0" fmla="*/ 0 w 10668"/>
              <a:gd name="T1" fmla="*/ 10668 h 10668"/>
              <a:gd name="T2" fmla="*/ 10668 w 10668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8" h="10668">
                <a:moveTo>
                  <a:pt x="0" y="10668"/>
                </a:moveTo>
                <a:lnTo>
                  <a:pt x="10668" y="0"/>
                </a:lnTo>
              </a:path>
            </a:pathLst>
          </a:custGeom>
          <a:noFill/>
          <a:ln w="12192">
            <a:solidFill>
              <a:srgbClr val="DBD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3" name="object 884"/>
          <p:cNvSpPr>
            <a:spLocks/>
          </p:cNvSpPr>
          <p:nvPr/>
        </p:nvSpPr>
        <p:spPr bwMode="auto">
          <a:xfrm>
            <a:off x="2735263" y="5899150"/>
            <a:ext cx="7937" cy="9525"/>
          </a:xfrm>
          <a:custGeom>
            <a:avLst/>
            <a:gdLst>
              <a:gd name="T0" fmla="*/ 0 w 9143"/>
              <a:gd name="T1" fmla="*/ 10668 h 10668"/>
              <a:gd name="T2" fmla="*/ 9143 w 9143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3" h="10668">
                <a:moveTo>
                  <a:pt x="0" y="10668"/>
                </a:moveTo>
                <a:lnTo>
                  <a:pt x="9143" y="0"/>
                </a:lnTo>
              </a:path>
            </a:pathLst>
          </a:custGeom>
          <a:noFill/>
          <a:ln w="12192">
            <a:solidFill>
              <a:srgbClr val="DEDE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4" name="object 885"/>
          <p:cNvSpPr>
            <a:spLocks/>
          </p:cNvSpPr>
          <p:nvPr/>
        </p:nvSpPr>
        <p:spPr bwMode="auto">
          <a:xfrm>
            <a:off x="2743200" y="5889625"/>
            <a:ext cx="6350" cy="9525"/>
          </a:xfrm>
          <a:custGeom>
            <a:avLst/>
            <a:gdLst>
              <a:gd name="T0" fmla="*/ 0 w 7620"/>
              <a:gd name="T1" fmla="*/ 10667 h 10667"/>
              <a:gd name="T2" fmla="*/ 7620 w 7620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20" h="10667">
                <a:moveTo>
                  <a:pt x="0" y="10667"/>
                </a:moveTo>
                <a:lnTo>
                  <a:pt x="7620" y="0"/>
                </a:lnTo>
              </a:path>
            </a:pathLst>
          </a:custGeom>
          <a:noFill/>
          <a:ln w="12192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5" name="object 886"/>
          <p:cNvSpPr>
            <a:spLocks/>
          </p:cNvSpPr>
          <p:nvPr/>
        </p:nvSpPr>
        <p:spPr bwMode="auto">
          <a:xfrm>
            <a:off x="2749550" y="5878513"/>
            <a:ext cx="4763" cy="11112"/>
          </a:xfrm>
          <a:custGeom>
            <a:avLst/>
            <a:gdLst>
              <a:gd name="T0" fmla="*/ 0 w 6095"/>
              <a:gd name="T1" fmla="*/ 12191 h 12191"/>
              <a:gd name="T2" fmla="*/ 6095 w 6095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5" h="12191">
                <a:moveTo>
                  <a:pt x="0" y="12191"/>
                </a:moveTo>
                <a:lnTo>
                  <a:pt x="6095" y="0"/>
                </a:lnTo>
              </a:path>
            </a:pathLst>
          </a:custGeom>
          <a:noFill/>
          <a:ln w="12192">
            <a:solidFill>
              <a:srgbClr val="E4E4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6" name="object 887"/>
          <p:cNvSpPr>
            <a:spLocks/>
          </p:cNvSpPr>
          <p:nvPr/>
        </p:nvSpPr>
        <p:spPr bwMode="auto">
          <a:xfrm>
            <a:off x="2754313" y="5868988"/>
            <a:ext cx="4762" cy="9525"/>
          </a:xfrm>
          <a:custGeom>
            <a:avLst/>
            <a:gdLst>
              <a:gd name="T0" fmla="*/ 0 w 4571"/>
              <a:gd name="T1" fmla="*/ 10668 h 10668"/>
              <a:gd name="T2" fmla="*/ 4571 w 4571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" h="10668">
                <a:moveTo>
                  <a:pt x="0" y="10668"/>
                </a:moveTo>
                <a:lnTo>
                  <a:pt x="4571" y="0"/>
                </a:lnTo>
              </a:path>
            </a:pathLst>
          </a:custGeom>
          <a:noFill/>
          <a:ln w="12192">
            <a:solidFill>
              <a:srgbClr val="E7E7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7" name="object 888"/>
          <p:cNvSpPr>
            <a:spLocks/>
          </p:cNvSpPr>
          <p:nvPr/>
        </p:nvSpPr>
        <p:spPr bwMode="auto">
          <a:xfrm>
            <a:off x="2759075" y="5857875"/>
            <a:ext cx="1588" cy="11113"/>
          </a:xfrm>
          <a:custGeom>
            <a:avLst/>
            <a:gdLst>
              <a:gd name="T0" fmla="*/ 0 w 3048"/>
              <a:gd name="T1" fmla="*/ 12191 h 12191"/>
              <a:gd name="T2" fmla="*/ 3048 w 3048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2191">
                <a:moveTo>
                  <a:pt x="0" y="12191"/>
                </a:moveTo>
                <a:lnTo>
                  <a:pt x="3048" y="0"/>
                </a:lnTo>
              </a:path>
            </a:pathLst>
          </a:custGeom>
          <a:noFill/>
          <a:ln w="12192">
            <a:solidFill>
              <a:srgbClr val="E9E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8" name="object 889"/>
          <p:cNvSpPr>
            <a:spLocks/>
          </p:cNvSpPr>
          <p:nvPr/>
        </p:nvSpPr>
        <p:spPr bwMode="auto">
          <a:xfrm>
            <a:off x="2760663" y="5846763"/>
            <a:ext cx="0" cy="11112"/>
          </a:xfrm>
          <a:custGeom>
            <a:avLst/>
            <a:gdLst>
              <a:gd name="T0" fmla="*/ 12191 h 12191"/>
              <a:gd name="T1" fmla="*/ 0 h 12191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2191">
                <a:moveTo>
                  <a:pt x="0" y="1219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39" name="object 890"/>
          <p:cNvSpPr>
            <a:spLocks/>
          </p:cNvSpPr>
          <p:nvPr/>
        </p:nvSpPr>
        <p:spPr bwMode="auto">
          <a:xfrm>
            <a:off x="2760663" y="5837238"/>
            <a:ext cx="0" cy="9525"/>
          </a:xfrm>
          <a:custGeom>
            <a:avLst/>
            <a:gdLst>
              <a:gd name="T0" fmla="*/ 10668 h 10668"/>
              <a:gd name="T1" fmla="*/ 0 h 1066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668">
                <a:moveTo>
                  <a:pt x="0" y="1066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0" name="object 891"/>
          <p:cNvSpPr>
            <a:spLocks/>
          </p:cNvSpPr>
          <p:nvPr/>
        </p:nvSpPr>
        <p:spPr bwMode="auto">
          <a:xfrm>
            <a:off x="2759075" y="5826125"/>
            <a:ext cx="1588" cy="11113"/>
          </a:xfrm>
          <a:custGeom>
            <a:avLst/>
            <a:gdLst>
              <a:gd name="T0" fmla="*/ 3048 w 3048"/>
              <a:gd name="T1" fmla="*/ 12191 h 12191"/>
              <a:gd name="T2" fmla="*/ 0 w 3048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2191">
                <a:moveTo>
                  <a:pt x="3048" y="1219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9E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1" name="object 892"/>
          <p:cNvSpPr>
            <a:spLocks/>
          </p:cNvSpPr>
          <p:nvPr/>
        </p:nvSpPr>
        <p:spPr bwMode="auto">
          <a:xfrm>
            <a:off x="2754313" y="5815013"/>
            <a:ext cx="4762" cy="11112"/>
          </a:xfrm>
          <a:custGeom>
            <a:avLst/>
            <a:gdLst>
              <a:gd name="T0" fmla="*/ 4571 w 4571"/>
              <a:gd name="T1" fmla="*/ 12192 h 12192"/>
              <a:gd name="T2" fmla="*/ 0 w 4571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" h="12192">
                <a:moveTo>
                  <a:pt x="4571" y="1219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7E7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2" name="object 893"/>
          <p:cNvSpPr>
            <a:spLocks/>
          </p:cNvSpPr>
          <p:nvPr/>
        </p:nvSpPr>
        <p:spPr bwMode="auto">
          <a:xfrm>
            <a:off x="2749550" y="5805488"/>
            <a:ext cx="4763" cy="9525"/>
          </a:xfrm>
          <a:custGeom>
            <a:avLst/>
            <a:gdLst>
              <a:gd name="T0" fmla="*/ 6095 w 6095"/>
              <a:gd name="T1" fmla="*/ 10667 h 10667"/>
              <a:gd name="T2" fmla="*/ 0 w 6095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5" h="10667">
                <a:moveTo>
                  <a:pt x="6095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4E4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3" name="object 894"/>
          <p:cNvSpPr>
            <a:spLocks/>
          </p:cNvSpPr>
          <p:nvPr/>
        </p:nvSpPr>
        <p:spPr bwMode="auto">
          <a:xfrm>
            <a:off x="2743200" y="5795963"/>
            <a:ext cx="6350" cy="9525"/>
          </a:xfrm>
          <a:custGeom>
            <a:avLst/>
            <a:gdLst>
              <a:gd name="T0" fmla="*/ 7620 w 7620"/>
              <a:gd name="T1" fmla="*/ 10668 h 10668"/>
              <a:gd name="T2" fmla="*/ 0 w 7620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20" h="10668">
                <a:moveTo>
                  <a:pt x="7620" y="1066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4" name="object 895"/>
          <p:cNvSpPr>
            <a:spLocks/>
          </p:cNvSpPr>
          <p:nvPr/>
        </p:nvSpPr>
        <p:spPr bwMode="auto">
          <a:xfrm>
            <a:off x="2735263" y="5784850"/>
            <a:ext cx="7937" cy="11113"/>
          </a:xfrm>
          <a:custGeom>
            <a:avLst/>
            <a:gdLst>
              <a:gd name="T0" fmla="*/ 9143 w 9143"/>
              <a:gd name="T1" fmla="*/ 10667 h 10667"/>
              <a:gd name="T2" fmla="*/ 0 w 9143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3" h="10667">
                <a:moveTo>
                  <a:pt x="9143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EDE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5" name="object 896"/>
          <p:cNvSpPr>
            <a:spLocks/>
          </p:cNvSpPr>
          <p:nvPr/>
        </p:nvSpPr>
        <p:spPr bwMode="auto">
          <a:xfrm>
            <a:off x="2725738" y="5775325"/>
            <a:ext cx="9525" cy="9525"/>
          </a:xfrm>
          <a:custGeom>
            <a:avLst/>
            <a:gdLst>
              <a:gd name="T0" fmla="*/ 10668 w 10668"/>
              <a:gd name="T1" fmla="*/ 10667 h 10667"/>
              <a:gd name="T2" fmla="*/ 0 w 10668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8" h="10667">
                <a:moveTo>
                  <a:pt x="10668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BD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6" name="object 897"/>
          <p:cNvSpPr>
            <a:spLocks/>
          </p:cNvSpPr>
          <p:nvPr/>
        </p:nvSpPr>
        <p:spPr bwMode="auto">
          <a:xfrm>
            <a:off x="2716213" y="5765800"/>
            <a:ext cx="9525" cy="9525"/>
          </a:xfrm>
          <a:custGeom>
            <a:avLst/>
            <a:gdLst>
              <a:gd name="T0" fmla="*/ 12191 w 12191"/>
              <a:gd name="T1" fmla="*/ 10668 h 10668"/>
              <a:gd name="T2" fmla="*/ 0 w 12191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1" h="10668">
                <a:moveTo>
                  <a:pt x="12191" y="1066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8D8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7" name="object 898"/>
          <p:cNvSpPr>
            <a:spLocks/>
          </p:cNvSpPr>
          <p:nvPr/>
        </p:nvSpPr>
        <p:spPr bwMode="auto">
          <a:xfrm>
            <a:off x="2689225" y="5748338"/>
            <a:ext cx="26988" cy="17462"/>
          </a:xfrm>
          <a:custGeom>
            <a:avLst/>
            <a:gdLst>
              <a:gd name="T0" fmla="*/ 30480 w 30480"/>
              <a:gd name="T1" fmla="*/ 19812 h 19812"/>
              <a:gd name="T2" fmla="*/ 0 w 30480"/>
              <a:gd name="T3" fmla="*/ 0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0" h="19812">
                <a:moveTo>
                  <a:pt x="30480" y="1981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8" name="object 899"/>
          <p:cNvSpPr>
            <a:spLocks/>
          </p:cNvSpPr>
          <p:nvPr/>
        </p:nvSpPr>
        <p:spPr bwMode="auto">
          <a:xfrm>
            <a:off x="2660650" y="5730875"/>
            <a:ext cx="28575" cy="17463"/>
          </a:xfrm>
          <a:custGeom>
            <a:avLst/>
            <a:gdLst>
              <a:gd name="T0" fmla="*/ 33528 w 33528"/>
              <a:gd name="T1" fmla="*/ 19812 h 19812"/>
              <a:gd name="T2" fmla="*/ 0 w 33528"/>
              <a:gd name="T3" fmla="*/ 0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528" h="19812">
                <a:moveTo>
                  <a:pt x="33528" y="1981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49" name="object 900"/>
          <p:cNvSpPr>
            <a:spLocks/>
          </p:cNvSpPr>
          <p:nvPr/>
        </p:nvSpPr>
        <p:spPr bwMode="auto">
          <a:xfrm>
            <a:off x="2625725" y="5715000"/>
            <a:ext cx="34925" cy="15875"/>
          </a:xfrm>
          <a:custGeom>
            <a:avLst/>
            <a:gdLst>
              <a:gd name="T0" fmla="*/ 41147 w 41147"/>
              <a:gd name="T1" fmla="*/ 16763 h 16763"/>
              <a:gd name="T2" fmla="*/ 0 w 41147"/>
              <a:gd name="T3" fmla="*/ 0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147" h="16763">
                <a:moveTo>
                  <a:pt x="41147" y="16763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0" name="object 901"/>
          <p:cNvSpPr>
            <a:spLocks/>
          </p:cNvSpPr>
          <p:nvPr/>
        </p:nvSpPr>
        <p:spPr bwMode="auto">
          <a:xfrm>
            <a:off x="2587625" y="5699125"/>
            <a:ext cx="38100" cy="15875"/>
          </a:xfrm>
          <a:custGeom>
            <a:avLst/>
            <a:gdLst>
              <a:gd name="T0" fmla="*/ 44196 w 44196"/>
              <a:gd name="T1" fmla="*/ 16763 h 16763"/>
              <a:gd name="T2" fmla="*/ 0 w 44196"/>
              <a:gd name="T3" fmla="*/ 0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196" h="16763">
                <a:moveTo>
                  <a:pt x="44196" y="16763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8C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1" name="object 902"/>
          <p:cNvSpPr>
            <a:spLocks/>
          </p:cNvSpPr>
          <p:nvPr/>
        </p:nvSpPr>
        <p:spPr bwMode="auto">
          <a:xfrm>
            <a:off x="2546350" y="5686425"/>
            <a:ext cx="41275" cy="12700"/>
          </a:xfrm>
          <a:custGeom>
            <a:avLst/>
            <a:gdLst>
              <a:gd name="T0" fmla="*/ 48767 w 48767"/>
              <a:gd name="T1" fmla="*/ 15239 h 15239"/>
              <a:gd name="T2" fmla="*/ 0 w 48767"/>
              <a:gd name="T3" fmla="*/ 0 h 15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7" h="15239">
                <a:moveTo>
                  <a:pt x="48767" y="15239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6C6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2" name="object 903"/>
          <p:cNvSpPr>
            <a:spLocks/>
          </p:cNvSpPr>
          <p:nvPr/>
        </p:nvSpPr>
        <p:spPr bwMode="auto">
          <a:xfrm>
            <a:off x="2500313" y="5675313"/>
            <a:ext cx="46037" cy="11112"/>
          </a:xfrm>
          <a:custGeom>
            <a:avLst/>
            <a:gdLst>
              <a:gd name="T0" fmla="*/ 53340 w 53340"/>
              <a:gd name="T1" fmla="*/ 12192 h 12192"/>
              <a:gd name="T2" fmla="*/ 0 w 53340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40" h="12192">
                <a:moveTo>
                  <a:pt x="53340" y="1219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3" name="object 904"/>
          <p:cNvSpPr>
            <a:spLocks/>
          </p:cNvSpPr>
          <p:nvPr/>
        </p:nvSpPr>
        <p:spPr bwMode="auto">
          <a:xfrm>
            <a:off x="2451100" y="5664200"/>
            <a:ext cx="49213" cy="11113"/>
          </a:xfrm>
          <a:custGeom>
            <a:avLst/>
            <a:gdLst>
              <a:gd name="T0" fmla="*/ 57912 w 57912"/>
              <a:gd name="T1" fmla="*/ 12191 h 12191"/>
              <a:gd name="T2" fmla="*/ 0 w 57912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912" h="12191">
                <a:moveTo>
                  <a:pt x="57912" y="1219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1C1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4" name="object 905"/>
          <p:cNvSpPr>
            <a:spLocks/>
          </p:cNvSpPr>
          <p:nvPr/>
        </p:nvSpPr>
        <p:spPr bwMode="auto">
          <a:xfrm>
            <a:off x="2398713" y="5656263"/>
            <a:ext cx="52387" cy="7937"/>
          </a:xfrm>
          <a:custGeom>
            <a:avLst/>
            <a:gdLst>
              <a:gd name="T0" fmla="*/ 60959 w 60959"/>
              <a:gd name="T1" fmla="*/ 9143 h 9143"/>
              <a:gd name="T2" fmla="*/ 0 w 60959"/>
              <a:gd name="T3" fmla="*/ 0 h 9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59" h="9143">
                <a:moveTo>
                  <a:pt x="60959" y="9143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EB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5" name="object 906"/>
          <p:cNvSpPr>
            <a:spLocks/>
          </p:cNvSpPr>
          <p:nvPr/>
        </p:nvSpPr>
        <p:spPr bwMode="auto">
          <a:xfrm>
            <a:off x="2344738" y="5648325"/>
            <a:ext cx="53975" cy="7938"/>
          </a:xfrm>
          <a:custGeom>
            <a:avLst/>
            <a:gdLst>
              <a:gd name="T0" fmla="*/ 64008 w 64008"/>
              <a:gd name="T1" fmla="*/ 7620 h 7620"/>
              <a:gd name="T2" fmla="*/ 0 w 64008"/>
              <a:gd name="T3" fmla="*/ 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8" h="7620">
                <a:moveTo>
                  <a:pt x="64008" y="762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CBC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6" name="object 907"/>
          <p:cNvSpPr>
            <a:spLocks/>
          </p:cNvSpPr>
          <p:nvPr/>
        </p:nvSpPr>
        <p:spPr bwMode="auto">
          <a:xfrm>
            <a:off x="2287588" y="5643563"/>
            <a:ext cx="57150" cy="4762"/>
          </a:xfrm>
          <a:custGeom>
            <a:avLst/>
            <a:gdLst>
              <a:gd name="T0" fmla="*/ 65531 w 65531"/>
              <a:gd name="T1" fmla="*/ 6096 h 6096"/>
              <a:gd name="T2" fmla="*/ 0 w 65531"/>
              <a:gd name="T3" fmla="*/ 0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531" h="6096">
                <a:moveTo>
                  <a:pt x="65531" y="609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7" name="object 908"/>
          <p:cNvSpPr>
            <a:spLocks/>
          </p:cNvSpPr>
          <p:nvPr/>
        </p:nvSpPr>
        <p:spPr bwMode="auto">
          <a:xfrm>
            <a:off x="2228850" y="5640388"/>
            <a:ext cx="58738" cy="3175"/>
          </a:xfrm>
          <a:custGeom>
            <a:avLst/>
            <a:gdLst>
              <a:gd name="T0" fmla="*/ 70103 w 70103"/>
              <a:gd name="T1" fmla="*/ 3048 h 3048"/>
              <a:gd name="T2" fmla="*/ 0 w 70103"/>
              <a:gd name="T3" fmla="*/ 0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03" h="3048">
                <a:moveTo>
                  <a:pt x="70103" y="304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8B8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8" name="object 909"/>
          <p:cNvSpPr>
            <a:spLocks/>
          </p:cNvSpPr>
          <p:nvPr/>
        </p:nvSpPr>
        <p:spPr bwMode="auto">
          <a:xfrm>
            <a:off x="2168525" y="5638800"/>
            <a:ext cx="60325" cy="1588"/>
          </a:xfrm>
          <a:custGeom>
            <a:avLst/>
            <a:gdLst>
              <a:gd name="T0" fmla="*/ 70104 w 70104"/>
              <a:gd name="T1" fmla="*/ 1523 h 1523"/>
              <a:gd name="T2" fmla="*/ 0 w 70104"/>
              <a:gd name="T3" fmla="*/ 0 h 15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04" h="1523">
                <a:moveTo>
                  <a:pt x="70104" y="1523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59" name="object 910"/>
          <p:cNvSpPr>
            <a:spLocks/>
          </p:cNvSpPr>
          <p:nvPr/>
        </p:nvSpPr>
        <p:spPr bwMode="auto">
          <a:xfrm>
            <a:off x="2359025" y="5310188"/>
            <a:ext cx="68263" cy="271462"/>
          </a:xfrm>
          <a:custGeom>
            <a:avLst/>
            <a:gdLst>
              <a:gd name="T0" fmla="*/ 0 w 80771"/>
              <a:gd name="T1" fmla="*/ 300227 h 300227"/>
              <a:gd name="T2" fmla="*/ 80771 w 80771"/>
              <a:gd name="T3" fmla="*/ 219455 h 300227"/>
              <a:gd name="T4" fmla="*/ 80771 w 80771"/>
              <a:gd name="T5" fmla="*/ 0 h 300227"/>
              <a:gd name="T6" fmla="*/ 0 w 80771"/>
              <a:gd name="T7" fmla="*/ 82295 h 300227"/>
              <a:gd name="T8" fmla="*/ 0 w 80771"/>
              <a:gd name="T9" fmla="*/ 300227 h 300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1" h="300227">
                <a:moveTo>
                  <a:pt x="0" y="300227"/>
                </a:moveTo>
                <a:lnTo>
                  <a:pt x="80771" y="219455"/>
                </a:lnTo>
                <a:lnTo>
                  <a:pt x="80771" y="0"/>
                </a:lnTo>
                <a:lnTo>
                  <a:pt x="0" y="82295"/>
                </a:lnTo>
                <a:lnTo>
                  <a:pt x="0" y="300227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0" name="object 911"/>
          <p:cNvSpPr>
            <a:spLocks/>
          </p:cNvSpPr>
          <p:nvPr/>
        </p:nvSpPr>
        <p:spPr bwMode="auto">
          <a:xfrm>
            <a:off x="2359025" y="5508625"/>
            <a:ext cx="68263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1" name="object 912"/>
          <p:cNvSpPr>
            <a:spLocks/>
          </p:cNvSpPr>
          <p:nvPr/>
        </p:nvSpPr>
        <p:spPr bwMode="auto">
          <a:xfrm>
            <a:off x="2260600" y="5245100"/>
            <a:ext cx="265113" cy="139700"/>
          </a:xfrm>
          <a:custGeom>
            <a:avLst/>
            <a:gdLst>
              <a:gd name="T0" fmla="*/ 228600 w 309371"/>
              <a:gd name="T1" fmla="*/ 153924 h 153924"/>
              <a:gd name="T2" fmla="*/ 309371 w 309371"/>
              <a:gd name="T3" fmla="*/ 71628 h 153924"/>
              <a:gd name="T4" fmla="*/ 80771 w 309371"/>
              <a:gd name="T5" fmla="*/ 0 h 153924"/>
              <a:gd name="T6" fmla="*/ 0 w 309371"/>
              <a:gd name="T7" fmla="*/ 80772 h 153924"/>
              <a:gd name="T8" fmla="*/ 228600 w 309371"/>
              <a:gd name="T9" fmla="*/ 153924 h 153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371" h="153924">
                <a:moveTo>
                  <a:pt x="228600" y="153924"/>
                </a:moveTo>
                <a:lnTo>
                  <a:pt x="309371" y="71628"/>
                </a:lnTo>
                <a:lnTo>
                  <a:pt x="80771" y="0"/>
                </a:lnTo>
                <a:lnTo>
                  <a:pt x="0" y="80772"/>
                </a:lnTo>
                <a:lnTo>
                  <a:pt x="228600" y="153924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2" name="object 913"/>
          <p:cNvSpPr>
            <a:spLocks/>
          </p:cNvSpPr>
          <p:nvPr/>
        </p:nvSpPr>
        <p:spPr bwMode="auto">
          <a:xfrm>
            <a:off x="2455863" y="5310188"/>
            <a:ext cx="69850" cy="74612"/>
          </a:xfrm>
          <a:custGeom>
            <a:avLst/>
            <a:gdLst>
              <a:gd name="T0" fmla="*/ 0 w 80771"/>
              <a:gd name="T1" fmla="*/ 82295 h 82295"/>
              <a:gd name="T2" fmla="*/ 80771 w 80771"/>
              <a:gd name="T3" fmla="*/ 0 h 822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2295">
                <a:moveTo>
                  <a:pt x="0" y="82295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3" name="object 914"/>
          <p:cNvSpPr>
            <a:spLocks/>
          </p:cNvSpPr>
          <p:nvPr/>
        </p:nvSpPr>
        <p:spPr bwMode="auto">
          <a:xfrm>
            <a:off x="2065338" y="5245100"/>
            <a:ext cx="265112" cy="139700"/>
          </a:xfrm>
          <a:custGeom>
            <a:avLst/>
            <a:gdLst>
              <a:gd name="T0" fmla="*/ 228600 w 309371"/>
              <a:gd name="T1" fmla="*/ 80772 h 153924"/>
              <a:gd name="T2" fmla="*/ 309371 w 309371"/>
              <a:gd name="T3" fmla="*/ 0 h 153924"/>
              <a:gd name="T4" fmla="*/ 80771 w 309371"/>
              <a:gd name="T5" fmla="*/ 71628 h 153924"/>
              <a:gd name="T6" fmla="*/ 0 w 309371"/>
              <a:gd name="T7" fmla="*/ 153924 h 153924"/>
              <a:gd name="T8" fmla="*/ 228600 w 309371"/>
              <a:gd name="T9" fmla="*/ 80772 h 153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371" h="153924">
                <a:moveTo>
                  <a:pt x="228600" y="80772"/>
                </a:moveTo>
                <a:lnTo>
                  <a:pt x="309371" y="0"/>
                </a:lnTo>
                <a:lnTo>
                  <a:pt x="80771" y="71628"/>
                </a:lnTo>
                <a:lnTo>
                  <a:pt x="0" y="153924"/>
                </a:lnTo>
                <a:lnTo>
                  <a:pt x="228600" y="80772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4" name="object 915"/>
          <p:cNvSpPr>
            <a:spLocks/>
          </p:cNvSpPr>
          <p:nvPr/>
        </p:nvSpPr>
        <p:spPr bwMode="auto">
          <a:xfrm>
            <a:off x="2260600" y="5245100"/>
            <a:ext cx="69850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5" name="object 916"/>
          <p:cNvSpPr>
            <a:spLocks/>
          </p:cNvSpPr>
          <p:nvPr/>
        </p:nvSpPr>
        <p:spPr bwMode="auto">
          <a:xfrm>
            <a:off x="2065338" y="5318125"/>
            <a:ext cx="390525" cy="263525"/>
          </a:xfrm>
          <a:custGeom>
            <a:avLst/>
            <a:gdLst>
              <a:gd name="T0" fmla="*/ 228600 w 457200"/>
              <a:gd name="T1" fmla="*/ 0 h 291084"/>
              <a:gd name="T2" fmla="*/ 0 w 457200"/>
              <a:gd name="T3" fmla="*/ 73151 h 291084"/>
              <a:gd name="T4" fmla="*/ 114300 w 457200"/>
              <a:gd name="T5" fmla="*/ 73151 h 291084"/>
              <a:gd name="T6" fmla="*/ 114300 w 457200"/>
              <a:gd name="T7" fmla="*/ 291084 h 291084"/>
              <a:gd name="T8" fmla="*/ 342900 w 457200"/>
              <a:gd name="T9" fmla="*/ 291084 h 291084"/>
              <a:gd name="T10" fmla="*/ 342900 w 457200"/>
              <a:gd name="T11" fmla="*/ 73151 h 291084"/>
              <a:gd name="T12" fmla="*/ 457200 w 457200"/>
              <a:gd name="T13" fmla="*/ 73151 h 291084"/>
              <a:gd name="T14" fmla="*/ 228600 w 457200"/>
              <a:gd name="T15" fmla="*/ 0 h 29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7200" h="291084">
                <a:moveTo>
                  <a:pt x="228600" y="0"/>
                </a:moveTo>
                <a:lnTo>
                  <a:pt x="0" y="73151"/>
                </a:lnTo>
                <a:lnTo>
                  <a:pt x="114300" y="73151"/>
                </a:lnTo>
                <a:lnTo>
                  <a:pt x="114300" y="291084"/>
                </a:lnTo>
                <a:lnTo>
                  <a:pt x="342900" y="291084"/>
                </a:lnTo>
                <a:lnTo>
                  <a:pt x="342900" y="73151"/>
                </a:lnTo>
                <a:lnTo>
                  <a:pt x="457200" y="73151"/>
                </a:lnTo>
                <a:lnTo>
                  <a:pt x="228600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6" name="object 917"/>
          <p:cNvSpPr>
            <a:spLocks/>
          </p:cNvSpPr>
          <p:nvPr/>
        </p:nvSpPr>
        <p:spPr bwMode="auto">
          <a:xfrm>
            <a:off x="2065338" y="5384800"/>
            <a:ext cx="98425" cy="0"/>
          </a:xfrm>
          <a:custGeom>
            <a:avLst/>
            <a:gdLst>
              <a:gd name="T0" fmla="*/ 0 w 114300"/>
              <a:gd name="T1" fmla="*/ 114300 w 114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7" name="object 918"/>
          <p:cNvSpPr>
            <a:spLocks/>
          </p:cNvSpPr>
          <p:nvPr/>
        </p:nvSpPr>
        <p:spPr bwMode="auto">
          <a:xfrm>
            <a:off x="2163763" y="5384800"/>
            <a:ext cx="0" cy="196850"/>
          </a:xfrm>
          <a:custGeom>
            <a:avLst/>
            <a:gdLst>
              <a:gd name="T0" fmla="*/ 0 h 217932"/>
              <a:gd name="T1" fmla="*/ 217932 h 21793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17932">
                <a:moveTo>
                  <a:pt x="0" y="0"/>
                </a:moveTo>
                <a:lnTo>
                  <a:pt x="0" y="217932"/>
                </a:lnTo>
              </a:path>
            </a:pathLst>
          </a:custGeom>
          <a:noFill/>
          <a:ln w="12192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8" name="object 919"/>
          <p:cNvSpPr>
            <a:spLocks/>
          </p:cNvSpPr>
          <p:nvPr/>
        </p:nvSpPr>
        <p:spPr bwMode="auto">
          <a:xfrm>
            <a:off x="2163763" y="5581650"/>
            <a:ext cx="195262" cy="0"/>
          </a:xfrm>
          <a:custGeom>
            <a:avLst/>
            <a:gdLst>
              <a:gd name="T0" fmla="*/ 0 w 228600"/>
              <a:gd name="T1" fmla="*/ 228600 w 2286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69" name="object 920"/>
          <p:cNvSpPr>
            <a:spLocks/>
          </p:cNvSpPr>
          <p:nvPr/>
        </p:nvSpPr>
        <p:spPr bwMode="auto">
          <a:xfrm>
            <a:off x="2359025" y="5384800"/>
            <a:ext cx="0" cy="196850"/>
          </a:xfrm>
          <a:custGeom>
            <a:avLst/>
            <a:gdLst>
              <a:gd name="T0" fmla="*/ 217932 h 217932"/>
              <a:gd name="T1" fmla="*/ 0 h 21793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17932">
                <a:moveTo>
                  <a:pt x="0" y="21793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0" name="object 921"/>
          <p:cNvSpPr>
            <a:spLocks/>
          </p:cNvSpPr>
          <p:nvPr/>
        </p:nvSpPr>
        <p:spPr bwMode="auto">
          <a:xfrm>
            <a:off x="2359025" y="5384800"/>
            <a:ext cx="96838" cy="0"/>
          </a:xfrm>
          <a:custGeom>
            <a:avLst/>
            <a:gdLst>
              <a:gd name="T0" fmla="*/ 0 w 114300"/>
              <a:gd name="T1" fmla="*/ 114300 w 114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1" name="object 922"/>
          <p:cNvSpPr>
            <a:spLocks/>
          </p:cNvSpPr>
          <p:nvPr/>
        </p:nvSpPr>
        <p:spPr bwMode="auto">
          <a:xfrm>
            <a:off x="2260600" y="5318125"/>
            <a:ext cx="195263" cy="66675"/>
          </a:xfrm>
          <a:custGeom>
            <a:avLst/>
            <a:gdLst>
              <a:gd name="T0" fmla="*/ 228600 w 228600"/>
              <a:gd name="T1" fmla="*/ 73151 h 73151"/>
              <a:gd name="T2" fmla="*/ 0 w 228600"/>
              <a:gd name="T3" fmla="*/ 0 h 731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600" h="73151">
                <a:moveTo>
                  <a:pt x="228600" y="7315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2" name="object 923"/>
          <p:cNvSpPr>
            <a:spLocks/>
          </p:cNvSpPr>
          <p:nvPr/>
        </p:nvSpPr>
        <p:spPr bwMode="auto">
          <a:xfrm>
            <a:off x="2065338" y="5318125"/>
            <a:ext cx="195262" cy="66675"/>
          </a:xfrm>
          <a:custGeom>
            <a:avLst/>
            <a:gdLst>
              <a:gd name="T0" fmla="*/ 228600 w 228600"/>
              <a:gd name="T1" fmla="*/ 0 h 73151"/>
              <a:gd name="T2" fmla="*/ 0 w 228600"/>
              <a:gd name="T3" fmla="*/ 73151 h 731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600" h="73151">
                <a:moveTo>
                  <a:pt x="228600" y="0"/>
                </a:moveTo>
                <a:lnTo>
                  <a:pt x="0" y="73151"/>
                </a:lnTo>
              </a:path>
            </a:pathLst>
          </a:custGeom>
          <a:noFill/>
          <a:ln w="12192">
            <a:solidFill>
              <a:srgbClr val="B1B1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3" name="object 326"/>
          <p:cNvSpPr>
            <a:spLocks/>
          </p:cNvSpPr>
          <p:nvPr/>
        </p:nvSpPr>
        <p:spPr bwMode="auto">
          <a:xfrm>
            <a:off x="5203825" y="4876800"/>
            <a:ext cx="68263" cy="442913"/>
          </a:xfrm>
          <a:custGeom>
            <a:avLst/>
            <a:gdLst>
              <a:gd name="T0" fmla="*/ 0 w 80772"/>
              <a:gd name="T1" fmla="*/ 487679 h 487679"/>
              <a:gd name="T2" fmla="*/ 80772 w 80772"/>
              <a:gd name="T3" fmla="*/ 406907 h 487679"/>
              <a:gd name="T4" fmla="*/ 80772 w 80772"/>
              <a:gd name="T5" fmla="*/ 0 h 487679"/>
              <a:gd name="T6" fmla="*/ 0 w 80772"/>
              <a:gd name="T7" fmla="*/ 80771 h 487679"/>
              <a:gd name="T8" fmla="*/ 0 w 80772"/>
              <a:gd name="T9" fmla="*/ 487679 h 487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487679">
                <a:moveTo>
                  <a:pt x="0" y="487679"/>
                </a:moveTo>
                <a:lnTo>
                  <a:pt x="80772" y="406907"/>
                </a:lnTo>
                <a:lnTo>
                  <a:pt x="80772" y="0"/>
                </a:lnTo>
                <a:lnTo>
                  <a:pt x="0" y="80771"/>
                </a:lnTo>
                <a:lnTo>
                  <a:pt x="0" y="487679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4" name="object 327"/>
          <p:cNvSpPr>
            <a:spLocks/>
          </p:cNvSpPr>
          <p:nvPr/>
        </p:nvSpPr>
        <p:spPr bwMode="auto">
          <a:xfrm>
            <a:off x="5203825" y="5246688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5" name="object 328"/>
          <p:cNvSpPr>
            <a:spLocks/>
          </p:cNvSpPr>
          <p:nvPr/>
        </p:nvSpPr>
        <p:spPr bwMode="auto">
          <a:xfrm>
            <a:off x="3897313" y="4876800"/>
            <a:ext cx="1374775" cy="73025"/>
          </a:xfrm>
          <a:custGeom>
            <a:avLst/>
            <a:gdLst>
              <a:gd name="T0" fmla="*/ 1527048 w 1607820"/>
              <a:gd name="T1" fmla="*/ 80771 h 80772"/>
              <a:gd name="T2" fmla="*/ 1607820 w 1607820"/>
              <a:gd name="T3" fmla="*/ 0 h 80772"/>
              <a:gd name="T4" fmla="*/ 80772 w 1607820"/>
              <a:gd name="T5" fmla="*/ 0 h 80772"/>
              <a:gd name="T6" fmla="*/ 0 w 1607820"/>
              <a:gd name="T7" fmla="*/ 80772 h 80772"/>
              <a:gd name="T8" fmla="*/ 1527048 w 1607820"/>
              <a:gd name="T9" fmla="*/ 80771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7820" h="80772">
                <a:moveTo>
                  <a:pt x="1527048" y="80771"/>
                </a:moveTo>
                <a:lnTo>
                  <a:pt x="1607820" y="0"/>
                </a:lnTo>
                <a:lnTo>
                  <a:pt x="80772" y="0"/>
                </a:lnTo>
                <a:lnTo>
                  <a:pt x="0" y="80772"/>
                </a:lnTo>
                <a:lnTo>
                  <a:pt x="1527048" y="80771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6" name="object 329"/>
          <p:cNvSpPr>
            <a:spLocks/>
          </p:cNvSpPr>
          <p:nvPr/>
        </p:nvSpPr>
        <p:spPr bwMode="auto">
          <a:xfrm>
            <a:off x="5203825" y="4876800"/>
            <a:ext cx="68263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7" name="object 330"/>
          <p:cNvSpPr>
            <a:spLocks/>
          </p:cNvSpPr>
          <p:nvPr/>
        </p:nvSpPr>
        <p:spPr bwMode="auto">
          <a:xfrm>
            <a:off x="3897313" y="4949825"/>
            <a:ext cx="1306512" cy="369888"/>
          </a:xfrm>
          <a:custGeom>
            <a:avLst/>
            <a:gdLst>
              <a:gd name="T0" fmla="*/ 0 w 1527048"/>
              <a:gd name="T1" fmla="*/ 0 h 406908"/>
              <a:gd name="T2" fmla="*/ 0 w 1527048"/>
              <a:gd name="T3" fmla="*/ 406908 h 406908"/>
              <a:gd name="T4" fmla="*/ 1527048 w 1527048"/>
              <a:gd name="T5" fmla="*/ 406908 h 406908"/>
              <a:gd name="T6" fmla="*/ 1527048 w 1527048"/>
              <a:gd name="T7" fmla="*/ 0 h 406908"/>
              <a:gd name="T8" fmla="*/ 0 w 1527048"/>
              <a:gd name="T9" fmla="*/ 0 h 406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048" h="406908">
                <a:moveTo>
                  <a:pt x="0" y="0"/>
                </a:moveTo>
                <a:lnTo>
                  <a:pt x="0" y="406908"/>
                </a:lnTo>
                <a:lnTo>
                  <a:pt x="1527048" y="406908"/>
                </a:lnTo>
                <a:lnTo>
                  <a:pt x="1527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8" name="object 331"/>
          <p:cNvSpPr>
            <a:spLocks/>
          </p:cNvSpPr>
          <p:nvPr/>
        </p:nvSpPr>
        <p:spPr bwMode="auto">
          <a:xfrm>
            <a:off x="3897313" y="4949825"/>
            <a:ext cx="0" cy="369888"/>
          </a:xfrm>
          <a:custGeom>
            <a:avLst/>
            <a:gdLst>
              <a:gd name="T0" fmla="*/ 0 h 406908"/>
              <a:gd name="T1" fmla="*/ 406908 h 40690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06908">
                <a:moveTo>
                  <a:pt x="0" y="0"/>
                </a:moveTo>
                <a:lnTo>
                  <a:pt x="0" y="406908"/>
                </a:lnTo>
              </a:path>
            </a:pathLst>
          </a:custGeom>
          <a:noFill/>
          <a:ln w="12192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79" name="object 332"/>
          <p:cNvSpPr>
            <a:spLocks/>
          </p:cNvSpPr>
          <p:nvPr/>
        </p:nvSpPr>
        <p:spPr bwMode="auto">
          <a:xfrm>
            <a:off x="3897313" y="5319713"/>
            <a:ext cx="1306512" cy="0"/>
          </a:xfrm>
          <a:custGeom>
            <a:avLst/>
            <a:gdLst>
              <a:gd name="T0" fmla="*/ 0 w 1527048"/>
              <a:gd name="T1" fmla="*/ 1527048 w 1527048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27048">
                <a:moveTo>
                  <a:pt x="0" y="0"/>
                </a:moveTo>
                <a:lnTo>
                  <a:pt x="1527048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0" name="object 333"/>
          <p:cNvSpPr>
            <a:spLocks/>
          </p:cNvSpPr>
          <p:nvPr/>
        </p:nvSpPr>
        <p:spPr bwMode="auto">
          <a:xfrm>
            <a:off x="5203825" y="4949825"/>
            <a:ext cx="0" cy="369888"/>
          </a:xfrm>
          <a:custGeom>
            <a:avLst/>
            <a:gdLst>
              <a:gd name="T0" fmla="*/ 406908 h 406908"/>
              <a:gd name="T1" fmla="*/ 0 h 40690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06908">
                <a:moveTo>
                  <a:pt x="0" y="40690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1" name="object 334"/>
          <p:cNvSpPr>
            <a:spLocks/>
          </p:cNvSpPr>
          <p:nvPr/>
        </p:nvSpPr>
        <p:spPr bwMode="auto">
          <a:xfrm>
            <a:off x="3897313" y="4949825"/>
            <a:ext cx="1306512" cy="0"/>
          </a:xfrm>
          <a:custGeom>
            <a:avLst/>
            <a:gdLst>
              <a:gd name="T0" fmla="*/ 1527048 w 1527048"/>
              <a:gd name="T1" fmla="*/ 0 w 1527048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27048">
                <a:moveTo>
                  <a:pt x="1527048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2" name="object 335"/>
          <p:cNvSpPr>
            <a:spLocks/>
          </p:cNvSpPr>
          <p:nvPr/>
        </p:nvSpPr>
        <p:spPr bwMode="auto">
          <a:xfrm>
            <a:off x="4498975" y="5548313"/>
            <a:ext cx="130175" cy="76200"/>
          </a:xfrm>
          <a:custGeom>
            <a:avLst/>
            <a:gdLst>
              <a:gd name="T0" fmla="*/ 71628 w 152400"/>
              <a:gd name="T1" fmla="*/ 80771 h 82295"/>
              <a:gd name="T2" fmla="*/ 152400 w 152400"/>
              <a:gd name="T3" fmla="*/ 0 h 82295"/>
              <a:gd name="T4" fmla="*/ 80772 w 152400"/>
              <a:gd name="T5" fmla="*/ 1524 h 82295"/>
              <a:gd name="T6" fmla="*/ 0 w 152400"/>
              <a:gd name="T7" fmla="*/ 82295 h 82295"/>
              <a:gd name="T8" fmla="*/ 71628 w 152400"/>
              <a:gd name="T9" fmla="*/ 80771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400" h="82295">
                <a:moveTo>
                  <a:pt x="71628" y="80771"/>
                </a:moveTo>
                <a:lnTo>
                  <a:pt x="152400" y="0"/>
                </a:lnTo>
                <a:lnTo>
                  <a:pt x="80772" y="1524"/>
                </a:lnTo>
                <a:lnTo>
                  <a:pt x="0" y="82295"/>
                </a:lnTo>
                <a:lnTo>
                  <a:pt x="71628" y="80771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3" name="object 336"/>
          <p:cNvSpPr>
            <a:spLocks/>
          </p:cNvSpPr>
          <p:nvPr/>
        </p:nvSpPr>
        <p:spPr bwMode="auto">
          <a:xfrm>
            <a:off x="4559300" y="5548313"/>
            <a:ext cx="69850" cy="74612"/>
          </a:xfrm>
          <a:custGeom>
            <a:avLst/>
            <a:gdLst>
              <a:gd name="T0" fmla="*/ 0 w 80771"/>
              <a:gd name="T1" fmla="*/ 80771 h 80771"/>
              <a:gd name="T2" fmla="*/ 80771 w 80771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1">
                <a:moveTo>
                  <a:pt x="0" y="80771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9797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4" name="object 337"/>
          <p:cNvSpPr>
            <a:spLocks/>
          </p:cNvSpPr>
          <p:nvPr/>
        </p:nvSpPr>
        <p:spPr bwMode="auto">
          <a:xfrm>
            <a:off x="4529138" y="5548313"/>
            <a:ext cx="100012" cy="76200"/>
          </a:xfrm>
          <a:custGeom>
            <a:avLst/>
            <a:gdLst>
              <a:gd name="T0" fmla="*/ 36576 w 117348"/>
              <a:gd name="T1" fmla="*/ 80771 h 82295"/>
              <a:gd name="T2" fmla="*/ 117348 w 117348"/>
              <a:gd name="T3" fmla="*/ 0 h 82295"/>
              <a:gd name="T4" fmla="*/ 80772 w 117348"/>
              <a:gd name="T5" fmla="*/ 1524 h 82295"/>
              <a:gd name="T6" fmla="*/ 0 w 117348"/>
              <a:gd name="T7" fmla="*/ 82295 h 82295"/>
              <a:gd name="T8" fmla="*/ 36576 w 117348"/>
              <a:gd name="T9" fmla="*/ 80771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348" h="82295">
                <a:moveTo>
                  <a:pt x="36576" y="80771"/>
                </a:moveTo>
                <a:lnTo>
                  <a:pt x="117348" y="0"/>
                </a:lnTo>
                <a:lnTo>
                  <a:pt x="80772" y="1524"/>
                </a:lnTo>
                <a:lnTo>
                  <a:pt x="0" y="82295"/>
                </a:lnTo>
                <a:lnTo>
                  <a:pt x="36576" y="80771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5" name="object 338"/>
          <p:cNvSpPr>
            <a:spLocks/>
          </p:cNvSpPr>
          <p:nvPr/>
        </p:nvSpPr>
        <p:spPr bwMode="auto">
          <a:xfrm>
            <a:off x="4498975" y="5549900"/>
            <a:ext cx="98425" cy="74613"/>
          </a:xfrm>
          <a:custGeom>
            <a:avLst/>
            <a:gdLst>
              <a:gd name="T0" fmla="*/ 35051 w 115824"/>
              <a:gd name="T1" fmla="*/ 80771 h 80771"/>
              <a:gd name="T2" fmla="*/ 115824 w 115824"/>
              <a:gd name="T3" fmla="*/ 0 h 80771"/>
              <a:gd name="T4" fmla="*/ 80772 w 115824"/>
              <a:gd name="T5" fmla="*/ 0 h 80771"/>
              <a:gd name="T6" fmla="*/ 0 w 115824"/>
              <a:gd name="T7" fmla="*/ 80771 h 80771"/>
              <a:gd name="T8" fmla="*/ 35051 w 115824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80771">
                <a:moveTo>
                  <a:pt x="35051" y="80771"/>
                </a:moveTo>
                <a:lnTo>
                  <a:pt x="115824" y="0"/>
                </a:lnTo>
                <a:lnTo>
                  <a:pt x="80772" y="0"/>
                </a:lnTo>
                <a:lnTo>
                  <a:pt x="0" y="80771"/>
                </a:lnTo>
                <a:lnTo>
                  <a:pt x="35051" y="80771"/>
                </a:lnTo>
                <a:close/>
              </a:path>
            </a:pathLst>
          </a:custGeom>
          <a:solidFill>
            <a:srgbClr val="989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6" name="object 339"/>
          <p:cNvSpPr>
            <a:spLocks/>
          </p:cNvSpPr>
          <p:nvPr/>
        </p:nvSpPr>
        <p:spPr bwMode="auto">
          <a:xfrm>
            <a:off x="4440238" y="5549900"/>
            <a:ext cx="127000" cy="76200"/>
          </a:xfrm>
          <a:custGeom>
            <a:avLst/>
            <a:gdLst>
              <a:gd name="T0" fmla="*/ 68579 w 149351"/>
              <a:gd name="T1" fmla="*/ 80771 h 83819"/>
              <a:gd name="T2" fmla="*/ 149351 w 149351"/>
              <a:gd name="T3" fmla="*/ 0 h 83819"/>
              <a:gd name="T4" fmla="*/ 80772 w 149351"/>
              <a:gd name="T5" fmla="*/ 3047 h 83819"/>
              <a:gd name="T6" fmla="*/ 0 w 149351"/>
              <a:gd name="T7" fmla="*/ 83819 h 83819"/>
              <a:gd name="T8" fmla="*/ 68579 w 149351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351" h="83819">
                <a:moveTo>
                  <a:pt x="68579" y="80771"/>
                </a:moveTo>
                <a:lnTo>
                  <a:pt x="149351" y="0"/>
                </a:lnTo>
                <a:lnTo>
                  <a:pt x="80772" y="3047"/>
                </a:lnTo>
                <a:lnTo>
                  <a:pt x="0" y="83819"/>
                </a:lnTo>
                <a:lnTo>
                  <a:pt x="68579" y="80771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7" name="object 340"/>
          <p:cNvSpPr>
            <a:spLocks/>
          </p:cNvSpPr>
          <p:nvPr/>
        </p:nvSpPr>
        <p:spPr bwMode="auto">
          <a:xfrm>
            <a:off x="4498975" y="5549900"/>
            <a:ext cx="68263" cy="74613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999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8" name="object 341"/>
          <p:cNvSpPr>
            <a:spLocks/>
          </p:cNvSpPr>
          <p:nvPr/>
        </p:nvSpPr>
        <p:spPr bwMode="auto">
          <a:xfrm>
            <a:off x="4478338" y="5549900"/>
            <a:ext cx="88900" cy="74613"/>
          </a:xfrm>
          <a:custGeom>
            <a:avLst/>
            <a:gdLst>
              <a:gd name="T0" fmla="*/ 22859 w 103631"/>
              <a:gd name="T1" fmla="*/ 80771 h 82295"/>
              <a:gd name="T2" fmla="*/ 103631 w 103631"/>
              <a:gd name="T3" fmla="*/ 0 h 82295"/>
              <a:gd name="T4" fmla="*/ 80771 w 103631"/>
              <a:gd name="T5" fmla="*/ 1524 h 82295"/>
              <a:gd name="T6" fmla="*/ 0 w 103631"/>
              <a:gd name="T7" fmla="*/ 82295 h 82295"/>
              <a:gd name="T8" fmla="*/ 22859 w 103631"/>
              <a:gd name="T9" fmla="*/ 80771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59" y="80771"/>
                </a:moveTo>
                <a:lnTo>
                  <a:pt x="103631" y="0"/>
                </a:lnTo>
                <a:lnTo>
                  <a:pt x="80771" y="1524"/>
                </a:lnTo>
                <a:lnTo>
                  <a:pt x="0" y="82295"/>
                </a:lnTo>
                <a:lnTo>
                  <a:pt x="22859" y="80771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89" name="object 342"/>
          <p:cNvSpPr>
            <a:spLocks/>
          </p:cNvSpPr>
          <p:nvPr/>
        </p:nvSpPr>
        <p:spPr bwMode="auto">
          <a:xfrm>
            <a:off x="4459288" y="5551488"/>
            <a:ext cx="88900" cy="74612"/>
          </a:xfrm>
          <a:custGeom>
            <a:avLst/>
            <a:gdLst>
              <a:gd name="T0" fmla="*/ 22860 w 103631"/>
              <a:gd name="T1" fmla="*/ 80771 h 82295"/>
              <a:gd name="T2" fmla="*/ 103631 w 103631"/>
              <a:gd name="T3" fmla="*/ 0 h 82295"/>
              <a:gd name="T4" fmla="*/ 80771 w 103631"/>
              <a:gd name="T5" fmla="*/ 1523 h 82295"/>
              <a:gd name="T6" fmla="*/ 0 w 103631"/>
              <a:gd name="T7" fmla="*/ 82295 h 82295"/>
              <a:gd name="T8" fmla="*/ 22860 w 103631"/>
              <a:gd name="T9" fmla="*/ 80771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60" y="80771"/>
                </a:moveTo>
                <a:lnTo>
                  <a:pt x="103631" y="0"/>
                </a:lnTo>
                <a:lnTo>
                  <a:pt x="80771" y="1523"/>
                </a:lnTo>
                <a:lnTo>
                  <a:pt x="0" y="82295"/>
                </a:lnTo>
                <a:lnTo>
                  <a:pt x="22860" y="80771"/>
                </a:lnTo>
                <a:close/>
              </a:path>
            </a:pathLst>
          </a:custGeom>
          <a:solidFill>
            <a:srgbClr val="9A9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0" name="object 343"/>
          <p:cNvSpPr>
            <a:spLocks/>
          </p:cNvSpPr>
          <p:nvPr/>
        </p:nvSpPr>
        <p:spPr bwMode="auto">
          <a:xfrm>
            <a:off x="4440238" y="5553075"/>
            <a:ext cx="88900" cy="73025"/>
          </a:xfrm>
          <a:custGeom>
            <a:avLst/>
            <a:gdLst>
              <a:gd name="T0" fmla="*/ 22860 w 103631"/>
              <a:gd name="T1" fmla="*/ 80772 h 80772"/>
              <a:gd name="T2" fmla="*/ 103631 w 103631"/>
              <a:gd name="T3" fmla="*/ 0 h 80772"/>
              <a:gd name="T4" fmla="*/ 80772 w 103631"/>
              <a:gd name="T5" fmla="*/ 0 h 80772"/>
              <a:gd name="T6" fmla="*/ 0 w 103631"/>
              <a:gd name="T7" fmla="*/ 80772 h 80772"/>
              <a:gd name="T8" fmla="*/ 22860 w 103631"/>
              <a:gd name="T9" fmla="*/ 80772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0772">
                <a:moveTo>
                  <a:pt x="22860" y="80772"/>
                </a:moveTo>
                <a:lnTo>
                  <a:pt x="103631" y="0"/>
                </a:lnTo>
                <a:lnTo>
                  <a:pt x="80772" y="0"/>
                </a:lnTo>
                <a:lnTo>
                  <a:pt x="0" y="80772"/>
                </a:lnTo>
                <a:lnTo>
                  <a:pt x="22860" y="80772"/>
                </a:lnTo>
                <a:close/>
              </a:path>
            </a:pathLst>
          </a:custGeom>
          <a:solidFill>
            <a:srgbClr val="9B9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1" name="object 344"/>
          <p:cNvSpPr>
            <a:spLocks/>
          </p:cNvSpPr>
          <p:nvPr/>
        </p:nvSpPr>
        <p:spPr bwMode="auto">
          <a:xfrm>
            <a:off x="4383088" y="5553075"/>
            <a:ext cx="125412" cy="79375"/>
          </a:xfrm>
          <a:custGeom>
            <a:avLst/>
            <a:gdLst>
              <a:gd name="T0" fmla="*/ 67056 w 147828"/>
              <a:gd name="T1" fmla="*/ 80772 h 86868"/>
              <a:gd name="T2" fmla="*/ 147828 w 147828"/>
              <a:gd name="T3" fmla="*/ 0 h 86868"/>
              <a:gd name="T4" fmla="*/ 80772 w 147828"/>
              <a:gd name="T5" fmla="*/ 6096 h 86868"/>
              <a:gd name="T6" fmla="*/ 0 w 147828"/>
              <a:gd name="T7" fmla="*/ 86868 h 86868"/>
              <a:gd name="T8" fmla="*/ 67056 w 147828"/>
              <a:gd name="T9" fmla="*/ 80772 h 86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828" h="86868">
                <a:moveTo>
                  <a:pt x="67056" y="80772"/>
                </a:moveTo>
                <a:lnTo>
                  <a:pt x="147828" y="0"/>
                </a:lnTo>
                <a:lnTo>
                  <a:pt x="80772" y="6096"/>
                </a:lnTo>
                <a:lnTo>
                  <a:pt x="0" y="86868"/>
                </a:lnTo>
                <a:lnTo>
                  <a:pt x="67056" y="80772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2" name="object 345"/>
          <p:cNvSpPr>
            <a:spLocks/>
          </p:cNvSpPr>
          <p:nvPr/>
        </p:nvSpPr>
        <p:spPr bwMode="auto">
          <a:xfrm>
            <a:off x="4440238" y="55530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C9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3" name="object 346"/>
          <p:cNvSpPr>
            <a:spLocks/>
          </p:cNvSpPr>
          <p:nvPr/>
        </p:nvSpPr>
        <p:spPr bwMode="auto">
          <a:xfrm>
            <a:off x="4411663" y="5553075"/>
            <a:ext cx="96837" cy="76200"/>
          </a:xfrm>
          <a:custGeom>
            <a:avLst/>
            <a:gdLst>
              <a:gd name="T0" fmla="*/ 33527 w 114300"/>
              <a:gd name="T1" fmla="*/ 80772 h 83820"/>
              <a:gd name="T2" fmla="*/ 114300 w 114300"/>
              <a:gd name="T3" fmla="*/ 0 h 83820"/>
              <a:gd name="T4" fmla="*/ 80771 w 114300"/>
              <a:gd name="T5" fmla="*/ 3048 h 83820"/>
              <a:gd name="T6" fmla="*/ 0 w 114300"/>
              <a:gd name="T7" fmla="*/ 83820 h 83820"/>
              <a:gd name="T8" fmla="*/ 33527 w 114300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20">
                <a:moveTo>
                  <a:pt x="33527" y="80772"/>
                </a:moveTo>
                <a:lnTo>
                  <a:pt x="114300" y="0"/>
                </a:lnTo>
                <a:lnTo>
                  <a:pt x="80771" y="3048"/>
                </a:lnTo>
                <a:lnTo>
                  <a:pt x="0" y="83820"/>
                </a:lnTo>
                <a:lnTo>
                  <a:pt x="33527" y="80772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4" name="object 347"/>
          <p:cNvSpPr>
            <a:spLocks/>
          </p:cNvSpPr>
          <p:nvPr/>
        </p:nvSpPr>
        <p:spPr bwMode="auto">
          <a:xfrm>
            <a:off x="4383088" y="5556250"/>
            <a:ext cx="96837" cy="76200"/>
          </a:xfrm>
          <a:custGeom>
            <a:avLst/>
            <a:gdLst>
              <a:gd name="T0" fmla="*/ 33528 w 114300"/>
              <a:gd name="T1" fmla="*/ 80772 h 83820"/>
              <a:gd name="T2" fmla="*/ 114300 w 114300"/>
              <a:gd name="T3" fmla="*/ 0 h 83820"/>
              <a:gd name="T4" fmla="*/ 80772 w 114300"/>
              <a:gd name="T5" fmla="*/ 3048 h 83820"/>
              <a:gd name="T6" fmla="*/ 0 w 114300"/>
              <a:gd name="T7" fmla="*/ 83820 h 83820"/>
              <a:gd name="T8" fmla="*/ 33528 w 114300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20">
                <a:moveTo>
                  <a:pt x="33528" y="80772"/>
                </a:moveTo>
                <a:lnTo>
                  <a:pt x="114300" y="0"/>
                </a:lnTo>
                <a:lnTo>
                  <a:pt x="80772" y="3048"/>
                </a:lnTo>
                <a:lnTo>
                  <a:pt x="0" y="83820"/>
                </a:lnTo>
                <a:lnTo>
                  <a:pt x="33528" y="80772"/>
                </a:lnTo>
                <a:close/>
              </a:path>
            </a:pathLst>
          </a:custGeom>
          <a:solidFill>
            <a:srgbClr val="9D9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5" name="object 348"/>
          <p:cNvSpPr>
            <a:spLocks/>
          </p:cNvSpPr>
          <p:nvPr/>
        </p:nvSpPr>
        <p:spPr bwMode="auto">
          <a:xfrm>
            <a:off x="4327525" y="5559425"/>
            <a:ext cx="123825" cy="79375"/>
          </a:xfrm>
          <a:custGeom>
            <a:avLst/>
            <a:gdLst>
              <a:gd name="T0" fmla="*/ 64007 w 144779"/>
              <a:gd name="T1" fmla="*/ 80772 h 88392"/>
              <a:gd name="T2" fmla="*/ 144779 w 144779"/>
              <a:gd name="T3" fmla="*/ 0 h 88392"/>
              <a:gd name="T4" fmla="*/ 80772 w 144779"/>
              <a:gd name="T5" fmla="*/ 7620 h 88392"/>
              <a:gd name="T6" fmla="*/ 0 w 144779"/>
              <a:gd name="T7" fmla="*/ 88392 h 88392"/>
              <a:gd name="T8" fmla="*/ 64007 w 144779"/>
              <a:gd name="T9" fmla="*/ 80772 h 88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779" h="88392">
                <a:moveTo>
                  <a:pt x="64007" y="80772"/>
                </a:moveTo>
                <a:lnTo>
                  <a:pt x="144779" y="0"/>
                </a:lnTo>
                <a:lnTo>
                  <a:pt x="80772" y="7620"/>
                </a:lnTo>
                <a:lnTo>
                  <a:pt x="0" y="88392"/>
                </a:lnTo>
                <a:lnTo>
                  <a:pt x="64007" y="80772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6" name="object 349"/>
          <p:cNvSpPr>
            <a:spLocks/>
          </p:cNvSpPr>
          <p:nvPr/>
        </p:nvSpPr>
        <p:spPr bwMode="auto">
          <a:xfrm>
            <a:off x="4383088" y="555942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E9E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7" name="object 350"/>
          <p:cNvSpPr>
            <a:spLocks/>
          </p:cNvSpPr>
          <p:nvPr/>
        </p:nvSpPr>
        <p:spPr bwMode="auto">
          <a:xfrm>
            <a:off x="4364038" y="5559425"/>
            <a:ext cx="87312" cy="76200"/>
          </a:xfrm>
          <a:custGeom>
            <a:avLst/>
            <a:gdLst>
              <a:gd name="T0" fmla="*/ 21335 w 102107"/>
              <a:gd name="T1" fmla="*/ 80772 h 83820"/>
              <a:gd name="T2" fmla="*/ 102107 w 102107"/>
              <a:gd name="T3" fmla="*/ 0 h 83820"/>
              <a:gd name="T4" fmla="*/ 80771 w 102107"/>
              <a:gd name="T5" fmla="*/ 3048 h 83820"/>
              <a:gd name="T6" fmla="*/ 0 w 102107"/>
              <a:gd name="T7" fmla="*/ 83820 h 83820"/>
              <a:gd name="T8" fmla="*/ 21335 w 102107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5" y="80772"/>
                </a:moveTo>
                <a:lnTo>
                  <a:pt x="102107" y="0"/>
                </a:lnTo>
                <a:lnTo>
                  <a:pt x="80771" y="3048"/>
                </a:lnTo>
                <a:lnTo>
                  <a:pt x="0" y="83820"/>
                </a:lnTo>
                <a:lnTo>
                  <a:pt x="21335" y="80772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8" name="object 351"/>
          <p:cNvSpPr>
            <a:spLocks/>
          </p:cNvSpPr>
          <p:nvPr/>
        </p:nvSpPr>
        <p:spPr bwMode="auto">
          <a:xfrm>
            <a:off x="4346575" y="5561013"/>
            <a:ext cx="87313" cy="76200"/>
          </a:xfrm>
          <a:custGeom>
            <a:avLst/>
            <a:gdLst>
              <a:gd name="T0" fmla="*/ 21336 w 102107"/>
              <a:gd name="T1" fmla="*/ 80772 h 83820"/>
              <a:gd name="T2" fmla="*/ 102107 w 102107"/>
              <a:gd name="T3" fmla="*/ 0 h 83820"/>
              <a:gd name="T4" fmla="*/ 80771 w 102107"/>
              <a:gd name="T5" fmla="*/ 3048 h 83820"/>
              <a:gd name="T6" fmla="*/ 0 w 102107"/>
              <a:gd name="T7" fmla="*/ 83820 h 83820"/>
              <a:gd name="T8" fmla="*/ 21336 w 102107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6" y="80772"/>
                </a:moveTo>
                <a:lnTo>
                  <a:pt x="102107" y="0"/>
                </a:lnTo>
                <a:lnTo>
                  <a:pt x="80771" y="3048"/>
                </a:lnTo>
                <a:lnTo>
                  <a:pt x="0" y="83820"/>
                </a:lnTo>
                <a:lnTo>
                  <a:pt x="21336" y="80772"/>
                </a:lnTo>
                <a:close/>
              </a:path>
            </a:pathLst>
          </a:custGeom>
          <a:solidFill>
            <a:srgbClr val="9F9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199" name="object 352"/>
          <p:cNvSpPr>
            <a:spLocks/>
          </p:cNvSpPr>
          <p:nvPr/>
        </p:nvSpPr>
        <p:spPr bwMode="auto">
          <a:xfrm>
            <a:off x="4327525" y="5564188"/>
            <a:ext cx="87313" cy="74612"/>
          </a:xfrm>
          <a:custGeom>
            <a:avLst/>
            <a:gdLst>
              <a:gd name="T0" fmla="*/ 21336 w 102107"/>
              <a:gd name="T1" fmla="*/ 80772 h 82296"/>
              <a:gd name="T2" fmla="*/ 102107 w 102107"/>
              <a:gd name="T3" fmla="*/ 0 h 82296"/>
              <a:gd name="T4" fmla="*/ 80772 w 102107"/>
              <a:gd name="T5" fmla="*/ 1524 h 82296"/>
              <a:gd name="T6" fmla="*/ 0 w 102107"/>
              <a:gd name="T7" fmla="*/ 82296 h 82296"/>
              <a:gd name="T8" fmla="*/ 21336 w 102107"/>
              <a:gd name="T9" fmla="*/ 80772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2296">
                <a:moveTo>
                  <a:pt x="21336" y="80772"/>
                </a:moveTo>
                <a:lnTo>
                  <a:pt x="102107" y="0"/>
                </a:lnTo>
                <a:lnTo>
                  <a:pt x="80772" y="1524"/>
                </a:lnTo>
                <a:lnTo>
                  <a:pt x="0" y="82296"/>
                </a:lnTo>
                <a:lnTo>
                  <a:pt x="21336" y="80772"/>
                </a:lnTo>
                <a:close/>
              </a:path>
            </a:pathLst>
          </a:custGeom>
          <a:solidFill>
            <a:srgbClr val="A0A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0" name="object 353"/>
          <p:cNvSpPr>
            <a:spLocks/>
          </p:cNvSpPr>
          <p:nvPr/>
        </p:nvSpPr>
        <p:spPr bwMode="auto">
          <a:xfrm>
            <a:off x="4276725" y="5565775"/>
            <a:ext cx="120650" cy="82550"/>
          </a:xfrm>
          <a:custGeom>
            <a:avLst/>
            <a:gdLst>
              <a:gd name="T0" fmla="*/ 59436 w 140208"/>
              <a:gd name="T1" fmla="*/ 80772 h 91439"/>
              <a:gd name="T2" fmla="*/ 140208 w 140208"/>
              <a:gd name="T3" fmla="*/ 0 h 91439"/>
              <a:gd name="T4" fmla="*/ 80772 w 140208"/>
              <a:gd name="T5" fmla="*/ 10667 h 91439"/>
              <a:gd name="T6" fmla="*/ 0 w 140208"/>
              <a:gd name="T7" fmla="*/ 91439 h 91439"/>
              <a:gd name="T8" fmla="*/ 59436 w 140208"/>
              <a:gd name="T9" fmla="*/ 80772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208" h="91439">
                <a:moveTo>
                  <a:pt x="59436" y="80772"/>
                </a:moveTo>
                <a:lnTo>
                  <a:pt x="140208" y="0"/>
                </a:lnTo>
                <a:lnTo>
                  <a:pt x="80772" y="10667"/>
                </a:lnTo>
                <a:lnTo>
                  <a:pt x="0" y="91439"/>
                </a:lnTo>
                <a:lnTo>
                  <a:pt x="59436" y="8077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1" name="object 354"/>
          <p:cNvSpPr>
            <a:spLocks/>
          </p:cNvSpPr>
          <p:nvPr/>
        </p:nvSpPr>
        <p:spPr bwMode="auto">
          <a:xfrm>
            <a:off x="4327525" y="5565775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1A1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2" name="object 355"/>
          <p:cNvSpPr>
            <a:spLocks/>
          </p:cNvSpPr>
          <p:nvPr/>
        </p:nvSpPr>
        <p:spPr bwMode="auto">
          <a:xfrm>
            <a:off x="4310063" y="5565775"/>
            <a:ext cx="87312" cy="76200"/>
          </a:xfrm>
          <a:custGeom>
            <a:avLst/>
            <a:gdLst>
              <a:gd name="T0" fmla="*/ 19812 w 100584"/>
              <a:gd name="T1" fmla="*/ 80772 h 83819"/>
              <a:gd name="T2" fmla="*/ 100584 w 100584"/>
              <a:gd name="T3" fmla="*/ 0 h 83819"/>
              <a:gd name="T4" fmla="*/ 80772 w 100584"/>
              <a:gd name="T5" fmla="*/ 3048 h 83819"/>
              <a:gd name="T6" fmla="*/ 0 w 100584"/>
              <a:gd name="T7" fmla="*/ 83819 h 83819"/>
              <a:gd name="T8" fmla="*/ 19812 w 100584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19">
                <a:moveTo>
                  <a:pt x="19812" y="80772"/>
                </a:moveTo>
                <a:lnTo>
                  <a:pt x="100584" y="0"/>
                </a:lnTo>
                <a:lnTo>
                  <a:pt x="80772" y="3048"/>
                </a:lnTo>
                <a:lnTo>
                  <a:pt x="0" y="83819"/>
                </a:lnTo>
                <a:lnTo>
                  <a:pt x="19812" y="8077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3" name="object 356"/>
          <p:cNvSpPr>
            <a:spLocks/>
          </p:cNvSpPr>
          <p:nvPr/>
        </p:nvSpPr>
        <p:spPr bwMode="auto">
          <a:xfrm>
            <a:off x="4294188" y="5568950"/>
            <a:ext cx="85725" cy="76200"/>
          </a:xfrm>
          <a:custGeom>
            <a:avLst/>
            <a:gdLst>
              <a:gd name="T0" fmla="*/ 19812 w 100584"/>
              <a:gd name="T1" fmla="*/ 80771 h 83819"/>
              <a:gd name="T2" fmla="*/ 100584 w 100584"/>
              <a:gd name="T3" fmla="*/ 0 h 83819"/>
              <a:gd name="T4" fmla="*/ 80772 w 100584"/>
              <a:gd name="T5" fmla="*/ 3047 h 83819"/>
              <a:gd name="T6" fmla="*/ 0 w 100584"/>
              <a:gd name="T7" fmla="*/ 83819 h 83819"/>
              <a:gd name="T8" fmla="*/ 19812 w 100584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19">
                <a:moveTo>
                  <a:pt x="19812" y="80771"/>
                </a:moveTo>
                <a:lnTo>
                  <a:pt x="100584" y="0"/>
                </a:lnTo>
                <a:lnTo>
                  <a:pt x="80772" y="3047"/>
                </a:lnTo>
                <a:lnTo>
                  <a:pt x="0" y="83819"/>
                </a:lnTo>
                <a:lnTo>
                  <a:pt x="19812" y="80771"/>
                </a:lnTo>
                <a:close/>
              </a:path>
            </a:pathLst>
          </a:custGeom>
          <a:solidFill>
            <a:srgbClr val="A2A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4" name="object 357"/>
          <p:cNvSpPr>
            <a:spLocks/>
          </p:cNvSpPr>
          <p:nvPr/>
        </p:nvSpPr>
        <p:spPr bwMode="auto">
          <a:xfrm>
            <a:off x="4276725" y="5570538"/>
            <a:ext cx="85725" cy="77787"/>
          </a:xfrm>
          <a:custGeom>
            <a:avLst/>
            <a:gdLst>
              <a:gd name="T0" fmla="*/ 19812 w 100584"/>
              <a:gd name="T1" fmla="*/ 80772 h 85344"/>
              <a:gd name="T2" fmla="*/ 100584 w 100584"/>
              <a:gd name="T3" fmla="*/ 0 h 85344"/>
              <a:gd name="T4" fmla="*/ 80772 w 100584"/>
              <a:gd name="T5" fmla="*/ 4572 h 85344"/>
              <a:gd name="T6" fmla="*/ 0 w 100584"/>
              <a:gd name="T7" fmla="*/ 85344 h 85344"/>
              <a:gd name="T8" fmla="*/ 19812 w 100584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5344">
                <a:moveTo>
                  <a:pt x="19812" y="80772"/>
                </a:moveTo>
                <a:lnTo>
                  <a:pt x="100584" y="0"/>
                </a:lnTo>
                <a:lnTo>
                  <a:pt x="80772" y="4572"/>
                </a:lnTo>
                <a:lnTo>
                  <a:pt x="0" y="85344"/>
                </a:lnTo>
                <a:lnTo>
                  <a:pt x="19812" y="80772"/>
                </a:lnTo>
                <a:close/>
              </a:path>
            </a:pathLst>
          </a:custGeom>
          <a:solidFill>
            <a:srgbClr val="A3A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5" name="object 358"/>
          <p:cNvSpPr>
            <a:spLocks/>
          </p:cNvSpPr>
          <p:nvPr/>
        </p:nvSpPr>
        <p:spPr bwMode="auto">
          <a:xfrm>
            <a:off x="4227513" y="5575300"/>
            <a:ext cx="119062" cy="82550"/>
          </a:xfrm>
          <a:custGeom>
            <a:avLst/>
            <a:gdLst>
              <a:gd name="T0" fmla="*/ 57912 w 138684"/>
              <a:gd name="T1" fmla="*/ 80772 h 91439"/>
              <a:gd name="T2" fmla="*/ 138684 w 138684"/>
              <a:gd name="T3" fmla="*/ 0 h 91439"/>
              <a:gd name="T4" fmla="*/ 80772 w 138684"/>
              <a:gd name="T5" fmla="*/ 10668 h 91439"/>
              <a:gd name="T6" fmla="*/ 0 w 138684"/>
              <a:gd name="T7" fmla="*/ 91439 h 91439"/>
              <a:gd name="T8" fmla="*/ 57912 w 138684"/>
              <a:gd name="T9" fmla="*/ 80772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684" h="91439">
                <a:moveTo>
                  <a:pt x="57912" y="80772"/>
                </a:moveTo>
                <a:lnTo>
                  <a:pt x="138684" y="0"/>
                </a:lnTo>
                <a:lnTo>
                  <a:pt x="80772" y="10668"/>
                </a:lnTo>
                <a:lnTo>
                  <a:pt x="0" y="91439"/>
                </a:lnTo>
                <a:lnTo>
                  <a:pt x="57912" y="80772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6" name="object 359"/>
          <p:cNvSpPr>
            <a:spLocks/>
          </p:cNvSpPr>
          <p:nvPr/>
        </p:nvSpPr>
        <p:spPr bwMode="auto">
          <a:xfrm>
            <a:off x="4276725" y="55753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4A4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7" name="object 360"/>
          <p:cNvSpPr>
            <a:spLocks/>
          </p:cNvSpPr>
          <p:nvPr/>
        </p:nvSpPr>
        <p:spPr bwMode="auto">
          <a:xfrm>
            <a:off x="4259263" y="5575300"/>
            <a:ext cx="87312" cy="76200"/>
          </a:xfrm>
          <a:custGeom>
            <a:avLst/>
            <a:gdLst>
              <a:gd name="T0" fmla="*/ 19812 w 100584"/>
              <a:gd name="T1" fmla="*/ 80772 h 83820"/>
              <a:gd name="T2" fmla="*/ 100584 w 100584"/>
              <a:gd name="T3" fmla="*/ 0 h 83820"/>
              <a:gd name="T4" fmla="*/ 80772 w 100584"/>
              <a:gd name="T5" fmla="*/ 3048 h 83820"/>
              <a:gd name="T6" fmla="*/ 0 w 100584"/>
              <a:gd name="T7" fmla="*/ 83820 h 83820"/>
              <a:gd name="T8" fmla="*/ 19812 w 100584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20">
                <a:moveTo>
                  <a:pt x="19812" y="80772"/>
                </a:moveTo>
                <a:lnTo>
                  <a:pt x="100584" y="0"/>
                </a:lnTo>
                <a:lnTo>
                  <a:pt x="80772" y="3048"/>
                </a:lnTo>
                <a:lnTo>
                  <a:pt x="0" y="83820"/>
                </a:lnTo>
                <a:lnTo>
                  <a:pt x="19812" y="80772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8" name="object 361"/>
          <p:cNvSpPr>
            <a:spLocks/>
          </p:cNvSpPr>
          <p:nvPr/>
        </p:nvSpPr>
        <p:spPr bwMode="auto">
          <a:xfrm>
            <a:off x="4244975" y="5578475"/>
            <a:ext cx="84138" cy="77788"/>
          </a:xfrm>
          <a:custGeom>
            <a:avLst/>
            <a:gdLst>
              <a:gd name="T0" fmla="*/ 18287 w 99060"/>
              <a:gd name="T1" fmla="*/ 80772 h 85344"/>
              <a:gd name="T2" fmla="*/ 99060 w 99060"/>
              <a:gd name="T3" fmla="*/ 0 h 85344"/>
              <a:gd name="T4" fmla="*/ 80772 w 99060"/>
              <a:gd name="T5" fmla="*/ 4572 h 85344"/>
              <a:gd name="T6" fmla="*/ 0 w 99060"/>
              <a:gd name="T7" fmla="*/ 85344 h 85344"/>
              <a:gd name="T8" fmla="*/ 18287 w 99060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4">
                <a:moveTo>
                  <a:pt x="18287" y="80772"/>
                </a:moveTo>
                <a:lnTo>
                  <a:pt x="99060" y="0"/>
                </a:lnTo>
                <a:lnTo>
                  <a:pt x="80772" y="4572"/>
                </a:lnTo>
                <a:lnTo>
                  <a:pt x="0" y="85344"/>
                </a:lnTo>
                <a:lnTo>
                  <a:pt x="18287" y="80772"/>
                </a:lnTo>
                <a:close/>
              </a:path>
            </a:pathLst>
          </a:custGeom>
          <a:solidFill>
            <a:srgbClr val="A5A5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09" name="object 362"/>
          <p:cNvSpPr>
            <a:spLocks/>
          </p:cNvSpPr>
          <p:nvPr/>
        </p:nvSpPr>
        <p:spPr bwMode="auto">
          <a:xfrm>
            <a:off x="4227513" y="5581650"/>
            <a:ext cx="85725" cy="76200"/>
          </a:xfrm>
          <a:custGeom>
            <a:avLst/>
            <a:gdLst>
              <a:gd name="T0" fmla="*/ 19812 w 100584"/>
              <a:gd name="T1" fmla="*/ 80772 h 83819"/>
              <a:gd name="T2" fmla="*/ 100584 w 100584"/>
              <a:gd name="T3" fmla="*/ 0 h 83819"/>
              <a:gd name="T4" fmla="*/ 80772 w 100584"/>
              <a:gd name="T5" fmla="*/ 3048 h 83819"/>
              <a:gd name="T6" fmla="*/ 0 w 100584"/>
              <a:gd name="T7" fmla="*/ 83819 h 83819"/>
              <a:gd name="T8" fmla="*/ 19812 w 100584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19">
                <a:moveTo>
                  <a:pt x="19812" y="80772"/>
                </a:moveTo>
                <a:lnTo>
                  <a:pt x="100584" y="0"/>
                </a:lnTo>
                <a:lnTo>
                  <a:pt x="80772" y="3048"/>
                </a:lnTo>
                <a:lnTo>
                  <a:pt x="0" y="83819"/>
                </a:lnTo>
                <a:lnTo>
                  <a:pt x="19812" y="80772"/>
                </a:lnTo>
                <a:close/>
              </a:path>
            </a:pathLst>
          </a:custGeom>
          <a:solidFill>
            <a:srgbClr val="A6A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0" name="object 363"/>
          <p:cNvSpPr>
            <a:spLocks/>
          </p:cNvSpPr>
          <p:nvPr/>
        </p:nvSpPr>
        <p:spPr bwMode="auto">
          <a:xfrm>
            <a:off x="4181475" y="5584825"/>
            <a:ext cx="114300" cy="85725"/>
          </a:xfrm>
          <a:custGeom>
            <a:avLst/>
            <a:gdLst>
              <a:gd name="T0" fmla="*/ 53339 w 134112"/>
              <a:gd name="T1" fmla="*/ 80771 h 94487"/>
              <a:gd name="T2" fmla="*/ 134112 w 134112"/>
              <a:gd name="T3" fmla="*/ 0 h 94487"/>
              <a:gd name="T4" fmla="*/ 80772 w 134112"/>
              <a:gd name="T5" fmla="*/ 13715 h 94487"/>
              <a:gd name="T6" fmla="*/ 0 w 134112"/>
              <a:gd name="T7" fmla="*/ 94487 h 94487"/>
              <a:gd name="T8" fmla="*/ 53339 w 134112"/>
              <a:gd name="T9" fmla="*/ 80771 h 94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112" h="94487">
                <a:moveTo>
                  <a:pt x="53339" y="80771"/>
                </a:moveTo>
                <a:lnTo>
                  <a:pt x="134112" y="0"/>
                </a:lnTo>
                <a:lnTo>
                  <a:pt x="80772" y="13715"/>
                </a:lnTo>
                <a:lnTo>
                  <a:pt x="0" y="94487"/>
                </a:lnTo>
                <a:lnTo>
                  <a:pt x="53339" y="80771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1" name="object 364"/>
          <p:cNvSpPr>
            <a:spLocks/>
          </p:cNvSpPr>
          <p:nvPr/>
        </p:nvSpPr>
        <p:spPr bwMode="auto">
          <a:xfrm>
            <a:off x="4227513" y="5584825"/>
            <a:ext cx="68262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7A7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2" name="object 365"/>
          <p:cNvSpPr>
            <a:spLocks/>
          </p:cNvSpPr>
          <p:nvPr/>
        </p:nvSpPr>
        <p:spPr bwMode="auto">
          <a:xfrm>
            <a:off x="4211638" y="5584825"/>
            <a:ext cx="84137" cy="77788"/>
          </a:xfrm>
          <a:custGeom>
            <a:avLst/>
            <a:gdLst>
              <a:gd name="T0" fmla="*/ 18287 w 99060"/>
              <a:gd name="T1" fmla="*/ 80771 h 85343"/>
              <a:gd name="T2" fmla="*/ 99060 w 99060"/>
              <a:gd name="T3" fmla="*/ 0 h 85343"/>
              <a:gd name="T4" fmla="*/ 80772 w 99060"/>
              <a:gd name="T5" fmla="*/ 4571 h 85343"/>
              <a:gd name="T6" fmla="*/ 0 w 99060"/>
              <a:gd name="T7" fmla="*/ 85343 h 85343"/>
              <a:gd name="T8" fmla="*/ 18287 w 99060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3">
                <a:moveTo>
                  <a:pt x="18287" y="80771"/>
                </a:moveTo>
                <a:lnTo>
                  <a:pt x="99060" y="0"/>
                </a:lnTo>
                <a:lnTo>
                  <a:pt x="80772" y="4571"/>
                </a:lnTo>
                <a:lnTo>
                  <a:pt x="0" y="85343"/>
                </a:lnTo>
                <a:lnTo>
                  <a:pt x="18287" y="80771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3" name="object 366"/>
          <p:cNvSpPr>
            <a:spLocks/>
          </p:cNvSpPr>
          <p:nvPr/>
        </p:nvSpPr>
        <p:spPr bwMode="auto">
          <a:xfrm>
            <a:off x="4197350" y="5589588"/>
            <a:ext cx="84138" cy="77787"/>
          </a:xfrm>
          <a:custGeom>
            <a:avLst/>
            <a:gdLst>
              <a:gd name="T0" fmla="*/ 16763 w 97536"/>
              <a:gd name="T1" fmla="*/ 80772 h 85344"/>
              <a:gd name="T2" fmla="*/ 97536 w 97536"/>
              <a:gd name="T3" fmla="*/ 0 h 85344"/>
              <a:gd name="T4" fmla="*/ 80772 w 97536"/>
              <a:gd name="T5" fmla="*/ 4572 h 85344"/>
              <a:gd name="T6" fmla="*/ 0 w 97536"/>
              <a:gd name="T7" fmla="*/ 85344 h 85344"/>
              <a:gd name="T8" fmla="*/ 16763 w 97536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536" h="85344">
                <a:moveTo>
                  <a:pt x="16763" y="80772"/>
                </a:moveTo>
                <a:lnTo>
                  <a:pt x="97536" y="0"/>
                </a:lnTo>
                <a:lnTo>
                  <a:pt x="80772" y="4572"/>
                </a:lnTo>
                <a:lnTo>
                  <a:pt x="0" y="85344"/>
                </a:lnTo>
                <a:lnTo>
                  <a:pt x="16763" y="80772"/>
                </a:lnTo>
                <a:close/>
              </a:path>
            </a:pathLst>
          </a:custGeom>
          <a:solidFill>
            <a:srgbClr val="A8A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4" name="object 367"/>
          <p:cNvSpPr>
            <a:spLocks/>
          </p:cNvSpPr>
          <p:nvPr/>
        </p:nvSpPr>
        <p:spPr bwMode="auto">
          <a:xfrm>
            <a:off x="4181475" y="5592763"/>
            <a:ext cx="85725" cy="77787"/>
          </a:xfrm>
          <a:custGeom>
            <a:avLst/>
            <a:gdLst>
              <a:gd name="T0" fmla="*/ 18287 w 99060"/>
              <a:gd name="T1" fmla="*/ 80772 h 85344"/>
              <a:gd name="T2" fmla="*/ 99060 w 99060"/>
              <a:gd name="T3" fmla="*/ 0 h 85344"/>
              <a:gd name="T4" fmla="*/ 80772 w 99060"/>
              <a:gd name="T5" fmla="*/ 4572 h 85344"/>
              <a:gd name="T6" fmla="*/ 0 w 99060"/>
              <a:gd name="T7" fmla="*/ 85344 h 85344"/>
              <a:gd name="T8" fmla="*/ 18287 w 99060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4">
                <a:moveTo>
                  <a:pt x="18287" y="80772"/>
                </a:moveTo>
                <a:lnTo>
                  <a:pt x="99060" y="0"/>
                </a:lnTo>
                <a:lnTo>
                  <a:pt x="80772" y="4572"/>
                </a:lnTo>
                <a:lnTo>
                  <a:pt x="0" y="85344"/>
                </a:lnTo>
                <a:lnTo>
                  <a:pt x="18287" y="80772"/>
                </a:lnTo>
                <a:close/>
              </a:path>
            </a:pathLst>
          </a:custGeom>
          <a:solidFill>
            <a:srgbClr val="A9A9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5" name="object 368"/>
          <p:cNvSpPr>
            <a:spLocks/>
          </p:cNvSpPr>
          <p:nvPr/>
        </p:nvSpPr>
        <p:spPr bwMode="auto">
          <a:xfrm>
            <a:off x="4140200" y="5597525"/>
            <a:ext cx="111125" cy="87313"/>
          </a:xfrm>
          <a:custGeom>
            <a:avLst/>
            <a:gdLst>
              <a:gd name="T0" fmla="*/ 48768 w 129540"/>
              <a:gd name="T1" fmla="*/ 80772 h 96012"/>
              <a:gd name="T2" fmla="*/ 129540 w 129540"/>
              <a:gd name="T3" fmla="*/ 0 h 96012"/>
              <a:gd name="T4" fmla="*/ 80772 w 129540"/>
              <a:gd name="T5" fmla="*/ 13715 h 96012"/>
              <a:gd name="T6" fmla="*/ 0 w 129540"/>
              <a:gd name="T7" fmla="*/ 96012 h 96012"/>
              <a:gd name="T8" fmla="*/ 48768 w 129540"/>
              <a:gd name="T9" fmla="*/ 80772 h 96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" h="96012">
                <a:moveTo>
                  <a:pt x="48768" y="80772"/>
                </a:moveTo>
                <a:lnTo>
                  <a:pt x="129540" y="0"/>
                </a:lnTo>
                <a:lnTo>
                  <a:pt x="80772" y="13715"/>
                </a:lnTo>
                <a:lnTo>
                  <a:pt x="0" y="96012"/>
                </a:lnTo>
                <a:lnTo>
                  <a:pt x="48768" y="80772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6" name="object 369"/>
          <p:cNvSpPr>
            <a:spLocks/>
          </p:cNvSpPr>
          <p:nvPr/>
        </p:nvSpPr>
        <p:spPr bwMode="auto">
          <a:xfrm>
            <a:off x="4181475" y="5597525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AAA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7" name="object 370"/>
          <p:cNvSpPr>
            <a:spLocks/>
          </p:cNvSpPr>
          <p:nvPr/>
        </p:nvSpPr>
        <p:spPr bwMode="auto">
          <a:xfrm>
            <a:off x="4171950" y="5597525"/>
            <a:ext cx="79375" cy="76200"/>
          </a:xfrm>
          <a:custGeom>
            <a:avLst/>
            <a:gdLst>
              <a:gd name="T0" fmla="*/ 12192 w 92964"/>
              <a:gd name="T1" fmla="*/ 80772 h 83820"/>
              <a:gd name="T2" fmla="*/ 92964 w 92964"/>
              <a:gd name="T3" fmla="*/ 0 h 83820"/>
              <a:gd name="T4" fmla="*/ 80772 w 92964"/>
              <a:gd name="T5" fmla="*/ 3048 h 83820"/>
              <a:gd name="T6" fmla="*/ 0 w 92964"/>
              <a:gd name="T7" fmla="*/ 83820 h 83820"/>
              <a:gd name="T8" fmla="*/ 12192 w 92964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3820">
                <a:moveTo>
                  <a:pt x="12192" y="80772"/>
                </a:moveTo>
                <a:lnTo>
                  <a:pt x="92964" y="0"/>
                </a:lnTo>
                <a:lnTo>
                  <a:pt x="80772" y="3048"/>
                </a:lnTo>
                <a:lnTo>
                  <a:pt x="0" y="83820"/>
                </a:lnTo>
                <a:lnTo>
                  <a:pt x="12192" y="80772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8" name="object 371"/>
          <p:cNvSpPr>
            <a:spLocks/>
          </p:cNvSpPr>
          <p:nvPr/>
        </p:nvSpPr>
        <p:spPr bwMode="auto">
          <a:xfrm>
            <a:off x="4160838" y="5600700"/>
            <a:ext cx="79375" cy="77788"/>
          </a:xfrm>
          <a:custGeom>
            <a:avLst/>
            <a:gdLst>
              <a:gd name="T0" fmla="*/ 12191 w 92963"/>
              <a:gd name="T1" fmla="*/ 80772 h 85343"/>
              <a:gd name="T2" fmla="*/ 92963 w 92963"/>
              <a:gd name="T3" fmla="*/ 0 h 85343"/>
              <a:gd name="T4" fmla="*/ 80772 w 92963"/>
              <a:gd name="T5" fmla="*/ 4572 h 85343"/>
              <a:gd name="T6" fmla="*/ 0 w 92963"/>
              <a:gd name="T7" fmla="*/ 85343 h 85343"/>
              <a:gd name="T8" fmla="*/ 12191 w 92963"/>
              <a:gd name="T9" fmla="*/ 80772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3">
                <a:moveTo>
                  <a:pt x="12191" y="80772"/>
                </a:moveTo>
                <a:lnTo>
                  <a:pt x="92963" y="0"/>
                </a:lnTo>
                <a:lnTo>
                  <a:pt x="80772" y="4572"/>
                </a:lnTo>
                <a:lnTo>
                  <a:pt x="0" y="85343"/>
                </a:lnTo>
                <a:lnTo>
                  <a:pt x="12191" y="80772"/>
                </a:lnTo>
                <a:close/>
              </a:path>
            </a:pathLst>
          </a:custGeom>
          <a:solidFill>
            <a:srgbClr val="ABA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19" name="object 372"/>
          <p:cNvSpPr>
            <a:spLocks/>
          </p:cNvSpPr>
          <p:nvPr/>
        </p:nvSpPr>
        <p:spPr bwMode="auto">
          <a:xfrm>
            <a:off x="4151313" y="5603875"/>
            <a:ext cx="79375" cy="76200"/>
          </a:xfrm>
          <a:custGeom>
            <a:avLst/>
            <a:gdLst>
              <a:gd name="T0" fmla="*/ 12191 w 92963"/>
              <a:gd name="T1" fmla="*/ 80771 h 83819"/>
              <a:gd name="T2" fmla="*/ 92963 w 92963"/>
              <a:gd name="T3" fmla="*/ 0 h 83819"/>
              <a:gd name="T4" fmla="*/ 80771 w 92963"/>
              <a:gd name="T5" fmla="*/ 3047 h 83819"/>
              <a:gd name="T6" fmla="*/ 0 w 92963"/>
              <a:gd name="T7" fmla="*/ 83819 h 83819"/>
              <a:gd name="T8" fmla="*/ 12191 w 92963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3819">
                <a:moveTo>
                  <a:pt x="12191" y="80771"/>
                </a:moveTo>
                <a:lnTo>
                  <a:pt x="92963" y="0"/>
                </a:lnTo>
                <a:lnTo>
                  <a:pt x="80771" y="3047"/>
                </a:lnTo>
                <a:lnTo>
                  <a:pt x="0" y="83819"/>
                </a:lnTo>
                <a:lnTo>
                  <a:pt x="12191" y="80771"/>
                </a:lnTo>
                <a:close/>
              </a:path>
            </a:pathLst>
          </a:custGeom>
          <a:solidFill>
            <a:srgbClr val="ACA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0" name="object 373"/>
          <p:cNvSpPr>
            <a:spLocks/>
          </p:cNvSpPr>
          <p:nvPr/>
        </p:nvSpPr>
        <p:spPr bwMode="auto">
          <a:xfrm>
            <a:off x="4140200" y="5607050"/>
            <a:ext cx="79375" cy="77788"/>
          </a:xfrm>
          <a:custGeom>
            <a:avLst/>
            <a:gdLst>
              <a:gd name="T0" fmla="*/ 12192 w 92963"/>
              <a:gd name="T1" fmla="*/ 80772 h 85344"/>
              <a:gd name="T2" fmla="*/ 92963 w 92963"/>
              <a:gd name="T3" fmla="*/ 0 h 85344"/>
              <a:gd name="T4" fmla="*/ 80772 w 92963"/>
              <a:gd name="T5" fmla="*/ 3048 h 85344"/>
              <a:gd name="T6" fmla="*/ 0 w 92963"/>
              <a:gd name="T7" fmla="*/ 85344 h 85344"/>
              <a:gd name="T8" fmla="*/ 12192 w 92963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4">
                <a:moveTo>
                  <a:pt x="12192" y="80772"/>
                </a:moveTo>
                <a:lnTo>
                  <a:pt x="92963" y="0"/>
                </a:lnTo>
                <a:lnTo>
                  <a:pt x="80772" y="3048"/>
                </a:lnTo>
                <a:lnTo>
                  <a:pt x="0" y="85344"/>
                </a:lnTo>
                <a:lnTo>
                  <a:pt x="12192" y="80772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1" name="object 374"/>
          <p:cNvSpPr>
            <a:spLocks/>
          </p:cNvSpPr>
          <p:nvPr/>
        </p:nvSpPr>
        <p:spPr bwMode="auto">
          <a:xfrm>
            <a:off x="4100513" y="5610225"/>
            <a:ext cx="107950" cy="88900"/>
          </a:xfrm>
          <a:custGeom>
            <a:avLst/>
            <a:gdLst>
              <a:gd name="T0" fmla="*/ 45719 w 126491"/>
              <a:gd name="T1" fmla="*/ 82296 h 97536"/>
              <a:gd name="T2" fmla="*/ 126491 w 126491"/>
              <a:gd name="T3" fmla="*/ 0 h 97536"/>
              <a:gd name="T4" fmla="*/ 80772 w 126491"/>
              <a:gd name="T5" fmla="*/ 16763 h 97536"/>
              <a:gd name="T6" fmla="*/ 0 w 126491"/>
              <a:gd name="T7" fmla="*/ 97536 h 97536"/>
              <a:gd name="T8" fmla="*/ 45719 w 126491"/>
              <a:gd name="T9" fmla="*/ 82296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91" h="97536">
                <a:moveTo>
                  <a:pt x="45719" y="82296"/>
                </a:moveTo>
                <a:lnTo>
                  <a:pt x="126491" y="0"/>
                </a:lnTo>
                <a:lnTo>
                  <a:pt x="80772" y="16763"/>
                </a:lnTo>
                <a:lnTo>
                  <a:pt x="0" y="97536"/>
                </a:lnTo>
                <a:lnTo>
                  <a:pt x="45719" y="82296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2" name="object 375"/>
          <p:cNvSpPr>
            <a:spLocks/>
          </p:cNvSpPr>
          <p:nvPr/>
        </p:nvSpPr>
        <p:spPr bwMode="auto">
          <a:xfrm>
            <a:off x="4140200" y="5610225"/>
            <a:ext cx="68263" cy="74613"/>
          </a:xfrm>
          <a:custGeom>
            <a:avLst/>
            <a:gdLst>
              <a:gd name="T0" fmla="*/ 0 w 80772"/>
              <a:gd name="T1" fmla="*/ 82296 h 82296"/>
              <a:gd name="T2" fmla="*/ 80772 w 80772"/>
              <a:gd name="T3" fmla="*/ 0 h 822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2296">
                <a:moveTo>
                  <a:pt x="0" y="82296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3" name="object 376"/>
          <p:cNvSpPr>
            <a:spLocks/>
          </p:cNvSpPr>
          <p:nvPr/>
        </p:nvSpPr>
        <p:spPr bwMode="auto">
          <a:xfrm>
            <a:off x="4129088" y="5610225"/>
            <a:ext cx="79375" cy="77788"/>
          </a:xfrm>
          <a:custGeom>
            <a:avLst/>
            <a:gdLst>
              <a:gd name="T0" fmla="*/ 12191 w 92963"/>
              <a:gd name="T1" fmla="*/ 82296 h 85344"/>
              <a:gd name="T2" fmla="*/ 92963 w 92963"/>
              <a:gd name="T3" fmla="*/ 0 h 85344"/>
              <a:gd name="T4" fmla="*/ 80772 w 92963"/>
              <a:gd name="T5" fmla="*/ 4572 h 85344"/>
              <a:gd name="T6" fmla="*/ 0 w 92963"/>
              <a:gd name="T7" fmla="*/ 85344 h 85344"/>
              <a:gd name="T8" fmla="*/ 12191 w 92963"/>
              <a:gd name="T9" fmla="*/ 82296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4">
                <a:moveTo>
                  <a:pt x="12191" y="82296"/>
                </a:moveTo>
                <a:lnTo>
                  <a:pt x="92963" y="0"/>
                </a:lnTo>
                <a:lnTo>
                  <a:pt x="80772" y="4572"/>
                </a:lnTo>
                <a:lnTo>
                  <a:pt x="0" y="85344"/>
                </a:lnTo>
                <a:lnTo>
                  <a:pt x="12191" y="82296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4" name="object 377"/>
          <p:cNvSpPr>
            <a:spLocks/>
          </p:cNvSpPr>
          <p:nvPr/>
        </p:nvSpPr>
        <p:spPr bwMode="auto">
          <a:xfrm>
            <a:off x="4121150" y="5613400"/>
            <a:ext cx="77788" cy="77788"/>
          </a:xfrm>
          <a:custGeom>
            <a:avLst/>
            <a:gdLst>
              <a:gd name="T0" fmla="*/ 10667 w 91439"/>
              <a:gd name="T1" fmla="*/ 80772 h 85343"/>
              <a:gd name="T2" fmla="*/ 91439 w 91439"/>
              <a:gd name="T3" fmla="*/ 0 h 85343"/>
              <a:gd name="T4" fmla="*/ 80771 w 91439"/>
              <a:gd name="T5" fmla="*/ 4572 h 85343"/>
              <a:gd name="T6" fmla="*/ 0 w 91439"/>
              <a:gd name="T7" fmla="*/ 85343 h 85343"/>
              <a:gd name="T8" fmla="*/ 10667 w 91439"/>
              <a:gd name="T9" fmla="*/ 80772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5343">
                <a:moveTo>
                  <a:pt x="10667" y="80772"/>
                </a:moveTo>
                <a:lnTo>
                  <a:pt x="91439" y="0"/>
                </a:lnTo>
                <a:lnTo>
                  <a:pt x="80771" y="4572"/>
                </a:lnTo>
                <a:lnTo>
                  <a:pt x="0" y="85343"/>
                </a:lnTo>
                <a:lnTo>
                  <a:pt x="10667" y="80772"/>
                </a:lnTo>
                <a:close/>
              </a:path>
            </a:pathLst>
          </a:custGeom>
          <a:solidFill>
            <a:srgbClr val="AFA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5" name="object 378"/>
          <p:cNvSpPr>
            <a:spLocks/>
          </p:cNvSpPr>
          <p:nvPr/>
        </p:nvSpPr>
        <p:spPr bwMode="auto">
          <a:xfrm>
            <a:off x="4111625" y="5618163"/>
            <a:ext cx="77788" cy="77787"/>
          </a:xfrm>
          <a:custGeom>
            <a:avLst/>
            <a:gdLst>
              <a:gd name="T0" fmla="*/ 10668 w 91439"/>
              <a:gd name="T1" fmla="*/ 80771 h 85343"/>
              <a:gd name="T2" fmla="*/ 91439 w 91439"/>
              <a:gd name="T3" fmla="*/ 0 h 85343"/>
              <a:gd name="T4" fmla="*/ 80772 w 91439"/>
              <a:gd name="T5" fmla="*/ 3048 h 85343"/>
              <a:gd name="T6" fmla="*/ 0 w 91439"/>
              <a:gd name="T7" fmla="*/ 85343 h 85343"/>
              <a:gd name="T8" fmla="*/ 10668 w 91439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5343">
                <a:moveTo>
                  <a:pt x="10668" y="80771"/>
                </a:moveTo>
                <a:lnTo>
                  <a:pt x="91439" y="0"/>
                </a:lnTo>
                <a:lnTo>
                  <a:pt x="80772" y="3048"/>
                </a:lnTo>
                <a:lnTo>
                  <a:pt x="0" y="85343"/>
                </a:lnTo>
                <a:lnTo>
                  <a:pt x="10668" y="80771"/>
                </a:lnTo>
                <a:close/>
              </a:path>
            </a:pathLst>
          </a:custGeom>
          <a:solidFill>
            <a:srgbClr val="B0B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6" name="object 379"/>
          <p:cNvSpPr>
            <a:spLocks/>
          </p:cNvSpPr>
          <p:nvPr/>
        </p:nvSpPr>
        <p:spPr bwMode="auto">
          <a:xfrm>
            <a:off x="4100513" y="5621338"/>
            <a:ext cx="79375" cy="77787"/>
          </a:xfrm>
          <a:custGeom>
            <a:avLst/>
            <a:gdLst>
              <a:gd name="T0" fmla="*/ 12191 w 92963"/>
              <a:gd name="T1" fmla="*/ 82295 h 85343"/>
              <a:gd name="T2" fmla="*/ 92963 w 92963"/>
              <a:gd name="T3" fmla="*/ 0 h 85343"/>
              <a:gd name="T4" fmla="*/ 80772 w 92963"/>
              <a:gd name="T5" fmla="*/ 4571 h 85343"/>
              <a:gd name="T6" fmla="*/ 0 w 92963"/>
              <a:gd name="T7" fmla="*/ 85343 h 85343"/>
              <a:gd name="T8" fmla="*/ 12191 w 92963"/>
              <a:gd name="T9" fmla="*/ 82295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3">
                <a:moveTo>
                  <a:pt x="12191" y="82295"/>
                </a:moveTo>
                <a:lnTo>
                  <a:pt x="92963" y="0"/>
                </a:lnTo>
                <a:lnTo>
                  <a:pt x="80772" y="4571"/>
                </a:lnTo>
                <a:lnTo>
                  <a:pt x="0" y="85343"/>
                </a:lnTo>
                <a:lnTo>
                  <a:pt x="12191" y="82295"/>
                </a:lnTo>
                <a:close/>
              </a:path>
            </a:pathLst>
          </a:custGeom>
          <a:solidFill>
            <a:srgbClr val="B1B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7" name="object 380"/>
          <p:cNvSpPr>
            <a:spLocks/>
          </p:cNvSpPr>
          <p:nvPr/>
        </p:nvSpPr>
        <p:spPr bwMode="auto">
          <a:xfrm>
            <a:off x="4067175" y="5624513"/>
            <a:ext cx="103188" cy="90487"/>
          </a:xfrm>
          <a:custGeom>
            <a:avLst/>
            <a:gdLst>
              <a:gd name="T0" fmla="*/ 39624 w 120396"/>
              <a:gd name="T1" fmla="*/ 80772 h 99060"/>
              <a:gd name="T2" fmla="*/ 120396 w 120396"/>
              <a:gd name="T3" fmla="*/ 0 h 99060"/>
              <a:gd name="T4" fmla="*/ 80772 w 120396"/>
              <a:gd name="T5" fmla="*/ 18287 h 99060"/>
              <a:gd name="T6" fmla="*/ 0 w 120396"/>
              <a:gd name="T7" fmla="*/ 99060 h 99060"/>
              <a:gd name="T8" fmla="*/ 39624 w 120396"/>
              <a:gd name="T9" fmla="*/ 80772 h 99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396" h="99060">
                <a:moveTo>
                  <a:pt x="39624" y="80772"/>
                </a:moveTo>
                <a:lnTo>
                  <a:pt x="120396" y="0"/>
                </a:lnTo>
                <a:lnTo>
                  <a:pt x="80772" y="18287"/>
                </a:lnTo>
                <a:lnTo>
                  <a:pt x="0" y="99060"/>
                </a:lnTo>
                <a:lnTo>
                  <a:pt x="39624" y="80772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8" name="object 381"/>
          <p:cNvSpPr>
            <a:spLocks/>
          </p:cNvSpPr>
          <p:nvPr/>
        </p:nvSpPr>
        <p:spPr bwMode="auto">
          <a:xfrm>
            <a:off x="4100513" y="5624513"/>
            <a:ext cx="69850" cy="74612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2B2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29" name="object 382"/>
          <p:cNvSpPr>
            <a:spLocks/>
          </p:cNvSpPr>
          <p:nvPr/>
        </p:nvSpPr>
        <p:spPr bwMode="auto">
          <a:xfrm>
            <a:off x="4094163" y="5624513"/>
            <a:ext cx="76200" cy="77787"/>
          </a:xfrm>
          <a:custGeom>
            <a:avLst/>
            <a:gdLst>
              <a:gd name="T0" fmla="*/ 7620 w 88392"/>
              <a:gd name="T1" fmla="*/ 80772 h 85344"/>
              <a:gd name="T2" fmla="*/ 88392 w 88392"/>
              <a:gd name="T3" fmla="*/ 0 h 85344"/>
              <a:gd name="T4" fmla="*/ 80772 w 88392"/>
              <a:gd name="T5" fmla="*/ 3048 h 85344"/>
              <a:gd name="T6" fmla="*/ 0 w 88392"/>
              <a:gd name="T7" fmla="*/ 85344 h 85344"/>
              <a:gd name="T8" fmla="*/ 7620 w 88392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5344">
                <a:moveTo>
                  <a:pt x="7620" y="80772"/>
                </a:moveTo>
                <a:lnTo>
                  <a:pt x="88392" y="0"/>
                </a:lnTo>
                <a:lnTo>
                  <a:pt x="80772" y="3048"/>
                </a:lnTo>
                <a:lnTo>
                  <a:pt x="0" y="85344"/>
                </a:lnTo>
                <a:lnTo>
                  <a:pt x="7620" y="80772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0" name="object 383"/>
          <p:cNvSpPr>
            <a:spLocks/>
          </p:cNvSpPr>
          <p:nvPr/>
        </p:nvSpPr>
        <p:spPr bwMode="auto">
          <a:xfrm>
            <a:off x="4087813" y="5627688"/>
            <a:ext cx="76200" cy="77787"/>
          </a:xfrm>
          <a:custGeom>
            <a:avLst/>
            <a:gdLst>
              <a:gd name="T0" fmla="*/ 7619 w 88391"/>
              <a:gd name="T1" fmla="*/ 82296 h 85344"/>
              <a:gd name="T2" fmla="*/ 88391 w 88391"/>
              <a:gd name="T3" fmla="*/ 0 h 85344"/>
              <a:gd name="T4" fmla="*/ 80771 w 88391"/>
              <a:gd name="T5" fmla="*/ 4572 h 85344"/>
              <a:gd name="T6" fmla="*/ 0 w 88391"/>
              <a:gd name="T7" fmla="*/ 85344 h 85344"/>
              <a:gd name="T8" fmla="*/ 7619 w 88391"/>
              <a:gd name="T9" fmla="*/ 82296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5344">
                <a:moveTo>
                  <a:pt x="7619" y="82296"/>
                </a:moveTo>
                <a:lnTo>
                  <a:pt x="88391" y="0"/>
                </a:lnTo>
                <a:lnTo>
                  <a:pt x="80771" y="4572"/>
                </a:lnTo>
                <a:lnTo>
                  <a:pt x="0" y="85344"/>
                </a:lnTo>
                <a:lnTo>
                  <a:pt x="7619" y="82296"/>
                </a:lnTo>
                <a:close/>
              </a:path>
            </a:pathLst>
          </a:custGeom>
          <a:solidFill>
            <a:srgbClr val="B3B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1" name="object 384"/>
          <p:cNvSpPr>
            <a:spLocks/>
          </p:cNvSpPr>
          <p:nvPr/>
        </p:nvSpPr>
        <p:spPr bwMode="auto">
          <a:xfrm>
            <a:off x="4081463" y="5632450"/>
            <a:ext cx="76200" cy="76200"/>
          </a:xfrm>
          <a:custGeom>
            <a:avLst/>
            <a:gdLst>
              <a:gd name="T0" fmla="*/ 7620 w 88391"/>
              <a:gd name="T1" fmla="*/ 80772 h 83820"/>
              <a:gd name="T2" fmla="*/ 88391 w 88391"/>
              <a:gd name="T3" fmla="*/ 0 h 83820"/>
              <a:gd name="T4" fmla="*/ 80772 w 88391"/>
              <a:gd name="T5" fmla="*/ 3048 h 83820"/>
              <a:gd name="T6" fmla="*/ 0 w 88391"/>
              <a:gd name="T7" fmla="*/ 83820 h 83820"/>
              <a:gd name="T8" fmla="*/ 7620 w 88391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3820">
                <a:moveTo>
                  <a:pt x="7620" y="80772"/>
                </a:moveTo>
                <a:lnTo>
                  <a:pt x="88391" y="0"/>
                </a:lnTo>
                <a:lnTo>
                  <a:pt x="80772" y="3048"/>
                </a:lnTo>
                <a:lnTo>
                  <a:pt x="0" y="83820"/>
                </a:lnTo>
                <a:lnTo>
                  <a:pt x="7620" y="80772"/>
                </a:lnTo>
                <a:close/>
              </a:path>
            </a:pathLst>
          </a:custGeom>
          <a:solidFill>
            <a:srgbClr val="B4B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2" name="object 385"/>
          <p:cNvSpPr>
            <a:spLocks/>
          </p:cNvSpPr>
          <p:nvPr/>
        </p:nvSpPr>
        <p:spPr bwMode="auto">
          <a:xfrm>
            <a:off x="4073525" y="5635625"/>
            <a:ext cx="77788" cy="74613"/>
          </a:xfrm>
          <a:custGeom>
            <a:avLst/>
            <a:gdLst>
              <a:gd name="T0" fmla="*/ 9144 w 89916"/>
              <a:gd name="T1" fmla="*/ 80772 h 83819"/>
              <a:gd name="T2" fmla="*/ 89916 w 89916"/>
              <a:gd name="T3" fmla="*/ 0 h 83819"/>
              <a:gd name="T4" fmla="*/ 80772 w 89916"/>
              <a:gd name="T5" fmla="*/ 3048 h 83819"/>
              <a:gd name="T6" fmla="*/ 0 w 89916"/>
              <a:gd name="T7" fmla="*/ 83819 h 83819"/>
              <a:gd name="T8" fmla="*/ 9144 w 89916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83819">
                <a:moveTo>
                  <a:pt x="9144" y="80772"/>
                </a:moveTo>
                <a:lnTo>
                  <a:pt x="89916" y="0"/>
                </a:lnTo>
                <a:lnTo>
                  <a:pt x="80772" y="3048"/>
                </a:lnTo>
                <a:lnTo>
                  <a:pt x="0" y="83819"/>
                </a:lnTo>
                <a:lnTo>
                  <a:pt x="9144" y="80772"/>
                </a:lnTo>
                <a:close/>
              </a:path>
            </a:pathLst>
          </a:custGeom>
          <a:solidFill>
            <a:srgbClr val="B5B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3" name="object 386"/>
          <p:cNvSpPr>
            <a:spLocks/>
          </p:cNvSpPr>
          <p:nvPr/>
        </p:nvSpPr>
        <p:spPr bwMode="auto">
          <a:xfrm>
            <a:off x="4067175" y="5637213"/>
            <a:ext cx="76200" cy="77787"/>
          </a:xfrm>
          <a:custGeom>
            <a:avLst/>
            <a:gdLst>
              <a:gd name="T0" fmla="*/ 7619 w 88391"/>
              <a:gd name="T1" fmla="*/ 80771 h 85343"/>
              <a:gd name="T2" fmla="*/ 88391 w 88391"/>
              <a:gd name="T3" fmla="*/ 0 h 85343"/>
              <a:gd name="T4" fmla="*/ 80772 w 88391"/>
              <a:gd name="T5" fmla="*/ 4571 h 85343"/>
              <a:gd name="T6" fmla="*/ 0 w 88391"/>
              <a:gd name="T7" fmla="*/ 85343 h 85343"/>
              <a:gd name="T8" fmla="*/ 7619 w 88391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5343">
                <a:moveTo>
                  <a:pt x="7619" y="80771"/>
                </a:moveTo>
                <a:lnTo>
                  <a:pt x="88391" y="0"/>
                </a:lnTo>
                <a:lnTo>
                  <a:pt x="80772" y="4571"/>
                </a:lnTo>
                <a:lnTo>
                  <a:pt x="0" y="85343"/>
                </a:lnTo>
                <a:lnTo>
                  <a:pt x="7619" y="80771"/>
                </a:lnTo>
                <a:close/>
              </a:path>
            </a:pathLst>
          </a:custGeom>
          <a:solidFill>
            <a:srgbClr val="B6B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4" name="object 387"/>
          <p:cNvSpPr>
            <a:spLocks/>
          </p:cNvSpPr>
          <p:nvPr/>
        </p:nvSpPr>
        <p:spPr bwMode="auto">
          <a:xfrm>
            <a:off x="4037013" y="5641975"/>
            <a:ext cx="98425" cy="90488"/>
          </a:xfrm>
          <a:custGeom>
            <a:avLst/>
            <a:gdLst>
              <a:gd name="T0" fmla="*/ 35051 w 115824"/>
              <a:gd name="T1" fmla="*/ 80772 h 99060"/>
              <a:gd name="T2" fmla="*/ 115824 w 115824"/>
              <a:gd name="T3" fmla="*/ 0 h 99060"/>
              <a:gd name="T4" fmla="*/ 80771 w 115824"/>
              <a:gd name="T5" fmla="*/ 18287 h 99060"/>
              <a:gd name="T6" fmla="*/ 0 w 115824"/>
              <a:gd name="T7" fmla="*/ 99060 h 99060"/>
              <a:gd name="T8" fmla="*/ 35051 w 115824"/>
              <a:gd name="T9" fmla="*/ 80772 h 99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99060">
                <a:moveTo>
                  <a:pt x="35051" y="80772"/>
                </a:moveTo>
                <a:lnTo>
                  <a:pt x="115824" y="0"/>
                </a:lnTo>
                <a:lnTo>
                  <a:pt x="80771" y="18287"/>
                </a:lnTo>
                <a:lnTo>
                  <a:pt x="0" y="99060"/>
                </a:lnTo>
                <a:lnTo>
                  <a:pt x="35051" y="80772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5" name="object 388"/>
          <p:cNvSpPr>
            <a:spLocks/>
          </p:cNvSpPr>
          <p:nvPr/>
        </p:nvSpPr>
        <p:spPr bwMode="auto">
          <a:xfrm>
            <a:off x="4067175" y="5641975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6" name="object 389"/>
          <p:cNvSpPr>
            <a:spLocks/>
          </p:cNvSpPr>
          <p:nvPr/>
        </p:nvSpPr>
        <p:spPr bwMode="auto">
          <a:xfrm>
            <a:off x="4062413" y="5641975"/>
            <a:ext cx="73025" cy="76200"/>
          </a:xfrm>
          <a:custGeom>
            <a:avLst/>
            <a:gdLst>
              <a:gd name="T0" fmla="*/ 6096 w 86868"/>
              <a:gd name="T1" fmla="*/ 80772 h 83820"/>
              <a:gd name="T2" fmla="*/ 86868 w 86868"/>
              <a:gd name="T3" fmla="*/ 0 h 83820"/>
              <a:gd name="T4" fmla="*/ 80772 w 86868"/>
              <a:gd name="T5" fmla="*/ 3048 h 83820"/>
              <a:gd name="T6" fmla="*/ 0 w 86868"/>
              <a:gd name="T7" fmla="*/ 83820 h 83820"/>
              <a:gd name="T8" fmla="*/ 6096 w 86868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20">
                <a:moveTo>
                  <a:pt x="6096" y="80772"/>
                </a:moveTo>
                <a:lnTo>
                  <a:pt x="86868" y="0"/>
                </a:lnTo>
                <a:lnTo>
                  <a:pt x="80772" y="3048"/>
                </a:lnTo>
                <a:lnTo>
                  <a:pt x="0" y="83820"/>
                </a:lnTo>
                <a:lnTo>
                  <a:pt x="6096" y="80772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7" name="object 390"/>
          <p:cNvSpPr>
            <a:spLocks/>
          </p:cNvSpPr>
          <p:nvPr/>
        </p:nvSpPr>
        <p:spPr bwMode="auto">
          <a:xfrm>
            <a:off x="4056063" y="5645150"/>
            <a:ext cx="74612" cy="76200"/>
          </a:xfrm>
          <a:custGeom>
            <a:avLst/>
            <a:gdLst>
              <a:gd name="T0" fmla="*/ 7619 w 88391"/>
              <a:gd name="T1" fmla="*/ 80772 h 85344"/>
              <a:gd name="T2" fmla="*/ 88391 w 88391"/>
              <a:gd name="T3" fmla="*/ 0 h 85344"/>
              <a:gd name="T4" fmla="*/ 80771 w 88391"/>
              <a:gd name="T5" fmla="*/ 4572 h 85344"/>
              <a:gd name="T6" fmla="*/ 0 w 88391"/>
              <a:gd name="T7" fmla="*/ 85344 h 85344"/>
              <a:gd name="T8" fmla="*/ 7619 w 88391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5344">
                <a:moveTo>
                  <a:pt x="7619" y="80772"/>
                </a:moveTo>
                <a:lnTo>
                  <a:pt x="88391" y="0"/>
                </a:lnTo>
                <a:lnTo>
                  <a:pt x="80771" y="4572"/>
                </a:lnTo>
                <a:lnTo>
                  <a:pt x="0" y="85344"/>
                </a:lnTo>
                <a:lnTo>
                  <a:pt x="7619" y="80772"/>
                </a:lnTo>
                <a:close/>
              </a:path>
            </a:pathLst>
          </a:custGeom>
          <a:solidFill>
            <a:srgbClr val="B8B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8" name="object 391"/>
          <p:cNvSpPr>
            <a:spLocks/>
          </p:cNvSpPr>
          <p:nvPr/>
        </p:nvSpPr>
        <p:spPr bwMode="auto">
          <a:xfrm>
            <a:off x="4048125" y="5648325"/>
            <a:ext cx="76200" cy="76200"/>
          </a:xfrm>
          <a:custGeom>
            <a:avLst/>
            <a:gdLst>
              <a:gd name="T0" fmla="*/ 7620 w 88391"/>
              <a:gd name="T1" fmla="*/ 80772 h 83820"/>
              <a:gd name="T2" fmla="*/ 88391 w 88391"/>
              <a:gd name="T3" fmla="*/ 0 h 83820"/>
              <a:gd name="T4" fmla="*/ 80772 w 88391"/>
              <a:gd name="T5" fmla="*/ 3048 h 83820"/>
              <a:gd name="T6" fmla="*/ 0 w 88391"/>
              <a:gd name="T7" fmla="*/ 83820 h 83820"/>
              <a:gd name="T8" fmla="*/ 7620 w 88391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3820">
                <a:moveTo>
                  <a:pt x="7620" y="80772"/>
                </a:moveTo>
                <a:lnTo>
                  <a:pt x="88391" y="0"/>
                </a:lnTo>
                <a:lnTo>
                  <a:pt x="80772" y="3048"/>
                </a:lnTo>
                <a:lnTo>
                  <a:pt x="0" y="83820"/>
                </a:lnTo>
                <a:lnTo>
                  <a:pt x="7620" y="80772"/>
                </a:lnTo>
                <a:close/>
              </a:path>
            </a:pathLst>
          </a:custGeom>
          <a:solidFill>
            <a:srgbClr val="B9B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39" name="object 392"/>
          <p:cNvSpPr>
            <a:spLocks/>
          </p:cNvSpPr>
          <p:nvPr/>
        </p:nvSpPr>
        <p:spPr bwMode="auto">
          <a:xfrm>
            <a:off x="4043363" y="5651500"/>
            <a:ext cx="74612" cy="77788"/>
          </a:xfrm>
          <a:custGeom>
            <a:avLst/>
            <a:gdLst>
              <a:gd name="T0" fmla="*/ 6096 w 86868"/>
              <a:gd name="T1" fmla="*/ 80772 h 85343"/>
              <a:gd name="T2" fmla="*/ 86868 w 86868"/>
              <a:gd name="T3" fmla="*/ 0 h 85343"/>
              <a:gd name="T4" fmla="*/ 80772 w 86868"/>
              <a:gd name="T5" fmla="*/ 4572 h 85343"/>
              <a:gd name="T6" fmla="*/ 0 w 86868"/>
              <a:gd name="T7" fmla="*/ 85343 h 85343"/>
              <a:gd name="T8" fmla="*/ 6096 w 86868"/>
              <a:gd name="T9" fmla="*/ 80772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5343">
                <a:moveTo>
                  <a:pt x="6096" y="80772"/>
                </a:moveTo>
                <a:lnTo>
                  <a:pt x="86868" y="0"/>
                </a:lnTo>
                <a:lnTo>
                  <a:pt x="80772" y="4572"/>
                </a:lnTo>
                <a:lnTo>
                  <a:pt x="0" y="85343"/>
                </a:lnTo>
                <a:lnTo>
                  <a:pt x="6096" y="80772"/>
                </a:lnTo>
                <a:close/>
              </a:path>
            </a:pathLst>
          </a:custGeom>
          <a:solidFill>
            <a:srgbClr val="BAB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0" name="object 393"/>
          <p:cNvSpPr>
            <a:spLocks/>
          </p:cNvSpPr>
          <p:nvPr/>
        </p:nvSpPr>
        <p:spPr bwMode="auto">
          <a:xfrm>
            <a:off x="4037013" y="5656263"/>
            <a:ext cx="76200" cy="76200"/>
          </a:xfrm>
          <a:custGeom>
            <a:avLst/>
            <a:gdLst>
              <a:gd name="T0" fmla="*/ 7619 w 88391"/>
              <a:gd name="T1" fmla="*/ 80771 h 83819"/>
              <a:gd name="T2" fmla="*/ 88391 w 88391"/>
              <a:gd name="T3" fmla="*/ 0 h 83819"/>
              <a:gd name="T4" fmla="*/ 80771 w 88391"/>
              <a:gd name="T5" fmla="*/ 3047 h 83819"/>
              <a:gd name="T6" fmla="*/ 0 w 88391"/>
              <a:gd name="T7" fmla="*/ 83819 h 83819"/>
              <a:gd name="T8" fmla="*/ 7619 w 88391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3819">
                <a:moveTo>
                  <a:pt x="7619" y="80771"/>
                </a:moveTo>
                <a:lnTo>
                  <a:pt x="88391" y="0"/>
                </a:lnTo>
                <a:lnTo>
                  <a:pt x="80771" y="3047"/>
                </a:lnTo>
                <a:lnTo>
                  <a:pt x="0" y="83819"/>
                </a:lnTo>
                <a:lnTo>
                  <a:pt x="7619" y="80771"/>
                </a:lnTo>
                <a:close/>
              </a:path>
            </a:pathLst>
          </a:custGeom>
          <a:solidFill>
            <a:srgbClr val="BBBB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1" name="object 394"/>
          <p:cNvSpPr>
            <a:spLocks/>
          </p:cNvSpPr>
          <p:nvPr/>
        </p:nvSpPr>
        <p:spPr bwMode="auto">
          <a:xfrm>
            <a:off x="4011613" y="5657850"/>
            <a:ext cx="95250" cy="92075"/>
          </a:xfrm>
          <a:custGeom>
            <a:avLst/>
            <a:gdLst>
              <a:gd name="T0" fmla="*/ 28956 w 109727"/>
              <a:gd name="T1" fmla="*/ 80772 h 100584"/>
              <a:gd name="T2" fmla="*/ 109727 w 109727"/>
              <a:gd name="T3" fmla="*/ 0 h 100584"/>
              <a:gd name="T4" fmla="*/ 80772 w 109727"/>
              <a:gd name="T5" fmla="*/ 19812 h 100584"/>
              <a:gd name="T6" fmla="*/ 0 w 109727"/>
              <a:gd name="T7" fmla="*/ 100584 h 100584"/>
              <a:gd name="T8" fmla="*/ 28956 w 109727"/>
              <a:gd name="T9" fmla="*/ 80772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727" h="100584">
                <a:moveTo>
                  <a:pt x="28956" y="80772"/>
                </a:moveTo>
                <a:lnTo>
                  <a:pt x="109727" y="0"/>
                </a:lnTo>
                <a:lnTo>
                  <a:pt x="80772" y="19812"/>
                </a:lnTo>
                <a:lnTo>
                  <a:pt x="0" y="100584"/>
                </a:lnTo>
                <a:lnTo>
                  <a:pt x="28956" y="80772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2" name="object 395"/>
          <p:cNvSpPr>
            <a:spLocks/>
          </p:cNvSpPr>
          <p:nvPr/>
        </p:nvSpPr>
        <p:spPr bwMode="auto">
          <a:xfrm>
            <a:off x="4037013" y="5657850"/>
            <a:ext cx="69850" cy="74613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BDB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3" name="object 396"/>
          <p:cNvSpPr>
            <a:spLocks/>
          </p:cNvSpPr>
          <p:nvPr/>
        </p:nvSpPr>
        <p:spPr bwMode="auto">
          <a:xfrm>
            <a:off x="4025900" y="5657850"/>
            <a:ext cx="80963" cy="84138"/>
          </a:xfrm>
          <a:custGeom>
            <a:avLst/>
            <a:gdLst>
              <a:gd name="T0" fmla="*/ 13716 w 94487"/>
              <a:gd name="T1" fmla="*/ 80772 h 91440"/>
              <a:gd name="T2" fmla="*/ 94487 w 94487"/>
              <a:gd name="T3" fmla="*/ 0 h 91440"/>
              <a:gd name="T4" fmla="*/ 80772 w 94487"/>
              <a:gd name="T5" fmla="*/ 10668 h 91440"/>
              <a:gd name="T6" fmla="*/ 0 w 94487"/>
              <a:gd name="T7" fmla="*/ 91440 h 91440"/>
              <a:gd name="T8" fmla="*/ 13716 w 94487"/>
              <a:gd name="T9" fmla="*/ 80772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487" h="91440">
                <a:moveTo>
                  <a:pt x="13716" y="80772"/>
                </a:moveTo>
                <a:lnTo>
                  <a:pt x="94487" y="0"/>
                </a:lnTo>
                <a:lnTo>
                  <a:pt x="80772" y="10668"/>
                </a:lnTo>
                <a:lnTo>
                  <a:pt x="0" y="91440"/>
                </a:lnTo>
                <a:lnTo>
                  <a:pt x="13716" y="80772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4" name="object 397"/>
          <p:cNvSpPr>
            <a:spLocks/>
          </p:cNvSpPr>
          <p:nvPr/>
        </p:nvSpPr>
        <p:spPr bwMode="auto">
          <a:xfrm>
            <a:off x="4011613" y="5667375"/>
            <a:ext cx="82550" cy="82550"/>
          </a:xfrm>
          <a:custGeom>
            <a:avLst/>
            <a:gdLst>
              <a:gd name="T0" fmla="*/ 15239 w 96012"/>
              <a:gd name="T1" fmla="*/ 80772 h 89915"/>
              <a:gd name="T2" fmla="*/ 96012 w 96012"/>
              <a:gd name="T3" fmla="*/ 0 h 89915"/>
              <a:gd name="T4" fmla="*/ 80772 w 96012"/>
              <a:gd name="T5" fmla="*/ 9143 h 89915"/>
              <a:gd name="T6" fmla="*/ 0 w 96012"/>
              <a:gd name="T7" fmla="*/ 89915 h 89915"/>
              <a:gd name="T8" fmla="*/ 15239 w 96012"/>
              <a:gd name="T9" fmla="*/ 80772 h 89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12" h="89915">
                <a:moveTo>
                  <a:pt x="15239" y="80772"/>
                </a:moveTo>
                <a:lnTo>
                  <a:pt x="96012" y="0"/>
                </a:lnTo>
                <a:lnTo>
                  <a:pt x="80772" y="9143"/>
                </a:lnTo>
                <a:lnTo>
                  <a:pt x="0" y="89915"/>
                </a:lnTo>
                <a:lnTo>
                  <a:pt x="15239" y="80772"/>
                </a:lnTo>
                <a:close/>
              </a:path>
            </a:pathLst>
          </a:custGeom>
          <a:solidFill>
            <a:srgbClr val="C1C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5" name="object 398"/>
          <p:cNvSpPr>
            <a:spLocks/>
          </p:cNvSpPr>
          <p:nvPr/>
        </p:nvSpPr>
        <p:spPr bwMode="auto">
          <a:xfrm>
            <a:off x="4002088" y="5676900"/>
            <a:ext cx="79375" cy="82550"/>
          </a:xfrm>
          <a:custGeom>
            <a:avLst/>
            <a:gdLst>
              <a:gd name="T0" fmla="*/ 12191 w 92963"/>
              <a:gd name="T1" fmla="*/ 80772 h 91440"/>
              <a:gd name="T2" fmla="*/ 92963 w 92963"/>
              <a:gd name="T3" fmla="*/ 0 h 91440"/>
              <a:gd name="T4" fmla="*/ 80772 w 92963"/>
              <a:gd name="T5" fmla="*/ 10668 h 91440"/>
              <a:gd name="T6" fmla="*/ 0 w 92963"/>
              <a:gd name="T7" fmla="*/ 91440 h 91440"/>
              <a:gd name="T8" fmla="*/ 12191 w 92963"/>
              <a:gd name="T9" fmla="*/ 80772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91440">
                <a:moveTo>
                  <a:pt x="12191" y="80772"/>
                </a:moveTo>
                <a:lnTo>
                  <a:pt x="92963" y="0"/>
                </a:lnTo>
                <a:lnTo>
                  <a:pt x="80772" y="10668"/>
                </a:lnTo>
                <a:lnTo>
                  <a:pt x="0" y="91440"/>
                </a:lnTo>
                <a:lnTo>
                  <a:pt x="12191" y="80772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6" name="object 399"/>
          <p:cNvSpPr>
            <a:spLocks/>
          </p:cNvSpPr>
          <p:nvPr/>
        </p:nvSpPr>
        <p:spPr bwMode="auto">
          <a:xfrm>
            <a:off x="4011613" y="56769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4C4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7" name="object 400"/>
          <p:cNvSpPr>
            <a:spLocks/>
          </p:cNvSpPr>
          <p:nvPr/>
        </p:nvSpPr>
        <p:spPr bwMode="auto">
          <a:xfrm>
            <a:off x="3992563" y="5686425"/>
            <a:ext cx="77787" cy="82550"/>
          </a:xfrm>
          <a:custGeom>
            <a:avLst/>
            <a:gdLst>
              <a:gd name="T0" fmla="*/ 10668 w 91440"/>
              <a:gd name="T1" fmla="*/ 80772 h 91439"/>
              <a:gd name="T2" fmla="*/ 0 w 91440"/>
              <a:gd name="T3" fmla="*/ 91439 h 91439"/>
              <a:gd name="T4" fmla="*/ 80772 w 91440"/>
              <a:gd name="T5" fmla="*/ 10667 h 91439"/>
              <a:gd name="T6" fmla="*/ 91440 w 91440"/>
              <a:gd name="T7" fmla="*/ 0 h 91439"/>
              <a:gd name="T8" fmla="*/ 10668 w 91440"/>
              <a:gd name="T9" fmla="*/ 80772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" h="91439">
                <a:moveTo>
                  <a:pt x="10668" y="80772"/>
                </a:moveTo>
                <a:lnTo>
                  <a:pt x="0" y="91439"/>
                </a:lnTo>
                <a:lnTo>
                  <a:pt x="80772" y="10667"/>
                </a:lnTo>
                <a:lnTo>
                  <a:pt x="91440" y="0"/>
                </a:lnTo>
                <a:lnTo>
                  <a:pt x="10668" y="80772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8" name="object 401"/>
          <p:cNvSpPr>
            <a:spLocks/>
          </p:cNvSpPr>
          <p:nvPr/>
        </p:nvSpPr>
        <p:spPr bwMode="auto">
          <a:xfrm>
            <a:off x="4002088" y="568642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9C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49" name="object 402"/>
          <p:cNvSpPr>
            <a:spLocks/>
          </p:cNvSpPr>
          <p:nvPr/>
        </p:nvSpPr>
        <p:spPr bwMode="auto">
          <a:xfrm>
            <a:off x="5126038" y="5810250"/>
            <a:ext cx="77787" cy="82550"/>
          </a:xfrm>
          <a:custGeom>
            <a:avLst/>
            <a:gdLst>
              <a:gd name="T0" fmla="*/ 0 w 91439"/>
              <a:gd name="T1" fmla="*/ 91439 h 91439"/>
              <a:gd name="T2" fmla="*/ 80772 w 91439"/>
              <a:gd name="T3" fmla="*/ 10667 h 91439"/>
              <a:gd name="T4" fmla="*/ 91439 w 91439"/>
              <a:gd name="T5" fmla="*/ 0 h 91439"/>
              <a:gd name="T6" fmla="*/ 9143 w 91439"/>
              <a:gd name="T7" fmla="*/ 80771 h 91439"/>
              <a:gd name="T8" fmla="*/ 0 w 91439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91439">
                <a:moveTo>
                  <a:pt x="0" y="91439"/>
                </a:moveTo>
                <a:lnTo>
                  <a:pt x="80772" y="10667"/>
                </a:lnTo>
                <a:lnTo>
                  <a:pt x="91439" y="0"/>
                </a:lnTo>
                <a:lnTo>
                  <a:pt x="9143" y="80771"/>
                </a:lnTo>
                <a:lnTo>
                  <a:pt x="0" y="91439"/>
                </a:lnTo>
                <a:close/>
              </a:path>
            </a:pathLst>
          </a:custGeom>
          <a:solidFill>
            <a:srgbClr val="CCC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0" name="object 403"/>
          <p:cNvSpPr>
            <a:spLocks/>
          </p:cNvSpPr>
          <p:nvPr/>
        </p:nvSpPr>
        <p:spPr bwMode="auto">
          <a:xfrm>
            <a:off x="5126038" y="58197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1" name="object 404"/>
          <p:cNvSpPr>
            <a:spLocks/>
          </p:cNvSpPr>
          <p:nvPr/>
        </p:nvSpPr>
        <p:spPr bwMode="auto">
          <a:xfrm>
            <a:off x="5132388" y="5799138"/>
            <a:ext cx="77787" cy="84137"/>
          </a:xfrm>
          <a:custGeom>
            <a:avLst/>
            <a:gdLst>
              <a:gd name="T0" fmla="*/ 0 w 89916"/>
              <a:gd name="T1" fmla="*/ 92963 h 92963"/>
              <a:gd name="T2" fmla="*/ 82296 w 89916"/>
              <a:gd name="T3" fmla="*/ 12192 h 92963"/>
              <a:gd name="T4" fmla="*/ 89916 w 89916"/>
              <a:gd name="T5" fmla="*/ 0 h 92963"/>
              <a:gd name="T6" fmla="*/ 9144 w 89916"/>
              <a:gd name="T7" fmla="*/ 80772 h 92963"/>
              <a:gd name="T8" fmla="*/ 0 w 89916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92963">
                <a:moveTo>
                  <a:pt x="0" y="92963"/>
                </a:moveTo>
                <a:lnTo>
                  <a:pt x="82296" y="12192"/>
                </a:lnTo>
                <a:lnTo>
                  <a:pt x="89916" y="0"/>
                </a:lnTo>
                <a:lnTo>
                  <a:pt x="9144" y="80772"/>
                </a:lnTo>
                <a:lnTo>
                  <a:pt x="0" y="92963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2" name="object 405"/>
          <p:cNvSpPr>
            <a:spLocks/>
          </p:cNvSpPr>
          <p:nvPr/>
        </p:nvSpPr>
        <p:spPr bwMode="auto">
          <a:xfrm>
            <a:off x="5132388" y="5810250"/>
            <a:ext cx="71437" cy="73025"/>
          </a:xfrm>
          <a:custGeom>
            <a:avLst/>
            <a:gdLst>
              <a:gd name="T0" fmla="*/ 0 w 82296"/>
              <a:gd name="T1" fmla="*/ 80771 h 80771"/>
              <a:gd name="T2" fmla="*/ 82296 w 82296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2296" h="80771">
                <a:moveTo>
                  <a:pt x="0" y="80771"/>
                </a:moveTo>
                <a:lnTo>
                  <a:pt x="82296" y="0"/>
                </a:lnTo>
              </a:path>
            </a:pathLst>
          </a:custGeom>
          <a:noFill/>
          <a:ln w="1524">
            <a:solidFill>
              <a:srgbClr val="D1D1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3" name="object 406"/>
          <p:cNvSpPr>
            <a:spLocks/>
          </p:cNvSpPr>
          <p:nvPr/>
        </p:nvSpPr>
        <p:spPr bwMode="auto">
          <a:xfrm>
            <a:off x="5140325" y="5789613"/>
            <a:ext cx="74613" cy="82550"/>
          </a:xfrm>
          <a:custGeom>
            <a:avLst/>
            <a:gdLst>
              <a:gd name="T0" fmla="*/ 0 w 86867"/>
              <a:gd name="T1" fmla="*/ 91439 h 91439"/>
              <a:gd name="T2" fmla="*/ 80772 w 86867"/>
              <a:gd name="T3" fmla="*/ 10667 h 91439"/>
              <a:gd name="T4" fmla="*/ 86867 w 86867"/>
              <a:gd name="T5" fmla="*/ 0 h 91439"/>
              <a:gd name="T6" fmla="*/ 6096 w 86867"/>
              <a:gd name="T7" fmla="*/ 80772 h 91439"/>
              <a:gd name="T8" fmla="*/ 0 w 86867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7" h="91439">
                <a:moveTo>
                  <a:pt x="0" y="91439"/>
                </a:moveTo>
                <a:lnTo>
                  <a:pt x="80772" y="10667"/>
                </a:lnTo>
                <a:lnTo>
                  <a:pt x="86867" y="0"/>
                </a:lnTo>
                <a:lnTo>
                  <a:pt x="6096" y="80772"/>
                </a:lnTo>
                <a:lnTo>
                  <a:pt x="0" y="91439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4" name="object 407"/>
          <p:cNvSpPr>
            <a:spLocks/>
          </p:cNvSpPr>
          <p:nvPr/>
        </p:nvSpPr>
        <p:spPr bwMode="auto">
          <a:xfrm>
            <a:off x="5140325" y="5799138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5" name="object 408"/>
          <p:cNvSpPr>
            <a:spLocks/>
          </p:cNvSpPr>
          <p:nvPr/>
        </p:nvSpPr>
        <p:spPr bwMode="auto">
          <a:xfrm>
            <a:off x="5146675" y="5778500"/>
            <a:ext cx="71438" cy="84138"/>
          </a:xfrm>
          <a:custGeom>
            <a:avLst/>
            <a:gdLst>
              <a:gd name="T0" fmla="*/ 0 w 83819"/>
              <a:gd name="T1" fmla="*/ 92964 h 92964"/>
              <a:gd name="T2" fmla="*/ 80771 w 83819"/>
              <a:gd name="T3" fmla="*/ 12192 h 92964"/>
              <a:gd name="T4" fmla="*/ 83819 w 83819"/>
              <a:gd name="T5" fmla="*/ 0 h 92964"/>
              <a:gd name="T6" fmla="*/ 3047 w 83819"/>
              <a:gd name="T7" fmla="*/ 80772 h 92964"/>
              <a:gd name="T8" fmla="*/ 0 w 83819"/>
              <a:gd name="T9" fmla="*/ 92964 h 9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92964">
                <a:moveTo>
                  <a:pt x="0" y="92964"/>
                </a:moveTo>
                <a:lnTo>
                  <a:pt x="80771" y="12192"/>
                </a:lnTo>
                <a:lnTo>
                  <a:pt x="83819" y="0"/>
                </a:lnTo>
                <a:lnTo>
                  <a:pt x="3047" y="80772"/>
                </a:lnTo>
                <a:lnTo>
                  <a:pt x="0" y="92964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6" name="object 409"/>
          <p:cNvSpPr>
            <a:spLocks/>
          </p:cNvSpPr>
          <p:nvPr/>
        </p:nvSpPr>
        <p:spPr bwMode="auto">
          <a:xfrm>
            <a:off x="5146675" y="5789613"/>
            <a:ext cx="68263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DAD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7" name="object 410"/>
          <p:cNvSpPr>
            <a:spLocks/>
          </p:cNvSpPr>
          <p:nvPr/>
        </p:nvSpPr>
        <p:spPr bwMode="auto">
          <a:xfrm>
            <a:off x="5146675" y="5784850"/>
            <a:ext cx="69850" cy="77788"/>
          </a:xfrm>
          <a:custGeom>
            <a:avLst/>
            <a:gdLst>
              <a:gd name="T0" fmla="*/ 0 w 82295"/>
              <a:gd name="T1" fmla="*/ 86868 h 86868"/>
              <a:gd name="T2" fmla="*/ 80771 w 82295"/>
              <a:gd name="T3" fmla="*/ 6096 h 86868"/>
              <a:gd name="T4" fmla="*/ 82295 w 82295"/>
              <a:gd name="T5" fmla="*/ 0 h 86868"/>
              <a:gd name="T6" fmla="*/ 1523 w 82295"/>
              <a:gd name="T7" fmla="*/ 80772 h 86868"/>
              <a:gd name="T8" fmla="*/ 0 w 82295"/>
              <a:gd name="T9" fmla="*/ 86868 h 86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6868">
                <a:moveTo>
                  <a:pt x="0" y="86868"/>
                </a:moveTo>
                <a:lnTo>
                  <a:pt x="80771" y="6096"/>
                </a:lnTo>
                <a:lnTo>
                  <a:pt x="82295" y="0"/>
                </a:lnTo>
                <a:lnTo>
                  <a:pt x="1523" y="80772"/>
                </a:lnTo>
                <a:lnTo>
                  <a:pt x="0" y="86868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8" name="object 411"/>
          <p:cNvSpPr>
            <a:spLocks/>
          </p:cNvSpPr>
          <p:nvPr/>
        </p:nvSpPr>
        <p:spPr bwMode="auto">
          <a:xfrm>
            <a:off x="5146675" y="5778500"/>
            <a:ext cx="71438" cy="79375"/>
          </a:xfrm>
          <a:custGeom>
            <a:avLst/>
            <a:gdLst>
              <a:gd name="T0" fmla="*/ 0 w 82296"/>
              <a:gd name="T1" fmla="*/ 86868 h 86868"/>
              <a:gd name="T2" fmla="*/ 80772 w 82296"/>
              <a:gd name="T3" fmla="*/ 6096 h 86868"/>
              <a:gd name="T4" fmla="*/ 82296 w 82296"/>
              <a:gd name="T5" fmla="*/ 0 h 86868"/>
              <a:gd name="T6" fmla="*/ 1524 w 82296"/>
              <a:gd name="T7" fmla="*/ 80772 h 86868"/>
              <a:gd name="T8" fmla="*/ 0 w 82296"/>
              <a:gd name="T9" fmla="*/ 86868 h 86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6868">
                <a:moveTo>
                  <a:pt x="0" y="86868"/>
                </a:moveTo>
                <a:lnTo>
                  <a:pt x="80772" y="6096"/>
                </a:lnTo>
                <a:lnTo>
                  <a:pt x="82296" y="0"/>
                </a:lnTo>
                <a:lnTo>
                  <a:pt x="1524" y="80772"/>
                </a:lnTo>
                <a:lnTo>
                  <a:pt x="0" y="86868"/>
                </a:lnTo>
                <a:close/>
              </a:path>
            </a:pathLst>
          </a:custGeom>
          <a:solidFill>
            <a:srgbClr val="DBDB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59" name="object 412"/>
          <p:cNvSpPr>
            <a:spLocks/>
          </p:cNvSpPr>
          <p:nvPr/>
        </p:nvSpPr>
        <p:spPr bwMode="auto">
          <a:xfrm>
            <a:off x="5148263" y="5768975"/>
            <a:ext cx="71437" cy="82550"/>
          </a:xfrm>
          <a:custGeom>
            <a:avLst/>
            <a:gdLst>
              <a:gd name="T0" fmla="*/ 0 w 83820"/>
              <a:gd name="T1" fmla="*/ 91439 h 91439"/>
              <a:gd name="T2" fmla="*/ 80772 w 83820"/>
              <a:gd name="T3" fmla="*/ 10667 h 91439"/>
              <a:gd name="T4" fmla="*/ 83820 w 83820"/>
              <a:gd name="T5" fmla="*/ 0 h 91439"/>
              <a:gd name="T6" fmla="*/ 3048 w 83820"/>
              <a:gd name="T7" fmla="*/ 80772 h 91439"/>
              <a:gd name="T8" fmla="*/ 0 w 83820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91439">
                <a:moveTo>
                  <a:pt x="0" y="91439"/>
                </a:moveTo>
                <a:lnTo>
                  <a:pt x="80772" y="10667"/>
                </a:lnTo>
                <a:lnTo>
                  <a:pt x="83820" y="0"/>
                </a:lnTo>
                <a:lnTo>
                  <a:pt x="3048" y="80772"/>
                </a:lnTo>
                <a:lnTo>
                  <a:pt x="0" y="91439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0" name="object 413"/>
          <p:cNvSpPr>
            <a:spLocks/>
          </p:cNvSpPr>
          <p:nvPr/>
        </p:nvSpPr>
        <p:spPr bwMode="auto">
          <a:xfrm>
            <a:off x="5148263" y="57785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DDD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1" name="object 414"/>
          <p:cNvSpPr>
            <a:spLocks/>
          </p:cNvSpPr>
          <p:nvPr/>
        </p:nvSpPr>
        <p:spPr bwMode="auto">
          <a:xfrm>
            <a:off x="5148263" y="5773738"/>
            <a:ext cx="71437" cy="77787"/>
          </a:xfrm>
          <a:custGeom>
            <a:avLst/>
            <a:gdLst>
              <a:gd name="T0" fmla="*/ 0 w 82296"/>
              <a:gd name="T1" fmla="*/ 86867 h 86867"/>
              <a:gd name="T2" fmla="*/ 80772 w 82296"/>
              <a:gd name="T3" fmla="*/ 6095 h 86867"/>
              <a:gd name="T4" fmla="*/ 82296 w 82296"/>
              <a:gd name="T5" fmla="*/ 0 h 86867"/>
              <a:gd name="T6" fmla="*/ 1524 w 82296"/>
              <a:gd name="T7" fmla="*/ 82295 h 86867"/>
              <a:gd name="T8" fmla="*/ 0 w 82296"/>
              <a:gd name="T9" fmla="*/ 86867 h 8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6867">
                <a:moveTo>
                  <a:pt x="0" y="86867"/>
                </a:moveTo>
                <a:lnTo>
                  <a:pt x="80772" y="6095"/>
                </a:lnTo>
                <a:lnTo>
                  <a:pt x="82296" y="0"/>
                </a:lnTo>
                <a:lnTo>
                  <a:pt x="1524" y="82295"/>
                </a:lnTo>
                <a:lnTo>
                  <a:pt x="0" y="86867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2" name="object 415"/>
          <p:cNvSpPr>
            <a:spLocks/>
          </p:cNvSpPr>
          <p:nvPr/>
        </p:nvSpPr>
        <p:spPr bwMode="auto">
          <a:xfrm>
            <a:off x="5149850" y="5768975"/>
            <a:ext cx="69850" cy="79375"/>
          </a:xfrm>
          <a:custGeom>
            <a:avLst/>
            <a:gdLst>
              <a:gd name="T0" fmla="*/ 0 w 82296"/>
              <a:gd name="T1" fmla="*/ 86867 h 86867"/>
              <a:gd name="T2" fmla="*/ 80772 w 82296"/>
              <a:gd name="T3" fmla="*/ 4572 h 86867"/>
              <a:gd name="T4" fmla="*/ 82296 w 82296"/>
              <a:gd name="T5" fmla="*/ 0 h 86867"/>
              <a:gd name="T6" fmla="*/ 1524 w 82296"/>
              <a:gd name="T7" fmla="*/ 80772 h 86867"/>
              <a:gd name="T8" fmla="*/ 0 w 82296"/>
              <a:gd name="T9" fmla="*/ 86867 h 8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6867">
                <a:moveTo>
                  <a:pt x="0" y="86867"/>
                </a:moveTo>
                <a:lnTo>
                  <a:pt x="80772" y="4572"/>
                </a:lnTo>
                <a:lnTo>
                  <a:pt x="82296" y="0"/>
                </a:lnTo>
                <a:lnTo>
                  <a:pt x="1524" y="80772"/>
                </a:lnTo>
                <a:lnTo>
                  <a:pt x="0" y="86867"/>
                </a:lnTo>
                <a:close/>
              </a:path>
            </a:pathLst>
          </a:custGeom>
          <a:solidFill>
            <a:srgbClr val="DEDE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3" name="object 416"/>
          <p:cNvSpPr>
            <a:spLocks/>
          </p:cNvSpPr>
          <p:nvPr/>
        </p:nvSpPr>
        <p:spPr bwMode="auto">
          <a:xfrm>
            <a:off x="5151438" y="5757863"/>
            <a:ext cx="69850" cy="84137"/>
          </a:xfrm>
          <a:custGeom>
            <a:avLst/>
            <a:gdLst>
              <a:gd name="T0" fmla="*/ 0 w 82296"/>
              <a:gd name="T1" fmla="*/ 92963 h 92963"/>
              <a:gd name="T2" fmla="*/ 80772 w 82296"/>
              <a:gd name="T3" fmla="*/ 12191 h 92963"/>
              <a:gd name="T4" fmla="*/ 82296 w 82296"/>
              <a:gd name="T5" fmla="*/ 0 h 92963"/>
              <a:gd name="T6" fmla="*/ 1524 w 82296"/>
              <a:gd name="T7" fmla="*/ 80771 h 92963"/>
              <a:gd name="T8" fmla="*/ 0 w 82296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92963">
                <a:moveTo>
                  <a:pt x="0" y="92963"/>
                </a:moveTo>
                <a:lnTo>
                  <a:pt x="80772" y="12191"/>
                </a:lnTo>
                <a:lnTo>
                  <a:pt x="82296" y="0"/>
                </a:lnTo>
                <a:lnTo>
                  <a:pt x="1524" y="80771"/>
                </a:lnTo>
                <a:lnTo>
                  <a:pt x="0" y="92963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4" name="object 417"/>
          <p:cNvSpPr>
            <a:spLocks/>
          </p:cNvSpPr>
          <p:nvPr/>
        </p:nvSpPr>
        <p:spPr bwMode="auto">
          <a:xfrm>
            <a:off x="5151438" y="57689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0E0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5" name="object 418"/>
          <p:cNvSpPr>
            <a:spLocks/>
          </p:cNvSpPr>
          <p:nvPr/>
        </p:nvSpPr>
        <p:spPr bwMode="auto">
          <a:xfrm>
            <a:off x="5151438" y="5746750"/>
            <a:ext cx="69850" cy="84138"/>
          </a:xfrm>
          <a:custGeom>
            <a:avLst/>
            <a:gdLst>
              <a:gd name="T0" fmla="*/ 1524 w 82296"/>
              <a:gd name="T1" fmla="*/ 92963 h 92963"/>
              <a:gd name="T2" fmla="*/ 82296 w 82296"/>
              <a:gd name="T3" fmla="*/ 12192 h 92963"/>
              <a:gd name="T4" fmla="*/ 80772 w 82296"/>
              <a:gd name="T5" fmla="*/ 0 h 92963"/>
              <a:gd name="T6" fmla="*/ 0 w 82296"/>
              <a:gd name="T7" fmla="*/ 80772 h 92963"/>
              <a:gd name="T8" fmla="*/ 1524 w 82296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92963">
                <a:moveTo>
                  <a:pt x="1524" y="92963"/>
                </a:moveTo>
                <a:lnTo>
                  <a:pt x="82296" y="12192"/>
                </a:lnTo>
                <a:lnTo>
                  <a:pt x="80772" y="0"/>
                </a:lnTo>
                <a:lnTo>
                  <a:pt x="0" y="80772"/>
                </a:lnTo>
                <a:lnTo>
                  <a:pt x="1524" y="92963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6" name="object 419"/>
          <p:cNvSpPr>
            <a:spLocks/>
          </p:cNvSpPr>
          <p:nvPr/>
        </p:nvSpPr>
        <p:spPr bwMode="auto">
          <a:xfrm>
            <a:off x="5153025" y="5757863"/>
            <a:ext cx="68263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7" name="object 420"/>
          <p:cNvSpPr>
            <a:spLocks/>
          </p:cNvSpPr>
          <p:nvPr/>
        </p:nvSpPr>
        <p:spPr bwMode="auto">
          <a:xfrm>
            <a:off x="5148263" y="5737225"/>
            <a:ext cx="71437" cy="82550"/>
          </a:xfrm>
          <a:custGeom>
            <a:avLst/>
            <a:gdLst>
              <a:gd name="T0" fmla="*/ 3048 w 83820"/>
              <a:gd name="T1" fmla="*/ 91439 h 91439"/>
              <a:gd name="T2" fmla="*/ 83820 w 83820"/>
              <a:gd name="T3" fmla="*/ 10667 h 91439"/>
              <a:gd name="T4" fmla="*/ 80772 w 83820"/>
              <a:gd name="T5" fmla="*/ 0 h 91439"/>
              <a:gd name="T6" fmla="*/ 0 w 83820"/>
              <a:gd name="T7" fmla="*/ 80772 h 91439"/>
              <a:gd name="T8" fmla="*/ 3048 w 83820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91439">
                <a:moveTo>
                  <a:pt x="3048" y="91439"/>
                </a:moveTo>
                <a:lnTo>
                  <a:pt x="83820" y="10667"/>
                </a:lnTo>
                <a:lnTo>
                  <a:pt x="80772" y="0"/>
                </a:lnTo>
                <a:lnTo>
                  <a:pt x="0" y="80772"/>
                </a:lnTo>
                <a:lnTo>
                  <a:pt x="3048" y="91439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8" name="object 421"/>
          <p:cNvSpPr>
            <a:spLocks/>
          </p:cNvSpPr>
          <p:nvPr/>
        </p:nvSpPr>
        <p:spPr bwMode="auto">
          <a:xfrm>
            <a:off x="5151438" y="5746750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0E0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69" name="object 422"/>
          <p:cNvSpPr>
            <a:spLocks/>
          </p:cNvSpPr>
          <p:nvPr/>
        </p:nvSpPr>
        <p:spPr bwMode="auto">
          <a:xfrm>
            <a:off x="5151438" y="5743575"/>
            <a:ext cx="68262" cy="76200"/>
          </a:xfrm>
          <a:custGeom>
            <a:avLst/>
            <a:gdLst>
              <a:gd name="T0" fmla="*/ 0 w 80772"/>
              <a:gd name="T1" fmla="*/ 83820 h 83820"/>
              <a:gd name="T2" fmla="*/ 80772 w 80772"/>
              <a:gd name="T3" fmla="*/ 3048 h 83820"/>
              <a:gd name="T4" fmla="*/ 80772 w 80772"/>
              <a:gd name="T5" fmla="*/ 0 h 83820"/>
              <a:gd name="T6" fmla="*/ 0 w 80772"/>
              <a:gd name="T7" fmla="*/ 80772 h 83820"/>
              <a:gd name="T8" fmla="*/ 0 w 80772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83820">
                <a:moveTo>
                  <a:pt x="0" y="83820"/>
                </a:moveTo>
                <a:lnTo>
                  <a:pt x="80772" y="3048"/>
                </a:lnTo>
                <a:lnTo>
                  <a:pt x="80772" y="0"/>
                </a:lnTo>
                <a:lnTo>
                  <a:pt x="0" y="80772"/>
                </a:lnTo>
                <a:lnTo>
                  <a:pt x="0" y="83820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0" name="object 423"/>
          <p:cNvSpPr>
            <a:spLocks/>
          </p:cNvSpPr>
          <p:nvPr/>
        </p:nvSpPr>
        <p:spPr bwMode="auto">
          <a:xfrm>
            <a:off x="5149850" y="5740400"/>
            <a:ext cx="69850" cy="77788"/>
          </a:xfrm>
          <a:custGeom>
            <a:avLst/>
            <a:gdLst>
              <a:gd name="T0" fmla="*/ 1524 w 82296"/>
              <a:gd name="T1" fmla="*/ 85343 h 85343"/>
              <a:gd name="T2" fmla="*/ 82296 w 82296"/>
              <a:gd name="T3" fmla="*/ 4571 h 85343"/>
              <a:gd name="T4" fmla="*/ 80772 w 82296"/>
              <a:gd name="T5" fmla="*/ 0 h 85343"/>
              <a:gd name="T6" fmla="*/ 0 w 82296"/>
              <a:gd name="T7" fmla="*/ 80771 h 85343"/>
              <a:gd name="T8" fmla="*/ 1524 w 82296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3">
                <a:moveTo>
                  <a:pt x="1524" y="85343"/>
                </a:moveTo>
                <a:lnTo>
                  <a:pt x="82296" y="4571"/>
                </a:lnTo>
                <a:lnTo>
                  <a:pt x="80772" y="0"/>
                </a:lnTo>
                <a:lnTo>
                  <a:pt x="0" y="80771"/>
                </a:lnTo>
                <a:lnTo>
                  <a:pt x="1524" y="85343"/>
                </a:lnTo>
                <a:close/>
              </a:path>
            </a:pathLst>
          </a:custGeom>
          <a:solidFill>
            <a:srgbClr val="DFD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1" name="object 424"/>
          <p:cNvSpPr>
            <a:spLocks/>
          </p:cNvSpPr>
          <p:nvPr/>
        </p:nvSpPr>
        <p:spPr bwMode="auto">
          <a:xfrm>
            <a:off x="5148263" y="5737225"/>
            <a:ext cx="71437" cy="76200"/>
          </a:xfrm>
          <a:custGeom>
            <a:avLst/>
            <a:gdLst>
              <a:gd name="T0" fmla="*/ 1524 w 82296"/>
              <a:gd name="T1" fmla="*/ 83819 h 83819"/>
              <a:gd name="T2" fmla="*/ 82296 w 82296"/>
              <a:gd name="T3" fmla="*/ 3048 h 83819"/>
              <a:gd name="T4" fmla="*/ 80772 w 82296"/>
              <a:gd name="T5" fmla="*/ 0 h 83819"/>
              <a:gd name="T6" fmla="*/ 0 w 82296"/>
              <a:gd name="T7" fmla="*/ 80772 h 83819"/>
              <a:gd name="T8" fmla="*/ 1524 w 8229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19">
                <a:moveTo>
                  <a:pt x="1524" y="83819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19"/>
                </a:lnTo>
                <a:close/>
              </a:path>
            </a:pathLst>
          </a:custGeom>
          <a:solidFill>
            <a:srgbClr val="DEDE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2" name="object 425"/>
          <p:cNvSpPr>
            <a:spLocks/>
          </p:cNvSpPr>
          <p:nvPr/>
        </p:nvSpPr>
        <p:spPr bwMode="auto">
          <a:xfrm>
            <a:off x="5146675" y="5726113"/>
            <a:ext cx="71438" cy="84137"/>
          </a:xfrm>
          <a:custGeom>
            <a:avLst/>
            <a:gdLst>
              <a:gd name="T0" fmla="*/ 3047 w 83819"/>
              <a:gd name="T1" fmla="*/ 92964 h 92964"/>
              <a:gd name="T2" fmla="*/ 83819 w 83819"/>
              <a:gd name="T3" fmla="*/ 12192 h 92964"/>
              <a:gd name="T4" fmla="*/ 80771 w 83819"/>
              <a:gd name="T5" fmla="*/ 0 h 92964"/>
              <a:gd name="T6" fmla="*/ 0 w 83819"/>
              <a:gd name="T7" fmla="*/ 80772 h 92964"/>
              <a:gd name="T8" fmla="*/ 3047 w 83819"/>
              <a:gd name="T9" fmla="*/ 92964 h 9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92964">
                <a:moveTo>
                  <a:pt x="3047" y="92964"/>
                </a:moveTo>
                <a:lnTo>
                  <a:pt x="83819" y="12192"/>
                </a:lnTo>
                <a:lnTo>
                  <a:pt x="80771" y="0"/>
                </a:lnTo>
                <a:lnTo>
                  <a:pt x="0" y="80772"/>
                </a:lnTo>
                <a:lnTo>
                  <a:pt x="3047" y="92964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3" name="object 426"/>
          <p:cNvSpPr>
            <a:spLocks/>
          </p:cNvSpPr>
          <p:nvPr/>
        </p:nvSpPr>
        <p:spPr bwMode="auto">
          <a:xfrm>
            <a:off x="5148263" y="5737225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DDD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4" name="object 427"/>
          <p:cNvSpPr>
            <a:spLocks/>
          </p:cNvSpPr>
          <p:nvPr/>
        </p:nvSpPr>
        <p:spPr bwMode="auto">
          <a:xfrm>
            <a:off x="5146675" y="5732463"/>
            <a:ext cx="71438" cy="77787"/>
          </a:xfrm>
          <a:custGeom>
            <a:avLst/>
            <a:gdLst>
              <a:gd name="T0" fmla="*/ 1524 w 82296"/>
              <a:gd name="T1" fmla="*/ 85344 h 85344"/>
              <a:gd name="T2" fmla="*/ 82296 w 82296"/>
              <a:gd name="T3" fmla="*/ 4572 h 85344"/>
              <a:gd name="T4" fmla="*/ 82296 w 82296"/>
              <a:gd name="T5" fmla="*/ 0 h 85344"/>
              <a:gd name="T6" fmla="*/ 0 w 82296"/>
              <a:gd name="T7" fmla="*/ 80772 h 85344"/>
              <a:gd name="T8" fmla="*/ 1524 w 82296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4">
                <a:moveTo>
                  <a:pt x="1524" y="85344"/>
                </a:moveTo>
                <a:lnTo>
                  <a:pt x="82296" y="4572"/>
                </a:lnTo>
                <a:lnTo>
                  <a:pt x="82296" y="0"/>
                </a:lnTo>
                <a:lnTo>
                  <a:pt x="0" y="80772"/>
                </a:lnTo>
                <a:lnTo>
                  <a:pt x="1524" y="85344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5" name="object 428"/>
          <p:cNvSpPr>
            <a:spLocks/>
          </p:cNvSpPr>
          <p:nvPr/>
        </p:nvSpPr>
        <p:spPr bwMode="auto">
          <a:xfrm>
            <a:off x="5146675" y="5730875"/>
            <a:ext cx="71438" cy="76200"/>
          </a:xfrm>
          <a:custGeom>
            <a:avLst/>
            <a:gdLst>
              <a:gd name="T0" fmla="*/ 0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0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0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0" y="83820"/>
                </a:lnTo>
                <a:close/>
              </a:path>
            </a:pathLst>
          </a:custGeom>
          <a:solidFill>
            <a:srgbClr val="DCD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6" name="object 429"/>
          <p:cNvSpPr>
            <a:spLocks/>
          </p:cNvSpPr>
          <p:nvPr/>
        </p:nvSpPr>
        <p:spPr bwMode="auto">
          <a:xfrm>
            <a:off x="5146675" y="5726113"/>
            <a:ext cx="69850" cy="77787"/>
          </a:xfrm>
          <a:custGeom>
            <a:avLst/>
            <a:gdLst>
              <a:gd name="T0" fmla="*/ 1523 w 82295"/>
              <a:gd name="T1" fmla="*/ 85344 h 85344"/>
              <a:gd name="T2" fmla="*/ 82295 w 82295"/>
              <a:gd name="T3" fmla="*/ 4572 h 85344"/>
              <a:gd name="T4" fmla="*/ 80771 w 82295"/>
              <a:gd name="T5" fmla="*/ 0 h 85344"/>
              <a:gd name="T6" fmla="*/ 0 w 82295"/>
              <a:gd name="T7" fmla="*/ 80772 h 85344"/>
              <a:gd name="T8" fmla="*/ 1523 w 82295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5344">
                <a:moveTo>
                  <a:pt x="1523" y="85344"/>
                </a:moveTo>
                <a:lnTo>
                  <a:pt x="82295" y="4572"/>
                </a:lnTo>
                <a:lnTo>
                  <a:pt x="80771" y="0"/>
                </a:lnTo>
                <a:lnTo>
                  <a:pt x="0" y="80772"/>
                </a:lnTo>
                <a:lnTo>
                  <a:pt x="1523" y="85344"/>
                </a:lnTo>
                <a:close/>
              </a:path>
            </a:pathLst>
          </a:custGeom>
          <a:solidFill>
            <a:srgbClr val="DBD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7" name="object 430"/>
          <p:cNvSpPr>
            <a:spLocks/>
          </p:cNvSpPr>
          <p:nvPr/>
        </p:nvSpPr>
        <p:spPr bwMode="auto">
          <a:xfrm>
            <a:off x="5140325" y="5716588"/>
            <a:ext cx="74613" cy="82550"/>
          </a:xfrm>
          <a:custGeom>
            <a:avLst/>
            <a:gdLst>
              <a:gd name="T0" fmla="*/ 6096 w 86867"/>
              <a:gd name="T1" fmla="*/ 91439 h 91439"/>
              <a:gd name="T2" fmla="*/ 86867 w 86867"/>
              <a:gd name="T3" fmla="*/ 10667 h 91439"/>
              <a:gd name="T4" fmla="*/ 80772 w 86867"/>
              <a:gd name="T5" fmla="*/ 0 h 91439"/>
              <a:gd name="T6" fmla="*/ 0 w 86867"/>
              <a:gd name="T7" fmla="*/ 80772 h 91439"/>
              <a:gd name="T8" fmla="*/ 6096 w 86867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7" h="91439">
                <a:moveTo>
                  <a:pt x="6096" y="91439"/>
                </a:moveTo>
                <a:lnTo>
                  <a:pt x="86867" y="10667"/>
                </a:lnTo>
                <a:lnTo>
                  <a:pt x="80772" y="0"/>
                </a:lnTo>
                <a:lnTo>
                  <a:pt x="0" y="80772"/>
                </a:lnTo>
                <a:lnTo>
                  <a:pt x="6096" y="91439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8" name="object 431"/>
          <p:cNvSpPr>
            <a:spLocks/>
          </p:cNvSpPr>
          <p:nvPr/>
        </p:nvSpPr>
        <p:spPr bwMode="auto">
          <a:xfrm>
            <a:off x="5146675" y="5726113"/>
            <a:ext cx="68263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DAD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79" name="object 432"/>
          <p:cNvSpPr>
            <a:spLocks/>
          </p:cNvSpPr>
          <p:nvPr/>
        </p:nvSpPr>
        <p:spPr bwMode="auto">
          <a:xfrm>
            <a:off x="5145088" y="5722938"/>
            <a:ext cx="69850" cy="76200"/>
          </a:xfrm>
          <a:custGeom>
            <a:avLst/>
            <a:gdLst>
              <a:gd name="T0" fmla="*/ 1524 w 82295"/>
              <a:gd name="T1" fmla="*/ 83819 h 83819"/>
              <a:gd name="T2" fmla="*/ 82295 w 82295"/>
              <a:gd name="T3" fmla="*/ 3047 h 83819"/>
              <a:gd name="T4" fmla="*/ 80771 w 82295"/>
              <a:gd name="T5" fmla="*/ 0 h 83819"/>
              <a:gd name="T6" fmla="*/ 0 w 82295"/>
              <a:gd name="T7" fmla="*/ 80771 h 83819"/>
              <a:gd name="T8" fmla="*/ 1524 w 82295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3819">
                <a:moveTo>
                  <a:pt x="1524" y="83819"/>
                </a:moveTo>
                <a:lnTo>
                  <a:pt x="82295" y="3047"/>
                </a:lnTo>
                <a:lnTo>
                  <a:pt x="80771" y="0"/>
                </a:lnTo>
                <a:lnTo>
                  <a:pt x="0" y="80771"/>
                </a:lnTo>
                <a:lnTo>
                  <a:pt x="1524" y="83819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0" name="object 433"/>
          <p:cNvSpPr>
            <a:spLocks/>
          </p:cNvSpPr>
          <p:nvPr/>
        </p:nvSpPr>
        <p:spPr bwMode="auto">
          <a:xfrm>
            <a:off x="5143500" y="5721350"/>
            <a:ext cx="69850" cy="74613"/>
          </a:xfrm>
          <a:custGeom>
            <a:avLst/>
            <a:gdLst>
              <a:gd name="T0" fmla="*/ 1524 w 82295"/>
              <a:gd name="T1" fmla="*/ 83819 h 83819"/>
              <a:gd name="T2" fmla="*/ 82295 w 82295"/>
              <a:gd name="T3" fmla="*/ 3048 h 83819"/>
              <a:gd name="T4" fmla="*/ 80771 w 82295"/>
              <a:gd name="T5" fmla="*/ 0 h 83819"/>
              <a:gd name="T6" fmla="*/ 0 w 82295"/>
              <a:gd name="T7" fmla="*/ 80772 h 83819"/>
              <a:gd name="T8" fmla="*/ 1524 w 82295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3819">
                <a:moveTo>
                  <a:pt x="1524" y="83819"/>
                </a:moveTo>
                <a:lnTo>
                  <a:pt x="82295" y="3048"/>
                </a:lnTo>
                <a:lnTo>
                  <a:pt x="80771" y="0"/>
                </a:lnTo>
                <a:lnTo>
                  <a:pt x="0" y="80772"/>
                </a:lnTo>
                <a:lnTo>
                  <a:pt x="1524" y="83819"/>
                </a:lnTo>
                <a:close/>
              </a:path>
            </a:pathLst>
          </a:custGeom>
          <a:solidFill>
            <a:srgbClr val="D9D9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1" name="object 434"/>
          <p:cNvSpPr>
            <a:spLocks/>
          </p:cNvSpPr>
          <p:nvPr/>
        </p:nvSpPr>
        <p:spPr bwMode="auto">
          <a:xfrm>
            <a:off x="5141913" y="5718175"/>
            <a:ext cx="71437" cy="76200"/>
          </a:xfrm>
          <a:custGeom>
            <a:avLst/>
            <a:gdLst>
              <a:gd name="T0" fmla="*/ 1524 w 82295"/>
              <a:gd name="T1" fmla="*/ 83820 h 83820"/>
              <a:gd name="T2" fmla="*/ 82295 w 82295"/>
              <a:gd name="T3" fmla="*/ 3048 h 83820"/>
              <a:gd name="T4" fmla="*/ 80772 w 82295"/>
              <a:gd name="T5" fmla="*/ 0 h 83820"/>
              <a:gd name="T6" fmla="*/ 0 w 82295"/>
              <a:gd name="T7" fmla="*/ 80772 h 83820"/>
              <a:gd name="T8" fmla="*/ 1524 w 82295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3820">
                <a:moveTo>
                  <a:pt x="1524" y="83820"/>
                </a:moveTo>
                <a:lnTo>
                  <a:pt x="82295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D8D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2" name="object 435"/>
          <p:cNvSpPr>
            <a:spLocks/>
          </p:cNvSpPr>
          <p:nvPr/>
        </p:nvSpPr>
        <p:spPr bwMode="auto">
          <a:xfrm>
            <a:off x="5140325" y="5716588"/>
            <a:ext cx="71438" cy="74612"/>
          </a:xfrm>
          <a:custGeom>
            <a:avLst/>
            <a:gdLst>
              <a:gd name="T0" fmla="*/ 1524 w 82296"/>
              <a:gd name="T1" fmla="*/ 82296 h 82296"/>
              <a:gd name="T2" fmla="*/ 82296 w 82296"/>
              <a:gd name="T3" fmla="*/ 1524 h 82296"/>
              <a:gd name="T4" fmla="*/ 80772 w 82296"/>
              <a:gd name="T5" fmla="*/ 0 h 82296"/>
              <a:gd name="T6" fmla="*/ 0 w 82296"/>
              <a:gd name="T7" fmla="*/ 80772 h 82296"/>
              <a:gd name="T8" fmla="*/ 1524 w 82296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6">
                <a:moveTo>
                  <a:pt x="1524" y="82296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D7D7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3" name="object 436"/>
          <p:cNvSpPr>
            <a:spLocks/>
          </p:cNvSpPr>
          <p:nvPr/>
        </p:nvSpPr>
        <p:spPr bwMode="auto">
          <a:xfrm>
            <a:off x="5132388" y="5705475"/>
            <a:ext cx="77787" cy="84138"/>
          </a:xfrm>
          <a:custGeom>
            <a:avLst/>
            <a:gdLst>
              <a:gd name="T0" fmla="*/ 9144 w 89916"/>
              <a:gd name="T1" fmla="*/ 92963 h 92963"/>
              <a:gd name="T2" fmla="*/ 89916 w 89916"/>
              <a:gd name="T3" fmla="*/ 12191 h 92963"/>
              <a:gd name="T4" fmla="*/ 82296 w 89916"/>
              <a:gd name="T5" fmla="*/ 0 h 92963"/>
              <a:gd name="T6" fmla="*/ 0 w 89916"/>
              <a:gd name="T7" fmla="*/ 80771 h 92963"/>
              <a:gd name="T8" fmla="*/ 9144 w 89916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92963">
                <a:moveTo>
                  <a:pt x="9144" y="92963"/>
                </a:moveTo>
                <a:lnTo>
                  <a:pt x="89916" y="12191"/>
                </a:lnTo>
                <a:lnTo>
                  <a:pt x="82296" y="0"/>
                </a:lnTo>
                <a:lnTo>
                  <a:pt x="0" y="80771"/>
                </a:lnTo>
                <a:lnTo>
                  <a:pt x="9144" y="92963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4" name="object 437"/>
          <p:cNvSpPr>
            <a:spLocks/>
          </p:cNvSpPr>
          <p:nvPr/>
        </p:nvSpPr>
        <p:spPr bwMode="auto">
          <a:xfrm>
            <a:off x="5140325" y="5716588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5" name="object 438"/>
          <p:cNvSpPr>
            <a:spLocks/>
          </p:cNvSpPr>
          <p:nvPr/>
        </p:nvSpPr>
        <p:spPr bwMode="auto">
          <a:xfrm>
            <a:off x="5140325" y="5713413"/>
            <a:ext cx="69850" cy="76200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6" name="object 439"/>
          <p:cNvSpPr>
            <a:spLocks/>
          </p:cNvSpPr>
          <p:nvPr/>
        </p:nvSpPr>
        <p:spPr bwMode="auto">
          <a:xfrm>
            <a:off x="5138738" y="5711825"/>
            <a:ext cx="69850" cy="74613"/>
          </a:xfrm>
          <a:custGeom>
            <a:avLst/>
            <a:gdLst>
              <a:gd name="T0" fmla="*/ 1524 w 82296"/>
              <a:gd name="T1" fmla="*/ 82296 h 82296"/>
              <a:gd name="T2" fmla="*/ 82296 w 82296"/>
              <a:gd name="T3" fmla="*/ 1524 h 82296"/>
              <a:gd name="T4" fmla="*/ 80772 w 82296"/>
              <a:gd name="T5" fmla="*/ 0 h 82296"/>
              <a:gd name="T6" fmla="*/ 0 w 82296"/>
              <a:gd name="T7" fmla="*/ 80772 h 82296"/>
              <a:gd name="T8" fmla="*/ 1524 w 82296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6">
                <a:moveTo>
                  <a:pt x="1524" y="82296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D5D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7" name="object 440"/>
          <p:cNvSpPr>
            <a:spLocks/>
          </p:cNvSpPr>
          <p:nvPr/>
        </p:nvSpPr>
        <p:spPr bwMode="auto">
          <a:xfrm>
            <a:off x="5137150" y="5710238"/>
            <a:ext cx="69850" cy="74612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D4D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8" name="object 441"/>
          <p:cNvSpPr>
            <a:spLocks/>
          </p:cNvSpPr>
          <p:nvPr/>
        </p:nvSpPr>
        <p:spPr bwMode="auto">
          <a:xfrm>
            <a:off x="5133975" y="5708650"/>
            <a:ext cx="71438" cy="74613"/>
          </a:xfrm>
          <a:custGeom>
            <a:avLst/>
            <a:gdLst>
              <a:gd name="T0" fmla="*/ 3048 w 83820"/>
              <a:gd name="T1" fmla="*/ 82295 h 82295"/>
              <a:gd name="T2" fmla="*/ 83820 w 83820"/>
              <a:gd name="T3" fmla="*/ 1523 h 82295"/>
              <a:gd name="T4" fmla="*/ 82296 w 83820"/>
              <a:gd name="T5" fmla="*/ 0 h 82295"/>
              <a:gd name="T6" fmla="*/ 0 w 83820"/>
              <a:gd name="T7" fmla="*/ 80771 h 82295"/>
              <a:gd name="T8" fmla="*/ 3048 w 83820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5">
                <a:moveTo>
                  <a:pt x="3048" y="82295"/>
                </a:moveTo>
                <a:lnTo>
                  <a:pt x="83820" y="1523"/>
                </a:lnTo>
                <a:lnTo>
                  <a:pt x="82296" y="0"/>
                </a:lnTo>
                <a:lnTo>
                  <a:pt x="0" y="80771"/>
                </a:lnTo>
                <a:lnTo>
                  <a:pt x="3048" y="82295"/>
                </a:lnTo>
                <a:close/>
              </a:path>
            </a:pathLst>
          </a:custGeom>
          <a:solidFill>
            <a:srgbClr val="D3D3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89" name="object 442"/>
          <p:cNvSpPr>
            <a:spLocks/>
          </p:cNvSpPr>
          <p:nvPr/>
        </p:nvSpPr>
        <p:spPr bwMode="auto">
          <a:xfrm>
            <a:off x="5132388" y="5705475"/>
            <a:ext cx="73025" cy="76200"/>
          </a:xfrm>
          <a:custGeom>
            <a:avLst/>
            <a:gdLst>
              <a:gd name="T0" fmla="*/ 1524 w 83820"/>
              <a:gd name="T1" fmla="*/ 83819 h 83819"/>
              <a:gd name="T2" fmla="*/ 83820 w 83820"/>
              <a:gd name="T3" fmla="*/ 3048 h 83819"/>
              <a:gd name="T4" fmla="*/ 82296 w 83820"/>
              <a:gd name="T5" fmla="*/ 0 h 83819"/>
              <a:gd name="T6" fmla="*/ 0 w 83820"/>
              <a:gd name="T7" fmla="*/ 80771 h 83819"/>
              <a:gd name="T8" fmla="*/ 1524 w 83820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19">
                <a:moveTo>
                  <a:pt x="1524" y="83819"/>
                </a:moveTo>
                <a:lnTo>
                  <a:pt x="83820" y="3048"/>
                </a:lnTo>
                <a:lnTo>
                  <a:pt x="82296" y="0"/>
                </a:lnTo>
                <a:lnTo>
                  <a:pt x="0" y="80771"/>
                </a:lnTo>
                <a:lnTo>
                  <a:pt x="1524" y="83819"/>
                </a:lnTo>
                <a:close/>
              </a:path>
            </a:pathLst>
          </a:custGeom>
          <a:solidFill>
            <a:srgbClr val="D2D2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0" name="object 443"/>
          <p:cNvSpPr>
            <a:spLocks/>
          </p:cNvSpPr>
          <p:nvPr/>
        </p:nvSpPr>
        <p:spPr bwMode="auto">
          <a:xfrm>
            <a:off x="5126038" y="5695950"/>
            <a:ext cx="77787" cy="82550"/>
          </a:xfrm>
          <a:custGeom>
            <a:avLst/>
            <a:gdLst>
              <a:gd name="T0" fmla="*/ 9143 w 91439"/>
              <a:gd name="T1" fmla="*/ 91439 h 91439"/>
              <a:gd name="T2" fmla="*/ 91439 w 91439"/>
              <a:gd name="T3" fmla="*/ 10668 h 91439"/>
              <a:gd name="T4" fmla="*/ 80772 w 91439"/>
              <a:gd name="T5" fmla="*/ 0 h 91439"/>
              <a:gd name="T6" fmla="*/ 0 w 91439"/>
              <a:gd name="T7" fmla="*/ 80772 h 91439"/>
              <a:gd name="T8" fmla="*/ 9143 w 91439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91439">
                <a:moveTo>
                  <a:pt x="9143" y="91439"/>
                </a:moveTo>
                <a:lnTo>
                  <a:pt x="91439" y="10668"/>
                </a:lnTo>
                <a:lnTo>
                  <a:pt x="80772" y="0"/>
                </a:lnTo>
                <a:lnTo>
                  <a:pt x="0" y="80772"/>
                </a:lnTo>
                <a:lnTo>
                  <a:pt x="9143" y="91439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1" name="object 444"/>
          <p:cNvSpPr>
            <a:spLocks/>
          </p:cNvSpPr>
          <p:nvPr/>
        </p:nvSpPr>
        <p:spPr bwMode="auto">
          <a:xfrm>
            <a:off x="5132388" y="5705475"/>
            <a:ext cx="71437" cy="73025"/>
          </a:xfrm>
          <a:custGeom>
            <a:avLst/>
            <a:gdLst>
              <a:gd name="T0" fmla="*/ 0 w 82296"/>
              <a:gd name="T1" fmla="*/ 80771 h 80771"/>
              <a:gd name="T2" fmla="*/ 82296 w 82296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2296" h="80771">
                <a:moveTo>
                  <a:pt x="0" y="80771"/>
                </a:moveTo>
                <a:lnTo>
                  <a:pt x="82296" y="0"/>
                </a:lnTo>
              </a:path>
            </a:pathLst>
          </a:custGeom>
          <a:noFill/>
          <a:ln w="1524">
            <a:solidFill>
              <a:srgbClr val="D1D1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2" name="object 445"/>
          <p:cNvSpPr>
            <a:spLocks/>
          </p:cNvSpPr>
          <p:nvPr/>
        </p:nvSpPr>
        <p:spPr bwMode="auto">
          <a:xfrm>
            <a:off x="5132388" y="5703888"/>
            <a:ext cx="71437" cy="74612"/>
          </a:xfrm>
          <a:custGeom>
            <a:avLst/>
            <a:gdLst>
              <a:gd name="T0" fmla="*/ 1524 w 83820"/>
              <a:gd name="T1" fmla="*/ 82295 h 82295"/>
              <a:gd name="T2" fmla="*/ 83820 w 83820"/>
              <a:gd name="T3" fmla="*/ 1524 h 82295"/>
              <a:gd name="T4" fmla="*/ 80772 w 83820"/>
              <a:gd name="T5" fmla="*/ 0 h 82295"/>
              <a:gd name="T6" fmla="*/ 0 w 83820"/>
              <a:gd name="T7" fmla="*/ 80772 h 82295"/>
              <a:gd name="T8" fmla="*/ 1524 w 83820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5">
                <a:moveTo>
                  <a:pt x="1524" y="82295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5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3" name="object 446"/>
          <p:cNvSpPr>
            <a:spLocks/>
          </p:cNvSpPr>
          <p:nvPr/>
        </p:nvSpPr>
        <p:spPr bwMode="auto">
          <a:xfrm>
            <a:off x="5129213" y="5700713"/>
            <a:ext cx="71437" cy="76200"/>
          </a:xfrm>
          <a:custGeom>
            <a:avLst/>
            <a:gdLst>
              <a:gd name="T0" fmla="*/ 3047 w 83819"/>
              <a:gd name="T1" fmla="*/ 83820 h 83820"/>
              <a:gd name="T2" fmla="*/ 83819 w 83819"/>
              <a:gd name="T3" fmla="*/ 3048 h 83820"/>
              <a:gd name="T4" fmla="*/ 80771 w 83819"/>
              <a:gd name="T5" fmla="*/ 0 h 83820"/>
              <a:gd name="T6" fmla="*/ 0 w 83819"/>
              <a:gd name="T7" fmla="*/ 80772 h 83820"/>
              <a:gd name="T8" fmla="*/ 3047 w 83819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83820">
                <a:moveTo>
                  <a:pt x="3047" y="83820"/>
                </a:moveTo>
                <a:lnTo>
                  <a:pt x="83819" y="3048"/>
                </a:lnTo>
                <a:lnTo>
                  <a:pt x="80771" y="0"/>
                </a:lnTo>
                <a:lnTo>
                  <a:pt x="0" y="80772"/>
                </a:lnTo>
                <a:lnTo>
                  <a:pt x="3047" y="83820"/>
                </a:lnTo>
                <a:close/>
              </a:path>
            </a:pathLst>
          </a:custGeom>
          <a:solidFill>
            <a:srgbClr val="D0D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4" name="object 447"/>
          <p:cNvSpPr>
            <a:spLocks/>
          </p:cNvSpPr>
          <p:nvPr/>
        </p:nvSpPr>
        <p:spPr bwMode="auto">
          <a:xfrm>
            <a:off x="5127625" y="5699125"/>
            <a:ext cx="71438" cy="76200"/>
          </a:xfrm>
          <a:custGeom>
            <a:avLst/>
            <a:gdLst>
              <a:gd name="T0" fmla="*/ 1524 w 82295"/>
              <a:gd name="T1" fmla="*/ 83820 h 83820"/>
              <a:gd name="T2" fmla="*/ 82295 w 82295"/>
              <a:gd name="T3" fmla="*/ 3048 h 83820"/>
              <a:gd name="T4" fmla="*/ 80771 w 82295"/>
              <a:gd name="T5" fmla="*/ 0 h 83820"/>
              <a:gd name="T6" fmla="*/ 0 w 82295"/>
              <a:gd name="T7" fmla="*/ 80772 h 83820"/>
              <a:gd name="T8" fmla="*/ 1524 w 82295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3820">
                <a:moveTo>
                  <a:pt x="1524" y="83820"/>
                </a:moveTo>
                <a:lnTo>
                  <a:pt x="82295" y="3048"/>
                </a:lnTo>
                <a:lnTo>
                  <a:pt x="80771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CFCF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5" name="object 448"/>
          <p:cNvSpPr>
            <a:spLocks/>
          </p:cNvSpPr>
          <p:nvPr/>
        </p:nvSpPr>
        <p:spPr bwMode="auto">
          <a:xfrm>
            <a:off x="5126038" y="5695950"/>
            <a:ext cx="71437" cy="76200"/>
          </a:xfrm>
          <a:custGeom>
            <a:avLst/>
            <a:gdLst>
              <a:gd name="T0" fmla="*/ 3048 w 83819"/>
              <a:gd name="T1" fmla="*/ 83820 h 83820"/>
              <a:gd name="T2" fmla="*/ 83819 w 83819"/>
              <a:gd name="T3" fmla="*/ 3048 h 83820"/>
              <a:gd name="T4" fmla="*/ 80772 w 83819"/>
              <a:gd name="T5" fmla="*/ 0 h 83820"/>
              <a:gd name="T6" fmla="*/ 0 w 83819"/>
              <a:gd name="T7" fmla="*/ 80772 h 83820"/>
              <a:gd name="T8" fmla="*/ 3048 w 83819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83820">
                <a:moveTo>
                  <a:pt x="3048" y="83820"/>
                </a:moveTo>
                <a:lnTo>
                  <a:pt x="83819" y="3048"/>
                </a:lnTo>
                <a:lnTo>
                  <a:pt x="80772" y="0"/>
                </a:lnTo>
                <a:lnTo>
                  <a:pt x="0" y="80772"/>
                </a:lnTo>
                <a:lnTo>
                  <a:pt x="3048" y="83820"/>
                </a:lnTo>
                <a:close/>
              </a:path>
            </a:pathLst>
          </a:custGeom>
          <a:solidFill>
            <a:srgbClr val="CECE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6" name="object 449"/>
          <p:cNvSpPr>
            <a:spLocks/>
          </p:cNvSpPr>
          <p:nvPr/>
        </p:nvSpPr>
        <p:spPr bwMode="auto">
          <a:xfrm>
            <a:off x="5116513" y="5686425"/>
            <a:ext cx="77787" cy="82550"/>
          </a:xfrm>
          <a:custGeom>
            <a:avLst/>
            <a:gdLst>
              <a:gd name="T0" fmla="*/ 10668 w 91440"/>
              <a:gd name="T1" fmla="*/ 91439 h 91439"/>
              <a:gd name="T2" fmla="*/ 91440 w 91440"/>
              <a:gd name="T3" fmla="*/ 10667 h 91439"/>
              <a:gd name="T4" fmla="*/ 80772 w 91440"/>
              <a:gd name="T5" fmla="*/ 0 h 91439"/>
              <a:gd name="T6" fmla="*/ 0 w 91440"/>
              <a:gd name="T7" fmla="*/ 80772 h 91439"/>
              <a:gd name="T8" fmla="*/ 10668 w 91440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" h="91439">
                <a:moveTo>
                  <a:pt x="10668" y="91439"/>
                </a:moveTo>
                <a:lnTo>
                  <a:pt x="91440" y="10667"/>
                </a:lnTo>
                <a:lnTo>
                  <a:pt x="80772" y="0"/>
                </a:lnTo>
                <a:lnTo>
                  <a:pt x="0" y="80772"/>
                </a:lnTo>
                <a:lnTo>
                  <a:pt x="10668" y="91439"/>
                </a:lnTo>
                <a:close/>
              </a:path>
            </a:pathLst>
          </a:custGeom>
          <a:solidFill>
            <a:srgbClr val="CDCD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7" name="object 450"/>
          <p:cNvSpPr>
            <a:spLocks/>
          </p:cNvSpPr>
          <p:nvPr/>
        </p:nvSpPr>
        <p:spPr bwMode="auto">
          <a:xfrm>
            <a:off x="5126038" y="5695950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DCD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8" name="object 451"/>
          <p:cNvSpPr>
            <a:spLocks/>
          </p:cNvSpPr>
          <p:nvPr/>
        </p:nvSpPr>
        <p:spPr bwMode="auto">
          <a:xfrm>
            <a:off x="5124450" y="5692775"/>
            <a:ext cx="69850" cy="76200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CDCD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299" name="object 452"/>
          <p:cNvSpPr>
            <a:spLocks/>
          </p:cNvSpPr>
          <p:nvPr/>
        </p:nvSpPr>
        <p:spPr bwMode="auto">
          <a:xfrm>
            <a:off x="5121275" y="5691188"/>
            <a:ext cx="71438" cy="74612"/>
          </a:xfrm>
          <a:custGeom>
            <a:avLst/>
            <a:gdLst>
              <a:gd name="T0" fmla="*/ 3048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3048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3048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CC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0" name="object 453"/>
          <p:cNvSpPr>
            <a:spLocks/>
          </p:cNvSpPr>
          <p:nvPr/>
        </p:nvSpPr>
        <p:spPr bwMode="auto">
          <a:xfrm>
            <a:off x="5118100" y="5688013"/>
            <a:ext cx="73025" cy="76200"/>
          </a:xfrm>
          <a:custGeom>
            <a:avLst/>
            <a:gdLst>
              <a:gd name="T0" fmla="*/ 3048 w 83820"/>
              <a:gd name="T1" fmla="*/ 83819 h 83819"/>
              <a:gd name="T2" fmla="*/ 83820 w 83820"/>
              <a:gd name="T3" fmla="*/ 3047 h 83819"/>
              <a:gd name="T4" fmla="*/ 80772 w 83820"/>
              <a:gd name="T5" fmla="*/ 0 h 83819"/>
              <a:gd name="T6" fmla="*/ 0 w 83820"/>
              <a:gd name="T7" fmla="*/ 80771 h 83819"/>
              <a:gd name="T8" fmla="*/ 3048 w 83820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19">
                <a:moveTo>
                  <a:pt x="3048" y="83819"/>
                </a:moveTo>
                <a:lnTo>
                  <a:pt x="83820" y="3047"/>
                </a:lnTo>
                <a:lnTo>
                  <a:pt x="80772" y="0"/>
                </a:lnTo>
                <a:lnTo>
                  <a:pt x="0" y="80771"/>
                </a:lnTo>
                <a:lnTo>
                  <a:pt x="3048" y="83819"/>
                </a:lnTo>
                <a:close/>
              </a:path>
            </a:pathLst>
          </a:custGeom>
          <a:solidFill>
            <a:srgbClr val="CBCB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1" name="object 454"/>
          <p:cNvSpPr>
            <a:spLocks/>
          </p:cNvSpPr>
          <p:nvPr/>
        </p:nvSpPr>
        <p:spPr bwMode="auto">
          <a:xfrm>
            <a:off x="5116513" y="5686425"/>
            <a:ext cx="71437" cy="76200"/>
          </a:xfrm>
          <a:custGeom>
            <a:avLst/>
            <a:gdLst>
              <a:gd name="T0" fmla="*/ 3048 w 83820"/>
              <a:gd name="T1" fmla="*/ 83819 h 83819"/>
              <a:gd name="T2" fmla="*/ 83820 w 83820"/>
              <a:gd name="T3" fmla="*/ 3048 h 83819"/>
              <a:gd name="T4" fmla="*/ 80772 w 83820"/>
              <a:gd name="T5" fmla="*/ 0 h 83819"/>
              <a:gd name="T6" fmla="*/ 0 w 83820"/>
              <a:gd name="T7" fmla="*/ 80772 h 83819"/>
              <a:gd name="T8" fmla="*/ 3048 w 83820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19">
                <a:moveTo>
                  <a:pt x="3048" y="83819"/>
                </a:moveTo>
                <a:lnTo>
                  <a:pt x="83820" y="3048"/>
                </a:lnTo>
                <a:lnTo>
                  <a:pt x="80772" y="0"/>
                </a:lnTo>
                <a:lnTo>
                  <a:pt x="0" y="80772"/>
                </a:lnTo>
                <a:lnTo>
                  <a:pt x="3048" y="83819"/>
                </a:lnTo>
                <a:close/>
              </a:path>
            </a:pathLst>
          </a:custGeom>
          <a:solidFill>
            <a:srgbClr val="CAC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2" name="object 455"/>
          <p:cNvSpPr>
            <a:spLocks/>
          </p:cNvSpPr>
          <p:nvPr/>
        </p:nvSpPr>
        <p:spPr bwMode="auto">
          <a:xfrm>
            <a:off x="5105400" y="5676900"/>
            <a:ext cx="79375" cy="82550"/>
          </a:xfrm>
          <a:custGeom>
            <a:avLst/>
            <a:gdLst>
              <a:gd name="T0" fmla="*/ 12191 w 92963"/>
              <a:gd name="T1" fmla="*/ 91440 h 91440"/>
              <a:gd name="T2" fmla="*/ 92963 w 92963"/>
              <a:gd name="T3" fmla="*/ 10668 h 91440"/>
              <a:gd name="T4" fmla="*/ 80772 w 92963"/>
              <a:gd name="T5" fmla="*/ 0 h 91440"/>
              <a:gd name="T6" fmla="*/ 0 w 92963"/>
              <a:gd name="T7" fmla="*/ 80772 h 91440"/>
              <a:gd name="T8" fmla="*/ 12191 w 92963"/>
              <a:gd name="T9" fmla="*/ 91440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91440">
                <a:moveTo>
                  <a:pt x="12191" y="91440"/>
                </a:moveTo>
                <a:lnTo>
                  <a:pt x="92963" y="10668"/>
                </a:lnTo>
                <a:lnTo>
                  <a:pt x="80772" y="0"/>
                </a:lnTo>
                <a:lnTo>
                  <a:pt x="0" y="80772"/>
                </a:lnTo>
                <a:lnTo>
                  <a:pt x="12191" y="91440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3" name="object 456"/>
          <p:cNvSpPr>
            <a:spLocks/>
          </p:cNvSpPr>
          <p:nvPr/>
        </p:nvSpPr>
        <p:spPr bwMode="auto">
          <a:xfrm>
            <a:off x="5116513" y="568642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9C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4" name="object 457"/>
          <p:cNvSpPr>
            <a:spLocks/>
          </p:cNvSpPr>
          <p:nvPr/>
        </p:nvSpPr>
        <p:spPr bwMode="auto">
          <a:xfrm>
            <a:off x="5114925" y="5684838"/>
            <a:ext cx="69850" cy="74612"/>
          </a:xfrm>
          <a:custGeom>
            <a:avLst/>
            <a:gdLst>
              <a:gd name="T0" fmla="*/ 1524 w 82296"/>
              <a:gd name="T1" fmla="*/ 82296 h 82296"/>
              <a:gd name="T2" fmla="*/ 82296 w 82296"/>
              <a:gd name="T3" fmla="*/ 1524 h 82296"/>
              <a:gd name="T4" fmla="*/ 80772 w 82296"/>
              <a:gd name="T5" fmla="*/ 0 h 82296"/>
              <a:gd name="T6" fmla="*/ 0 w 82296"/>
              <a:gd name="T7" fmla="*/ 80772 h 82296"/>
              <a:gd name="T8" fmla="*/ 1524 w 82296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6">
                <a:moveTo>
                  <a:pt x="1524" y="82296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5" name="object 458"/>
          <p:cNvSpPr>
            <a:spLocks/>
          </p:cNvSpPr>
          <p:nvPr/>
        </p:nvSpPr>
        <p:spPr bwMode="auto">
          <a:xfrm>
            <a:off x="5111750" y="5681663"/>
            <a:ext cx="71438" cy="76200"/>
          </a:xfrm>
          <a:custGeom>
            <a:avLst/>
            <a:gdLst>
              <a:gd name="T0" fmla="*/ 3047 w 83819"/>
              <a:gd name="T1" fmla="*/ 83820 h 83820"/>
              <a:gd name="T2" fmla="*/ 83819 w 83819"/>
              <a:gd name="T3" fmla="*/ 3048 h 83820"/>
              <a:gd name="T4" fmla="*/ 80771 w 83819"/>
              <a:gd name="T5" fmla="*/ 0 h 83820"/>
              <a:gd name="T6" fmla="*/ 0 w 83819"/>
              <a:gd name="T7" fmla="*/ 80772 h 83820"/>
              <a:gd name="T8" fmla="*/ 3047 w 83819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83820">
                <a:moveTo>
                  <a:pt x="3047" y="83820"/>
                </a:moveTo>
                <a:lnTo>
                  <a:pt x="83819" y="3048"/>
                </a:lnTo>
                <a:lnTo>
                  <a:pt x="80771" y="0"/>
                </a:lnTo>
                <a:lnTo>
                  <a:pt x="0" y="80772"/>
                </a:lnTo>
                <a:lnTo>
                  <a:pt x="3047" y="83820"/>
                </a:lnTo>
                <a:close/>
              </a:path>
            </a:pathLst>
          </a:custGeom>
          <a:solidFill>
            <a:srgbClr val="C8C8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6" name="object 459"/>
          <p:cNvSpPr>
            <a:spLocks/>
          </p:cNvSpPr>
          <p:nvPr/>
        </p:nvSpPr>
        <p:spPr bwMode="auto">
          <a:xfrm>
            <a:off x="5110163" y="5680075"/>
            <a:ext cx="71437" cy="74613"/>
          </a:xfrm>
          <a:custGeom>
            <a:avLst/>
            <a:gdLst>
              <a:gd name="T0" fmla="*/ 3048 w 83819"/>
              <a:gd name="T1" fmla="*/ 82296 h 82296"/>
              <a:gd name="T2" fmla="*/ 83819 w 83819"/>
              <a:gd name="T3" fmla="*/ 1524 h 82296"/>
              <a:gd name="T4" fmla="*/ 80772 w 83819"/>
              <a:gd name="T5" fmla="*/ 0 h 82296"/>
              <a:gd name="T6" fmla="*/ 0 w 83819"/>
              <a:gd name="T7" fmla="*/ 80772 h 82296"/>
              <a:gd name="T8" fmla="*/ 3048 w 83819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82296">
                <a:moveTo>
                  <a:pt x="3048" y="82296"/>
                </a:moveTo>
                <a:lnTo>
                  <a:pt x="83819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7C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7" name="object 460"/>
          <p:cNvSpPr>
            <a:spLocks/>
          </p:cNvSpPr>
          <p:nvPr/>
        </p:nvSpPr>
        <p:spPr bwMode="auto">
          <a:xfrm>
            <a:off x="5108575" y="5678488"/>
            <a:ext cx="69850" cy="74612"/>
          </a:xfrm>
          <a:custGeom>
            <a:avLst/>
            <a:gdLst>
              <a:gd name="T0" fmla="*/ 1524 w 82296"/>
              <a:gd name="T1" fmla="*/ 82296 h 82296"/>
              <a:gd name="T2" fmla="*/ 82296 w 82296"/>
              <a:gd name="T3" fmla="*/ 1524 h 82296"/>
              <a:gd name="T4" fmla="*/ 80772 w 82296"/>
              <a:gd name="T5" fmla="*/ 0 h 82296"/>
              <a:gd name="T6" fmla="*/ 0 w 82296"/>
              <a:gd name="T7" fmla="*/ 80772 h 82296"/>
              <a:gd name="T8" fmla="*/ 1524 w 82296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6">
                <a:moveTo>
                  <a:pt x="1524" y="82296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C6C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8" name="object 461"/>
          <p:cNvSpPr>
            <a:spLocks/>
          </p:cNvSpPr>
          <p:nvPr/>
        </p:nvSpPr>
        <p:spPr bwMode="auto">
          <a:xfrm>
            <a:off x="5105400" y="5676900"/>
            <a:ext cx="71438" cy="76200"/>
          </a:xfrm>
          <a:custGeom>
            <a:avLst/>
            <a:gdLst>
              <a:gd name="T0" fmla="*/ 3048 w 83820"/>
              <a:gd name="T1" fmla="*/ 83820 h 83820"/>
              <a:gd name="T2" fmla="*/ 83820 w 83820"/>
              <a:gd name="T3" fmla="*/ 3048 h 83820"/>
              <a:gd name="T4" fmla="*/ 80772 w 83820"/>
              <a:gd name="T5" fmla="*/ 0 h 83820"/>
              <a:gd name="T6" fmla="*/ 0 w 83820"/>
              <a:gd name="T7" fmla="*/ 80772 h 83820"/>
              <a:gd name="T8" fmla="*/ 3048 w 8382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20">
                <a:moveTo>
                  <a:pt x="3048" y="83820"/>
                </a:moveTo>
                <a:lnTo>
                  <a:pt x="83820" y="3048"/>
                </a:lnTo>
                <a:lnTo>
                  <a:pt x="80772" y="0"/>
                </a:lnTo>
                <a:lnTo>
                  <a:pt x="0" y="80772"/>
                </a:lnTo>
                <a:lnTo>
                  <a:pt x="3048" y="83820"/>
                </a:lnTo>
                <a:close/>
              </a:path>
            </a:pathLst>
          </a:custGeom>
          <a:solidFill>
            <a:srgbClr val="C5C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09" name="object 462"/>
          <p:cNvSpPr>
            <a:spLocks/>
          </p:cNvSpPr>
          <p:nvPr/>
        </p:nvSpPr>
        <p:spPr bwMode="auto">
          <a:xfrm>
            <a:off x="5081588" y="5657850"/>
            <a:ext cx="93662" cy="92075"/>
          </a:xfrm>
          <a:custGeom>
            <a:avLst/>
            <a:gdLst>
              <a:gd name="T0" fmla="*/ 28955 w 109727"/>
              <a:gd name="T1" fmla="*/ 100584 h 100584"/>
              <a:gd name="T2" fmla="*/ 109727 w 109727"/>
              <a:gd name="T3" fmla="*/ 19812 h 100584"/>
              <a:gd name="T4" fmla="*/ 80771 w 109727"/>
              <a:gd name="T5" fmla="*/ 0 h 100584"/>
              <a:gd name="T6" fmla="*/ 0 w 109727"/>
              <a:gd name="T7" fmla="*/ 80772 h 100584"/>
              <a:gd name="T8" fmla="*/ 28955 w 109727"/>
              <a:gd name="T9" fmla="*/ 100584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727" h="100584">
                <a:moveTo>
                  <a:pt x="28955" y="100584"/>
                </a:moveTo>
                <a:lnTo>
                  <a:pt x="109727" y="19812"/>
                </a:lnTo>
                <a:lnTo>
                  <a:pt x="80771" y="0"/>
                </a:lnTo>
                <a:lnTo>
                  <a:pt x="0" y="80772"/>
                </a:lnTo>
                <a:lnTo>
                  <a:pt x="28955" y="100584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0" name="object 463"/>
          <p:cNvSpPr>
            <a:spLocks/>
          </p:cNvSpPr>
          <p:nvPr/>
        </p:nvSpPr>
        <p:spPr bwMode="auto">
          <a:xfrm>
            <a:off x="5105400" y="56769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4C4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1" name="object 464"/>
          <p:cNvSpPr>
            <a:spLocks/>
          </p:cNvSpPr>
          <p:nvPr/>
        </p:nvSpPr>
        <p:spPr bwMode="auto">
          <a:xfrm>
            <a:off x="5102225" y="5673725"/>
            <a:ext cx="73025" cy="76200"/>
          </a:xfrm>
          <a:custGeom>
            <a:avLst/>
            <a:gdLst>
              <a:gd name="T0" fmla="*/ 4572 w 85344"/>
              <a:gd name="T1" fmla="*/ 83819 h 83819"/>
              <a:gd name="T2" fmla="*/ 85344 w 85344"/>
              <a:gd name="T3" fmla="*/ 3047 h 83819"/>
              <a:gd name="T4" fmla="*/ 80772 w 85344"/>
              <a:gd name="T5" fmla="*/ 0 h 83819"/>
              <a:gd name="T6" fmla="*/ 0 w 85344"/>
              <a:gd name="T7" fmla="*/ 80771 h 83819"/>
              <a:gd name="T8" fmla="*/ 4572 w 85344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3819">
                <a:moveTo>
                  <a:pt x="4572" y="83819"/>
                </a:moveTo>
                <a:lnTo>
                  <a:pt x="85344" y="3047"/>
                </a:lnTo>
                <a:lnTo>
                  <a:pt x="80772" y="0"/>
                </a:lnTo>
                <a:lnTo>
                  <a:pt x="0" y="80771"/>
                </a:lnTo>
                <a:lnTo>
                  <a:pt x="4572" y="83819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2" name="object 465"/>
          <p:cNvSpPr>
            <a:spLocks/>
          </p:cNvSpPr>
          <p:nvPr/>
        </p:nvSpPr>
        <p:spPr bwMode="auto">
          <a:xfrm>
            <a:off x="5097463" y="5670550"/>
            <a:ext cx="73025" cy="76200"/>
          </a:xfrm>
          <a:custGeom>
            <a:avLst/>
            <a:gdLst>
              <a:gd name="T0" fmla="*/ 4572 w 85344"/>
              <a:gd name="T1" fmla="*/ 83819 h 83819"/>
              <a:gd name="T2" fmla="*/ 85344 w 85344"/>
              <a:gd name="T3" fmla="*/ 3048 h 83819"/>
              <a:gd name="T4" fmla="*/ 80772 w 85344"/>
              <a:gd name="T5" fmla="*/ 0 h 83819"/>
              <a:gd name="T6" fmla="*/ 0 w 85344"/>
              <a:gd name="T7" fmla="*/ 80771 h 83819"/>
              <a:gd name="T8" fmla="*/ 4572 w 85344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3819">
                <a:moveTo>
                  <a:pt x="4572" y="83819"/>
                </a:moveTo>
                <a:lnTo>
                  <a:pt x="85344" y="3048"/>
                </a:lnTo>
                <a:lnTo>
                  <a:pt x="80772" y="0"/>
                </a:lnTo>
                <a:lnTo>
                  <a:pt x="0" y="80771"/>
                </a:lnTo>
                <a:lnTo>
                  <a:pt x="4572" y="83819"/>
                </a:lnTo>
                <a:close/>
              </a:path>
            </a:pathLst>
          </a:custGeom>
          <a:solidFill>
            <a:srgbClr val="C3C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3" name="object 466"/>
          <p:cNvSpPr>
            <a:spLocks/>
          </p:cNvSpPr>
          <p:nvPr/>
        </p:nvSpPr>
        <p:spPr bwMode="auto">
          <a:xfrm>
            <a:off x="5092700" y="5667375"/>
            <a:ext cx="74613" cy="76200"/>
          </a:xfrm>
          <a:custGeom>
            <a:avLst/>
            <a:gdLst>
              <a:gd name="T0" fmla="*/ 6095 w 86867"/>
              <a:gd name="T1" fmla="*/ 83819 h 83819"/>
              <a:gd name="T2" fmla="*/ 86867 w 86867"/>
              <a:gd name="T3" fmla="*/ 3048 h 83819"/>
              <a:gd name="T4" fmla="*/ 80772 w 86867"/>
              <a:gd name="T5" fmla="*/ 0 h 83819"/>
              <a:gd name="T6" fmla="*/ 0 w 86867"/>
              <a:gd name="T7" fmla="*/ 80772 h 83819"/>
              <a:gd name="T8" fmla="*/ 6095 w 86867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7" h="83819">
                <a:moveTo>
                  <a:pt x="6095" y="83819"/>
                </a:moveTo>
                <a:lnTo>
                  <a:pt x="86867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5" y="83819"/>
                </a:lnTo>
                <a:close/>
              </a:path>
            </a:pathLst>
          </a:custGeom>
          <a:solidFill>
            <a:srgbClr val="C2C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4" name="object 467"/>
          <p:cNvSpPr>
            <a:spLocks/>
          </p:cNvSpPr>
          <p:nvPr/>
        </p:nvSpPr>
        <p:spPr bwMode="auto">
          <a:xfrm>
            <a:off x="5089525" y="5665788"/>
            <a:ext cx="73025" cy="76200"/>
          </a:xfrm>
          <a:custGeom>
            <a:avLst/>
            <a:gdLst>
              <a:gd name="T0" fmla="*/ 4572 w 85344"/>
              <a:gd name="T1" fmla="*/ 83820 h 83820"/>
              <a:gd name="T2" fmla="*/ 85344 w 85344"/>
              <a:gd name="T3" fmla="*/ 3048 h 83820"/>
              <a:gd name="T4" fmla="*/ 80772 w 85344"/>
              <a:gd name="T5" fmla="*/ 0 h 83820"/>
              <a:gd name="T6" fmla="*/ 0 w 85344"/>
              <a:gd name="T7" fmla="*/ 80772 h 83820"/>
              <a:gd name="T8" fmla="*/ 4572 w 8534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3820">
                <a:moveTo>
                  <a:pt x="4572" y="83820"/>
                </a:moveTo>
                <a:lnTo>
                  <a:pt x="85344" y="3048"/>
                </a:lnTo>
                <a:lnTo>
                  <a:pt x="80772" y="0"/>
                </a:lnTo>
                <a:lnTo>
                  <a:pt x="0" y="80772"/>
                </a:lnTo>
                <a:lnTo>
                  <a:pt x="4572" y="83820"/>
                </a:lnTo>
                <a:close/>
              </a:path>
            </a:pathLst>
          </a:custGeom>
          <a:solidFill>
            <a:srgbClr val="C1C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5" name="object 468"/>
          <p:cNvSpPr>
            <a:spLocks/>
          </p:cNvSpPr>
          <p:nvPr/>
        </p:nvSpPr>
        <p:spPr bwMode="auto">
          <a:xfrm>
            <a:off x="5084763" y="5661025"/>
            <a:ext cx="73025" cy="77788"/>
          </a:xfrm>
          <a:custGeom>
            <a:avLst/>
            <a:gdLst>
              <a:gd name="T0" fmla="*/ 4572 w 85344"/>
              <a:gd name="T1" fmla="*/ 85344 h 85344"/>
              <a:gd name="T2" fmla="*/ 85344 w 85344"/>
              <a:gd name="T3" fmla="*/ 4572 h 85344"/>
              <a:gd name="T4" fmla="*/ 80772 w 85344"/>
              <a:gd name="T5" fmla="*/ 0 h 85344"/>
              <a:gd name="T6" fmla="*/ 0 w 85344"/>
              <a:gd name="T7" fmla="*/ 80772 h 85344"/>
              <a:gd name="T8" fmla="*/ 4572 w 85344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5344">
                <a:moveTo>
                  <a:pt x="4572" y="85344"/>
                </a:moveTo>
                <a:lnTo>
                  <a:pt x="85344" y="4572"/>
                </a:lnTo>
                <a:lnTo>
                  <a:pt x="80772" y="0"/>
                </a:lnTo>
                <a:lnTo>
                  <a:pt x="0" y="80772"/>
                </a:lnTo>
                <a:lnTo>
                  <a:pt x="4572" y="85344"/>
                </a:lnTo>
                <a:close/>
              </a:path>
            </a:pathLst>
          </a:custGeom>
          <a:solidFill>
            <a:srgbClr val="BFBF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6" name="object 469"/>
          <p:cNvSpPr>
            <a:spLocks/>
          </p:cNvSpPr>
          <p:nvPr/>
        </p:nvSpPr>
        <p:spPr bwMode="auto">
          <a:xfrm>
            <a:off x="5081588" y="5657850"/>
            <a:ext cx="73025" cy="76200"/>
          </a:xfrm>
          <a:custGeom>
            <a:avLst/>
            <a:gdLst>
              <a:gd name="T0" fmla="*/ 4571 w 85343"/>
              <a:gd name="T1" fmla="*/ 83820 h 83820"/>
              <a:gd name="T2" fmla="*/ 85343 w 85343"/>
              <a:gd name="T3" fmla="*/ 3048 h 83820"/>
              <a:gd name="T4" fmla="*/ 80771 w 85343"/>
              <a:gd name="T5" fmla="*/ 0 h 83820"/>
              <a:gd name="T6" fmla="*/ 0 w 85343"/>
              <a:gd name="T7" fmla="*/ 80772 h 83820"/>
              <a:gd name="T8" fmla="*/ 4571 w 8534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3820">
                <a:moveTo>
                  <a:pt x="4571" y="83820"/>
                </a:moveTo>
                <a:lnTo>
                  <a:pt x="85343" y="3048"/>
                </a:lnTo>
                <a:lnTo>
                  <a:pt x="80771" y="0"/>
                </a:lnTo>
                <a:lnTo>
                  <a:pt x="0" y="80772"/>
                </a:lnTo>
                <a:lnTo>
                  <a:pt x="4571" y="83820"/>
                </a:lnTo>
                <a:close/>
              </a:path>
            </a:pathLst>
          </a:custGeom>
          <a:solidFill>
            <a:srgbClr val="BEB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7" name="object 470"/>
          <p:cNvSpPr>
            <a:spLocks/>
          </p:cNvSpPr>
          <p:nvPr/>
        </p:nvSpPr>
        <p:spPr bwMode="auto">
          <a:xfrm>
            <a:off x="5051425" y="5641975"/>
            <a:ext cx="98425" cy="90488"/>
          </a:xfrm>
          <a:custGeom>
            <a:avLst/>
            <a:gdLst>
              <a:gd name="T0" fmla="*/ 35052 w 115824"/>
              <a:gd name="T1" fmla="*/ 99060 h 99060"/>
              <a:gd name="T2" fmla="*/ 115824 w 115824"/>
              <a:gd name="T3" fmla="*/ 18287 h 99060"/>
              <a:gd name="T4" fmla="*/ 80772 w 115824"/>
              <a:gd name="T5" fmla="*/ 0 h 99060"/>
              <a:gd name="T6" fmla="*/ 0 w 115824"/>
              <a:gd name="T7" fmla="*/ 80772 h 99060"/>
              <a:gd name="T8" fmla="*/ 35052 w 115824"/>
              <a:gd name="T9" fmla="*/ 99060 h 99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99060">
                <a:moveTo>
                  <a:pt x="35052" y="99060"/>
                </a:moveTo>
                <a:lnTo>
                  <a:pt x="115824" y="18287"/>
                </a:lnTo>
                <a:lnTo>
                  <a:pt x="80772" y="0"/>
                </a:lnTo>
                <a:lnTo>
                  <a:pt x="0" y="80772"/>
                </a:lnTo>
                <a:lnTo>
                  <a:pt x="35052" y="99060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8" name="object 471"/>
          <p:cNvSpPr>
            <a:spLocks/>
          </p:cNvSpPr>
          <p:nvPr/>
        </p:nvSpPr>
        <p:spPr bwMode="auto">
          <a:xfrm>
            <a:off x="5081588" y="5657850"/>
            <a:ext cx="68262" cy="74613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BDB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19" name="object 472"/>
          <p:cNvSpPr>
            <a:spLocks/>
          </p:cNvSpPr>
          <p:nvPr/>
        </p:nvSpPr>
        <p:spPr bwMode="auto">
          <a:xfrm>
            <a:off x="5075238" y="5656263"/>
            <a:ext cx="74612" cy="76200"/>
          </a:xfrm>
          <a:custGeom>
            <a:avLst/>
            <a:gdLst>
              <a:gd name="T0" fmla="*/ 6096 w 86867"/>
              <a:gd name="T1" fmla="*/ 83819 h 83819"/>
              <a:gd name="T2" fmla="*/ 86867 w 86867"/>
              <a:gd name="T3" fmla="*/ 3047 h 83819"/>
              <a:gd name="T4" fmla="*/ 80772 w 86867"/>
              <a:gd name="T5" fmla="*/ 0 h 83819"/>
              <a:gd name="T6" fmla="*/ 0 w 86867"/>
              <a:gd name="T7" fmla="*/ 80771 h 83819"/>
              <a:gd name="T8" fmla="*/ 6096 w 86867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7" h="83819">
                <a:moveTo>
                  <a:pt x="6096" y="83819"/>
                </a:moveTo>
                <a:lnTo>
                  <a:pt x="86867" y="3047"/>
                </a:lnTo>
                <a:lnTo>
                  <a:pt x="80772" y="0"/>
                </a:lnTo>
                <a:lnTo>
                  <a:pt x="0" y="80771"/>
                </a:lnTo>
                <a:lnTo>
                  <a:pt x="6096" y="83819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0" name="object 473"/>
          <p:cNvSpPr>
            <a:spLocks/>
          </p:cNvSpPr>
          <p:nvPr/>
        </p:nvSpPr>
        <p:spPr bwMode="auto">
          <a:xfrm>
            <a:off x="5070475" y="5653088"/>
            <a:ext cx="74613" cy="76200"/>
          </a:xfrm>
          <a:custGeom>
            <a:avLst/>
            <a:gdLst>
              <a:gd name="T0" fmla="*/ 6096 w 86868"/>
              <a:gd name="T1" fmla="*/ 83819 h 83819"/>
              <a:gd name="T2" fmla="*/ 86868 w 86868"/>
              <a:gd name="T3" fmla="*/ 3048 h 83819"/>
              <a:gd name="T4" fmla="*/ 80772 w 86868"/>
              <a:gd name="T5" fmla="*/ 0 h 83819"/>
              <a:gd name="T6" fmla="*/ 0 w 86868"/>
              <a:gd name="T7" fmla="*/ 80771 h 83819"/>
              <a:gd name="T8" fmla="*/ 6096 w 86868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19">
                <a:moveTo>
                  <a:pt x="6096" y="83819"/>
                </a:moveTo>
                <a:lnTo>
                  <a:pt x="86868" y="3048"/>
                </a:lnTo>
                <a:lnTo>
                  <a:pt x="80772" y="0"/>
                </a:lnTo>
                <a:lnTo>
                  <a:pt x="0" y="80771"/>
                </a:lnTo>
                <a:lnTo>
                  <a:pt x="6096" y="83819"/>
                </a:lnTo>
                <a:close/>
              </a:path>
            </a:pathLst>
          </a:custGeom>
          <a:solidFill>
            <a:srgbClr val="BCBC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1" name="object 474"/>
          <p:cNvSpPr>
            <a:spLocks/>
          </p:cNvSpPr>
          <p:nvPr/>
        </p:nvSpPr>
        <p:spPr bwMode="auto">
          <a:xfrm>
            <a:off x="5065713" y="5649913"/>
            <a:ext cx="74612" cy="76200"/>
          </a:xfrm>
          <a:custGeom>
            <a:avLst/>
            <a:gdLst>
              <a:gd name="T0" fmla="*/ 6096 w 86868"/>
              <a:gd name="T1" fmla="*/ 83819 h 83819"/>
              <a:gd name="T2" fmla="*/ 86868 w 86868"/>
              <a:gd name="T3" fmla="*/ 3048 h 83819"/>
              <a:gd name="T4" fmla="*/ 80772 w 86868"/>
              <a:gd name="T5" fmla="*/ 0 h 83819"/>
              <a:gd name="T6" fmla="*/ 0 w 86868"/>
              <a:gd name="T7" fmla="*/ 80772 h 83819"/>
              <a:gd name="T8" fmla="*/ 6096 w 86868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19">
                <a:moveTo>
                  <a:pt x="6096" y="83819"/>
                </a:moveTo>
                <a:lnTo>
                  <a:pt x="86868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6" y="83819"/>
                </a:lnTo>
                <a:close/>
              </a:path>
            </a:pathLst>
          </a:custGeom>
          <a:solidFill>
            <a:srgbClr val="BBBB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2" name="object 475"/>
          <p:cNvSpPr>
            <a:spLocks/>
          </p:cNvSpPr>
          <p:nvPr/>
        </p:nvSpPr>
        <p:spPr bwMode="auto">
          <a:xfrm>
            <a:off x="5060950" y="5646738"/>
            <a:ext cx="73025" cy="76200"/>
          </a:xfrm>
          <a:custGeom>
            <a:avLst/>
            <a:gdLst>
              <a:gd name="T0" fmla="*/ 4571 w 85343"/>
              <a:gd name="T1" fmla="*/ 83820 h 83820"/>
              <a:gd name="T2" fmla="*/ 85343 w 85343"/>
              <a:gd name="T3" fmla="*/ 3048 h 83820"/>
              <a:gd name="T4" fmla="*/ 80771 w 85343"/>
              <a:gd name="T5" fmla="*/ 0 h 83820"/>
              <a:gd name="T6" fmla="*/ 0 w 85343"/>
              <a:gd name="T7" fmla="*/ 80772 h 83820"/>
              <a:gd name="T8" fmla="*/ 4571 w 8534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3820">
                <a:moveTo>
                  <a:pt x="4571" y="83820"/>
                </a:moveTo>
                <a:lnTo>
                  <a:pt x="85343" y="3048"/>
                </a:lnTo>
                <a:lnTo>
                  <a:pt x="80771" y="0"/>
                </a:lnTo>
                <a:lnTo>
                  <a:pt x="0" y="80772"/>
                </a:lnTo>
                <a:lnTo>
                  <a:pt x="4571" y="83820"/>
                </a:lnTo>
                <a:close/>
              </a:path>
            </a:pathLst>
          </a:custGeom>
          <a:solidFill>
            <a:srgbClr val="BAB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3" name="object 476"/>
          <p:cNvSpPr>
            <a:spLocks/>
          </p:cNvSpPr>
          <p:nvPr/>
        </p:nvSpPr>
        <p:spPr bwMode="auto">
          <a:xfrm>
            <a:off x="5056188" y="5645150"/>
            <a:ext cx="74612" cy="76200"/>
          </a:xfrm>
          <a:custGeom>
            <a:avLst/>
            <a:gdLst>
              <a:gd name="T0" fmla="*/ 6096 w 86867"/>
              <a:gd name="T1" fmla="*/ 83820 h 83820"/>
              <a:gd name="T2" fmla="*/ 86867 w 86867"/>
              <a:gd name="T3" fmla="*/ 3048 h 83820"/>
              <a:gd name="T4" fmla="*/ 80772 w 86867"/>
              <a:gd name="T5" fmla="*/ 0 h 83820"/>
              <a:gd name="T6" fmla="*/ 0 w 86867"/>
              <a:gd name="T7" fmla="*/ 80772 h 83820"/>
              <a:gd name="T8" fmla="*/ 6096 w 86867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7" h="83820">
                <a:moveTo>
                  <a:pt x="6096" y="83820"/>
                </a:moveTo>
                <a:lnTo>
                  <a:pt x="86867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6" y="83820"/>
                </a:lnTo>
                <a:close/>
              </a:path>
            </a:pathLst>
          </a:custGeom>
          <a:solidFill>
            <a:srgbClr val="B9B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4" name="object 477"/>
          <p:cNvSpPr>
            <a:spLocks/>
          </p:cNvSpPr>
          <p:nvPr/>
        </p:nvSpPr>
        <p:spPr bwMode="auto">
          <a:xfrm>
            <a:off x="5051425" y="5641975"/>
            <a:ext cx="74613" cy="76200"/>
          </a:xfrm>
          <a:custGeom>
            <a:avLst/>
            <a:gdLst>
              <a:gd name="T0" fmla="*/ 6096 w 86868"/>
              <a:gd name="T1" fmla="*/ 83820 h 83820"/>
              <a:gd name="T2" fmla="*/ 86868 w 86868"/>
              <a:gd name="T3" fmla="*/ 3048 h 83820"/>
              <a:gd name="T4" fmla="*/ 80772 w 86868"/>
              <a:gd name="T5" fmla="*/ 0 h 83820"/>
              <a:gd name="T6" fmla="*/ 0 w 86868"/>
              <a:gd name="T7" fmla="*/ 80772 h 83820"/>
              <a:gd name="T8" fmla="*/ 6096 w 86868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20">
                <a:moveTo>
                  <a:pt x="6096" y="83820"/>
                </a:moveTo>
                <a:lnTo>
                  <a:pt x="86868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6" y="83820"/>
                </a:lnTo>
                <a:close/>
              </a:path>
            </a:pathLst>
          </a:custGeom>
          <a:solidFill>
            <a:srgbClr val="B8B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5" name="object 478"/>
          <p:cNvSpPr>
            <a:spLocks/>
          </p:cNvSpPr>
          <p:nvPr/>
        </p:nvSpPr>
        <p:spPr bwMode="auto">
          <a:xfrm>
            <a:off x="5016500" y="5624513"/>
            <a:ext cx="103188" cy="90487"/>
          </a:xfrm>
          <a:custGeom>
            <a:avLst/>
            <a:gdLst>
              <a:gd name="T0" fmla="*/ 39624 w 120396"/>
              <a:gd name="T1" fmla="*/ 99060 h 99060"/>
              <a:gd name="T2" fmla="*/ 120396 w 120396"/>
              <a:gd name="T3" fmla="*/ 18287 h 99060"/>
              <a:gd name="T4" fmla="*/ 80772 w 120396"/>
              <a:gd name="T5" fmla="*/ 0 h 99060"/>
              <a:gd name="T6" fmla="*/ 0 w 120396"/>
              <a:gd name="T7" fmla="*/ 80772 h 99060"/>
              <a:gd name="T8" fmla="*/ 39624 w 120396"/>
              <a:gd name="T9" fmla="*/ 99060 h 99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396" h="99060">
                <a:moveTo>
                  <a:pt x="39624" y="99060"/>
                </a:moveTo>
                <a:lnTo>
                  <a:pt x="120396" y="18287"/>
                </a:lnTo>
                <a:lnTo>
                  <a:pt x="80772" y="0"/>
                </a:lnTo>
                <a:lnTo>
                  <a:pt x="0" y="80772"/>
                </a:lnTo>
                <a:lnTo>
                  <a:pt x="39624" y="99060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6" name="object 479"/>
          <p:cNvSpPr>
            <a:spLocks/>
          </p:cNvSpPr>
          <p:nvPr/>
        </p:nvSpPr>
        <p:spPr bwMode="auto">
          <a:xfrm>
            <a:off x="5051425" y="5641975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7" name="object 480"/>
          <p:cNvSpPr>
            <a:spLocks/>
          </p:cNvSpPr>
          <p:nvPr/>
        </p:nvSpPr>
        <p:spPr bwMode="auto">
          <a:xfrm>
            <a:off x="5045075" y="5637213"/>
            <a:ext cx="74613" cy="77787"/>
          </a:xfrm>
          <a:custGeom>
            <a:avLst/>
            <a:gdLst>
              <a:gd name="T0" fmla="*/ 7619 w 88391"/>
              <a:gd name="T1" fmla="*/ 85343 h 85343"/>
              <a:gd name="T2" fmla="*/ 88391 w 88391"/>
              <a:gd name="T3" fmla="*/ 4571 h 85343"/>
              <a:gd name="T4" fmla="*/ 80772 w 88391"/>
              <a:gd name="T5" fmla="*/ 0 h 85343"/>
              <a:gd name="T6" fmla="*/ 0 w 88391"/>
              <a:gd name="T7" fmla="*/ 80771 h 85343"/>
              <a:gd name="T8" fmla="*/ 7619 w 88391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5343">
                <a:moveTo>
                  <a:pt x="7619" y="85343"/>
                </a:moveTo>
                <a:lnTo>
                  <a:pt x="88391" y="4571"/>
                </a:lnTo>
                <a:lnTo>
                  <a:pt x="80772" y="0"/>
                </a:lnTo>
                <a:lnTo>
                  <a:pt x="0" y="80771"/>
                </a:lnTo>
                <a:lnTo>
                  <a:pt x="7619" y="85343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8" name="object 481"/>
          <p:cNvSpPr>
            <a:spLocks/>
          </p:cNvSpPr>
          <p:nvPr/>
        </p:nvSpPr>
        <p:spPr bwMode="auto">
          <a:xfrm>
            <a:off x="5038725" y="5635625"/>
            <a:ext cx="74613" cy="74613"/>
          </a:xfrm>
          <a:custGeom>
            <a:avLst/>
            <a:gdLst>
              <a:gd name="T0" fmla="*/ 7620 w 88392"/>
              <a:gd name="T1" fmla="*/ 83819 h 83819"/>
              <a:gd name="T2" fmla="*/ 88392 w 88392"/>
              <a:gd name="T3" fmla="*/ 3048 h 83819"/>
              <a:gd name="T4" fmla="*/ 80772 w 88392"/>
              <a:gd name="T5" fmla="*/ 0 h 83819"/>
              <a:gd name="T6" fmla="*/ 0 w 88392"/>
              <a:gd name="T7" fmla="*/ 80772 h 83819"/>
              <a:gd name="T8" fmla="*/ 7620 w 88392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19">
                <a:moveTo>
                  <a:pt x="7620" y="83819"/>
                </a:moveTo>
                <a:lnTo>
                  <a:pt x="88392" y="3048"/>
                </a:lnTo>
                <a:lnTo>
                  <a:pt x="80772" y="0"/>
                </a:lnTo>
                <a:lnTo>
                  <a:pt x="0" y="80772"/>
                </a:lnTo>
                <a:lnTo>
                  <a:pt x="7620" y="83819"/>
                </a:lnTo>
                <a:close/>
              </a:path>
            </a:pathLst>
          </a:custGeom>
          <a:solidFill>
            <a:srgbClr val="B6B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29" name="object 482"/>
          <p:cNvSpPr>
            <a:spLocks/>
          </p:cNvSpPr>
          <p:nvPr/>
        </p:nvSpPr>
        <p:spPr bwMode="auto">
          <a:xfrm>
            <a:off x="5030788" y="5632450"/>
            <a:ext cx="76200" cy="76200"/>
          </a:xfrm>
          <a:custGeom>
            <a:avLst/>
            <a:gdLst>
              <a:gd name="T0" fmla="*/ 9143 w 89915"/>
              <a:gd name="T1" fmla="*/ 83820 h 83820"/>
              <a:gd name="T2" fmla="*/ 89915 w 89915"/>
              <a:gd name="T3" fmla="*/ 3048 h 83820"/>
              <a:gd name="T4" fmla="*/ 80771 w 89915"/>
              <a:gd name="T5" fmla="*/ 0 h 83820"/>
              <a:gd name="T6" fmla="*/ 0 w 89915"/>
              <a:gd name="T7" fmla="*/ 80772 h 83820"/>
              <a:gd name="T8" fmla="*/ 9143 w 89915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5" h="83820">
                <a:moveTo>
                  <a:pt x="9143" y="83820"/>
                </a:moveTo>
                <a:lnTo>
                  <a:pt x="89915" y="3048"/>
                </a:lnTo>
                <a:lnTo>
                  <a:pt x="80771" y="0"/>
                </a:lnTo>
                <a:lnTo>
                  <a:pt x="0" y="80772"/>
                </a:lnTo>
                <a:lnTo>
                  <a:pt x="9143" y="83820"/>
                </a:lnTo>
                <a:close/>
              </a:path>
            </a:pathLst>
          </a:custGeom>
          <a:solidFill>
            <a:srgbClr val="B5B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0" name="object 483"/>
          <p:cNvSpPr>
            <a:spLocks/>
          </p:cNvSpPr>
          <p:nvPr/>
        </p:nvSpPr>
        <p:spPr bwMode="auto">
          <a:xfrm>
            <a:off x="5024438" y="5627688"/>
            <a:ext cx="74612" cy="77787"/>
          </a:xfrm>
          <a:custGeom>
            <a:avLst/>
            <a:gdLst>
              <a:gd name="T0" fmla="*/ 7620 w 88391"/>
              <a:gd name="T1" fmla="*/ 85344 h 85344"/>
              <a:gd name="T2" fmla="*/ 88391 w 88391"/>
              <a:gd name="T3" fmla="*/ 4572 h 85344"/>
              <a:gd name="T4" fmla="*/ 80772 w 88391"/>
              <a:gd name="T5" fmla="*/ 0 h 85344"/>
              <a:gd name="T6" fmla="*/ 0 w 88391"/>
              <a:gd name="T7" fmla="*/ 82296 h 85344"/>
              <a:gd name="T8" fmla="*/ 7620 w 88391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5344">
                <a:moveTo>
                  <a:pt x="7620" y="85344"/>
                </a:moveTo>
                <a:lnTo>
                  <a:pt x="88391" y="4572"/>
                </a:lnTo>
                <a:lnTo>
                  <a:pt x="80772" y="0"/>
                </a:lnTo>
                <a:lnTo>
                  <a:pt x="0" y="82296"/>
                </a:lnTo>
                <a:lnTo>
                  <a:pt x="7620" y="85344"/>
                </a:lnTo>
                <a:close/>
              </a:path>
            </a:pathLst>
          </a:custGeom>
          <a:solidFill>
            <a:srgbClr val="B4B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1" name="object 484"/>
          <p:cNvSpPr>
            <a:spLocks/>
          </p:cNvSpPr>
          <p:nvPr/>
        </p:nvSpPr>
        <p:spPr bwMode="auto">
          <a:xfrm>
            <a:off x="5016500" y="5624513"/>
            <a:ext cx="76200" cy="77787"/>
          </a:xfrm>
          <a:custGeom>
            <a:avLst/>
            <a:gdLst>
              <a:gd name="T0" fmla="*/ 7620 w 88392"/>
              <a:gd name="T1" fmla="*/ 85344 h 85344"/>
              <a:gd name="T2" fmla="*/ 88392 w 88392"/>
              <a:gd name="T3" fmla="*/ 3048 h 85344"/>
              <a:gd name="T4" fmla="*/ 80772 w 88392"/>
              <a:gd name="T5" fmla="*/ 0 h 85344"/>
              <a:gd name="T6" fmla="*/ 0 w 88392"/>
              <a:gd name="T7" fmla="*/ 80772 h 85344"/>
              <a:gd name="T8" fmla="*/ 7620 w 88392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5344">
                <a:moveTo>
                  <a:pt x="7620" y="85344"/>
                </a:moveTo>
                <a:lnTo>
                  <a:pt x="88392" y="3048"/>
                </a:lnTo>
                <a:lnTo>
                  <a:pt x="80772" y="0"/>
                </a:lnTo>
                <a:lnTo>
                  <a:pt x="0" y="80772"/>
                </a:lnTo>
                <a:lnTo>
                  <a:pt x="7620" y="85344"/>
                </a:lnTo>
                <a:close/>
              </a:path>
            </a:pathLst>
          </a:custGeom>
          <a:solidFill>
            <a:srgbClr val="B3B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2" name="object 485"/>
          <p:cNvSpPr>
            <a:spLocks/>
          </p:cNvSpPr>
          <p:nvPr/>
        </p:nvSpPr>
        <p:spPr bwMode="auto">
          <a:xfrm>
            <a:off x="4978400" y="5610225"/>
            <a:ext cx="107950" cy="88900"/>
          </a:xfrm>
          <a:custGeom>
            <a:avLst/>
            <a:gdLst>
              <a:gd name="T0" fmla="*/ 45719 w 126491"/>
              <a:gd name="T1" fmla="*/ 97536 h 97536"/>
              <a:gd name="T2" fmla="*/ 126491 w 126491"/>
              <a:gd name="T3" fmla="*/ 16763 h 97536"/>
              <a:gd name="T4" fmla="*/ 82296 w 126491"/>
              <a:gd name="T5" fmla="*/ 0 h 97536"/>
              <a:gd name="T6" fmla="*/ 0 w 126491"/>
              <a:gd name="T7" fmla="*/ 82296 h 97536"/>
              <a:gd name="T8" fmla="*/ 45719 w 126491"/>
              <a:gd name="T9" fmla="*/ 97536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91" h="97536">
                <a:moveTo>
                  <a:pt x="45719" y="97536"/>
                </a:moveTo>
                <a:lnTo>
                  <a:pt x="126491" y="16763"/>
                </a:lnTo>
                <a:lnTo>
                  <a:pt x="82296" y="0"/>
                </a:lnTo>
                <a:lnTo>
                  <a:pt x="0" y="82296"/>
                </a:lnTo>
                <a:lnTo>
                  <a:pt x="45719" y="97536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3" name="object 486"/>
          <p:cNvSpPr>
            <a:spLocks/>
          </p:cNvSpPr>
          <p:nvPr/>
        </p:nvSpPr>
        <p:spPr bwMode="auto">
          <a:xfrm>
            <a:off x="5016500" y="5624513"/>
            <a:ext cx="69850" cy="74612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2B2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4" name="object 487"/>
          <p:cNvSpPr>
            <a:spLocks/>
          </p:cNvSpPr>
          <p:nvPr/>
        </p:nvSpPr>
        <p:spPr bwMode="auto">
          <a:xfrm>
            <a:off x="5008563" y="5621338"/>
            <a:ext cx="77787" cy="77787"/>
          </a:xfrm>
          <a:custGeom>
            <a:avLst/>
            <a:gdLst>
              <a:gd name="T0" fmla="*/ 10667 w 91439"/>
              <a:gd name="T1" fmla="*/ 85344 h 85344"/>
              <a:gd name="T2" fmla="*/ 91439 w 91439"/>
              <a:gd name="T3" fmla="*/ 4571 h 85344"/>
              <a:gd name="T4" fmla="*/ 80772 w 91439"/>
              <a:gd name="T5" fmla="*/ 0 h 85344"/>
              <a:gd name="T6" fmla="*/ 0 w 91439"/>
              <a:gd name="T7" fmla="*/ 82296 h 85344"/>
              <a:gd name="T8" fmla="*/ 10667 w 91439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5344">
                <a:moveTo>
                  <a:pt x="10667" y="85344"/>
                </a:moveTo>
                <a:lnTo>
                  <a:pt x="91439" y="4571"/>
                </a:lnTo>
                <a:lnTo>
                  <a:pt x="80772" y="0"/>
                </a:lnTo>
                <a:lnTo>
                  <a:pt x="0" y="82296"/>
                </a:lnTo>
                <a:lnTo>
                  <a:pt x="10667" y="85344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5" name="object 488"/>
          <p:cNvSpPr>
            <a:spLocks/>
          </p:cNvSpPr>
          <p:nvPr/>
        </p:nvSpPr>
        <p:spPr bwMode="auto">
          <a:xfrm>
            <a:off x="4997450" y="5618163"/>
            <a:ext cx="79375" cy="77787"/>
          </a:xfrm>
          <a:custGeom>
            <a:avLst/>
            <a:gdLst>
              <a:gd name="T0" fmla="*/ 12191 w 92963"/>
              <a:gd name="T1" fmla="*/ 85344 h 85344"/>
              <a:gd name="T2" fmla="*/ 92963 w 92963"/>
              <a:gd name="T3" fmla="*/ 3048 h 85344"/>
              <a:gd name="T4" fmla="*/ 80771 w 92963"/>
              <a:gd name="T5" fmla="*/ 0 h 85344"/>
              <a:gd name="T6" fmla="*/ 0 w 92963"/>
              <a:gd name="T7" fmla="*/ 80772 h 85344"/>
              <a:gd name="T8" fmla="*/ 12191 w 92963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4">
                <a:moveTo>
                  <a:pt x="12191" y="85344"/>
                </a:moveTo>
                <a:lnTo>
                  <a:pt x="92963" y="3048"/>
                </a:lnTo>
                <a:lnTo>
                  <a:pt x="80771" y="0"/>
                </a:lnTo>
                <a:lnTo>
                  <a:pt x="0" y="80772"/>
                </a:lnTo>
                <a:lnTo>
                  <a:pt x="12191" y="85344"/>
                </a:lnTo>
                <a:close/>
              </a:path>
            </a:pathLst>
          </a:custGeom>
          <a:solidFill>
            <a:srgbClr val="B1B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6" name="object 489"/>
          <p:cNvSpPr>
            <a:spLocks/>
          </p:cNvSpPr>
          <p:nvPr/>
        </p:nvSpPr>
        <p:spPr bwMode="auto">
          <a:xfrm>
            <a:off x="4987925" y="5613400"/>
            <a:ext cx="79375" cy="77788"/>
          </a:xfrm>
          <a:custGeom>
            <a:avLst/>
            <a:gdLst>
              <a:gd name="T0" fmla="*/ 10668 w 91439"/>
              <a:gd name="T1" fmla="*/ 85344 h 85344"/>
              <a:gd name="T2" fmla="*/ 91439 w 91439"/>
              <a:gd name="T3" fmla="*/ 4572 h 85344"/>
              <a:gd name="T4" fmla="*/ 80772 w 91439"/>
              <a:gd name="T5" fmla="*/ 0 h 85344"/>
              <a:gd name="T6" fmla="*/ 0 w 91439"/>
              <a:gd name="T7" fmla="*/ 80772 h 85344"/>
              <a:gd name="T8" fmla="*/ 10668 w 91439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5344">
                <a:moveTo>
                  <a:pt x="10668" y="85344"/>
                </a:moveTo>
                <a:lnTo>
                  <a:pt x="91439" y="4572"/>
                </a:lnTo>
                <a:lnTo>
                  <a:pt x="80772" y="0"/>
                </a:lnTo>
                <a:lnTo>
                  <a:pt x="0" y="80772"/>
                </a:lnTo>
                <a:lnTo>
                  <a:pt x="10668" y="85344"/>
                </a:lnTo>
                <a:close/>
              </a:path>
            </a:pathLst>
          </a:custGeom>
          <a:solidFill>
            <a:srgbClr val="B0B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7" name="object 490"/>
          <p:cNvSpPr>
            <a:spLocks/>
          </p:cNvSpPr>
          <p:nvPr/>
        </p:nvSpPr>
        <p:spPr bwMode="auto">
          <a:xfrm>
            <a:off x="4978400" y="5610225"/>
            <a:ext cx="79375" cy="77788"/>
          </a:xfrm>
          <a:custGeom>
            <a:avLst/>
            <a:gdLst>
              <a:gd name="T0" fmla="*/ 12191 w 92963"/>
              <a:gd name="T1" fmla="*/ 85344 h 85344"/>
              <a:gd name="T2" fmla="*/ 92963 w 92963"/>
              <a:gd name="T3" fmla="*/ 4572 h 85344"/>
              <a:gd name="T4" fmla="*/ 82296 w 92963"/>
              <a:gd name="T5" fmla="*/ 0 h 85344"/>
              <a:gd name="T6" fmla="*/ 0 w 92963"/>
              <a:gd name="T7" fmla="*/ 82296 h 85344"/>
              <a:gd name="T8" fmla="*/ 12191 w 92963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4">
                <a:moveTo>
                  <a:pt x="12191" y="85344"/>
                </a:moveTo>
                <a:lnTo>
                  <a:pt x="92963" y="4572"/>
                </a:lnTo>
                <a:lnTo>
                  <a:pt x="82296" y="0"/>
                </a:lnTo>
                <a:lnTo>
                  <a:pt x="0" y="82296"/>
                </a:lnTo>
                <a:lnTo>
                  <a:pt x="12191" y="85344"/>
                </a:lnTo>
                <a:close/>
              </a:path>
            </a:pathLst>
          </a:custGeom>
          <a:solidFill>
            <a:srgbClr val="AFA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8" name="object 491"/>
          <p:cNvSpPr>
            <a:spLocks/>
          </p:cNvSpPr>
          <p:nvPr/>
        </p:nvSpPr>
        <p:spPr bwMode="auto">
          <a:xfrm>
            <a:off x="4937125" y="5597525"/>
            <a:ext cx="111125" cy="87313"/>
          </a:xfrm>
          <a:custGeom>
            <a:avLst/>
            <a:gdLst>
              <a:gd name="T0" fmla="*/ 48768 w 131064"/>
              <a:gd name="T1" fmla="*/ 96012 h 96012"/>
              <a:gd name="T2" fmla="*/ 131064 w 131064"/>
              <a:gd name="T3" fmla="*/ 13715 h 96012"/>
              <a:gd name="T4" fmla="*/ 80772 w 131064"/>
              <a:gd name="T5" fmla="*/ 0 h 96012"/>
              <a:gd name="T6" fmla="*/ 0 w 131064"/>
              <a:gd name="T7" fmla="*/ 80772 h 96012"/>
              <a:gd name="T8" fmla="*/ 48768 w 131064"/>
              <a:gd name="T9" fmla="*/ 96012 h 96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064" h="96012">
                <a:moveTo>
                  <a:pt x="48768" y="96012"/>
                </a:moveTo>
                <a:lnTo>
                  <a:pt x="131064" y="13715"/>
                </a:lnTo>
                <a:lnTo>
                  <a:pt x="80772" y="0"/>
                </a:lnTo>
                <a:lnTo>
                  <a:pt x="0" y="80772"/>
                </a:lnTo>
                <a:lnTo>
                  <a:pt x="48768" y="96012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39" name="object 492"/>
          <p:cNvSpPr>
            <a:spLocks/>
          </p:cNvSpPr>
          <p:nvPr/>
        </p:nvSpPr>
        <p:spPr bwMode="auto">
          <a:xfrm>
            <a:off x="4978400" y="5610225"/>
            <a:ext cx="69850" cy="74613"/>
          </a:xfrm>
          <a:custGeom>
            <a:avLst/>
            <a:gdLst>
              <a:gd name="T0" fmla="*/ 0 w 82296"/>
              <a:gd name="T1" fmla="*/ 82296 h 82296"/>
              <a:gd name="T2" fmla="*/ 82296 w 82296"/>
              <a:gd name="T3" fmla="*/ 0 h 822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2296" h="82296">
                <a:moveTo>
                  <a:pt x="0" y="82296"/>
                </a:moveTo>
                <a:lnTo>
                  <a:pt x="82296" y="0"/>
                </a:lnTo>
              </a:path>
            </a:pathLst>
          </a:custGeom>
          <a:noFill/>
          <a:ln w="1524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0" name="object 493"/>
          <p:cNvSpPr>
            <a:spLocks/>
          </p:cNvSpPr>
          <p:nvPr/>
        </p:nvSpPr>
        <p:spPr bwMode="auto">
          <a:xfrm>
            <a:off x="4967288" y="5607050"/>
            <a:ext cx="80962" cy="77788"/>
          </a:xfrm>
          <a:custGeom>
            <a:avLst/>
            <a:gdLst>
              <a:gd name="T0" fmla="*/ 12191 w 94487"/>
              <a:gd name="T1" fmla="*/ 85344 h 85344"/>
              <a:gd name="T2" fmla="*/ 94487 w 94487"/>
              <a:gd name="T3" fmla="*/ 3047 h 85344"/>
              <a:gd name="T4" fmla="*/ 80771 w 94487"/>
              <a:gd name="T5" fmla="*/ 0 h 85344"/>
              <a:gd name="T6" fmla="*/ 0 w 94487"/>
              <a:gd name="T7" fmla="*/ 80772 h 85344"/>
              <a:gd name="T8" fmla="*/ 12191 w 94487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487" h="85344">
                <a:moveTo>
                  <a:pt x="12191" y="85344"/>
                </a:moveTo>
                <a:lnTo>
                  <a:pt x="94487" y="3047"/>
                </a:lnTo>
                <a:lnTo>
                  <a:pt x="80771" y="0"/>
                </a:lnTo>
                <a:lnTo>
                  <a:pt x="0" y="80772"/>
                </a:lnTo>
                <a:lnTo>
                  <a:pt x="12191" y="85344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1" name="object 494"/>
          <p:cNvSpPr>
            <a:spLocks/>
          </p:cNvSpPr>
          <p:nvPr/>
        </p:nvSpPr>
        <p:spPr bwMode="auto">
          <a:xfrm>
            <a:off x="4957763" y="5603875"/>
            <a:ext cx="79375" cy="76200"/>
          </a:xfrm>
          <a:custGeom>
            <a:avLst/>
            <a:gdLst>
              <a:gd name="T0" fmla="*/ 12192 w 92963"/>
              <a:gd name="T1" fmla="*/ 83819 h 83819"/>
              <a:gd name="T2" fmla="*/ 92963 w 92963"/>
              <a:gd name="T3" fmla="*/ 3047 h 83819"/>
              <a:gd name="T4" fmla="*/ 80772 w 92963"/>
              <a:gd name="T5" fmla="*/ 0 h 83819"/>
              <a:gd name="T6" fmla="*/ 0 w 92963"/>
              <a:gd name="T7" fmla="*/ 80771 h 83819"/>
              <a:gd name="T8" fmla="*/ 12192 w 92963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3819">
                <a:moveTo>
                  <a:pt x="12192" y="83819"/>
                </a:moveTo>
                <a:lnTo>
                  <a:pt x="92963" y="3047"/>
                </a:lnTo>
                <a:lnTo>
                  <a:pt x="80772" y="0"/>
                </a:lnTo>
                <a:lnTo>
                  <a:pt x="0" y="80771"/>
                </a:lnTo>
                <a:lnTo>
                  <a:pt x="12192" y="83819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2" name="object 495"/>
          <p:cNvSpPr>
            <a:spLocks/>
          </p:cNvSpPr>
          <p:nvPr/>
        </p:nvSpPr>
        <p:spPr bwMode="auto">
          <a:xfrm>
            <a:off x="4946650" y="5600700"/>
            <a:ext cx="79375" cy="77788"/>
          </a:xfrm>
          <a:custGeom>
            <a:avLst/>
            <a:gdLst>
              <a:gd name="T0" fmla="*/ 12191 w 92963"/>
              <a:gd name="T1" fmla="*/ 85343 h 85343"/>
              <a:gd name="T2" fmla="*/ 92963 w 92963"/>
              <a:gd name="T3" fmla="*/ 4572 h 85343"/>
              <a:gd name="T4" fmla="*/ 80772 w 92963"/>
              <a:gd name="T5" fmla="*/ 0 h 85343"/>
              <a:gd name="T6" fmla="*/ 0 w 92963"/>
              <a:gd name="T7" fmla="*/ 80772 h 85343"/>
              <a:gd name="T8" fmla="*/ 12191 w 92963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3">
                <a:moveTo>
                  <a:pt x="12191" y="85343"/>
                </a:moveTo>
                <a:lnTo>
                  <a:pt x="92963" y="4572"/>
                </a:lnTo>
                <a:lnTo>
                  <a:pt x="80772" y="0"/>
                </a:lnTo>
                <a:lnTo>
                  <a:pt x="0" y="80772"/>
                </a:lnTo>
                <a:lnTo>
                  <a:pt x="12191" y="85343"/>
                </a:lnTo>
                <a:close/>
              </a:path>
            </a:pathLst>
          </a:custGeom>
          <a:solidFill>
            <a:srgbClr val="ACA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3" name="object 496"/>
          <p:cNvSpPr>
            <a:spLocks/>
          </p:cNvSpPr>
          <p:nvPr/>
        </p:nvSpPr>
        <p:spPr bwMode="auto">
          <a:xfrm>
            <a:off x="4937125" y="5597525"/>
            <a:ext cx="79375" cy="76200"/>
          </a:xfrm>
          <a:custGeom>
            <a:avLst/>
            <a:gdLst>
              <a:gd name="T0" fmla="*/ 12192 w 92964"/>
              <a:gd name="T1" fmla="*/ 83820 h 83820"/>
              <a:gd name="T2" fmla="*/ 92964 w 92964"/>
              <a:gd name="T3" fmla="*/ 3048 h 83820"/>
              <a:gd name="T4" fmla="*/ 80772 w 92964"/>
              <a:gd name="T5" fmla="*/ 0 h 83820"/>
              <a:gd name="T6" fmla="*/ 0 w 92964"/>
              <a:gd name="T7" fmla="*/ 80772 h 83820"/>
              <a:gd name="T8" fmla="*/ 12192 w 9296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3820">
                <a:moveTo>
                  <a:pt x="12192" y="83820"/>
                </a:moveTo>
                <a:lnTo>
                  <a:pt x="92964" y="3048"/>
                </a:lnTo>
                <a:lnTo>
                  <a:pt x="80772" y="0"/>
                </a:lnTo>
                <a:lnTo>
                  <a:pt x="0" y="80772"/>
                </a:lnTo>
                <a:lnTo>
                  <a:pt x="12192" y="83820"/>
                </a:lnTo>
                <a:close/>
              </a:path>
            </a:pathLst>
          </a:custGeom>
          <a:solidFill>
            <a:srgbClr val="ABA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4" name="object 497"/>
          <p:cNvSpPr>
            <a:spLocks/>
          </p:cNvSpPr>
          <p:nvPr/>
        </p:nvSpPr>
        <p:spPr bwMode="auto">
          <a:xfrm>
            <a:off x="4891088" y="5584825"/>
            <a:ext cx="114300" cy="85725"/>
          </a:xfrm>
          <a:custGeom>
            <a:avLst/>
            <a:gdLst>
              <a:gd name="T0" fmla="*/ 53339 w 134112"/>
              <a:gd name="T1" fmla="*/ 94487 h 94487"/>
              <a:gd name="T2" fmla="*/ 134112 w 134112"/>
              <a:gd name="T3" fmla="*/ 13715 h 94487"/>
              <a:gd name="T4" fmla="*/ 80772 w 134112"/>
              <a:gd name="T5" fmla="*/ 0 h 94487"/>
              <a:gd name="T6" fmla="*/ 0 w 134112"/>
              <a:gd name="T7" fmla="*/ 80771 h 94487"/>
              <a:gd name="T8" fmla="*/ 53339 w 134112"/>
              <a:gd name="T9" fmla="*/ 94487 h 94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112" h="94487">
                <a:moveTo>
                  <a:pt x="53339" y="94487"/>
                </a:moveTo>
                <a:lnTo>
                  <a:pt x="134112" y="13715"/>
                </a:lnTo>
                <a:lnTo>
                  <a:pt x="80772" y="0"/>
                </a:lnTo>
                <a:lnTo>
                  <a:pt x="0" y="80771"/>
                </a:lnTo>
                <a:lnTo>
                  <a:pt x="53339" y="94487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5" name="object 498"/>
          <p:cNvSpPr>
            <a:spLocks/>
          </p:cNvSpPr>
          <p:nvPr/>
        </p:nvSpPr>
        <p:spPr bwMode="auto">
          <a:xfrm>
            <a:off x="4937125" y="5597525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AAA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6" name="object 499"/>
          <p:cNvSpPr>
            <a:spLocks/>
          </p:cNvSpPr>
          <p:nvPr/>
        </p:nvSpPr>
        <p:spPr bwMode="auto">
          <a:xfrm>
            <a:off x="4921250" y="5592763"/>
            <a:ext cx="84138" cy="77787"/>
          </a:xfrm>
          <a:custGeom>
            <a:avLst/>
            <a:gdLst>
              <a:gd name="T0" fmla="*/ 18287 w 99060"/>
              <a:gd name="T1" fmla="*/ 85344 h 85344"/>
              <a:gd name="T2" fmla="*/ 99060 w 99060"/>
              <a:gd name="T3" fmla="*/ 4572 h 85344"/>
              <a:gd name="T4" fmla="*/ 82296 w 99060"/>
              <a:gd name="T5" fmla="*/ 0 h 85344"/>
              <a:gd name="T6" fmla="*/ 0 w 99060"/>
              <a:gd name="T7" fmla="*/ 80772 h 85344"/>
              <a:gd name="T8" fmla="*/ 18287 w 99060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4">
                <a:moveTo>
                  <a:pt x="18287" y="85344"/>
                </a:moveTo>
                <a:lnTo>
                  <a:pt x="99060" y="4572"/>
                </a:lnTo>
                <a:lnTo>
                  <a:pt x="82296" y="0"/>
                </a:lnTo>
                <a:lnTo>
                  <a:pt x="0" y="80772"/>
                </a:lnTo>
                <a:lnTo>
                  <a:pt x="18287" y="85344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7" name="object 500"/>
          <p:cNvSpPr>
            <a:spLocks/>
          </p:cNvSpPr>
          <p:nvPr/>
        </p:nvSpPr>
        <p:spPr bwMode="auto">
          <a:xfrm>
            <a:off x="4906963" y="5589588"/>
            <a:ext cx="84137" cy="77787"/>
          </a:xfrm>
          <a:custGeom>
            <a:avLst/>
            <a:gdLst>
              <a:gd name="T0" fmla="*/ 16763 w 99060"/>
              <a:gd name="T1" fmla="*/ 85344 h 85344"/>
              <a:gd name="T2" fmla="*/ 99060 w 99060"/>
              <a:gd name="T3" fmla="*/ 4572 h 85344"/>
              <a:gd name="T4" fmla="*/ 80772 w 99060"/>
              <a:gd name="T5" fmla="*/ 0 h 85344"/>
              <a:gd name="T6" fmla="*/ 0 w 99060"/>
              <a:gd name="T7" fmla="*/ 80772 h 85344"/>
              <a:gd name="T8" fmla="*/ 16763 w 99060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4">
                <a:moveTo>
                  <a:pt x="16763" y="85344"/>
                </a:moveTo>
                <a:lnTo>
                  <a:pt x="99060" y="4572"/>
                </a:lnTo>
                <a:lnTo>
                  <a:pt x="80772" y="0"/>
                </a:lnTo>
                <a:lnTo>
                  <a:pt x="0" y="80772"/>
                </a:lnTo>
                <a:lnTo>
                  <a:pt x="16763" y="85344"/>
                </a:lnTo>
                <a:close/>
              </a:path>
            </a:pathLst>
          </a:custGeom>
          <a:solidFill>
            <a:srgbClr val="A9A9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8" name="object 501"/>
          <p:cNvSpPr>
            <a:spLocks/>
          </p:cNvSpPr>
          <p:nvPr/>
        </p:nvSpPr>
        <p:spPr bwMode="auto">
          <a:xfrm>
            <a:off x="4891088" y="5584825"/>
            <a:ext cx="84137" cy="77788"/>
          </a:xfrm>
          <a:custGeom>
            <a:avLst/>
            <a:gdLst>
              <a:gd name="T0" fmla="*/ 18287 w 99060"/>
              <a:gd name="T1" fmla="*/ 85343 h 85343"/>
              <a:gd name="T2" fmla="*/ 99060 w 99060"/>
              <a:gd name="T3" fmla="*/ 4571 h 85343"/>
              <a:gd name="T4" fmla="*/ 80772 w 99060"/>
              <a:gd name="T5" fmla="*/ 0 h 85343"/>
              <a:gd name="T6" fmla="*/ 0 w 99060"/>
              <a:gd name="T7" fmla="*/ 80771 h 85343"/>
              <a:gd name="T8" fmla="*/ 18287 w 99060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3">
                <a:moveTo>
                  <a:pt x="18287" y="85343"/>
                </a:moveTo>
                <a:lnTo>
                  <a:pt x="99060" y="4571"/>
                </a:lnTo>
                <a:lnTo>
                  <a:pt x="80772" y="0"/>
                </a:lnTo>
                <a:lnTo>
                  <a:pt x="0" y="80771"/>
                </a:lnTo>
                <a:lnTo>
                  <a:pt x="18287" y="85343"/>
                </a:lnTo>
                <a:close/>
              </a:path>
            </a:pathLst>
          </a:custGeom>
          <a:solidFill>
            <a:srgbClr val="A8A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49" name="object 502"/>
          <p:cNvSpPr>
            <a:spLocks/>
          </p:cNvSpPr>
          <p:nvPr/>
        </p:nvSpPr>
        <p:spPr bwMode="auto">
          <a:xfrm>
            <a:off x="4841875" y="5575300"/>
            <a:ext cx="117475" cy="82550"/>
          </a:xfrm>
          <a:custGeom>
            <a:avLst/>
            <a:gdLst>
              <a:gd name="T0" fmla="*/ 56387 w 137160"/>
              <a:gd name="T1" fmla="*/ 91439 h 91439"/>
              <a:gd name="T2" fmla="*/ 137160 w 137160"/>
              <a:gd name="T3" fmla="*/ 10668 h 91439"/>
              <a:gd name="T4" fmla="*/ 80772 w 137160"/>
              <a:gd name="T5" fmla="*/ 0 h 91439"/>
              <a:gd name="T6" fmla="*/ 0 w 137160"/>
              <a:gd name="T7" fmla="*/ 80772 h 91439"/>
              <a:gd name="T8" fmla="*/ 56387 w 137160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160" h="91439">
                <a:moveTo>
                  <a:pt x="56387" y="91439"/>
                </a:moveTo>
                <a:lnTo>
                  <a:pt x="137160" y="10668"/>
                </a:lnTo>
                <a:lnTo>
                  <a:pt x="80772" y="0"/>
                </a:lnTo>
                <a:lnTo>
                  <a:pt x="0" y="80772"/>
                </a:lnTo>
                <a:lnTo>
                  <a:pt x="56387" y="91439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0" name="object 503"/>
          <p:cNvSpPr>
            <a:spLocks/>
          </p:cNvSpPr>
          <p:nvPr/>
        </p:nvSpPr>
        <p:spPr bwMode="auto">
          <a:xfrm>
            <a:off x="4891088" y="5584825"/>
            <a:ext cx="68262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7A7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1" name="object 504"/>
          <p:cNvSpPr>
            <a:spLocks/>
          </p:cNvSpPr>
          <p:nvPr/>
        </p:nvSpPr>
        <p:spPr bwMode="auto">
          <a:xfrm>
            <a:off x="4875213" y="5581650"/>
            <a:ext cx="84137" cy="76200"/>
          </a:xfrm>
          <a:custGeom>
            <a:avLst/>
            <a:gdLst>
              <a:gd name="T0" fmla="*/ 18287 w 99060"/>
              <a:gd name="T1" fmla="*/ 83819 h 83819"/>
              <a:gd name="T2" fmla="*/ 99060 w 99060"/>
              <a:gd name="T3" fmla="*/ 3048 h 83819"/>
              <a:gd name="T4" fmla="*/ 80772 w 99060"/>
              <a:gd name="T5" fmla="*/ 0 h 83819"/>
              <a:gd name="T6" fmla="*/ 0 w 99060"/>
              <a:gd name="T7" fmla="*/ 80772 h 83819"/>
              <a:gd name="T8" fmla="*/ 18287 w 99060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3819">
                <a:moveTo>
                  <a:pt x="18287" y="83819"/>
                </a:moveTo>
                <a:lnTo>
                  <a:pt x="99060" y="3048"/>
                </a:lnTo>
                <a:lnTo>
                  <a:pt x="80772" y="0"/>
                </a:lnTo>
                <a:lnTo>
                  <a:pt x="0" y="80772"/>
                </a:lnTo>
                <a:lnTo>
                  <a:pt x="18287" y="83819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2" name="object 505"/>
          <p:cNvSpPr>
            <a:spLocks/>
          </p:cNvSpPr>
          <p:nvPr/>
        </p:nvSpPr>
        <p:spPr bwMode="auto">
          <a:xfrm>
            <a:off x="4857750" y="5578475"/>
            <a:ext cx="85725" cy="77788"/>
          </a:xfrm>
          <a:custGeom>
            <a:avLst/>
            <a:gdLst>
              <a:gd name="T0" fmla="*/ 19812 w 100584"/>
              <a:gd name="T1" fmla="*/ 85344 h 85344"/>
              <a:gd name="T2" fmla="*/ 100584 w 100584"/>
              <a:gd name="T3" fmla="*/ 4572 h 85344"/>
              <a:gd name="T4" fmla="*/ 80772 w 100584"/>
              <a:gd name="T5" fmla="*/ 0 h 85344"/>
              <a:gd name="T6" fmla="*/ 0 w 100584"/>
              <a:gd name="T7" fmla="*/ 80772 h 85344"/>
              <a:gd name="T8" fmla="*/ 19812 w 100584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5344">
                <a:moveTo>
                  <a:pt x="19812" y="85344"/>
                </a:moveTo>
                <a:lnTo>
                  <a:pt x="100584" y="4572"/>
                </a:lnTo>
                <a:lnTo>
                  <a:pt x="80772" y="0"/>
                </a:lnTo>
                <a:lnTo>
                  <a:pt x="0" y="80772"/>
                </a:lnTo>
                <a:lnTo>
                  <a:pt x="19812" y="85344"/>
                </a:lnTo>
                <a:close/>
              </a:path>
            </a:pathLst>
          </a:custGeom>
          <a:solidFill>
            <a:srgbClr val="A6A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3" name="object 506"/>
          <p:cNvSpPr>
            <a:spLocks/>
          </p:cNvSpPr>
          <p:nvPr/>
        </p:nvSpPr>
        <p:spPr bwMode="auto">
          <a:xfrm>
            <a:off x="4841875" y="5575300"/>
            <a:ext cx="85725" cy="76200"/>
          </a:xfrm>
          <a:custGeom>
            <a:avLst/>
            <a:gdLst>
              <a:gd name="T0" fmla="*/ 18287 w 99060"/>
              <a:gd name="T1" fmla="*/ 83820 h 83820"/>
              <a:gd name="T2" fmla="*/ 99060 w 99060"/>
              <a:gd name="T3" fmla="*/ 3048 h 83820"/>
              <a:gd name="T4" fmla="*/ 80772 w 99060"/>
              <a:gd name="T5" fmla="*/ 0 h 83820"/>
              <a:gd name="T6" fmla="*/ 0 w 99060"/>
              <a:gd name="T7" fmla="*/ 80772 h 83820"/>
              <a:gd name="T8" fmla="*/ 18287 w 9906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3820">
                <a:moveTo>
                  <a:pt x="18287" y="83820"/>
                </a:moveTo>
                <a:lnTo>
                  <a:pt x="99060" y="3048"/>
                </a:lnTo>
                <a:lnTo>
                  <a:pt x="80772" y="0"/>
                </a:lnTo>
                <a:lnTo>
                  <a:pt x="0" y="80772"/>
                </a:lnTo>
                <a:lnTo>
                  <a:pt x="18287" y="83820"/>
                </a:lnTo>
                <a:close/>
              </a:path>
            </a:pathLst>
          </a:custGeom>
          <a:solidFill>
            <a:srgbClr val="A5A5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4" name="object 507"/>
          <p:cNvSpPr>
            <a:spLocks/>
          </p:cNvSpPr>
          <p:nvPr/>
        </p:nvSpPr>
        <p:spPr bwMode="auto">
          <a:xfrm>
            <a:off x="4791075" y="5565775"/>
            <a:ext cx="120650" cy="82550"/>
          </a:xfrm>
          <a:custGeom>
            <a:avLst/>
            <a:gdLst>
              <a:gd name="T0" fmla="*/ 60960 w 141732"/>
              <a:gd name="T1" fmla="*/ 91439 h 91439"/>
              <a:gd name="T2" fmla="*/ 141732 w 141732"/>
              <a:gd name="T3" fmla="*/ 10667 h 91439"/>
              <a:gd name="T4" fmla="*/ 80772 w 141732"/>
              <a:gd name="T5" fmla="*/ 0 h 91439"/>
              <a:gd name="T6" fmla="*/ 0 w 141732"/>
              <a:gd name="T7" fmla="*/ 80772 h 91439"/>
              <a:gd name="T8" fmla="*/ 60960 w 141732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32" h="91439">
                <a:moveTo>
                  <a:pt x="60960" y="91439"/>
                </a:moveTo>
                <a:lnTo>
                  <a:pt x="141732" y="10667"/>
                </a:lnTo>
                <a:lnTo>
                  <a:pt x="80772" y="0"/>
                </a:lnTo>
                <a:lnTo>
                  <a:pt x="0" y="80772"/>
                </a:lnTo>
                <a:lnTo>
                  <a:pt x="60960" y="91439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5" name="object 508"/>
          <p:cNvSpPr>
            <a:spLocks/>
          </p:cNvSpPr>
          <p:nvPr/>
        </p:nvSpPr>
        <p:spPr bwMode="auto">
          <a:xfrm>
            <a:off x="4841875" y="55753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4A4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6" name="object 509"/>
          <p:cNvSpPr>
            <a:spLocks/>
          </p:cNvSpPr>
          <p:nvPr/>
        </p:nvSpPr>
        <p:spPr bwMode="auto">
          <a:xfrm>
            <a:off x="4824413" y="5570538"/>
            <a:ext cx="87312" cy="77787"/>
          </a:xfrm>
          <a:custGeom>
            <a:avLst/>
            <a:gdLst>
              <a:gd name="T0" fmla="*/ 21336 w 102108"/>
              <a:gd name="T1" fmla="*/ 85344 h 85344"/>
              <a:gd name="T2" fmla="*/ 102108 w 102108"/>
              <a:gd name="T3" fmla="*/ 4572 h 85344"/>
              <a:gd name="T4" fmla="*/ 80772 w 102108"/>
              <a:gd name="T5" fmla="*/ 0 h 85344"/>
              <a:gd name="T6" fmla="*/ 0 w 102108"/>
              <a:gd name="T7" fmla="*/ 80772 h 85344"/>
              <a:gd name="T8" fmla="*/ 21336 w 102108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8" h="85344">
                <a:moveTo>
                  <a:pt x="21336" y="85344"/>
                </a:moveTo>
                <a:lnTo>
                  <a:pt x="102108" y="4572"/>
                </a:lnTo>
                <a:lnTo>
                  <a:pt x="80772" y="0"/>
                </a:lnTo>
                <a:lnTo>
                  <a:pt x="0" y="80772"/>
                </a:lnTo>
                <a:lnTo>
                  <a:pt x="21336" y="85344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7" name="object 510"/>
          <p:cNvSpPr>
            <a:spLocks/>
          </p:cNvSpPr>
          <p:nvPr/>
        </p:nvSpPr>
        <p:spPr bwMode="auto">
          <a:xfrm>
            <a:off x="4806950" y="5568950"/>
            <a:ext cx="85725" cy="76200"/>
          </a:xfrm>
          <a:custGeom>
            <a:avLst/>
            <a:gdLst>
              <a:gd name="T0" fmla="*/ 19812 w 100584"/>
              <a:gd name="T1" fmla="*/ 83819 h 83819"/>
              <a:gd name="T2" fmla="*/ 100584 w 100584"/>
              <a:gd name="T3" fmla="*/ 3047 h 83819"/>
              <a:gd name="T4" fmla="*/ 80772 w 100584"/>
              <a:gd name="T5" fmla="*/ 0 h 83819"/>
              <a:gd name="T6" fmla="*/ 0 w 100584"/>
              <a:gd name="T7" fmla="*/ 80771 h 83819"/>
              <a:gd name="T8" fmla="*/ 19812 w 100584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19">
                <a:moveTo>
                  <a:pt x="19812" y="83819"/>
                </a:moveTo>
                <a:lnTo>
                  <a:pt x="100584" y="3047"/>
                </a:lnTo>
                <a:lnTo>
                  <a:pt x="80772" y="0"/>
                </a:lnTo>
                <a:lnTo>
                  <a:pt x="0" y="80771"/>
                </a:lnTo>
                <a:lnTo>
                  <a:pt x="19812" y="83819"/>
                </a:lnTo>
                <a:close/>
              </a:path>
            </a:pathLst>
          </a:custGeom>
          <a:solidFill>
            <a:srgbClr val="A3A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8" name="object 511"/>
          <p:cNvSpPr>
            <a:spLocks/>
          </p:cNvSpPr>
          <p:nvPr/>
        </p:nvSpPr>
        <p:spPr bwMode="auto">
          <a:xfrm>
            <a:off x="4791075" y="5565775"/>
            <a:ext cx="85725" cy="76200"/>
          </a:xfrm>
          <a:custGeom>
            <a:avLst/>
            <a:gdLst>
              <a:gd name="T0" fmla="*/ 19812 w 100584"/>
              <a:gd name="T1" fmla="*/ 83819 h 83819"/>
              <a:gd name="T2" fmla="*/ 100584 w 100584"/>
              <a:gd name="T3" fmla="*/ 3048 h 83819"/>
              <a:gd name="T4" fmla="*/ 80772 w 100584"/>
              <a:gd name="T5" fmla="*/ 0 h 83819"/>
              <a:gd name="T6" fmla="*/ 0 w 100584"/>
              <a:gd name="T7" fmla="*/ 80772 h 83819"/>
              <a:gd name="T8" fmla="*/ 19812 w 100584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19">
                <a:moveTo>
                  <a:pt x="19812" y="83819"/>
                </a:moveTo>
                <a:lnTo>
                  <a:pt x="100584" y="3048"/>
                </a:lnTo>
                <a:lnTo>
                  <a:pt x="80772" y="0"/>
                </a:lnTo>
                <a:lnTo>
                  <a:pt x="0" y="80772"/>
                </a:lnTo>
                <a:lnTo>
                  <a:pt x="19812" y="83819"/>
                </a:lnTo>
                <a:close/>
              </a:path>
            </a:pathLst>
          </a:custGeom>
          <a:solidFill>
            <a:srgbClr val="A2A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59" name="object 512"/>
          <p:cNvSpPr>
            <a:spLocks/>
          </p:cNvSpPr>
          <p:nvPr/>
        </p:nvSpPr>
        <p:spPr bwMode="auto">
          <a:xfrm>
            <a:off x="4735513" y="5559425"/>
            <a:ext cx="123825" cy="79375"/>
          </a:xfrm>
          <a:custGeom>
            <a:avLst/>
            <a:gdLst>
              <a:gd name="T0" fmla="*/ 64007 w 144779"/>
              <a:gd name="T1" fmla="*/ 88392 h 88392"/>
              <a:gd name="T2" fmla="*/ 144779 w 144779"/>
              <a:gd name="T3" fmla="*/ 7620 h 88392"/>
              <a:gd name="T4" fmla="*/ 80772 w 144779"/>
              <a:gd name="T5" fmla="*/ 0 h 88392"/>
              <a:gd name="T6" fmla="*/ 0 w 144779"/>
              <a:gd name="T7" fmla="*/ 80772 h 88392"/>
              <a:gd name="T8" fmla="*/ 64007 w 144779"/>
              <a:gd name="T9" fmla="*/ 88392 h 88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779" h="88392">
                <a:moveTo>
                  <a:pt x="64007" y="88392"/>
                </a:moveTo>
                <a:lnTo>
                  <a:pt x="144779" y="7620"/>
                </a:lnTo>
                <a:lnTo>
                  <a:pt x="80772" y="0"/>
                </a:lnTo>
                <a:lnTo>
                  <a:pt x="0" y="80772"/>
                </a:lnTo>
                <a:lnTo>
                  <a:pt x="64007" y="8839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0" name="object 513"/>
          <p:cNvSpPr>
            <a:spLocks/>
          </p:cNvSpPr>
          <p:nvPr/>
        </p:nvSpPr>
        <p:spPr bwMode="auto">
          <a:xfrm>
            <a:off x="4791075" y="5565775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1A1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1" name="object 514"/>
          <p:cNvSpPr>
            <a:spLocks/>
          </p:cNvSpPr>
          <p:nvPr/>
        </p:nvSpPr>
        <p:spPr bwMode="auto">
          <a:xfrm>
            <a:off x="4772025" y="5564188"/>
            <a:ext cx="87313" cy="74612"/>
          </a:xfrm>
          <a:custGeom>
            <a:avLst/>
            <a:gdLst>
              <a:gd name="T0" fmla="*/ 21335 w 102107"/>
              <a:gd name="T1" fmla="*/ 82296 h 82296"/>
              <a:gd name="T2" fmla="*/ 102107 w 102107"/>
              <a:gd name="T3" fmla="*/ 1524 h 82296"/>
              <a:gd name="T4" fmla="*/ 80771 w 102107"/>
              <a:gd name="T5" fmla="*/ 0 h 82296"/>
              <a:gd name="T6" fmla="*/ 0 w 102107"/>
              <a:gd name="T7" fmla="*/ 80772 h 82296"/>
              <a:gd name="T8" fmla="*/ 21335 w 102107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2296">
                <a:moveTo>
                  <a:pt x="21335" y="82296"/>
                </a:moveTo>
                <a:lnTo>
                  <a:pt x="102107" y="1524"/>
                </a:lnTo>
                <a:lnTo>
                  <a:pt x="80771" y="0"/>
                </a:lnTo>
                <a:lnTo>
                  <a:pt x="0" y="80772"/>
                </a:lnTo>
                <a:lnTo>
                  <a:pt x="21335" y="82296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2" name="object 515"/>
          <p:cNvSpPr>
            <a:spLocks/>
          </p:cNvSpPr>
          <p:nvPr/>
        </p:nvSpPr>
        <p:spPr bwMode="auto">
          <a:xfrm>
            <a:off x="4754563" y="5561013"/>
            <a:ext cx="87312" cy="76200"/>
          </a:xfrm>
          <a:custGeom>
            <a:avLst/>
            <a:gdLst>
              <a:gd name="T0" fmla="*/ 21336 w 102107"/>
              <a:gd name="T1" fmla="*/ 83820 h 83820"/>
              <a:gd name="T2" fmla="*/ 102107 w 102107"/>
              <a:gd name="T3" fmla="*/ 3048 h 83820"/>
              <a:gd name="T4" fmla="*/ 80771 w 102107"/>
              <a:gd name="T5" fmla="*/ 0 h 83820"/>
              <a:gd name="T6" fmla="*/ 0 w 102107"/>
              <a:gd name="T7" fmla="*/ 80772 h 83820"/>
              <a:gd name="T8" fmla="*/ 21336 w 102107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6" y="83820"/>
                </a:moveTo>
                <a:lnTo>
                  <a:pt x="102107" y="3048"/>
                </a:lnTo>
                <a:lnTo>
                  <a:pt x="80771" y="0"/>
                </a:lnTo>
                <a:lnTo>
                  <a:pt x="0" y="80772"/>
                </a:lnTo>
                <a:lnTo>
                  <a:pt x="21336" y="83820"/>
                </a:lnTo>
                <a:close/>
              </a:path>
            </a:pathLst>
          </a:custGeom>
          <a:solidFill>
            <a:srgbClr val="A0A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3" name="object 516"/>
          <p:cNvSpPr>
            <a:spLocks/>
          </p:cNvSpPr>
          <p:nvPr/>
        </p:nvSpPr>
        <p:spPr bwMode="auto">
          <a:xfrm>
            <a:off x="4735513" y="5559425"/>
            <a:ext cx="87312" cy="76200"/>
          </a:xfrm>
          <a:custGeom>
            <a:avLst/>
            <a:gdLst>
              <a:gd name="T0" fmla="*/ 21336 w 102107"/>
              <a:gd name="T1" fmla="*/ 83820 h 83820"/>
              <a:gd name="T2" fmla="*/ 102107 w 102107"/>
              <a:gd name="T3" fmla="*/ 3048 h 83820"/>
              <a:gd name="T4" fmla="*/ 80772 w 102107"/>
              <a:gd name="T5" fmla="*/ 0 h 83820"/>
              <a:gd name="T6" fmla="*/ 0 w 102107"/>
              <a:gd name="T7" fmla="*/ 80772 h 83820"/>
              <a:gd name="T8" fmla="*/ 21336 w 102107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6" y="83820"/>
                </a:moveTo>
                <a:lnTo>
                  <a:pt x="102107" y="3048"/>
                </a:lnTo>
                <a:lnTo>
                  <a:pt x="80772" y="0"/>
                </a:lnTo>
                <a:lnTo>
                  <a:pt x="0" y="80772"/>
                </a:lnTo>
                <a:lnTo>
                  <a:pt x="21336" y="83820"/>
                </a:lnTo>
                <a:close/>
              </a:path>
            </a:pathLst>
          </a:custGeom>
          <a:solidFill>
            <a:srgbClr val="9F9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4" name="object 517"/>
          <p:cNvSpPr>
            <a:spLocks/>
          </p:cNvSpPr>
          <p:nvPr/>
        </p:nvSpPr>
        <p:spPr bwMode="auto">
          <a:xfrm>
            <a:off x="4678363" y="5553075"/>
            <a:ext cx="127000" cy="79375"/>
          </a:xfrm>
          <a:custGeom>
            <a:avLst/>
            <a:gdLst>
              <a:gd name="T0" fmla="*/ 67056 w 147828"/>
              <a:gd name="T1" fmla="*/ 86868 h 86868"/>
              <a:gd name="T2" fmla="*/ 147828 w 147828"/>
              <a:gd name="T3" fmla="*/ 6096 h 86868"/>
              <a:gd name="T4" fmla="*/ 80772 w 147828"/>
              <a:gd name="T5" fmla="*/ 0 h 86868"/>
              <a:gd name="T6" fmla="*/ 0 w 147828"/>
              <a:gd name="T7" fmla="*/ 80772 h 86868"/>
              <a:gd name="T8" fmla="*/ 67056 w 147828"/>
              <a:gd name="T9" fmla="*/ 86868 h 86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828" h="86868">
                <a:moveTo>
                  <a:pt x="67056" y="86868"/>
                </a:moveTo>
                <a:lnTo>
                  <a:pt x="147828" y="6096"/>
                </a:lnTo>
                <a:lnTo>
                  <a:pt x="80772" y="0"/>
                </a:lnTo>
                <a:lnTo>
                  <a:pt x="0" y="80772"/>
                </a:lnTo>
                <a:lnTo>
                  <a:pt x="67056" y="86868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5" name="object 518"/>
          <p:cNvSpPr>
            <a:spLocks/>
          </p:cNvSpPr>
          <p:nvPr/>
        </p:nvSpPr>
        <p:spPr bwMode="auto">
          <a:xfrm>
            <a:off x="4735513" y="5559425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E9E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6" name="object 519"/>
          <p:cNvSpPr>
            <a:spLocks/>
          </p:cNvSpPr>
          <p:nvPr/>
        </p:nvSpPr>
        <p:spPr bwMode="auto">
          <a:xfrm>
            <a:off x="4706938" y="5556250"/>
            <a:ext cx="98425" cy="76200"/>
          </a:xfrm>
          <a:custGeom>
            <a:avLst/>
            <a:gdLst>
              <a:gd name="T0" fmla="*/ 33527 w 114300"/>
              <a:gd name="T1" fmla="*/ 83820 h 83820"/>
              <a:gd name="T2" fmla="*/ 114300 w 114300"/>
              <a:gd name="T3" fmla="*/ 3048 h 83820"/>
              <a:gd name="T4" fmla="*/ 80771 w 114300"/>
              <a:gd name="T5" fmla="*/ 0 h 83820"/>
              <a:gd name="T6" fmla="*/ 0 w 114300"/>
              <a:gd name="T7" fmla="*/ 80772 h 83820"/>
              <a:gd name="T8" fmla="*/ 33527 w 11430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20">
                <a:moveTo>
                  <a:pt x="33527" y="83820"/>
                </a:moveTo>
                <a:lnTo>
                  <a:pt x="114300" y="3048"/>
                </a:lnTo>
                <a:lnTo>
                  <a:pt x="80771" y="0"/>
                </a:lnTo>
                <a:lnTo>
                  <a:pt x="0" y="80772"/>
                </a:lnTo>
                <a:lnTo>
                  <a:pt x="33527" y="83820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7" name="object 520"/>
          <p:cNvSpPr>
            <a:spLocks/>
          </p:cNvSpPr>
          <p:nvPr/>
        </p:nvSpPr>
        <p:spPr bwMode="auto">
          <a:xfrm>
            <a:off x="4678363" y="5553075"/>
            <a:ext cx="98425" cy="76200"/>
          </a:xfrm>
          <a:custGeom>
            <a:avLst/>
            <a:gdLst>
              <a:gd name="T0" fmla="*/ 33528 w 114300"/>
              <a:gd name="T1" fmla="*/ 83820 h 83820"/>
              <a:gd name="T2" fmla="*/ 114300 w 114300"/>
              <a:gd name="T3" fmla="*/ 3048 h 83820"/>
              <a:gd name="T4" fmla="*/ 80772 w 114300"/>
              <a:gd name="T5" fmla="*/ 0 h 83820"/>
              <a:gd name="T6" fmla="*/ 0 w 114300"/>
              <a:gd name="T7" fmla="*/ 80772 h 83820"/>
              <a:gd name="T8" fmla="*/ 33528 w 11430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20">
                <a:moveTo>
                  <a:pt x="33528" y="83820"/>
                </a:moveTo>
                <a:lnTo>
                  <a:pt x="114300" y="3048"/>
                </a:lnTo>
                <a:lnTo>
                  <a:pt x="80772" y="0"/>
                </a:lnTo>
                <a:lnTo>
                  <a:pt x="0" y="80772"/>
                </a:lnTo>
                <a:lnTo>
                  <a:pt x="33528" y="83820"/>
                </a:lnTo>
                <a:close/>
              </a:path>
            </a:pathLst>
          </a:custGeom>
          <a:solidFill>
            <a:srgbClr val="9D9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8" name="object 521"/>
          <p:cNvSpPr>
            <a:spLocks/>
          </p:cNvSpPr>
          <p:nvPr/>
        </p:nvSpPr>
        <p:spPr bwMode="auto">
          <a:xfrm>
            <a:off x="4619625" y="5549900"/>
            <a:ext cx="127000" cy="76200"/>
          </a:xfrm>
          <a:custGeom>
            <a:avLst/>
            <a:gdLst>
              <a:gd name="T0" fmla="*/ 68579 w 149351"/>
              <a:gd name="T1" fmla="*/ 83819 h 83819"/>
              <a:gd name="T2" fmla="*/ 149351 w 149351"/>
              <a:gd name="T3" fmla="*/ 3047 h 83819"/>
              <a:gd name="T4" fmla="*/ 80772 w 149351"/>
              <a:gd name="T5" fmla="*/ 0 h 83819"/>
              <a:gd name="T6" fmla="*/ 0 w 149351"/>
              <a:gd name="T7" fmla="*/ 80771 h 83819"/>
              <a:gd name="T8" fmla="*/ 68579 w 149351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351" h="83819">
                <a:moveTo>
                  <a:pt x="68579" y="83819"/>
                </a:moveTo>
                <a:lnTo>
                  <a:pt x="149351" y="3047"/>
                </a:lnTo>
                <a:lnTo>
                  <a:pt x="80772" y="0"/>
                </a:lnTo>
                <a:lnTo>
                  <a:pt x="0" y="80771"/>
                </a:lnTo>
                <a:lnTo>
                  <a:pt x="68579" y="83819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69" name="object 522"/>
          <p:cNvSpPr>
            <a:spLocks/>
          </p:cNvSpPr>
          <p:nvPr/>
        </p:nvSpPr>
        <p:spPr bwMode="auto">
          <a:xfrm>
            <a:off x="4678363" y="55530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C9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0" name="object 523"/>
          <p:cNvSpPr>
            <a:spLocks/>
          </p:cNvSpPr>
          <p:nvPr/>
        </p:nvSpPr>
        <p:spPr bwMode="auto">
          <a:xfrm>
            <a:off x="4659313" y="5553075"/>
            <a:ext cx="87312" cy="73025"/>
          </a:xfrm>
          <a:custGeom>
            <a:avLst/>
            <a:gdLst>
              <a:gd name="T0" fmla="*/ 22860 w 103632"/>
              <a:gd name="T1" fmla="*/ 80772 h 80772"/>
              <a:gd name="T2" fmla="*/ 103632 w 103632"/>
              <a:gd name="T3" fmla="*/ 0 h 80772"/>
              <a:gd name="T4" fmla="*/ 80772 w 103632"/>
              <a:gd name="T5" fmla="*/ 0 h 80772"/>
              <a:gd name="T6" fmla="*/ 0 w 103632"/>
              <a:gd name="T7" fmla="*/ 80772 h 80772"/>
              <a:gd name="T8" fmla="*/ 22860 w 103632"/>
              <a:gd name="T9" fmla="*/ 80772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2" h="80772">
                <a:moveTo>
                  <a:pt x="22860" y="80772"/>
                </a:moveTo>
                <a:lnTo>
                  <a:pt x="103632" y="0"/>
                </a:lnTo>
                <a:lnTo>
                  <a:pt x="80772" y="0"/>
                </a:lnTo>
                <a:lnTo>
                  <a:pt x="0" y="80772"/>
                </a:lnTo>
                <a:lnTo>
                  <a:pt x="22860" y="80772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1" name="object 524"/>
          <p:cNvSpPr>
            <a:spLocks/>
          </p:cNvSpPr>
          <p:nvPr/>
        </p:nvSpPr>
        <p:spPr bwMode="auto">
          <a:xfrm>
            <a:off x="4638675" y="5551488"/>
            <a:ext cx="88900" cy="74612"/>
          </a:xfrm>
          <a:custGeom>
            <a:avLst/>
            <a:gdLst>
              <a:gd name="T0" fmla="*/ 22859 w 103631"/>
              <a:gd name="T1" fmla="*/ 82295 h 82295"/>
              <a:gd name="T2" fmla="*/ 103631 w 103631"/>
              <a:gd name="T3" fmla="*/ 1523 h 82295"/>
              <a:gd name="T4" fmla="*/ 80771 w 103631"/>
              <a:gd name="T5" fmla="*/ 0 h 82295"/>
              <a:gd name="T6" fmla="*/ 0 w 103631"/>
              <a:gd name="T7" fmla="*/ 80771 h 82295"/>
              <a:gd name="T8" fmla="*/ 22859 w 103631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59" y="82295"/>
                </a:moveTo>
                <a:lnTo>
                  <a:pt x="103631" y="1523"/>
                </a:lnTo>
                <a:lnTo>
                  <a:pt x="80771" y="0"/>
                </a:lnTo>
                <a:lnTo>
                  <a:pt x="0" y="80771"/>
                </a:lnTo>
                <a:lnTo>
                  <a:pt x="22859" y="82295"/>
                </a:lnTo>
                <a:close/>
              </a:path>
            </a:pathLst>
          </a:custGeom>
          <a:solidFill>
            <a:srgbClr val="9B9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2" name="object 525"/>
          <p:cNvSpPr>
            <a:spLocks/>
          </p:cNvSpPr>
          <p:nvPr/>
        </p:nvSpPr>
        <p:spPr bwMode="auto">
          <a:xfrm>
            <a:off x="4619625" y="5549900"/>
            <a:ext cx="88900" cy="74613"/>
          </a:xfrm>
          <a:custGeom>
            <a:avLst/>
            <a:gdLst>
              <a:gd name="T0" fmla="*/ 22860 w 103631"/>
              <a:gd name="T1" fmla="*/ 82295 h 82295"/>
              <a:gd name="T2" fmla="*/ 103631 w 103631"/>
              <a:gd name="T3" fmla="*/ 1524 h 82295"/>
              <a:gd name="T4" fmla="*/ 80772 w 103631"/>
              <a:gd name="T5" fmla="*/ 0 h 82295"/>
              <a:gd name="T6" fmla="*/ 0 w 103631"/>
              <a:gd name="T7" fmla="*/ 80771 h 82295"/>
              <a:gd name="T8" fmla="*/ 22860 w 103631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60" y="82295"/>
                </a:moveTo>
                <a:lnTo>
                  <a:pt x="103631" y="1524"/>
                </a:lnTo>
                <a:lnTo>
                  <a:pt x="80772" y="0"/>
                </a:lnTo>
                <a:lnTo>
                  <a:pt x="0" y="80771"/>
                </a:lnTo>
                <a:lnTo>
                  <a:pt x="22860" y="82295"/>
                </a:lnTo>
                <a:close/>
              </a:path>
            </a:pathLst>
          </a:custGeom>
          <a:solidFill>
            <a:srgbClr val="9A9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3" name="object 526"/>
          <p:cNvSpPr>
            <a:spLocks/>
          </p:cNvSpPr>
          <p:nvPr/>
        </p:nvSpPr>
        <p:spPr bwMode="auto">
          <a:xfrm>
            <a:off x="4559300" y="5548313"/>
            <a:ext cx="130175" cy="76200"/>
          </a:xfrm>
          <a:custGeom>
            <a:avLst/>
            <a:gdLst>
              <a:gd name="T0" fmla="*/ 70103 w 150875"/>
              <a:gd name="T1" fmla="*/ 82295 h 82295"/>
              <a:gd name="T2" fmla="*/ 150875 w 150875"/>
              <a:gd name="T3" fmla="*/ 1524 h 82295"/>
              <a:gd name="T4" fmla="*/ 80771 w 150875"/>
              <a:gd name="T5" fmla="*/ 0 h 82295"/>
              <a:gd name="T6" fmla="*/ 0 w 150875"/>
              <a:gd name="T7" fmla="*/ 80771 h 82295"/>
              <a:gd name="T8" fmla="*/ 70103 w 150875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875" h="82295">
                <a:moveTo>
                  <a:pt x="70103" y="82295"/>
                </a:moveTo>
                <a:lnTo>
                  <a:pt x="150875" y="1524"/>
                </a:lnTo>
                <a:lnTo>
                  <a:pt x="80771" y="0"/>
                </a:lnTo>
                <a:lnTo>
                  <a:pt x="0" y="80771"/>
                </a:lnTo>
                <a:lnTo>
                  <a:pt x="70103" y="82295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4" name="object 527"/>
          <p:cNvSpPr>
            <a:spLocks/>
          </p:cNvSpPr>
          <p:nvPr/>
        </p:nvSpPr>
        <p:spPr bwMode="auto">
          <a:xfrm>
            <a:off x="4619625" y="5549900"/>
            <a:ext cx="69850" cy="74613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999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5" name="object 528"/>
          <p:cNvSpPr>
            <a:spLocks/>
          </p:cNvSpPr>
          <p:nvPr/>
        </p:nvSpPr>
        <p:spPr bwMode="auto">
          <a:xfrm>
            <a:off x="4589463" y="5549900"/>
            <a:ext cx="100012" cy="74613"/>
          </a:xfrm>
          <a:custGeom>
            <a:avLst/>
            <a:gdLst>
              <a:gd name="T0" fmla="*/ 35051 w 115824"/>
              <a:gd name="T1" fmla="*/ 80771 h 80771"/>
              <a:gd name="T2" fmla="*/ 115824 w 115824"/>
              <a:gd name="T3" fmla="*/ 0 h 80771"/>
              <a:gd name="T4" fmla="*/ 80771 w 115824"/>
              <a:gd name="T5" fmla="*/ 0 h 80771"/>
              <a:gd name="T6" fmla="*/ 0 w 115824"/>
              <a:gd name="T7" fmla="*/ 80771 h 80771"/>
              <a:gd name="T8" fmla="*/ 35051 w 115824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80771">
                <a:moveTo>
                  <a:pt x="35051" y="80771"/>
                </a:moveTo>
                <a:lnTo>
                  <a:pt x="115824" y="0"/>
                </a:lnTo>
                <a:lnTo>
                  <a:pt x="80771" y="0"/>
                </a:lnTo>
                <a:lnTo>
                  <a:pt x="0" y="80771"/>
                </a:lnTo>
                <a:lnTo>
                  <a:pt x="35051" y="80771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6" name="object 529"/>
          <p:cNvSpPr>
            <a:spLocks/>
          </p:cNvSpPr>
          <p:nvPr/>
        </p:nvSpPr>
        <p:spPr bwMode="auto">
          <a:xfrm>
            <a:off x="4559300" y="5548313"/>
            <a:ext cx="100013" cy="76200"/>
          </a:xfrm>
          <a:custGeom>
            <a:avLst/>
            <a:gdLst>
              <a:gd name="T0" fmla="*/ 35051 w 115823"/>
              <a:gd name="T1" fmla="*/ 82295 h 82295"/>
              <a:gd name="T2" fmla="*/ 115823 w 115823"/>
              <a:gd name="T3" fmla="*/ 1524 h 82295"/>
              <a:gd name="T4" fmla="*/ 80771 w 115823"/>
              <a:gd name="T5" fmla="*/ 0 h 82295"/>
              <a:gd name="T6" fmla="*/ 0 w 115823"/>
              <a:gd name="T7" fmla="*/ 80771 h 82295"/>
              <a:gd name="T8" fmla="*/ 35051 w 115823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3" h="82295">
                <a:moveTo>
                  <a:pt x="35051" y="82295"/>
                </a:moveTo>
                <a:lnTo>
                  <a:pt x="115823" y="1524"/>
                </a:lnTo>
                <a:lnTo>
                  <a:pt x="80771" y="0"/>
                </a:lnTo>
                <a:lnTo>
                  <a:pt x="0" y="80771"/>
                </a:lnTo>
                <a:lnTo>
                  <a:pt x="35051" y="82295"/>
                </a:lnTo>
                <a:close/>
              </a:path>
            </a:pathLst>
          </a:custGeom>
          <a:solidFill>
            <a:srgbClr val="989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7" name="object 530"/>
          <p:cNvSpPr>
            <a:spLocks/>
          </p:cNvSpPr>
          <p:nvPr/>
        </p:nvSpPr>
        <p:spPr bwMode="auto">
          <a:xfrm>
            <a:off x="3965575" y="5622925"/>
            <a:ext cx="1187450" cy="415925"/>
          </a:xfrm>
          <a:custGeom>
            <a:avLst/>
            <a:gdLst>
              <a:gd name="T0" fmla="*/ 694944 w 1388364"/>
              <a:gd name="T1" fmla="*/ 0 h 458724"/>
              <a:gd name="T2" fmla="*/ 623315 w 1388364"/>
              <a:gd name="T3" fmla="*/ 1524 h 458724"/>
              <a:gd name="T4" fmla="*/ 554736 w 1388364"/>
              <a:gd name="T5" fmla="*/ 4572 h 458724"/>
              <a:gd name="T6" fmla="*/ 487679 w 1388364"/>
              <a:gd name="T7" fmla="*/ 10668 h 458724"/>
              <a:gd name="T8" fmla="*/ 423672 w 1388364"/>
              <a:gd name="T9" fmla="*/ 18288 h 458724"/>
              <a:gd name="T10" fmla="*/ 364236 w 1388364"/>
              <a:gd name="T11" fmla="*/ 28956 h 458724"/>
              <a:gd name="T12" fmla="*/ 306324 w 1388364"/>
              <a:gd name="T13" fmla="*/ 39624 h 458724"/>
              <a:gd name="T14" fmla="*/ 252984 w 1388364"/>
              <a:gd name="T15" fmla="*/ 53340 h 458724"/>
              <a:gd name="T16" fmla="*/ 204215 w 1388364"/>
              <a:gd name="T17" fmla="*/ 68580 h 458724"/>
              <a:gd name="T18" fmla="*/ 158496 w 1388364"/>
              <a:gd name="T19" fmla="*/ 83820 h 458724"/>
              <a:gd name="T20" fmla="*/ 118872 w 1388364"/>
              <a:gd name="T21" fmla="*/ 102108 h 458724"/>
              <a:gd name="T22" fmla="*/ 83820 w 1388364"/>
              <a:gd name="T23" fmla="*/ 120396 h 458724"/>
              <a:gd name="T24" fmla="*/ 42672 w 1388364"/>
              <a:gd name="T25" fmla="*/ 150876 h 458724"/>
              <a:gd name="T26" fmla="*/ 15239 w 1388364"/>
              <a:gd name="T27" fmla="*/ 184404 h 458724"/>
              <a:gd name="T28" fmla="*/ 0 w 1388364"/>
              <a:gd name="T29" fmla="*/ 230124 h 458724"/>
              <a:gd name="T30" fmla="*/ 1524 w 1388364"/>
              <a:gd name="T31" fmla="*/ 242316 h 458724"/>
              <a:gd name="T32" fmla="*/ 22860 w 1388364"/>
              <a:gd name="T33" fmla="*/ 288036 h 458724"/>
              <a:gd name="T34" fmla="*/ 54863 w 1388364"/>
              <a:gd name="T35" fmla="*/ 320040 h 458724"/>
              <a:gd name="T36" fmla="*/ 118872 w 1388364"/>
              <a:gd name="T37" fmla="*/ 358140 h 458724"/>
              <a:gd name="T38" fmla="*/ 158496 w 1388364"/>
              <a:gd name="T39" fmla="*/ 376427 h 458724"/>
              <a:gd name="T40" fmla="*/ 204215 w 1388364"/>
              <a:gd name="T41" fmla="*/ 391668 h 458724"/>
              <a:gd name="T42" fmla="*/ 252984 w 1388364"/>
              <a:gd name="T43" fmla="*/ 406908 h 458724"/>
              <a:gd name="T44" fmla="*/ 306324 w 1388364"/>
              <a:gd name="T45" fmla="*/ 420624 h 458724"/>
              <a:gd name="T46" fmla="*/ 364236 w 1388364"/>
              <a:gd name="T47" fmla="*/ 431292 h 458724"/>
              <a:gd name="T48" fmla="*/ 423672 w 1388364"/>
              <a:gd name="T49" fmla="*/ 441960 h 458724"/>
              <a:gd name="T50" fmla="*/ 487679 w 1388364"/>
              <a:gd name="T51" fmla="*/ 449579 h 458724"/>
              <a:gd name="T52" fmla="*/ 554736 w 1388364"/>
              <a:gd name="T53" fmla="*/ 454151 h 458724"/>
              <a:gd name="T54" fmla="*/ 623315 w 1388364"/>
              <a:gd name="T55" fmla="*/ 458724 h 458724"/>
              <a:gd name="T56" fmla="*/ 765048 w 1388364"/>
              <a:gd name="T57" fmla="*/ 458724 h 458724"/>
              <a:gd name="T58" fmla="*/ 833627 w 1388364"/>
              <a:gd name="T59" fmla="*/ 454151 h 458724"/>
              <a:gd name="T60" fmla="*/ 900684 w 1388364"/>
              <a:gd name="T61" fmla="*/ 449579 h 458724"/>
              <a:gd name="T62" fmla="*/ 964691 w 1388364"/>
              <a:gd name="T63" fmla="*/ 441960 h 458724"/>
              <a:gd name="T64" fmla="*/ 1025651 w 1388364"/>
              <a:gd name="T65" fmla="*/ 431292 h 458724"/>
              <a:gd name="T66" fmla="*/ 1082039 w 1388364"/>
              <a:gd name="T67" fmla="*/ 420624 h 458724"/>
              <a:gd name="T68" fmla="*/ 1135379 w 1388364"/>
              <a:gd name="T69" fmla="*/ 406908 h 458724"/>
              <a:gd name="T70" fmla="*/ 1184148 w 1388364"/>
              <a:gd name="T71" fmla="*/ 391668 h 458724"/>
              <a:gd name="T72" fmla="*/ 1229867 w 1388364"/>
              <a:gd name="T73" fmla="*/ 376427 h 458724"/>
              <a:gd name="T74" fmla="*/ 1269491 w 1388364"/>
              <a:gd name="T75" fmla="*/ 358140 h 458724"/>
              <a:gd name="T76" fmla="*/ 1304544 w 1388364"/>
              <a:gd name="T77" fmla="*/ 339851 h 458724"/>
              <a:gd name="T78" fmla="*/ 1345691 w 1388364"/>
              <a:gd name="T79" fmla="*/ 309372 h 458724"/>
              <a:gd name="T80" fmla="*/ 1374648 w 1388364"/>
              <a:gd name="T81" fmla="*/ 275843 h 458724"/>
              <a:gd name="T82" fmla="*/ 1383791 w 1388364"/>
              <a:gd name="T83" fmla="*/ 252983 h 458724"/>
              <a:gd name="T84" fmla="*/ 1386839 w 1388364"/>
              <a:gd name="T85" fmla="*/ 242315 h 458724"/>
              <a:gd name="T86" fmla="*/ 1388364 w 1388364"/>
              <a:gd name="T87" fmla="*/ 230123 h 458724"/>
              <a:gd name="T88" fmla="*/ 1386839 w 1388364"/>
              <a:gd name="T89" fmla="*/ 217931 h 458724"/>
              <a:gd name="T90" fmla="*/ 1383791 w 1388364"/>
              <a:gd name="T91" fmla="*/ 207263 h 458724"/>
              <a:gd name="T92" fmla="*/ 1380744 w 1388364"/>
              <a:gd name="T93" fmla="*/ 195071 h 458724"/>
              <a:gd name="T94" fmla="*/ 1365503 w 1388364"/>
              <a:gd name="T95" fmla="*/ 172211 h 458724"/>
              <a:gd name="T96" fmla="*/ 1345691 w 1388364"/>
              <a:gd name="T97" fmla="*/ 150875 h 458724"/>
              <a:gd name="T98" fmla="*/ 1304544 w 1388364"/>
              <a:gd name="T99" fmla="*/ 120395 h 458724"/>
              <a:gd name="T100" fmla="*/ 1269491 w 1388364"/>
              <a:gd name="T101" fmla="*/ 102107 h 458724"/>
              <a:gd name="T102" fmla="*/ 1229867 w 1388364"/>
              <a:gd name="T103" fmla="*/ 83820 h 458724"/>
              <a:gd name="T104" fmla="*/ 1184148 w 1388364"/>
              <a:gd name="T105" fmla="*/ 68580 h 458724"/>
              <a:gd name="T106" fmla="*/ 1135379 w 1388364"/>
              <a:gd name="T107" fmla="*/ 53340 h 458724"/>
              <a:gd name="T108" fmla="*/ 1082039 w 1388364"/>
              <a:gd name="T109" fmla="*/ 39624 h 458724"/>
              <a:gd name="T110" fmla="*/ 1025651 w 1388364"/>
              <a:gd name="T111" fmla="*/ 28956 h 458724"/>
              <a:gd name="T112" fmla="*/ 964691 w 1388364"/>
              <a:gd name="T113" fmla="*/ 18288 h 458724"/>
              <a:gd name="T114" fmla="*/ 900684 w 1388364"/>
              <a:gd name="T115" fmla="*/ 10668 h 458724"/>
              <a:gd name="T116" fmla="*/ 833627 w 1388364"/>
              <a:gd name="T117" fmla="*/ 4572 h 458724"/>
              <a:gd name="T118" fmla="*/ 765048 w 1388364"/>
              <a:gd name="T119" fmla="*/ 1524 h 458724"/>
              <a:gd name="T120" fmla="*/ 694944 w 1388364"/>
              <a:gd name="T121" fmla="*/ 0 h 458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8364" h="458724">
                <a:moveTo>
                  <a:pt x="694944" y="0"/>
                </a:moveTo>
                <a:lnTo>
                  <a:pt x="623315" y="1524"/>
                </a:lnTo>
                <a:lnTo>
                  <a:pt x="554736" y="4572"/>
                </a:lnTo>
                <a:lnTo>
                  <a:pt x="487679" y="10668"/>
                </a:lnTo>
                <a:lnTo>
                  <a:pt x="423672" y="18288"/>
                </a:lnTo>
                <a:lnTo>
                  <a:pt x="364236" y="28956"/>
                </a:lnTo>
                <a:lnTo>
                  <a:pt x="306324" y="39624"/>
                </a:lnTo>
                <a:lnTo>
                  <a:pt x="252984" y="53340"/>
                </a:lnTo>
                <a:lnTo>
                  <a:pt x="204215" y="68580"/>
                </a:lnTo>
                <a:lnTo>
                  <a:pt x="158496" y="83820"/>
                </a:lnTo>
                <a:lnTo>
                  <a:pt x="118872" y="102108"/>
                </a:lnTo>
                <a:lnTo>
                  <a:pt x="83820" y="120396"/>
                </a:lnTo>
                <a:lnTo>
                  <a:pt x="42672" y="150876"/>
                </a:lnTo>
                <a:lnTo>
                  <a:pt x="15239" y="184404"/>
                </a:lnTo>
                <a:lnTo>
                  <a:pt x="0" y="230124"/>
                </a:lnTo>
                <a:lnTo>
                  <a:pt x="1524" y="242316"/>
                </a:lnTo>
                <a:lnTo>
                  <a:pt x="22860" y="288036"/>
                </a:lnTo>
                <a:lnTo>
                  <a:pt x="54863" y="320040"/>
                </a:lnTo>
                <a:lnTo>
                  <a:pt x="118872" y="358140"/>
                </a:lnTo>
                <a:lnTo>
                  <a:pt x="158496" y="376427"/>
                </a:lnTo>
                <a:lnTo>
                  <a:pt x="204215" y="391668"/>
                </a:lnTo>
                <a:lnTo>
                  <a:pt x="252984" y="406908"/>
                </a:lnTo>
                <a:lnTo>
                  <a:pt x="306324" y="420624"/>
                </a:lnTo>
                <a:lnTo>
                  <a:pt x="364236" y="431292"/>
                </a:lnTo>
                <a:lnTo>
                  <a:pt x="423672" y="441960"/>
                </a:lnTo>
                <a:lnTo>
                  <a:pt x="487679" y="449579"/>
                </a:lnTo>
                <a:lnTo>
                  <a:pt x="554736" y="454151"/>
                </a:lnTo>
                <a:lnTo>
                  <a:pt x="623315" y="458724"/>
                </a:lnTo>
                <a:lnTo>
                  <a:pt x="765048" y="458724"/>
                </a:lnTo>
                <a:lnTo>
                  <a:pt x="833627" y="454151"/>
                </a:lnTo>
                <a:lnTo>
                  <a:pt x="900684" y="449579"/>
                </a:lnTo>
                <a:lnTo>
                  <a:pt x="964691" y="441960"/>
                </a:lnTo>
                <a:lnTo>
                  <a:pt x="1025651" y="431292"/>
                </a:lnTo>
                <a:lnTo>
                  <a:pt x="1082039" y="420624"/>
                </a:lnTo>
                <a:lnTo>
                  <a:pt x="1135379" y="406908"/>
                </a:lnTo>
                <a:lnTo>
                  <a:pt x="1184148" y="391668"/>
                </a:lnTo>
                <a:lnTo>
                  <a:pt x="1229867" y="376427"/>
                </a:lnTo>
                <a:lnTo>
                  <a:pt x="1269491" y="358140"/>
                </a:lnTo>
                <a:lnTo>
                  <a:pt x="1304544" y="339851"/>
                </a:lnTo>
                <a:lnTo>
                  <a:pt x="1345691" y="309372"/>
                </a:lnTo>
                <a:lnTo>
                  <a:pt x="1374648" y="275843"/>
                </a:lnTo>
                <a:lnTo>
                  <a:pt x="1383791" y="252983"/>
                </a:lnTo>
                <a:lnTo>
                  <a:pt x="1386839" y="242315"/>
                </a:lnTo>
                <a:lnTo>
                  <a:pt x="1388364" y="230123"/>
                </a:lnTo>
                <a:lnTo>
                  <a:pt x="1386839" y="217931"/>
                </a:lnTo>
                <a:lnTo>
                  <a:pt x="1383791" y="207263"/>
                </a:lnTo>
                <a:lnTo>
                  <a:pt x="1380744" y="195071"/>
                </a:lnTo>
                <a:lnTo>
                  <a:pt x="1365503" y="172211"/>
                </a:lnTo>
                <a:lnTo>
                  <a:pt x="1345691" y="150875"/>
                </a:lnTo>
                <a:lnTo>
                  <a:pt x="1304544" y="120395"/>
                </a:lnTo>
                <a:lnTo>
                  <a:pt x="1269491" y="102107"/>
                </a:lnTo>
                <a:lnTo>
                  <a:pt x="1229867" y="83820"/>
                </a:lnTo>
                <a:lnTo>
                  <a:pt x="1184148" y="68580"/>
                </a:lnTo>
                <a:lnTo>
                  <a:pt x="1135379" y="53340"/>
                </a:lnTo>
                <a:lnTo>
                  <a:pt x="1082039" y="39624"/>
                </a:lnTo>
                <a:lnTo>
                  <a:pt x="1025651" y="28956"/>
                </a:lnTo>
                <a:lnTo>
                  <a:pt x="964691" y="18288"/>
                </a:lnTo>
                <a:lnTo>
                  <a:pt x="900684" y="10668"/>
                </a:lnTo>
                <a:lnTo>
                  <a:pt x="833627" y="4572"/>
                </a:lnTo>
                <a:lnTo>
                  <a:pt x="765048" y="1524"/>
                </a:lnTo>
                <a:lnTo>
                  <a:pt x="694944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8" name="object 531"/>
          <p:cNvSpPr>
            <a:spLocks/>
          </p:cNvSpPr>
          <p:nvPr/>
        </p:nvSpPr>
        <p:spPr bwMode="auto">
          <a:xfrm>
            <a:off x="4498975" y="5622925"/>
            <a:ext cx="60325" cy="1588"/>
          </a:xfrm>
          <a:custGeom>
            <a:avLst/>
            <a:gdLst>
              <a:gd name="T0" fmla="*/ 71628 w 71628"/>
              <a:gd name="T1" fmla="*/ 0 h 1524"/>
              <a:gd name="T2" fmla="*/ 0 w 71628"/>
              <a:gd name="T3" fmla="*/ 1524 h 15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28" h="1524">
                <a:moveTo>
                  <a:pt x="71628" y="0"/>
                </a:moveTo>
                <a:lnTo>
                  <a:pt x="0" y="1524"/>
                </a:lnTo>
              </a:path>
            </a:pathLst>
          </a:custGeom>
          <a:noFill/>
          <a:ln w="12191">
            <a:solidFill>
              <a:srgbClr val="B5B5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79" name="object 532"/>
          <p:cNvSpPr>
            <a:spLocks/>
          </p:cNvSpPr>
          <p:nvPr/>
        </p:nvSpPr>
        <p:spPr bwMode="auto">
          <a:xfrm>
            <a:off x="4440238" y="5624513"/>
            <a:ext cx="58737" cy="1587"/>
          </a:xfrm>
          <a:custGeom>
            <a:avLst/>
            <a:gdLst>
              <a:gd name="T0" fmla="*/ 68579 w 68579"/>
              <a:gd name="T1" fmla="*/ 0 h 3048"/>
              <a:gd name="T2" fmla="*/ 0 w 68579"/>
              <a:gd name="T3" fmla="*/ 3048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79" h="3048">
                <a:moveTo>
                  <a:pt x="68579" y="0"/>
                </a:moveTo>
                <a:lnTo>
                  <a:pt x="0" y="3048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0" name="object 533"/>
          <p:cNvSpPr>
            <a:spLocks/>
          </p:cNvSpPr>
          <p:nvPr/>
        </p:nvSpPr>
        <p:spPr bwMode="auto">
          <a:xfrm>
            <a:off x="4383088" y="5626100"/>
            <a:ext cx="57150" cy="6350"/>
          </a:xfrm>
          <a:custGeom>
            <a:avLst/>
            <a:gdLst>
              <a:gd name="T0" fmla="*/ 67056 w 67056"/>
              <a:gd name="T1" fmla="*/ 0 h 6096"/>
              <a:gd name="T2" fmla="*/ 0 w 67056"/>
              <a:gd name="T3" fmla="*/ 6096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096">
                <a:moveTo>
                  <a:pt x="67056" y="0"/>
                </a:moveTo>
                <a:lnTo>
                  <a:pt x="0" y="6096"/>
                </a:lnTo>
              </a:path>
            </a:pathLst>
          </a:custGeom>
          <a:noFill/>
          <a:ln w="12192">
            <a:solidFill>
              <a:srgbClr val="B1B1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1" name="object 534"/>
          <p:cNvSpPr>
            <a:spLocks/>
          </p:cNvSpPr>
          <p:nvPr/>
        </p:nvSpPr>
        <p:spPr bwMode="auto">
          <a:xfrm>
            <a:off x="4327525" y="5632450"/>
            <a:ext cx="55563" cy="6350"/>
          </a:xfrm>
          <a:custGeom>
            <a:avLst/>
            <a:gdLst>
              <a:gd name="T0" fmla="*/ 64007 w 64007"/>
              <a:gd name="T1" fmla="*/ 0 h 7620"/>
              <a:gd name="T2" fmla="*/ 0 w 64007"/>
              <a:gd name="T3" fmla="*/ 762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7" h="7620">
                <a:moveTo>
                  <a:pt x="64007" y="0"/>
                </a:moveTo>
                <a:lnTo>
                  <a:pt x="0" y="7620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2" name="object 535"/>
          <p:cNvSpPr>
            <a:spLocks/>
          </p:cNvSpPr>
          <p:nvPr/>
        </p:nvSpPr>
        <p:spPr bwMode="auto">
          <a:xfrm>
            <a:off x="4276725" y="5638800"/>
            <a:ext cx="50800" cy="9525"/>
          </a:xfrm>
          <a:custGeom>
            <a:avLst/>
            <a:gdLst>
              <a:gd name="T0" fmla="*/ 59436 w 59436"/>
              <a:gd name="T1" fmla="*/ 0 h 10667"/>
              <a:gd name="T2" fmla="*/ 0 w 59436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9436" h="10667">
                <a:moveTo>
                  <a:pt x="59436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3" name="object 536"/>
          <p:cNvSpPr>
            <a:spLocks/>
          </p:cNvSpPr>
          <p:nvPr/>
        </p:nvSpPr>
        <p:spPr bwMode="auto">
          <a:xfrm>
            <a:off x="4227513" y="5648325"/>
            <a:ext cx="49212" cy="9525"/>
          </a:xfrm>
          <a:custGeom>
            <a:avLst/>
            <a:gdLst>
              <a:gd name="T0" fmla="*/ 57912 w 57912"/>
              <a:gd name="T1" fmla="*/ 0 h 10667"/>
              <a:gd name="T2" fmla="*/ 0 w 57912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912" h="10667">
                <a:moveTo>
                  <a:pt x="57912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ACA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4" name="object 537"/>
          <p:cNvSpPr>
            <a:spLocks/>
          </p:cNvSpPr>
          <p:nvPr/>
        </p:nvSpPr>
        <p:spPr bwMode="auto">
          <a:xfrm>
            <a:off x="4181475" y="5657850"/>
            <a:ext cx="46038" cy="12700"/>
          </a:xfrm>
          <a:custGeom>
            <a:avLst/>
            <a:gdLst>
              <a:gd name="T0" fmla="*/ 53339 w 53339"/>
              <a:gd name="T1" fmla="*/ 0 h 13716"/>
              <a:gd name="T2" fmla="*/ 0 w 53339"/>
              <a:gd name="T3" fmla="*/ 13716 h 137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39" h="13716">
                <a:moveTo>
                  <a:pt x="53339" y="0"/>
                </a:moveTo>
                <a:lnTo>
                  <a:pt x="0" y="13716"/>
                </a:lnTo>
              </a:path>
            </a:pathLst>
          </a:custGeom>
          <a:noFill/>
          <a:ln w="12192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5" name="object 538"/>
          <p:cNvSpPr>
            <a:spLocks/>
          </p:cNvSpPr>
          <p:nvPr/>
        </p:nvSpPr>
        <p:spPr bwMode="auto">
          <a:xfrm>
            <a:off x="4140200" y="5670550"/>
            <a:ext cx="41275" cy="14288"/>
          </a:xfrm>
          <a:custGeom>
            <a:avLst/>
            <a:gdLst>
              <a:gd name="T0" fmla="*/ 48768 w 48768"/>
              <a:gd name="T1" fmla="*/ 0 h 15239"/>
              <a:gd name="T2" fmla="*/ 0 w 48768"/>
              <a:gd name="T3" fmla="*/ 15239 h 15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8" h="15239">
                <a:moveTo>
                  <a:pt x="48768" y="0"/>
                </a:moveTo>
                <a:lnTo>
                  <a:pt x="0" y="15239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6" name="object 539"/>
          <p:cNvSpPr>
            <a:spLocks/>
          </p:cNvSpPr>
          <p:nvPr/>
        </p:nvSpPr>
        <p:spPr bwMode="auto">
          <a:xfrm>
            <a:off x="4100513" y="5684838"/>
            <a:ext cx="39687" cy="14287"/>
          </a:xfrm>
          <a:custGeom>
            <a:avLst/>
            <a:gdLst>
              <a:gd name="T0" fmla="*/ 45719 w 45719"/>
              <a:gd name="T1" fmla="*/ 0 h 15239"/>
              <a:gd name="T2" fmla="*/ 0 w 45719"/>
              <a:gd name="T3" fmla="*/ 15239 h 15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15239">
                <a:moveTo>
                  <a:pt x="45719" y="0"/>
                </a:moveTo>
                <a:lnTo>
                  <a:pt x="0" y="15239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7" name="object 540"/>
          <p:cNvSpPr>
            <a:spLocks/>
          </p:cNvSpPr>
          <p:nvPr/>
        </p:nvSpPr>
        <p:spPr bwMode="auto">
          <a:xfrm>
            <a:off x="4067175" y="5699125"/>
            <a:ext cx="33338" cy="15875"/>
          </a:xfrm>
          <a:custGeom>
            <a:avLst/>
            <a:gdLst>
              <a:gd name="T0" fmla="*/ 39624 w 39624"/>
              <a:gd name="T1" fmla="*/ 0 h 18287"/>
              <a:gd name="T2" fmla="*/ 0 w 39624"/>
              <a:gd name="T3" fmla="*/ 18287 h 182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4" h="18287">
                <a:moveTo>
                  <a:pt x="39624" y="0"/>
                </a:moveTo>
                <a:lnTo>
                  <a:pt x="0" y="18287"/>
                </a:lnTo>
              </a:path>
            </a:pathLst>
          </a:custGeom>
          <a:noFill/>
          <a:ln w="12192">
            <a:solidFill>
              <a:srgbClr val="B6B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8" name="object 541"/>
          <p:cNvSpPr>
            <a:spLocks/>
          </p:cNvSpPr>
          <p:nvPr/>
        </p:nvSpPr>
        <p:spPr bwMode="auto">
          <a:xfrm>
            <a:off x="4037013" y="5715000"/>
            <a:ext cx="30162" cy="17463"/>
          </a:xfrm>
          <a:custGeom>
            <a:avLst/>
            <a:gdLst>
              <a:gd name="T0" fmla="*/ 35051 w 35051"/>
              <a:gd name="T1" fmla="*/ 0 h 18287"/>
              <a:gd name="T2" fmla="*/ 0 w 35051"/>
              <a:gd name="T3" fmla="*/ 18287 h 182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1" h="18287">
                <a:moveTo>
                  <a:pt x="35051" y="0"/>
                </a:moveTo>
                <a:lnTo>
                  <a:pt x="0" y="18287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89" name="object 542"/>
          <p:cNvSpPr>
            <a:spLocks/>
          </p:cNvSpPr>
          <p:nvPr/>
        </p:nvSpPr>
        <p:spPr bwMode="auto">
          <a:xfrm>
            <a:off x="4011613" y="5732463"/>
            <a:ext cx="25400" cy="17462"/>
          </a:xfrm>
          <a:custGeom>
            <a:avLst/>
            <a:gdLst>
              <a:gd name="T0" fmla="*/ 28956 w 28956"/>
              <a:gd name="T1" fmla="*/ 0 h 19812"/>
              <a:gd name="T2" fmla="*/ 0 w 28956"/>
              <a:gd name="T3" fmla="*/ 19812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6" h="19812">
                <a:moveTo>
                  <a:pt x="28956" y="0"/>
                </a:moveTo>
                <a:lnTo>
                  <a:pt x="0" y="19812"/>
                </a:lnTo>
              </a:path>
            </a:pathLst>
          </a:custGeom>
          <a:noFill/>
          <a:ln w="12192">
            <a:solidFill>
              <a:srgbClr val="BEBE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0" name="object 543"/>
          <p:cNvSpPr>
            <a:spLocks/>
          </p:cNvSpPr>
          <p:nvPr/>
        </p:nvSpPr>
        <p:spPr bwMode="auto">
          <a:xfrm>
            <a:off x="4002088" y="5749925"/>
            <a:ext cx="9525" cy="9525"/>
          </a:xfrm>
          <a:custGeom>
            <a:avLst/>
            <a:gdLst>
              <a:gd name="T0" fmla="*/ 12191 w 12191"/>
              <a:gd name="T1" fmla="*/ 0 h 10668"/>
              <a:gd name="T2" fmla="*/ 0 w 12191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1" h="10668">
                <a:moveTo>
                  <a:pt x="12191" y="0"/>
                </a:moveTo>
                <a:lnTo>
                  <a:pt x="0" y="10668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1" name="object 544"/>
          <p:cNvSpPr>
            <a:spLocks/>
          </p:cNvSpPr>
          <p:nvPr/>
        </p:nvSpPr>
        <p:spPr bwMode="auto">
          <a:xfrm>
            <a:off x="3992563" y="5759450"/>
            <a:ext cx="9525" cy="9525"/>
          </a:xfrm>
          <a:custGeom>
            <a:avLst/>
            <a:gdLst>
              <a:gd name="T0" fmla="*/ 10668 w 10668"/>
              <a:gd name="T1" fmla="*/ 0 h 10667"/>
              <a:gd name="T2" fmla="*/ 0 w 10668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8" h="10667">
                <a:moveTo>
                  <a:pt x="10668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2" name="object 545"/>
          <p:cNvSpPr>
            <a:spLocks/>
          </p:cNvSpPr>
          <p:nvPr/>
        </p:nvSpPr>
        <p:spPr bwMode="auto">
          <a:xfrm>
            <a:off x="3984625" y="5768975"/>
            <a:ext cx="7938" cy="9525"/>
          </a:xfrm>
          <a:custGeom>
            <a:avLst/>
            <a:gdLst>
              <a:gd name="T0" fmla="*/ 9143 w 9143"/>
              <a:gd name="T1" fmla="*/ 0 h 10667"/>
              <a:gd name="T2" fmla="*/ 0 w 9143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3" h="10667">
                <a:moveTo>
                  <a:pt x="9143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9C9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3" name="object 546"/>
          <p:cNvSpPr>
            <a:spLocks/>
          </p:cNvSpPr>
          <p:nvPr/>
        </p:nvSpPr>
        <p:spPr bwMode="auto">
          <a:xfrm>
            <a:off x="3978275" y="5778500"/>
            <a:ext cx="6350" cy="11113"/>
          </a:xfrm>
          <a:custGeom>
            <a:avLst/>
            <a:gdLst>
              <a:gd name="T0" fmla="*/ 7620 w 7620"/>
              <a:gd name="T1" fmla="*/ 0 h 12192"/>
              <a:gd name="T2" fmla="*/ 0 w 7620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20" h="12192">
                <a:moveTo>
                  <a:pt x="7620" y="0"/>
                </a:moveTo>
                <a:lnTo>
                  <a:pt x="0" y="12192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4" name="object 547"/>
          <p:cNvSpPr>
            <a:spLocks/>
          </p:cNvSpPr>
          <p:nvPr/>
        </p:nvSpPr>
        <p:spPr bwMode="auto">
          <a:xfrm>
            <a:off x="3973513" y="5789613"/>
            <a:ext cx="4762" cy="9525"/>
          </a:xfrm>
          <a:custGeom>
            <a:avLst/>
            <a:gdLst>
              <a:gd name="T0" fmla="*/ 6095 w 6095"/>
              <a:gd name="T1" fmla="*/ 0 h 10667"/>
              <a:gd name="T2" fmla="*/ 0 w 6095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5" h="10667">
                <a:moveTo>
                  <a:pt x="6095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5" name="object 548"/>
          <p:cNvSpPr>
            <a:spLocks/>
          </p:cNvSpPr>
          <p:nvPr/>
        </p:nvSpPr>
        <p:spPr bwMode="auto">
          <a:xfrm>
            <a:off x="3968750" y="5799138"/>
            <a:ext cx="4763" cy="11112"/>
          </a:xfrm>
          <a:custGeom>
            <a:avLst/>
            <a:gdLst>
              <a:gd name="T0" fmla="*/ 4572 w 4572"/>
              <a:gd name="T1" fmla="*/ 0 h 12192"/>
              <a:gd name="T2" fmla="*/ 0 w 4572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2" h="12192">
                <a:moveTo>
                  <a:pt x="4572" y="0"/>
                </a:moveTo>
                <a:lnTo>
                  <a:pt x="0" y="12192"/>
                </a:lnTo>
              </a:path>
            </a:pathLst>
          </a:custGeom>
          <a:noFill/>
          <a:ln w="12192">
            <a:solidFill>
              <a:srgbClr val="D2D2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6" name="object 549"/>
          <p:cNvSpPr>
            <a:spLocks/>
          </p:cNvSpPr>
          <p:nvPr/>
        </p:nvSpPr>
        <p:spPr bwMode="auto">
          <a:xfrm>
            <a:off x="3967163" y="5810250"/>
            <a:ext cx="1587" cy="9525"/>
          </a:xfrm>
          <a:custGeom>
            <a:avLst/>
            <a:gdLst>
              <a:gd name="T0" fmla="*/ 3048 w 3048"/>
              <a:gd name="T1" fmla="*/ 0 h 10667"/>
              <a:gd name="T2" fmla="*/ 0 w 3048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0667">
                <a:moveTo>
                  <a:pt x="3048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7" name="object 550"/>
          <p:cNvSpPr>
            <a:spLocks/>
          </p:cNvSpPr>
          <p:nvPr/>
        </p:nvSpPr>
        <p:spPr bwMode="auto">
          <a:xfrm>
            <a:off x="3965575" y="5819775"/>
            <a:ext cx="1588" cy="11113"/>
          </a:xfrm>
          <a:custGeom>
            <a:avLst/>
            <a:gdLst>
              <a:gd name="T0" fmla="*/ 1524 w 1524"/>
              <a:gd name="T1" fmla="*/ 0 h 12191"/>
              <a:gd name="T2" fmla="*/ 0 w 1524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1">
                <a:moveTo>
                  <a:pt x="1524" y="0"/>
                </a:moveTo>
                <a:lnTo>
                  <a:pt x="0" y="12191"/>
                </a:lnTo>
              </a:path>
            </a:pathLst>
          </a:custGeom>
          <a:noFill/>
          <a:ln w="12192">
            <a:solidFill>
              <a:srgbClr val="D5D5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8" name="object 551"/>
          <p:cNvSpPr>
            <a:spLocks/>
          </p:cNvSpPr>
          <p:nvPr/>
        </p:nvSpPr>
        <p:spPr bwMode="auto">
          <a:xfrm>
            <a:off x="3965575" y="5830888"/>
            <a:ext cx="1588" cy="11112"/>
          </a:xfrm>
          <a:custGeom>
            <a:avLst/>
            <a:gdLst>
              <a:gd name="T0" fmla="*/ 0 w 1524"/>
              <a:gd name="T1" fmla="*/ 0 h 12192"/>
              <a:gd name="T2" fmla="*/ 1524 w 1524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2">
                <a:moveTo>
                  <a:pt x="0" y="0"/>
                </a:moveTo>
                <a:lnTo>
                  <a:pt x="1524" y="12192"/>
                </a:lnTo>
              </a:path>
            </a:pathLst>
          </a:custGeom>
          <a:noFill/>
          <a:ln w="12192">
            <a:solidFill>
              <a:srgbClr val="D5D5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399" name="object 552"/>
          <p:cNvSpPr>
            <a:spLocks/>
          </p:cNvSpPr>
          <p:nvPr/>
        </p:nvSpPr>
        <p:spPr bwMode="auto">
          <a:xfrm>
            <a:off x="3967163" y="5842000"/>
            <a:ext cx="1587" cy="9525"/>
          </a:xfrm>
          <a:custGeom>
            <a:avLst/>
            <a:gdLst>
              <a:gd name="T0" fmla="*/ 0 w 3048"/>
              <a:gd name="T1" fmla="*/ 0 h 10667"/>
              <a:gd name="T2" fmla="*/ 3048 w 3048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0667">
                <a:moveTo>
                  <a:pt x="0" y="0"/>
                </a:moveTo>
                <a:lnTo>
                  <a:pt x="3048" y="10667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0" name="object 553"/>
          <p:cNvSpPr>
            <a:spLocks/>
          </p:cNvSpPr>
          <p:nvPr/>
        </p:nvSpPr>
        <p:spPr bwMode="auto">
          <a:xfrm>
            <a:off x="3968750" y="5851525"/>
            <a:ext cx="4763" cy="11113"/>
          </a:xfrm>
          <a:custGeom>
            <a:avLst/>
            <a:gdLst>
              <a:gd name="T0" fmla="*/ 0 w 4572"/>
              <a:gd name="T1" fmla="*/ 0 h 12192"/>
              <a:gd name="T2" fmla="*/ 4572 w 4572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2" h="12192">
                <a:moveTo>
                  <a:pt x="0" y="0"/>
                </a:moveTo>
                <a:lnTo>
                  <a:pt x="4572" y="12192"/>
                </a:lnTo>
              </a:path>
            </a:pathLst>
          </a:custGeom>
          <a:noFill/>
          <a:ln w="12192">
            <a:solidFill>
              <a:srgbClr val="D2D2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1" name="object 554"/>
          <p:cNvSpPr>
            <a:spLocks/>
          </p:cNvSpPr>
          <p:nvPr/>
        </p:nvSpPr>
        <p:spPr bwMode="auto">
          <a:xfrm>
            <a:off x="3973513" y="5862638"/>
            <a:ext cx="4762" cy="9525"/>
          </a:xfrm>
          <a:custGeom>
            <a:avLst/>
            <a:gdLst>
              <a:gd name="T0" fmla="*/ 0 w 6095"/>
              <a:gd name="T1" fmla="*/ 0 h 10667"/>
              <a:gd name="T2" fmla="*/ 6095 w 6095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5" h="10667">
                <a:moveTo>
                  <a:pt x="0" y="0"/>
                </a:moveTo>
                <a:lnTo>
                  <a:pt x="6095" y="10667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2" name="object 555"/>
          <p:cNvSpPr>
            <a:spLocks/>
          </p:cNvSpPr>
          <p:nvPr/>
        </p:nvSpPr>
        <p:spPr bwMode="auto">
          <a:xfrm>
            <a:off x="3978275" y="5872163"/>
            <a:ext cx="6350" cy="11112"/>
          </a:xfrm>
          <a:custGeom>
            <a:avLst/>
            <a:gdLst>
              <a:gd name="T0" fmla="*/ 0 w 7620"/>
              <a:gd name="T1" fmla="*/ 0 h 12191"/>
              <a:gd name="T2" fmla="*/ 7620 w 7620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20" h="12191">
                <a:moveTo>
                  <a:pt x="0" y="0"/>
                </a:moveTo>
                <a:lnTo>
                  <a:pt x="7620" y="12191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3" name="object 556"/>
          <p:cNvSpPr>
            <a:spLocks/>
          </p:cNvSpPr>
          <p:nvPr/>
        </p:nvSpPr>
        <p:spPr bwMode="auto">
          <a:xfrm>
            <a:off x="3984625" y="5883275"/>
            <a:ext cx="7938" cy="9525"/>
          </a:xfrm>
          <a:custGeom>
            <a:avLst/>
            <a:gdLst>
              <a:gd name="T0" fmla="*/ 0 w 9143"/>
              <a:gd name="T1" fmla="*/ 0 h 10668"/>
              <a:gd name="T2" fmla="*/ 9143 w 9143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3" h="10668">
                <a:moveTo>
                  <a:pt x="0" y="0"/>
                </a:moveTo>
                <a:lnTo>
                  <a:pt x="9143" y="10668"/>
                </a:lnTo>
              </a:path>
            </a:pathLst>
          </a:custGeom>
          <a:noFill/>
          <a:ln w="12192">
            <a:solidFill>
              <a:srgbClr val="C9C9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4" name="object 557"/>
          <p:cNvSpPr>
            <a:spLocks/>
          </p:cNvSpPr>
          <p:nvPr/>
        </p:nvSpPr>
        <p:spPr bwMode="auto">
          <a:xfrm>
            <a:off x="3992563" y="5892800"/>
            <a:ext cx="9525" cy="11113"/>
          </a:xfrm>
          <a:custGeom>
            <a:avLst/>
            <a:gdLst>
              <a:gd name="T0" fmla="*/ 0 w 10668"/>
              <a:gd name="T1" fmla="*/ 0 h 10667"/>
              <a:gd name="T2" fmla="*/ 10668 w 10668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8" h="10667">
                <a:moveTo>
                  <a:pt x="0" y="0"/>
                </a:moveTo>
                <a:lnTo>
                  <a:pt x="10668" y="10667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5" name="object 558"/>
          <p:cNvSpPr>
            <a:spLocks/>
          </p:cNvSpPr>
          <p:nvPr/>
        </p:nvSpPr>
        <p:spPr bwMode="auto">
          <a:xfrm>
            <a:off x="4002088" y="5903913"/>
            <a:ext cx="9525" cy="9525"/>
          </a:xfrm>
          <a:custGeom>
            <a:avLst/>
            <a:gdLst>
              <a:gd name="T0" fmla="*/ 0 w 12191"/>
              <a:gd name="T1" fmla="*/ 0 h 10668"/>
              <a:gd name="T2" fmla="*/ 12191 w 12191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1" h="10668">
                <a:moveTo>
                  <a:pt x="0" y="0"/>
                </a:moveTo>
                <a:lnTo>
                  <a:pt x="12191" y="10668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6" name="object 559"/>
          <p:cNvSpPr>
            <a:spLocks/>
          </p:cNvSpPr>
          <p:nvPr/>
        </p:nvSpPr>
        <p:spPr bwMode="auto">
          <a:xfrm>
            <a:off x="4011613" y="5913438"/>
            <a:ext cx="25400" cy="17462"/>
          </a:xfrm>
          <a:custGeom>
            <a:avLst/>
            <a:gdLst>
              <a:gd name="T0" fmla="*/ 0 w 28956"/>
              <a:gd name="T1" fmla="*/ 0 h 19811"/>
              <a:gd name="T2" fmla="*/ 28956 w 28956"/>
              <a:gd name="T3" fmla="*/ 19811 h 198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6" h="19811">
                <a:moveTo>
                  <a:pt x="0" y="0"/>
                </a:moveTo>
                <a:lnTo>
                  <a:pt x="28956" y="19811"/>
                </a:lnTo>
              </a:path>
            </a:pathLst>
          </a:custGeom>
          <a:noFill/>
          <a:ln w="12192">
            <a:solidFill>
              <a:srgbClr val="BEBE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7" name="object 560"/>
          <p:cNvSpPr>
            <a:spLocks/>
          </p:cNvSpPr>
          <p:nvPr/>
        </p:nvSpPr>
        <p:spPr bwMode="auto">
          <a:xfrm>
            <a:off x="4037013" y="5930900"/>
            <a:ext cx="30162" cy="15875"/>
          </a:xfrm>
          <a:custGeom>
            <a:avLst/>
            <a:gdLst>
              <a:gd name="T0" fmla="*/ 0 w 35051"/>
              <a:gd name="T1" fmla="*/ 0 h 18288"/>
              <a:gd name="T2" fmla="*/ 35051 w 35051"/>
              <a:gd name="T3" fmla="*/ 18288 h 18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1" h="18288">
                <a:moveTo>
                  <a:pt x="0" y="0"/>
                </a:moveTo>
                <a:lnTo>
                  <a:pt x="35051" y="18288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8" name="object 561"/>
          <p:cNvSpPr>
            <a:spLocks/>
          </p:cNvSpPr>
          <p:nvPr/>
        </p:nvSpPr>
        <p:spPr bwMode="auto">
          <a:xfrm>
            <a:off x="4067175" y="5946775"/>
            <a:ext cx="33338" cy="17463"/>
          </a:xfrm>
          <a:custGeom>
            <a:avLst/>
            <a:gdLst>
              <a:gd name="T0" fmla="*/ 0 w 39624"/>
              <a:gd name="T1" fmla="*/ 0 h 18287"/>
              <a:gd name="T2" fmla="*/ 39624 w 39624"/>
              <a:gd name="T3" fmla="*/ 18287 h 182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4" h="18287">
                <a:moveTo>
                  <a:pt x="0" y="0"/>
                </a:moveTo>
                <a:lnTo>
                  <a:pt x="39624" y="18287"/>
                </a:lnTo>
              </a:path>
            </a:pathLst>
          </a:custGeom>
          <a:noFill/>
          <a:ln w="12192">
            <a:solidFill>
              <a:srgbClr val="B6B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09" name="object 562"/>
          <p:cNvSpPr>
            <a:spLocks/>
          </p:cNvSpPr>
          <p:nvPr/>
        </p:nvSpPr>
        <p:spPr bwMode="auto">
          <a:xfrm>
            <a:off x="4100513" y="5964238"/>
            <a:ext cx="39687" cy="14287"/>
          </a:xfrm>
          <a:custGeom>
            <a:avLst/>
            <a:gdLst>
              <a:gd name="T0" fmla="*/ 0 w 45719"/>
              <a:gd name="T1" fmla="*/ 0 h 15240"/>
              <a:gd name="T2" fmla="*/ 45719 w 45719"/>
              <a:gd name="T3" fmla="*/ 15240 h 15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15240">
                <a:moveTo>
                  <a:pt x="0" y="0"/>
                </a:moveTo>
                <a:lnTo>
                  <a:pt x="45719" y="15240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0" name="object 563"/>
          <p:cNvSpPr>
            <a:spLocks/>
          </p:cNvSpPr>
          <p:nvPr/>
        </p:nvSpPr>
        <p:spPr bwMode="auto">
          <a:xfrm>
            <a:off x="4140200" y="5978525"/>
            <a:ext cx="41275" cy="12700"/>
          </a:xfrm>
          <a:custGeom>
            <a:avLst/>
            <a:gdLst>
              <a:gd name="T0" fmla="*/ 0 w 48768"/>
              <a:gd name="T1" fmla="*/ 0 h 15240"/>
              <a:gd name="T2" fmla="*/ 48768 w 48768"/>
              <a:gd name="T3" fmla="*/ 15240 h 15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8" h="15240">
                <a:moveTo>
                  <a:pt x="0" y="0"/>
                </a:moveTo>
                <a:lnTo>
                  <a:pt x="48768" y="15240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1" name="object 564"/>
          <p:cNvSpPr>
            <a:spLocks/>
          </p:cNvSpPr>
          <p:nvPr/>
        </p:nvSpPr>
        <p:spPr bwMode="auto">
          <a:xfrm>
            <a:off x="4181475" y="5991225"/>
            <a:ext cx="46038" cy="12700"/>
          </a:xfrm>
          <a:custGeom>
            <a:avLst/>
            <a:gdLst>
              <a:gd name="T0" fmla="*/ 0 w 53339"/>
              <a:gd name="T1" fmla="*/ 0 h 13715"/>
              <a:gd name="T2" fmla="*/ 53339 w 53339"/>
              <a:gd name="T3" fmla="*/ 13715 h 137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39" h="13715">
                <a:moveTo>
                  <a:pt x="0" y="0"/>
                </a:moveTo>
                <a:lnTo>
                  <a:pt x="53339" y="13715"/>
                </a:lnTo>
              </a:path>
            </a:pathLst>
          </a:custGeom>
          <a:noFill/>
          <a:ln w="12192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2" name="object 565"/>
          <p:cNvSpPr>
            <a:spLocks/>
          </p:cNvSpPr>
          <p:nvPr/>
        </p:nvSpPr>
        <p:spPr bwMode="auto">
          <a:xfrm>
            <a:off x="4227513" y="6003925"/>
            <a:ext cx="49212" cy="9525"/>
          </a:xfrm>
          <a:custGeom>
            <a:avLst/>
            <a:gdLst>
              <a:gd name="T0" fmla="*/ 0 w 57912"/>
              <a:gd name="T1" fmla="*/ 0 h 10668"/>
              <a:gd name="T2" fmla="*/ 57912 w 57912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912" h="10668">
                <a:moveTo>
                  <a:pt x="0" y="0"/>
                </a:moveTo>
                <a:lnTo>
                  <a:pt x="57912" y="10668"/>
                </a:lnTo>
              </a:path>
            </a:pathLst>
          </a:custGeom>
          <a:noFill/>
          <a:ln w="12192">
            <a:solidFill>
              <a:srgbClr val="ACA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3" name="object 566"/>
          <p:cNvSpPr>
            <a:spLocks/>
          </p:cNvSpPr>
          <p:nvPr/>
        </p:nvSpPr>
        <p:spPr bwMode="auto">
          <a:xfrm>
            <a:off x="4276725" y="6013450"/>
            <a:ext cx="50800" cy="9525"/>
          </a:xfrm>
          <a:custGeom>
            <a:avLst/>
            <a:gdLst>
              <a:gd name="T0" fmla="*/ 0 w 59436"/>
              <a:gd name="T1" fmla="*/ 0 h 10668"/>
              <a:gd name="T2" fmla="*/ 59436 w 59436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9436" h="10668">
                <a:moveTo>
                  <a:pt x="0" y="0"/>
                </a:moveTo>
                <a:lnTo>
                  <a:pt x="59436" y="10668"/>
                </a:lnTo>
              </a:path>
            </a:pathLst>
          </a:custGeom>
          <a:noFill/>
          <a:ln w="12192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4" name="object 567"/>
          <p:cNvSpPr>
            <a:spLocks/>
          </p:cNvSpPr>
          <p:nvPr/>
        </p:nvSpPr>
        <p:spPr bwMode="auto">
          <a:xfrm>
            <a:off x="4327525" y="6022975"/>
            <a:ext cx="55563" cy="7938"/>
          </a:xfrm>
          <a:custGeom>
            <a:avLst/>
            <a:gdLst>
              <a:gd name="T0" fmla="*/ 0 w 64007"/>
              <a:gd name="T1" fmla="*/ 0 h 7619"/>
              <a:gd name="T2" fmla="*/ 64007 w 64007"/>
              <a:gd name="T3" fmla="*/ 7619 h 76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7" h="7619">
                <a:moveTo>
                  <a:pt x="0" y="0"/>
                </a:moveTo>
                <a:lnTo>
                  <a:pt x="64007" y="7619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5" name="object 568"/>
          <p:cNvSpPr>
            <a:spLocks/>
          </p:cNvSpPr>
          <p:nvPr/>
        </p:nvSpPr>
        <p:spPr bwMode="auto">
          <a:xfrm>
            <a:off x="4383088" y="6030913"/>
            <a:ext cx="57150" cy="3175"/>
          </a:xfrm>
          <a:custGeom>
            <a:avLst/>
            <a:gdLst>
              <a:gd name="T0" fmla="*/ 0 w 67056"/>
              <a:gd name="T1" fmla="*/ 0 h 4572"/>
              <a:gd name="T2" fmla="*/ 67056 w 67056"/>
              <a:gd name="T3" fmla="*/ 4572 h 45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4572">
                <a:moveTo>
                  <a:pt x="0" y="0"/>
                </a:moveTo>
                <a:lnTo>
                  <a:pt x="67056" y="4572"/>
                </a:lnTo>
              </a:path>
            </a:pathLst>
          </a:custGeom>
          <a:noFill/>
          <a:ln w="12192">
            <a:solidFill>
              <a:srgbClr val="B1B1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6" name="object 569"/>
          <p:cNvSpPr>
            <a:spLocks/>
          </p:cNvSpPr>
          <p:nvPr/>
        </p:nvSpPr>
        <p:spPr bwMode="auto">
          <a:xfrm>
            <a:off x="4440238" y="6034088"/>
            <a:ext cx="58737" cy="4762"/>
          </a:xfrm>
          <a:custGeom>
            <a:avLst/>
            <a:gdLst>
              <a:gd name="T0" fmla="*/ 0 w 68579"/>
              <a:gd name="T1" fmla="*/ 0 h 4572"/>
              <a:gd name="T2" fmla="*/ 68579 w 68579"/>
              <a:gd name="T3" fmla="*/ 4572 h 45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79" h="4572">
                <a:moveTo>
                  <a:pt x="0" y="0"/>
                </a:moveTo>
                <a:lnTo>
                  <a:pt x="68579" y="4572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7" name="object 570"/>
          <p:cNvSpPr>
            <a:spLocks/>
          </p:cNvSpPr>
          <p:nvPr/>
        </p:nvSpPr>
        <p:spPr bwMode="auto">
          <a:xfrm>
            <a:off x="4498975" y="6038850"/>
            <a:ext cx="60325" cy="0"/>
          </a:xfrm>
          <a:custGeom>
            <a:avLst/>
            <a:gdLst>
              <a:gd name="T0" fmla="*/ 0 w 71628"/>
              <a:gd name="T1" fmla="*/ 71628 w 71628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1628">
                <a:moveTo>
                  <a:pt x="0" y="0"/>
                </a:moveTo>
                <a:lnTo>
                  <a:pt x="71628" y="0"/>
                </a:lnTo>
              </a:path>
            </a:pathLst>
          </a:custGeom>
          <a:noFill/>
          <a:ln w="12192">
            <a:solidFill>
              <a:srgbClr val="B5B5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8" name="object 571"/>
          <p:cNvSpPr>
            <a:spLocks/>
          </p:cNvSpPr>
          <p:nvPr/>
        </p:nvSpPr>
        <p:spPr bwMode="auto">
          <a:xfrm>
            <a:off x="4559300" y="6038850"/>
            <a:ext cx="60325" cy="0"/>
          </a:xfrm>
          <a:custGeom>
            <a:avLst/>
            <a:gdLst>
              <a:gd name="T0" fmla="*/ 0 w 70103"/>
              <a:gd name="T1" fmla="*/ 70103 w 7010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0103">
                <a:moveTo>
                  <a:pt x="0" y="0"/>
                </a:moveTo>
                <a:lnTo>
                  <a:pt x="70103" y="0"/>
                </a:lnTo>
              </a:path>
            </a:pathLst>
          </a:custGeom>
          <a:noFill/>
          <a:ln w="12192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19" name="object 572"/>
          <p:cNvSpPr>
            <a:spLocks/>
          </p:cNvSpPr>
          <p:nvPr/>
        </p:nvSpPr>
        <p:spPr bwMode="auto">
          <a:xfrm>
            <a:off x="4619625" y="6034088"/>
            <a:ext cx="58738" cy="4762"/>
          </a:xfrm>
          <a:custGeom>
            <a:avLst/>
            <a:gdLst>
              <a:gd name="T0" fmla="*/ 0 w 68579"/>
              <a:gd name="T1" fmla="*/ 4572 h 4572"/>
              <a:gd name="T2" fmla="*/ 68579 w 68579"/>
              <a:gd name="T3" fmla="*/ 0 h 45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79" h="4572">
                <a:moveTo>
                  <a:pt x="0" y="4572"/>
                </a:moveTo>
                <a:lnTo>
                  <a:pt x="68579" y="0"/>
                </a:lnTo>
              </a:path>
            </a:pathLst>
          </a:custGeom>
          <a:noFill/>
          <a:ln w="12192">
            <a:solidFill>
              <a:srgbClr val="B8B8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0" name="object 573"/>
          <p:cNvSpPr>
            <a:spLocks/>
          </p:cNvSpPr>
          <p:nvPr/>
        </p:nvSpPr>
        <p:spPr bwMode="auto">
          <a:xfrm>
            <a:off x="4678363" y="6030913"/>
            <a:ext cx="57150" cy="3175"/>
          </a:xfrm>
          <a:custGeom>
            <a:avLst/>
            <a:gdLst>
              <a:gd name="T0" fmla="*/ 0 w 67056"/>
              <a:gd name="T1" fmla="*/ 4572 h 4572"/>
              <a:gd name="T2" fmla="*/ 67056 w 67056"/>
              <a:gd name="T3" fmla="*/ 0 h 45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4572">
                <a:moveTo>
                  <a:pt x="0" y="4572"/>
                </a:moveTo>
                <a:lnTo>
                  <a:pt x="67056" y="0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1" name="object 574"/>
          <p:cNvSpPr>
            <a:spLocks/>
          </p:cNvSpPr>
          <p:nvPr/>
        </p:nvSpPr>
        <p:spPr bwMode="auto">
          <a:xfrm>
            <a:off x="4735513" y="6022975"/>
            <a:ext cx="55562" cy="7938"/>
          </a:xfrm>
          <a:custGeom>
            <a:avLst/>
            <a:gdLst>
              <a:gd name="T0" fmla="*/ 0 w 64007"/>
              <a:gd name="T1" fmla="*/ 7619 h 7619"/>
              <a:gd name="T2" fmla="*/ 64007 w 64007"/>
              <a:gd name="T3" fmla="*/ 0 h 76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7" h="7619">
                <a:moveTo>
                  <a:pt x="0" y="7619"/>
                </a:moveTo>
                <a:lnTo>
                  <a:pt x="64007" y="0"/>
                </a:lnTo>
              </a:path>
            </a:pathLst>
          </a:custGeom>
          <a:noFill/>
          <a:ln w="12192">
            <a:solidFill>
              <a:srgbClr val="BCBC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2" name="object 575"/>
          <p:cNvSpPr>
            <a:spLocks/>
          </p:cNvSpPr>
          <p:nvPr/>
        </p:nvSpPr>
        <p:spPr bwMode="auto">
          <a:xfrm>
            <a:off x="4791075" y="6013450"/>
            <a:ext cx="50800" cy="9525"/>
          </a:xfrm>
          <a:custGeom>
            <a:avLst/>
            <a:gdLst>
              <a:gd name="T0" fmla="*/ 0 w 60960"/>
              <a:gd name="T1" fmla="*/ 10668 h 10668"/>
              <a:gd name="T2" fmla="*/ 60960 w 60960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0" h="10668">
                <a:moveTo>
                  <a:pt x="0" y="10668"/>
                </a:moveTo>
                <a:lnTo>
                  <a:pt x="60960" y="0"/>
                </a:lnTo>
              </a:path>
            </a:pathLst>
          </a:custGeom>
          <a:noFill/>
          <a:ln w="12192">
            <a:solidFill>
              <a:srgbClr val="BEB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3" name="object 576"/>
          <p:cNvSpPr>
            <a:spLocks/>
          </p:cNvSpPr>
          <p:nvPr/>
        </p:nvSpPr>
        <p:spPr bwMode="auto">
          <a:xfrm>
            <a:off x="4841875" y="6003925"/>
            <a:ext cx="49213" cy="9525"/>
          </a:xfrm>
          <a:custGeom>
            <a:avLst/>
            <a:gdLst>
              <a:gd name="T0" fmla="*/ 0 w 56387"/>
              <a:gd name="T1" fmla="*/ 10668 h 10668"/>
              <a:gd name="T2" fmla="*/ 56387 w 56387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387" h="10668">
                <a:moveTo>
                  <a:pt x="0" y="10668"/>
                </a:moveTo>
                <a:lnTo>
                  <a:pt x="56387" y="0"/>
                </a:lnTo>
              </a:path>
            </a:pathLst>
          </a:custGeom>
          <a:noFill/>
          <a:ln w="12192">
            <a:solidFill>
              <a:srgbClr val="C1C1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4" name="object 577"/>
          <p:cNvSpPr>
            <a:spLocks/>
          </p:cNvSpPr>
          <p:nvPr/>
        </p:nvSpPr>
        <p:spPr bwMode="auto">
          <a:xfrm>
            <a:off x="4891088" y="5991225"/>
            <a:ext cx="46037" cy="12700"/>
          </a:xfrm>
          <a:custGeom>
            <a:avLst/>
            <a:gdLst>
              <a:gd name="T0" fmla="*/ 0 w 53339"/>
              <a:gd name="T1" fmla="*/ 13715 h 13715"/>
              <a:gd name="T2" fmla="*/ 53339 w 53339"/>
              <a:gd name="T3" fmla="*/ 0 h 137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39" h="13715">
                <a:moveTo>
                  <a:pt x="0" y="13715"/>
                </a:moveTo>
                <a:lnTo>
                  <a:pt x="53339" y="0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5" name="object 578"/>
          <p:cNvSpPr>
            <a:spLocks/>
          </p:cNvSpPr>
          <p:nvPr/>
        </p:nvSpPr>
        <p:spPr bwMode="auto">
          <a:xfrm>
            <a:off x="4937125" y="5978525"/>
            <a:ext cx="41275" cy="12700"/>
          </a:xfrm>
          <a:custGeom>
            <a:avLst/>
            <a:gdLst>
              <a:gd name="T0" fmla="*/ 0 w 48768"/>
              <a:gd name="T1" fmla="*/ 15240 h 15240"/>
              <a:gd name="T2" fmla="*/ 48768 w 48768"/>
              <a:gd name="T3" fmla="*/ 0 h 15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8" h="15240">
                <a:moveTo>
                  <a:pt x="0" y="15240"/>
                </a:moveTo>
                <a:lnTo>
                  <a:pt x="48768" y="0"/>
                </a:lnTo>
              </a:path>
            </a:pathLst>
          </a:custGeom>
          <a:noFill/>
          <a:ln w="12192">
            <a:solidFill>
              <a:srgbClr val="C6C6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6" name="object 579"/>
          <p:cNvSpPr>
            <a:spLocks/>
          </p:cNvSpPr>
          <p:nvPr/>
        </p:nvSpPr>
        <p:spPr bwMode="auto">
          <a:xfrm>
            <a:off x="4978400" y="5964238"/>
            <a:ext cx="38100" cy="14287"/>
          </a:xfrm>
          <a:custGeom>
            <a:avLst/>
            <a:gdLst>
              <a:gd name="T0" fmla="*/ 0 w 45719"/>
              <a:gd name="T1" fmla="*/ 15240 h 15240"/>
              <a:gd name="T2" fmla="*/ 45719 w 45719"/>
              <a:gd name="T3" fmla="*/ 0 h 15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15240">
                <a:moveTo>
                  <a:pt x="0" y="15240"/>
                </a:moveTo>
                <a:lnTo>
                  <a:pt x="45719" y="0"/>
                </a:lnTo>
              </a:path>
            </a:pathLst>
          </a:custGeom>
          <a:noFill/>
          <a:ln w="12192">
            <a:solidFill>
              <a:srgbClr val="C8C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7" name="object 580"/>
          <p:cNvSpPr>
            <a:spLocks/>
          </p:cNvSpPr>
          <p:nvPr/>
        </p:nvSpPr>
        <p:spPr bwMode="auto">
          <a:xfrm>
            <a:off x="5016500" y="5946775"/>
            <a:ext cx="34925" cy="17463"/>
          </a:xfrm>
          <a:custGeom>
            <a:avLst/>
            <a:gdLst>
              <a:gd name="T0" fmla="*/ 0 w 39624"/>
              <a:gd name="T1" fmla="*/ 18287 h 18287"/>
              <a:gd name="T2" fmla="*/ 39624 w 39624"/>
              <a:gd name="T3" fmla="*/ 0 h 182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4" h="18287">
                <a:moveTo>
                  <a:pt x="0" y="18287"/>
                </a:moveTo>
                <a:lnTo>
                  <a:pt x="39624" y="0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8" name="object 581"/>
          <p:cNvSpPr>
            <a:spLocks/>
          </p:cNvSpPr>
          <p:nvPr/>
        </p:nvSpPr>
        <p:spPr bwMode="auto">
          <a:xfrm>
            <a:off x="5051425" y="5930900"/>
            <a:ext cx="30163" cy="15875"/>
          </a:xfrm>
          <a:custGeom>
            <a:avLst/>
            <a:gdLst>
              <a:gd name="T0" fmla="*/ 0 w 35052"/>
              <a:gd name="T1" fmla="*/ 18288 h 18288"/>
              <a:gd name="T2" fmla="*/ 35052 w 35052"/>
              <a:gd name="T3" fmla="*/ 0 h 18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2" h="18288">
                <a:moveTo>
                  <a:pt x="0" y="18288"/>
                </a:moveTo>
                <a:lnTo>
                  <a:pt x="35052" y="0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29" name="object 582"/>
          <p:cNvSpPr>
            <a:spLocks/>
          </p:cNvSpPr>
          <p:nvPr/>
        </p:nvSpPr>
        <p:spPr bwMode="auto">
          <a:xfrm>
            <a:off x="5081588" y="5913438"/>
            <a:ext cx="23812" cy="17462"/>
          </a:xfrm>
          <a:custGeom>
            <a:avLst/>
            <a:gdLst>
              <a:gd name="T0" fmla="*/ 0 w 28955"/>
              <a:gd name="T1" fmla="*/ 19811 h 19811"/>
              <a:gd name="T2" fmla="*/ 28955 w 28955"/>
              <a:gd name="T3" fmla="*/ 0 h 198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5" h="19811">
                <a:moveTo>
                  <a:pt x="0" y="19811"/>
                </a:moveTo>
                <a:lnTo>
                  <a:pt x="28955" y="0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0" name="object 583"/>
          <p:cNvSpPr>
            <a:spLocks/>
          </p:cNvSpPr>
          <p:nvPr/>
        </p:nvSpPr>
        <p:spPr bwMode="auto">
          <a:xfrm>
            <a:off x="5105400" y="5903913"/>
            <a:ext cx="11113" cy="9525"/>
          </a:xfrm>
          <a:custGeom>
            <a:avLst/>
            <a:gdLst>
              <a:gd name="T0" fmla="*/ 0 w 12191"/>
              <a:gd name="T1" fmla="*/ 10668 h 10668"/>
              <a:gd name="T2" fmla="*/ 12191 w 12191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1" h="10668">
                <a:moveTo>
                  <a:pt x="0" y="10668"/>
                </a:moveTo>
                <a:lnTo>
                  <a:pt x="12191" y="0"/>
                </a:lnTo>
              </a:path>
            </a:pathLst>
          </a:custGeom>
          <a:noFill/>
          <a:ln w="12192">
            <a:solidFill>
              <a:srgbClr val="D8D8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1" name="object 584"/>
          <p:cNvSpPr>
            <a:spLocks/>
          </p:cNvSpPr>
          <p:nvPr/>
        </p:nvSpPr>
        <p:spPr bwMode="auto">
          <a:xfrm>
            <a:off x="5116513" y="5892800"/>
            <a:ext cx="9525" cy="11113"/>
          </a:xfrm>
          <a:custGeom>
            <a:avLst/>
            <a:gdLst>
              <a:gd name="T0" fmla="*/ 0 w 10668"/>
              <a:gd name="T1" fmla="*/ 10668 h 10668"/>
              <a:gd name="T2" fmla="*/ 10668 w 10668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8" h="10668">
                <a:moveTo>
                  <a:pt x="0" y="10668"/>
                </a:moveTo>
                <a:lnTo>
                  <a:pt x="10668" y="0"/>
                </a:lnTo>
              </a:path>
            </a:pathLst>
          </a:custGeom>
          <a:noFill/>
          <a:ln w="12192">
            <a:solidFill>
              <a:srgbClr val="DBD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2" name="object 585"/>
          <p:cNvSpPr>
            <a:spLocks/>
          </p:cNvSpPr>
          <p:nvPr/>
        </p:nvSpPr>
        <p:spPr bwMode="auto">
          <a:xfrm>
            <a:off x="5126038" y="5883275"/>
            <a:ext cx="6350" cy="9525"/>
          </a:xfrm>
          <a:custGeom>
            <a:avLst/>
            <a:gdLst>
              <a:gd name="T0" fmla="*/ 0 w 9143"/>
              <a:gd name="T1" fmla="*/ 10668 h 10668"/>
              <a:gd name="T2" fmla="*/ 9143 w 9143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3" h="10668">
                <a:moveTo>
                  <a:pt x="0" y="10668"/>
                </a:moveTo>
                <a:lnTo>
                  <a:pt x="9143" y="0"/>
                </a:lnTo>
              </a:path>
            </a:pathLst>
          </a:custGeom>
          <a:noFill/>
          <a:ln w="12192">
            <a:solidFill>
              <a:srgbClr val="DEDE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3" name="object 586"/>
          <p:cNvSpPr>
            <a:spLocks/>
          </p:cNvSpPr>
          <p:nvPr/>
        </p:nvSpPr>
        <p:spPr bwMode="auto">
          <a:xfrm>
            <a:off x="5132388" y="5872163"/>
            <a:ext cx="7937" cy="11112"/>
          </a:xfrm>
          <a:custGeom>
            <a:avLst/>
            <a:gdLst>
              <a:gd name="T0" fmla="*/ 0 w 9144"/>
              <a:gd name="T1" fmla="*/ 12191 h 12191"/>
              <a:gd name="T2" fmla="*/ 9144 w 9144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4" h="12191">
                <a:moveTo>
                  <a:pt x="0" y="12191"/>
                </a:moveTo>
                <a:lnTo>
                  <a:pt x="9144" y="0"/>
                </a:lnTo>
              </a:path>
            </a:pathLst>
          </a:custGeom>
          <a:noFill/>
          <a:ln w="12192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4" name="object 587"/>
          <p:cNvSpPr>
            <a:spLocks/>
          </p:cNvSpPr>
          <p:nvPr/>
        </p:nvSpPr>
        <p:spPr bwMode="auto">
          <a:xfrm>
            <a:off x="5140325" y="5862638"/>
            <a:ext cx="6350" cy="9525"/>
          </a:xfrm>
          <a:custGeom>
            <a:avLst/>
            <a:gdLst>
              <a:gd name="T0" fmla="*/ 0 w 6096"/>
              <a:gd name="T1" fmla="*/ 10667 h 10667"/>
              <a:gd name="T2" fmla="*/ 6096 w 6096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" h="10667">
                <a:moveTo>
                  <a:pt x="0" y="10667"/>
                </a:moveTo>
                <a:lnTo>
                  <a:pt x="6096" y="0"/>
                </a:lnTo>
              </a:path>
            </a:pathLst>
          </a:custGeom>
          <a:noFill/>
          <a:ln w="12192">
            <a:solidFill>
              <a:srgbClr val="E4E4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5" name="object 588"/>
          <p:cNvSpPr>
            <a:spLocks/>
          </p:cNvSpPr>
          <p:nvPr/>
        </p:nvSpPr>
        <p:spPr bwMode="auto">
          <a:xfrm>
            <a:off x="5146675" y="5851525"/>
            <a:ext cx="1588" cy="11113"/>
          </a:xfrm>
          <a:custGeom>
            <a:avLst/>
            <a:gdLst>
              <a:gd name="T0" fmla="*/ 0 w 3047"/>
              <a:gd name="T1" fmla="*/ 12192 h 12192"/>
              <a:gd name="T2" fmla="*/ 3047 w 3047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7" h="12192">
                <a:moveTo>
                  <a:pt x="0" y="12192"/>
                </a:moveTo>
                <a:lnTo>
                  <a:pt x="3047" y="0"/>
                </a:lnTo>
              </a:path>
            </a:pathLst>
          </a:custGeom>
          <a:noFill/>
          <a:ln w="12192">
            <a:solidFill>
              <a:srgbClr val="E7E7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6" name="object 589"/>
          <p:cNvSpPr>
            <a:spLocks/>
          </p:cNvSpPr>
          <p:nvPr/>
        </p:nvSpPr>
        <p:spPr bwMode="auto">
          <a:xfrm>
            <a:off x="5148263" y="5842000"/>
            <a:ext cx="3175" cy="9525"/>
          </a:xfrm>
          <a:custGeom>
            <a:avLst/>
            <a:gdLst>
              <a:gd name="T0" fmla="*/ 0 w 3048"/>
              <a:gd name="T1" fmla="*/ 10667 h 10667"/>
              <a:gd name="T2" fmla="*/ 3048 w 3048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0667">
                <a:moveTo>
                  <a:pt x="0" y="10667"/>
                </a:moveTo>
                <a:lnTo>
                  <a:pt x="3048" y="0"/>
                </a:lnTo>
              </a:path>
            </a:pathLst>
          </a:custGeom>
          <a:noFill/>
          <a:ln w="12192">
            <a:solidFill>
              <a:srgbClr val="E9E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7" name="object 590"/>
          <p:cNvSpPr>
            <a:spLocks/>
          </p:cNvSpPr>
          <p:nvPr/>
        </p:nvSpPr>
        <p:spPr bwMode="auto">
          <a:xfrm>
            <a:off x="5151438" y="5830888"/>
            <a:ext cx="1587" cy="11112"/>
          </a:xfrm>
          <a:custGeom>
            <a:avLst/>
            <a:gdLst>
              <a:gd name="T0" fmla="*/ 0 w 1524"/>
              <a:gd name="T1" fmla="*/ 12192 h 12192"/>
              <a:gd name="T2" fmla="*/ 1524 w 1524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2">
                <a:moveTo>
                  <a:pt x="0" y="12192"/>
                </a:moveTo>
                <a:lnTo>
                  <a:pt x="1524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8" name="object 591"/>
          <p:cNvSpPr>
            <a:spLocks/>
          </p:cNvSpPr>
          <p:nvPr/>
        </p:nvSpPr>
        <p:spPr bwMode="auto">
          <a:xfrm>
            <a:off x="5151438" y="5819775"/>
            <a:ext cx="1587" cy="11113"/>
          </a:xfrm>
          <a:custGeom>
            <a:avLst/>
            <a:gdLst>
              <a:gd name="T0" fmla="*/ 1524 w 1524"/>
              <a:gd name="T1" fmla="*/ 12191 h 12191"/>
              <a:gd name="T2" fmla="*/ 0 w 1524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1">
                <a:moveTo>
                  <a:pt x="1524" y="1219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39" name="object 592"/>
          <p:cNvSpPr>
            <a:spLocks/>
          </p:cNvSpPr>
          <p:nvPr/>
        </p:nvSpPr>
        <p:spPr bwMode="auto">
          <a:xfrm>
            <a:off x="5148263" y="5810250"/>
            <a:ext cx="3175" cy="9525"/>
          </a:xfrm>
          <a:custGeom>
            <a:avLst/>
            <a:gdLst>
              <a:gd name="T0" fmla="*/ 3048 w 3048"/>
              <a:gd name="T1" fmla="*/ 10667 h 10667"/>
              <a:gd name="T2" fmla="*/ 0 w 3048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0667">
                <a:moveTo>
                  <a:pt x="3048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9E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0" name="object 593"/>
          <p:cNvSpPr>
            <a:spLocks/>
          </p:cNvSpPr>
          <p:nvPr/>
        </p:nvSpPr>
        <p:spPr bwMode="auto">
          <a:xfrm>
            <a:off x="5146675" y="5799138"/>
            <a:ext cx="1588" cy="11112"/>
          </a:xfrm>
          <a:custGeom>
            <a:avLst/>
            <a:gdLst>
              <a:gd name="T0" fmla="*/ 3047 w 3047"/>
              <a:gd name="T1" fmla="*/ 12192 h 12192"/>
              <a:gd name="T2" fmla="*/ 0 w 3047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7" h="12192">
                <a:moveTo>
                  <a:pt x="3047" y="1219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7E7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1" name="object 594"/>
          <p:cNvSpPr>
            <a:spLocks/>
          </p:cNvSpPr>
          <p:nvPr/>
        </p:nvSpPr>
        <p:spPr bwMode="auto">
          <a:xfrm>
            <a:off x="5140325" y="5789613"/>
            <a:ext cx="6350" cy="9525"/>
          </a:xfrm>
          <a:custGeom>
            <a:avLst/>
            <a:gdLst>
              <a:gd name="T0" fmla="*/ 6096 w 6096"/>
              <a:gd name="T1" fmla="*/ 10667 h 10667"/>
              <a:gd name="T2" fmla="*/ 0 w 6096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" h="10667">
                <a:moveTo>
                  <a:pt x="6096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4E4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2" name="object 595"/>
          <p:cNvSpPr>
            <a:spLocks/>
          </p:cNvSpPr>
          <p:nvPr/>
        </p:nvSpPr>
        <p:spPr bwMode="auto">
          <a:xfrm>
            <a:off x="5132388" y="5778500"/>
            <a:ext cx="7937" cy="11113"/>
          </a:xfrm>
          <a:custGeom>
            <a:avLst/>
            <a:gdLst>
              <a:gd name="T0" fmla="*/ 9144 w 9144"/>
              <a:gd name="T1" fmla="*/ 12192 h 12192"/>
              <a:gd name="T2" fmla="*/ 0 w 9144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4" h="12192">
                <a:moveTo>
                  <a:pt x="9144" y="1219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3" name="object 596"/>
          <p:cNvSpPr>
            <a:spLocks/>
          </p:cNvSpPr>
          <p:nvPr/>
        </p:nvSpPr>
        <p:spPr bwMode="auto">
          <a:xfrm>
            <a:off x="5126038" y="5768975"/>
            <a:ext cx="6350" cy="9525"/>
          </a:xfrm>
          <a:custGeom>
            <a:avLst/>
            <a:gdLst>
              <a:gd name="T0" fmla="*/ 9143 w 9143"/>
              <a:gd name="T1" fmla="*/ 10667 h 10667"/>
              <a:gd name="T2" fmla="*/ 0 w 9143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3" h="10667">
                <a:moveTo>
                  <a:pt x="9143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EDE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4" name="object 597"/>
          <p:cNvSpPr>
            <a:spLocks/>
          </p:cNvSpPr>
          <p:nvPr/>
        </p:nvSpPr>
        <p:spPr bwMode="auto">
          <a:xfrm>
            <a:off x="5116513" y="5759450"/>
            <a:ext cx="9525" cy="9525"/>
          </a:xfrm>
          <a:custGeom>
            <a:avLst/>
            <a:gdLst>
              <a:gd name="T0" fmla="*/ 10668 w 10668"/>
              <a:gd name="T1" fmla="*/ 10667 h 10667"/>
              <a:gd name="T2" fmla="*/ 0 w 10668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8" h="10667">
                <a:moveTo>
                  <a:pt x="10668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BD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5" name="object 598"/>
          <p:cNvSpPr>
            <a:spLocks/>
          </p:cNvSpPr>
          <p:nvPr/>
        </p:nvSpPr>
        <p:spPr bwMode="auto">
          <a:xfrm>
            <a:off x="5105400" y="5749925"/>
            <a:ext cx="11113" cy="9525"/>
          </a:xfrm>
          <a:custGeom>
            <a:avLst/>
            <a:gdLst>
              <a:gd name="T0" fmla="*/ 12191 w 12191"/>
              <a:gd name="T1" fmla="*/ 10668 h 10668"/>
              <a:gd name="T2" fmla="*/ 0 w 12191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1" h="10668">
                <a:moveTo>
                  <a:pt x="12191" y="1066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8D8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6" name="object 599"/>
          <p:cNvSpPr>
            <a:spLocks/>
          </p:cNvSpPr>
          <p:nvPr/>
        </p:nvSpPr>
        <p:spPr bwMode="auto">
          <a:xfrm>
            <a:off x="5081588" y="5732463"/>
            <a:ext cx="23812" cy="17462"/>
          </a:xfrm>
          <a:custGeom>
            <a:avLst/>
            <a:gdLst>
              <a:gd name="T0" fmla="*/ 28955 w 28955"/>
              <a:gd name="T1" fmla="*/ 19812 h 19812"/>
              <a:gd name="T2" fmla="*/ 0 w 28955"/>
              <a:gd name="T3" fmla="*/ 0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5" h="19812">
                <a:moveTo>
                  <a:pt x="28955" y="1981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7" name="object 600"/>
          <p:cNvSpPr>
            <a:spLocks/>
          </p:cNvSpPr>
          <p:nvPr/>
        </p:nvSpPr>
        <p:spPr bwMode="auto">
          <a:xfrm>
            <a:off x="5051425" y="5715000"/>
            <a:ext cx="30163" cy="17463"/>
          </a:xfrm>
          <a:custGeom>
            <a:avLst/>
            <a:gdLst>
              <a:gd name="T0" fmla="*/ 35052 w 35052"/>
              <a:gd name="T1" fmla="*/ 18287 h 18287"/>
              <a:gd name="T2" fmla="*/ 0 w 35052"/>
              <a:gd name="T3" fmla="*/ 0 h 182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2" h="18287">
                <a:moveTo>
                  <a:pt x="35052" y="1828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8" name="object 601"/>
          <p:cNvSpPr>
            <a:spLocks/>
          </p:cNvSpPr>
          <p:nvPr/>
        </p:nvSpPr>
        <p:spPr bwMode="auto">
          <a:xfrm>
            <a:off x="5016500" y="5699125"/>
            <a:ext cx="34925" cy="15875"/>
          </a:xfrm>
          <a:custGeom>
            <a:avLst/>
            <a:gdLst>
              <a:gd name="T0" fmla="*/ 39624 w 39624"/>
              <a:gd name="T1" fmla="*/ 18287 h 18287"/>
              <a:gd name="T2" fmla="*/ 0 w 39624"/>
              <a:gd name="T3" fmla="*/ 0 h 182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4" h="18287">
                <a:moveTo>
                  <a:pt x="39624" y="1828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49" name="object 602"/>
          <p:cNvSpPr>
            <a:spLocks/>
          </p:cNvSpPr>
          <p:nvPr/>
        </p:nvSpPr>
        <p:spPr bwMode="auto">
          <a:xfrm>
            <a:off x="4978400" y="5684838"/>
            <a:ext cx="38100" cy="14287"/>
          </a:xfrm>
          <a:custGeom>
            <a:avLst/>
            <a:gdLst>
              <a:gd name="T0" fmla="*/ 45719 w 45719"/>
              <a:gd name="T1" fmla="*/ 15239 h 15239"/>
              <a:gd name="T2" fmla="*/ 0 w 45719"/>
              <a:gd name="T3" fmla="*/ 0 h 15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15239">
                <a:moveTo>
                  <a:pt x="45719" y="15239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8C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0" name="object 603"/>
          <p:cNvSpPr>
            <a:spLocks/>
          </p:cNvSpPr>
          <p:nvPr/>
        </p:nvSpPr>
        <p:spPr bwMode="auto">
          <a:xfrm>
            <a:off x="4937125" y="5670550"/>
            <a:ext cx="41275" cy="14288"/>
          </a:xfrm>
          <a:custGeom>
            <a:avLst/>
            <a:gdLst>
              <a:gd name="T0" fmla="*/ 48768 w 48768"/>
              <a:gd name="T1" fmla="*/ 15239 h 15239"/>
              <a:gd name="T2" fmla="*/ 0 w 48768"/>
              <a:gd name="T3" fmla="*/ 0 h 15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8" h="15239">
                <a:moveTo>
                  <a:pt x="48768" y="15239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6C6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1" name="object 604"/>
          <p:cNvSpPr>
            <a:spLocks/>
          </p:cNvSpPr>
          <p:nvPr/>
        </p:nvSpPr>
        <p:spPr bwMode="auto">
          <a:xfrm>
            <a:off x="4891088" y="5657850"/>
            <a:ext cx="46037" cy="12700"/>
          </a:xfrm>
          <a:custGeom>
            <a:avLst/>
            <a:gdLst>
              <a:gd name="T0" fmla="*/ 53339 w 53339"/>
              <a:gd name="T1" fmla="*/ 13716 h 13716"/>
              <a:gd name="T2" fmla="*/ 0 w 53339"/>
              <a:gd name="T3" fmla="*/ 0 h 137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39" h="13716">
                <a:moveTo>
                  <a:pt x="53339" y="1371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2" name="object 605"/>
          <p:cNvSpPr>
            <a:spLocks/>
          </p:cNvSpPr>
          <p:nvPr/>
        </p:nvSpPr>
        <p:spPr bwMode="auto">
          <a:xfrm>
            <a:off x="4841875" y="5648325"/>
            <a:ext cx="49213" cy="9525"/>
          </a:xfrm>
          <a:custGeom>
            <a:avLst/>
            <a:gdLst>
              <a:gd name="T0" fmla="*/ 56387 w 56387"/>
              <a:gd name="T1" fmla="*/ 10667 h 10667"/>
              <a:gd name="T2" fmla="*/ 0 w 56387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387" h="10667">
                <a:moveTo>
                  <a:pt x="56387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1C1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3" name="object 606"/>
          <p:cNvSpPr>
            <a:spLocks/>
          </p:cNvSpPr>
          <p:nvPr/>
        </p:nvSpPr>
        <p:spPr bwMode="auto">
          <a:xfrm>
            <a:off x="4791075" y="5638800"/>
            <a:ext cx="50800" cy="9525"/>
          </a:xfrm>
          <a:custGeom>
            <a:avLst/>
            <a:gdLst>
              <a:gd name="T0" fmla="*/ 60960 w 60960"/>
              <a:gd name="T1" fmla="*/ 10667 h 10667"/>
              <a:gd name="T2" fmla="*/ 0 w 60960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0" h="10667">
                <a:moveTo>
                  <a:pt x="60960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EB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4" name="object 607"/>
          <p:cNvSpPr>
            <a:spLocks/>
          </p:cNvSpPr>
          <p:nvPr/>
        </p:nvSpPr>
        <p:spPr bwMode="auto">
          <a:xfrm>
            <a:off x="4735513" y="5632450"/>
            <a:ext cx="55562" cy="6350"/>
          </a:xfrm>
          <a:custGeom>
            <a:avLst/>
            <a:gdLst>
              <a:gd name="T0" fmla="*/ 64007 w 64007"/>
              <a:gd name="T1" fmla="*/ 7620 h 7620"/>
              <a:gd name="T2" fmla="*/ 0 w 64007"/>
              <a:gd name="T3" fmla="*/ 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7" h="7620">
                <a:moveTo>
                  <a:pt x="64007" y="762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CBC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5" name="object 608"/>
          <p:cNvSpPr>
            <a:spLocks/>
          </p:cNvSpPr>
          <p:nvPr/>
        </p:nvSpPr>
        <p:spPr bwMode="auto">
          <a:xfrm>
            <a:off x="4678363" y="5626100"/>
            <a:ext cx="57150" cy="6350"/>
          </a:xfrm>
          <a:custGeom>
            <a:avLst/>
            <a:gdLst>
              <a:gd name="T0" fmla="*/ 67056 w 67056"/>
              <a:gd name="T1" fmla="*/ 6096 h 6096"/>
              <a:gd name="T2" fmla="*/ 0 w 67056"/>
              <a:gd name="T3" fmla="*/ 0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096">
                <a:moveTo>
                  <a:pt x="67056" y="609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6" name="object 609"/>
          <p:cNvSpPr>
            <a:spLocks/>
          </p:cNvSpPr>
          <p:nvPr/>
        </p:nvSpPr>
        <p:spPr bwMode="auto">
          <a:xfrm>
            <a:off x="4619625" y="5624513"/>
            <a:ext cx="58738" cy="1587"/>
          </a:xfrm>
          <a:custGeom>
            <a:avLst/>
            <a:gdLst>
              <a:gd name="T0" fmla="*/ 68579 w 68579"/>
              <a:gd name="T1" fmla="*/ 3048 h 3048"/>
              <a:gd name="T2" fmla="*/ 0 w 68579"/>
              <a:gd name="T3" fmla="*/ 0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79" h="3048">
                <a:moveTo>
                  <a:pt x="68579" y="304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8B8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7" name="object 610"/>
          <p:cNvSpPr>
            <a:spLocks/>
          </p:cNvSpPr>
          <p:nvPr/>
        </p:nvSpPr>
        <p:spPr bwMode="auto">
          <a:xfrm>
            <a:off x="4559300" y="5622925"/>
            <a:ext cx="60325" cy="1588"/>
          </a:xfrm>
          <a:custGeom>
            <a:avLst/>
            <a:gdLst>
              <a:gd name="T0" fmla="*/ 70103 w 70103"/>
              <a:gd name="T1" fmla="*/ 1524 h 1524"/>
              <a:gd name="T2" fmla="*/ 0 w 70103"/>
              <a:gd name="T3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03" h="1524">
                <a:moveTo>
                  <a:pt x="70103" y="1524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8" name="object 611"/>
          <p:cNvSpPr>
            <a:spLocks/>
          </p:cNvSpPr>
          <p:nvPr/>
        </p:nvSpPr>
        <p:spPr bwMode="auto">
          <a:xfrm>
            <a:off x="4681538" y="5318125"/>
            <a:ext cx="69850" cy="271463"/>
          </a:xfrm>
          <a:custGeom>
            <a:avLst/>
            <a:gdLst>
              <a:gd name="T0" fmla="*/ 0 w 80772"/>
              <a:gd name="T1" fmla="*/ 298703 h 298703"/>
              <a:gd name="T2" fmla="*/ 80772 w 80772"/>
              <a:gd name="T3" fmla="*/ 217932 h 298703"/>
              <a:gd name="T4" fmla="*/ 80771 w 80772"/>
              <a:gd name="T5" fmla="*/ 0 h 298703"/>
              <a:gd name="T6" fmla="*/ 0 w 80772"/>
              <a:gd name="T7" fmla="*/ 80772 h 298703"/>
              <a:gd name="T8" fmla="*/ 0 w 80772"/>
              <a:gd name="T9" fmla="*/ 298703 h 298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298703">
                <a:moveTo>
                  <a:pt x="0" y="298703"/>
                </a:moveTo>
                <a:lnTo>
                  <a:pt x="80772" y="217932"/>
                </a:lnTo>
                <a:lnTo>
                  <a:pt x="80771" y="0"/>
                </a:lnTo>
                <a:lnTo>
                  <a:pt x="0" y="80772"/>
                </a:lnTo>
                <a:lnTo>
                  <a:pt x="0" y="298703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59" name="object 612"/>
          <p:cNvSpPr>
            <a:spLocks/>
          </p:cNvSpPr>
          <p:nvPr/>
        </p:nvSpPr>
        <p:spPr bwMode="auto">
          <a:xfrm>
            <a:off x="4681538" y="5516563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0" name="object 613"/>
          <p:cNvSpPr>
            <a:spLocks/>
          </p:cNvSpPr>
          <p:nvPr/>
        </p:nvSpPr>
        <p:spPr bwMode="auto">
          <a:xfrm>
            <a:off x="4584700" y="5253038"/>
            <a:ext cx="263525" cy="138112"/>
          </a:xfrm>
          <a:custGeom>
            <a:avLst/>
            <a:gdLst>
              <a:gd name="T0" fmla="*/ 227076 w 307848"/>
              <a:gd name="T1" fmla="*/ 152400 h 152400"/>
              <a:gd name="T2" fmla="*/ 307848 w 307848"/>
              <a:gd name="T3" fmla="*/ 71627 h 152400"/>
              <a:gd name="T4" fmla="*/ 80772 w 307848"/>
              <a:gd name="T5" fmla="*/ 0 h 152400"/>
              <a:gd name="T6" fmla="*/ 0 w 307848"/>
              <a:gd name="T7" fmla="*/ 80772 h 152400"/>
              <a:gd name="T8" fmla="*/ 227076 w 307848"/>
              <a:gd name="T9" fmla="*/ 152400 h 15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848" h="152400">
                <a:moveTo>
                  <a:pt x="227076" y="152400"/>
                </a:moveTo>
                <a:lnTo>
                  <a:pt x="307848" y="71627"/>
                </a:lnTo>
                <a:lnTo>
                  <a:pt x="80772" y="0"/>
                </a:lnTo>
                <a:lnTo>
                  <a:pt x="0" y="80772"/>
                </a:lnTo>
                <a:lnTo>
                  <a:pt x="227076" y="152400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1" name="object 614"/>
          <p:cNvSpPr>
            <a:spLocks/>
          </p:cNvSpPr>
          <p:nvPr/>
        </p:nvSpPr>
        <p:spPr bwMode="auto">
          <a:xfrm>
            <a:off x="4778375" y="5318125"/>
            <a:ext cx="69850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2" name="object 615"/>
          <p:cNvSpPr>
            <a:spLocks/>
          </p:cNvSpPr>
          <p:nvPr/>
        </p:nvSpPr>
        <p:spPr bwMode="auto">
          <a:xfrm>
            <a:off x="4389438" y="5253038"/>
            <a:ext cx="263525" cy="138112"/>
          </a:xfrm>
          <a:custGeom>
            <a:avLst/>
            <a:gdLst>
              <a:gd name="T0" fmla="*/ 228599 w 309371"/>
              <a:gd name="T1" fmla="*/ 80772 h 152400"/>
              <a:gd name="T2" fmla="*/ 309371 w 309371"/>
              <a:gd name="T3" fmla="*/ 0 h 152400"/>
              <a:gd name="T4" fmla="*/ 80771 w 309371"/>
              <a:gd name="T5" fmla="*/ 71627 h 152400"/>
              <a:gd name="T6" fmla="*/ 0 w 309371"/>
              <a:gd name="T7" fmla="*/ 152400 h 152400"/>
              <a:gd name="T8" fmla="*/ 228599 w 309371"/>
              <a:gd name="T9" fmla="*/ 80772 h 15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371" h="152400">
                <a:moveTo>
                  <a:pt x="228599" y="80772"/>
                </a:moveTo>
                <a:lnTo>
                  <a:pt x="309371" y="0"/>
                </a:lnTo>
                <a:lnTo>
                  <a:pt x="80771" y="71627"/>
                </a:lnTo>
                <a:lnTo>
                  <a:pt x="0" y="152400"/>
                </a:lnTo>
                <a:lnTo>
                  <a:pt x="228599" y="80772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3" name="object 616"/>
          <p:cNvSpPr>
            <a:spLocks/>
          </p:cNvSpPr>
          <p:nvPr/>
        </p:nvSpPr>
        <p:spPr bwMode="auto">
          <a:xfrm>
            <a:off x="4584700" y="5253038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4" name="object 617"/>
          <p:cNvSpPr>
            <a:spLocks/>
          </p:cNvSpPr>
          <p:nvPr/>
        </p:nvSpPr>
        <p:spPr bwMode="auto">
          <a:xfrm>
            <a:off x="4389438" y="5326063"/>
            <a:ext cx="388937" cy="263525"/>
          </a:xfrm>
          <a:custGeom>
            <a:avLst/>
            <a:gdLst>
              <a:gd name="T0" fmla="*/ 228599 w 455675"/>
              <a:gd name="T1" fmla="*/ 0 h 289559"/>
              <a:gd name="T2" fmla="*/ 0 w 455675"/>
              <a:gd name="T3" fmla="*/ 71627 h 289559"/>
              <a:gd name="T4" fmla="*/ 114300 w 455675"/>
              <a:gd name="T5" fmla="*/ 71627 h 289559"/>
              <a:gd name="T6" fmla="*/ 114300 w 455675"/>
              <a:gd name="T7" fmla="*/ 289559 h 289559"/>
              <a:gd name="T8" fmla="*/ 342900 w 455675"/>
              <a:gd name="T9" fmla="*/ 289559 h 289559"/>
              <a:gd name="T10" fmla="*/ 342900 w 455675"/>
              <a:gd name="T11" fmla="*/ 71627 h 289559"/>
              <a:gd name="T12" fmla="*/ 455675 w 455675"/>
              <a:gd name="T13" fmla="*/ 71627 h 289559"/>
              <a:gd name="T14" fmla="*/ 228599 w 455675"/>
              <a:gd name="T15" fmla="*/ 0 h 289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5675" h="289559">
                <a:moveTo>
                  <a:pt x="228599" y="0"/>
                </a:moveTo>
                <a:lnTo>
                  <a:pt x="0" y="71627"/>
                </a:lnTo>
                <a:lnTo>
                  <a:pt x="114300" y="71627"/>
                </a:lnTo>
                <a:lnTo>
                  <a:pt x="114300" y="289559"/>
                </a:lnTo>
                <a:lnTo>
                  <a:pt x="342900" y="289559"/>
                </a:lnTo>
                <a:lnTo>
                  <a:pt x="342900" y="71627"/>
                </a:lnTo>
                <a:lnTo>
                  <a:pt x="455675" y="71627"/>
                </a:lnTo>
                <a:lnTo>
                  <a:pt x="228599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5" name="object 618"/>
          <p:cNvSpPr>
            <a:spLocks/>
          </p:cNvSpPr>
          <p:nvPr/>
        </p:nvSpPr>
        <p:spPr bwMode="auto">
          <a:xfrm>
            <a:off x="4389438" y="5391150"/>
            <a:ext cx="96837" cy="0"/>
          </a:xfrm>
          <a:custGeom>
            <a:avLst/>
            <a:gdLst>
              <a:gd name="T0" fmla="*/ 0 w 114300"/>
              <a:gd name="T1" fmla="*/ 114300 w 114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6" name="object 619"/>
          <p:cNvSpPr>
            <a:spLocks/>
          </p:cNvSpPr>
          <p:nvPr/>
        </p:nvSpPr>
        <p:spPr bwMode="auto">
          <a:xfrm>
            <a:off x="4486275" y="5391150"/>
            <a:ext cx="0" cy="198438"/>
          </a:xfrm>
          <a:custGeom>
            <a:avLst/>
            <a:gdLst>
              <a:gd name="T0" fmla="*/ 0 h 217931"/>
              <a:gd name="T1" fmla="*/ 217931 h 217931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17931">
                <a:moveTo>
                  <a:pt x="0" y="0"/>
                </a:moveTo>
                <a:lnTo>
                  <a:pt x="0" y="217931"/>
                </a:lnTo>
              </a:path>
            </a:pathLst>
          </a:custGeom>
          <a:noFill/>
          <a:ln w="12192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7" name="object 620"/>
          <p:cNvSpPr>
            <a:spLocks/>
          </p:cNvSpPr>
          <p:nvPr/>
        </p:nvSpPr>
        <p:spPr bwMode="auto">
          <a:xfrm>
            <a:off x="4486275" y="5589588"/>
            <a:ext cx="195263" cy="0"/>
          </a:xfrm>
          <a:custGeom>
            <a:avLst/>
            <a:gdLst>
              <a:gd name="T0" fmla="*/ 0 w 228600"/>
              <a:gd name="T1" fmla="*/ 228600 w 2286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8" name="object 621"/>
          <p:cNvSpPr>
            <a:spLocks/>
          </p:cNvSpPr>
          <p:nvPr/>
        </p:nvSpPr>
        <p:spPr bwMode="auto">
          <a:xfrm>
            <a:off x="4681538" y="5391150"/>
            <a:ext cx="0" cy="198438"/>
          </a:xfrm>
          <a:custGeom>
            <a:avLst/>
            <a:gdLst>
              <a:gd name="T0" fmla="*/ 217931 h 217931"/>
              <a:gd name="T1" fmla="*/ 0 h 217931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17931">
                <a:moveTo>
                  <a:pt x="0" y="21793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69" name="object 622"/>
          <p:cNvSpPr>
            <a:spLocks/>
          </p:cNvSpPr>
          <p:nvPr/>
        </p:nvSpPr>
        <p:spPr bwMode="auto">
          <a:xfrm>
            <a:off x="4681538" y="5391150"/>
            <a:ext cx="96837" cy="0"/>
          </a:xfrm>
          <a:custGeom>
            <a:avLst/>
            <a:gdLst>
              <a:gd name="T0" fmla="*/ 0 w 112775"/>
              <a:gd name="T1" fmla="*/ 112775 w 1127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2775">
                <a:moveTo>
                  <a:pt x="0" y="0"/>
                </a:moveTo>
                <a:lnTo>
                  <a:pt x="112775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0" name="object 623"/>
          <p:cNvSpPr>
            <a:spLocks/>
          </p:cNvSpPr>
          <p:nvPr/>
        </p:nvSpPr>
        <p:spPr bwMode="auto">
          <a:xfrm>
            <a:off x="4584700" y="5326063"/>
            <a:ext cx="193675" cy="65087"/>
          </a:xfrm>
          <a:custGeom>
            <a:avLst/>
            <a:gdLst>
              <a:gd name="T0" fmla="*/ 227076 w 227076"/>
              <a:gd name="T1" fmla="*/ 71627 h 71627"/>
              <a:gd name="T2" fmla="*/ 0 w 227076"/>
              <a:gd name="T3" fmla="*/ 0 h 716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7076" h="71627">
                <a:moveTo>
                  <a:pt x="227076" y="7162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1" name="object 624"/>
          <p:cNvSpPr>
            <a:spLocks/>
          </p:cNvSpPr>
          <p:nvPr/>
        </p:nvSpPr>
        <p:spPr bwMode="auto">
          <a:xfrm>
            <a:off x="4389438" y="5326063"/>
            <a:ext cx="195262" cy="65087"/>
          </a:xfrm>
          <a:custGeom>
            <a:avLst/>
            <a:gdLst>
              <a:gd name="T0" fmla="*/ 228599 w 228599"/>
              <a:gd name="T1" fmla="*/ 0 h 71627"/>
              <a:gd name="T2" fmla="*/ 0 w 228599"/>
              <a:gd name="T3" fmla="*/ 71627 h 716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599" h="71627">
                <a:moveTo>
                  <a:pt x="228599" y="0"/>
                </a:moveTo>
                <a:lnTo>
                  <a:pt x="0" y="71627"/>
                </a:lnTo>
              </a:path>
            </a:pathLst>
          </a:custGeom>
          <a:noFill/>
          <a:ln w="12192">
            <a:solidFill>
              <a:srgbClr val="B1B1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2" name="object 27"/>
          <p:cNvSpPr>
            <a:spLocks/>
          </p:cNvSpPr>
          <p:nvPr/>
        </p:nvSpPr>
        <p:spPr bwMode="auto">
          <a:xfrm>
            <a:off x="7627938" y="4884738"/>
            <a:ext cx="69850" cy="441325"/>
          </a:xfrm>
          <a:custGeom>
            <a:avLst/>
            <a:gdLst>
              <a:gd name="T0" fmla="*/ 0 w 80772"/>
              <a:gd name="T1" fmla="*/ 486156 h 486156"/>
              <a:gd name="T2" fmla="*/ 80772 w 80772"/>
              <a:gd name="T3" fmla="*/ 405384 h 486156"/>
              <a:gd name="T4" fmla="*/ 80772 w 80772"/>
              <a:gd name="T5" fmla="*/ 0 h 486156"/>
              <a:gd name="T6" fmla="*/ 0 w 80772"/>
              <a:gd name="T7" fmla="*/ 80772 h 486156"/>
              <a:gd name="T8" fmla="*/ 0 w 80772"/>
              <a:gd name="T9" fmla="*/ 486156 h 486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486156">
                <a:moveTo>
                  <a:pt x="0" y="486156"/>
                </a:moveTo>
                <a:lnTo>
                  <a:pt x="80772" y="405384"/>
                </a:lnTo>
                <a:lnTo>
                  <a:pt x="80772" y="0"/>
                </a:lnTo>
                <a:lnTo>
                  <a:pt x="0" y="80772"/>
                </a:lnTo>
                <a:lnTo>
                  <a:pt x="0" y="486156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3" name="object 28"/>
          <p:cNvSpPr>
            <a:spLocks/>
          </p:cNvSpPr>
          <p:nvPr/>
        </p:nvSpPr>
        <p:spPr bwMode="auto">
          <a:xfrm>
            <a:off x="7627938" y="5253038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4" name="object 29"/>
          <p:cNvSpPr>
            <a:spLocks/>
          </p:cNvSpPr>
          <p:nvPr/>
        </p:nvSpPr>
        <p:spPr bwMode="auto">
          <a:xfrm>
            <a:off x="6323013" y="4884738"/>
            <a:ext cx="1374775" cy="73025"/>
          </a:xfrm>
          <a:custGeom>
            <a:avLst/>
            <a:gdLst>
              <a:gd name="T0" fmla="*/ 1527047 w 1607819"/>
              <a:gd name="T1" fmla="*/ 80772 h 80772"/>
              <a:gd name="T2" fmla="*/ 1607819 w 1607819"/>
              <a:gd name="T3" fmla="*/ 0 h 80772"/>
              <a:gd name="T4" fmla="*/ 80771 w 1607819"/>
              <a:gd name="T5" fmla="*/ 0 h 80772"/>
              <a:gd name="T6" fmla="*/ 0 w 1607819"/>
              <a:gd name="T7" fmla="*/ 80772 h 80772"/>
              <a:gd name="T8" fmla="*/ 1527047 w 1607819"/>
              <a:gd name="T9" fmla="*/ 80772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7819" h="80772">
                <a:moveTo>
                  <a:pt x="1527047" y="80772"/>
                </a:moveTo>
                <a:lnTo>
                  <a:pt x="1607819" y="0"/>
                </a:lnTo>
                <a:lnTo>
                  <a:pt x="80771" y="0"/>
                </a:lnTo>
                <a:lnTo>
                  <a:pt x="0" y="80772"/>
                </a:lnTo>
                <a:lnTo>
                  <a:pt x="1527047" y="80772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5" name="object 30"/>
          <p:cNvSpPr>
            <a:spLocks/>
          </p:cNvSpPr>
          <p:nvPr/>
        </p:nvSpPr>
        <p:spPr bwMode="auto">
          <a:xfrm>
            <a:off x="7627938" y="4884738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6" name="object 31"/>
          <p:cNvSpPr>
            <a:spLocks/>
          </p:cNvSpPr>
          <p:nvPr/>
        </p:nvSpPr>
        <p:spPr bwMode="auto">
          <a:xfrm>
            <a:off x="6323013" y="4957763"/>
            <a:ext cx="1304925" cy="368300"/>
          </a:xfrm>
          <a:custGeom>
            <a:avLst/>
            <a:gdLst>
              <a:gd name="T0" fmla="*/ 0 w 1527047"/>
              <a:gd name="T1" fmla="*/ 0 h 405384"/>
              <a:gd name="T2" fmla="*/ 0 w 1527047"/>
              <a:gd name="T3" fmla="*/ 405384 h 405384"/>
              <a:gd name="T4" fmla="*/ 1527047 w 1527047"/>
              <a:gd name="T5" fmla="*/ 405384 h 405384"/>
              <a:gd name="T6" fmla="*/ 1527047 w 1527047"/>
              <a:gd name="T7" fmla="*/ 0 h 405384"/>
              <a:gd name="T8" fmla="*/ 0 w 1527047"/>
              <a:gd name="T9" fmla="*/ 0 h 405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047" h="405384">
                <a:moveTo>
                  <a:pt x="0" y="0"/>
                </a:moveTo>
                <a:lnTo>
                  <a:pt x="0" y="405384"/>
                </a:lnTo>
                <a:lnTo>
                  <a:pt x="1527047" y="405384"/>
                </a:lnTo>
                <a:lnTo>
                  <a:pt x="1527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7" name="object 32"/>
          <p:cNvSpPr>
            <a:spLocks/>
          </p:cNvSpPr>
          <p:nvPr/>
        </p:nvSpPr>
        <p:spPr bwMode="auto">
          <a:xfrm>
            <a:off x="6323013" y="4957763"/>
            <a:ext cx="0" cy="368300"/>
          </a:xfrm>
          <a:custGeom>
            <a:avLst/>
            <a:gdLst>
              <a:gd name="T0" fmla="*/ 0 h 405384"/>
              <a:gd name="T1" fmla="*/ 405384 h 40538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05384">
                <a:moveTo>
                  <a:pt x="0" y="0"/>
                </a:moveTo>
                <a:lnTo>
                  <a:pt x="0" y="405384"/>
                </a:lnTo>
              </a:path>
            </a:pathLst>
          </a:custGeom>
          <a:noFill/>
          <a:ln w="12192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8" name="object 33"/>
          <p:cNvSpPr>
            <a:spLocks/>
          </p:cNvSpPr>
          <p:nvPr/>
        </p:nvSpPr>
        <p:spPr bwMode="auto">
          <a:xfrm>
            <a:off x="6323013" y="5326063"/>
            <a:ext cx="1304925" cy="0"/>
          </a:xfrm>
          <a:custGeom>
            <a:avLst/>
            <a:gdLst>
              <a:gd name="T0" fmla="*/ 0 w 1527047"/>
              <a:gd name="T1" fmla="*/ 1527047 w 1527047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27047">
                <a:moveTo>
                  <a:pt x="0" y="0"/>
                </a:moveTo>
                <a:lnTo>
                  <a:pt x="1527047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79" name="object 34"/>
          <p:cNvSpPr>
            <a:spLocks/>
          </p:cNvSpPr>
          <p:nvPr/>
        </p:nvSpPr>
        <p:spPr bwMode="auto">
          <a:xfrm>
            <a:off x="7627938" y="4957763"/>
            <a:ext cx="0" cy="368300"/>
          </a:xfrm>
          <a:custGeom>
            <a:avLst/>
            <a:gdLst>
              <a:gd name="T0" fmla="*/ 405384 h 405384"/>
              <a:gd name="T1" fmla="*/ 0 h 40538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05384">
                <a:moveTo>
                  <a:pt x="0" y="405384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0" name="object 35"/>
          <p:cNvSpPr>
            <a:spLocks/>
          </p:cNvSpPr>
          <p:nvPr/>
        </p:nvSpPr>
        <p:spPr bwMode="auto">
          <a:xfrm>
            <a:off x="6323013" y="4957763"/>
            <a:ext cx="1304925" cy="0"/>
          </a:xfrm>
          <a:custGeom>
            <a:avLst/>
            <a:gdLst>
              <a:gd name="T0" fmla="*/ 1527047 w 1527047"/>
              <a:gd name="T1" fmla="*/ 0 w 1527047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27047">
                <a:moveTo>
                  <a:pt x="1527047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1" name="object 36"/>
          <p:cNvSpPr>
            <a:spLocks/>
          </p:cNvSpPr>
          <p:nvPr/>
        </p:nvSpPr>
        <p:spPr bwMode="auto">
          <a:xfrm>
            <a:off x="6940550" y="5565775"/>
            <a:ext cx="130175" cy="74613"/>
          </a:xfrm>
          <a:custGeom>
            <a:avLst/>
            <a:gdLst>
              <a:gd name="T0" fmla="*/ 71627 w 152400"/>
              <a:gd name="T1" fmla="*/ 80772 h 82295"/>
              <a:gd name="T2" fmla="*/ 152400 w 152400"/>
              <a:gd name="T3" fmla="*/ 0 h 82295"/>
              <a:gd name="T4" fmla="*/ 80772 w 152400"/>
              <a:gd name="T5" fmla="*/ 1524 h 82295"/>
              <a:gd name="T6" fmla="*/ 0 w 152400"/>
              <a:gd name="T7" fmla="*/ 82295 h 82295"/>
              <a:gd name="T8" fmla="*/ 71627 w 152400"/>
              <a:gd name="T9" fmla="*/ 80772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400" h="82295">
                <a:moveTo>
                  <a:pt x="71627" y="80772"/>
                </a:moveTo>
                <a:lnTo>
                  <a:pt x="152400" y="0"/>
                </a:lnTo>
                <a:lnTo>
                  <a:pt x="80772" y="1524"/>
                </a:lnTo>
                <a:lnTo>
                  <a:pt x="0" y="82295"/>
                </a:lnTo>
                <a:lnTo>
                  <a:pt x="71627" y="80772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2" name="object 37"/>
          <p:cNvSpPr>
            <a:spLocks/>
          </p:cNvSpPr>
          <p:nvPr/>
        </p:nvSpPr>
        <p:spPr bwMode="auto">
          <a:xfrm>
            <a:off x="7002463" y="55657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3" name="object 38"/>
          <p:cNvSpPr>
            <a:spLocks/>
          </p:cNvSpPr>
          <p:nvPr/>
        </p:nvSpPr>
        <p:spPr bwMode="auto">
          <a:xfrm>
            <a:off x="6970713" y="5565775"/>
            <a:ext cx="100012" cy="73025"/>
          </a:xfrm>
          <a:custGeom>
            <a:avLst/>
            <a:gdLst>
              <a:gd name="T0" fmla="*/ 36575 w 117348"/>
              <a:gd name="T1" fmla="*/ 80772 h 80772"/>
              <a:gd name="T2" fmla="*/ 117348 w 117348"/>
              <a:gd name="T3" fmla="*/ 0 h 80772"/>
              <a:gd name="T4" fmla="*/ 80772 w 117348"/>
              <a:gd name="T5" fmla="*/ 0 h 80772"/>
              <a:gd name="T6" fmla="*/ 0 w 117348"/>
              <a:gd name="T7" fmla="*/ 80772 h 80772"/>
              <a:gd name="T8" fmla="*/ 36575 w 117348"/>
              <a:gd name="T9" fmla="*/ 80772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348" h="80772">
                <a:moveTo>
                  <a:pt x="36575" y="80772"/>
                </a:moveTo>
                <a:lnTo>
                  <a:pt x="117348" y="0"/>
                </a:lnTo>
                <a:lnTo>
                  <a:pt x="80772" y="0"/>
                </a:lnTo>
                <a:lnTo>
                  <a:pt x="0" y="80772"/>
                </a:lnTo>
                <a:lnTo>
                  <a:pt x="36575" y="80772"/>
                </a:lnTo>
                <a:close/>
              </a:path>
            </a:pathLst>
          </a:custGeom>
          <a:solidFill>
            <a:srgbClr val="979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4" name="object 39"/>
          <p:cNvSpPr>
            <a:spLocks/>
          </p:cNvSpPr>
          <p:nvPr/>
        </p:nvSpPr>
        <p:spPr bwMode="auto">
          <a:xfrm>
            <a:off x="6940550" y="5565775"/>
            <a:ext cx="98425" cy="74613"/>
          </a:xfrm>
          <a:custGeom>
            <a:avLst/>
            <a:gdLst>
              <a:gd name="T0" fmla="*/ 35051 w 115824"/>
              <a:gd name="T1" fmla="*/ 80772 h 82295"/>
              <a:gd name="T2" fmla="*/ 115824 w 115824"/>
              <a:gd name="T3" fmla="*/ 0 h 82295"/>
              <a:gd name="T4" fmla="*/ 80772 w 115824"/>
              <a:gd name="T5" fmla="*/ 1524 h 82295"/>
              <a:gd name="T6" fmla="*/ 0 w 115824"/>
              <a:gd name="T7" fmla="*/ 82295 h 82295"/>
              <a:gd name="T8" fmla="*/ 35051 w 115824"/>
              <a:gd name="T9" fmla="*/ 80772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82295">
                <a:moveTo>
                  <a:pt x="35051" y="80772"/>
                </a:moveTo>
                <a:lnTo>
                  <a:pt x="115824" y="0"/>
                </a:lnTo>
                <a:lnTo>
                  <a:pt x="80772" y="1524"/>
                </a:lnTo>
                <a:lnTo>
                  <a:pt x="0" y="82295"/>
                </a:lnTo>
                <a:lnTo>
                  <a:pt x="35051" y="80772"/>
                </a:lnTo>
                <a:close/>
              </a:path>
            </a:pathLst>
          </a:custGeom>
          <a:solidFill>
            <a:srgbClr val="989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5" name="object 40"/>
          <p:cNvSpPr>
            <a:spLocks/>
          </p:cNvSpPr>
          <p:nvPr/>
        </p:nvSpPr>
        <p:spPr bwMode="auto">
          <a:xfrm>
            <a:off x="6881813" y="5567363"/>
            <a:ext cx="128587" cy="76200"/>
          </a:xfrm>
          <a:custGeom>
            <a:avLst/>
            <a:gdLst>
              <a:gd name="T0" fmla="*/ 68580 w 149352"/>
              <a:gd name="T1" fmla="*/ 80771 h 83819"/>
              <a:gd name="T2" fmla="*/ 149352 w 149352"/>
              <a:gd name="T3" fmla="*/ 0 h 83819"/>
              <a:gd name="T4" fmla="*/ 80772 w 149352"/>
              <a:gd name="T5" fmla="*/ 3048 h 83819"/>
              <a:gd name="T6" fmla="*/ 0 w 149352"/>
              <a:gd name="T7" fmla="*/ 83819 h 83819"/>
              <a:gd name="T8" fmla="*/ 68580 w 149352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352" h="83819">
                <a:moveTo>
                  <a:pt x="68580" y="80771"/>
                </a:moveTo>
                <a:lnTo>
                  <a:pt x="149352" y="0"/>
                </a:lnTo>
                <a:lnTo>
                  <a:pt x="80772" y="3048"/>
                </a:lnTo>
                <a:lnTo>
                  <a:pt x="0" y="83819"/>
                </a:lnTo>
                <a:lnTo>
                  <a:pt x="68580" y="80771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6" name="object 41"/>
          <p:cNvSpPr>
            <a:spLocks/>
          </p:cNvSpPr>
          <p:nvPr/>
        </p:nvSpPr>
        <p:spPr bwMode="auto">
          <a:xfrm>
            <a:off x="6940550" y="5567363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999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7" name="object 42"/>
          <p:cNvSpPr>
            <a:spLocks/>
          </p:cNvSpPr>
          <p:nvPr/>
        </p:nvSpPr>
        <p:spPr bwMode="auto">
          <a:xfrm>
            <a:off x="6921500" y="5567363"/>
            <a:ext cx="88900" cy="73025"/>
          </a:xfrm>
          <a:custGeom>
            <a:avLst/>
            <a:gdLst>
              <a:gd name="T0" fmla="*/ 22860 w 103632"/>
              <a:gd name="T1" fmla="*/ 80771 h 80771"/>
              <a:gd name="T2" fmla="*/ 103632 w 103632"/>
              <a:gd name="T3" fmla="*/ 0 h 80771"/>
              <a:gd name="T4" fmla="*/ 80772 w 103632"/>
              <a:gd name="T5" fmla="*/ 0 h 80771"/>
              <a:gd name="T6" fmla="*/ 0 w 103632"/>
              <a:gd name="T7" fmla="*/ 80771 h 80771"/>
              <a:gd name="T8" fmla="*/ 22860 w 103632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2" h="80771">
                <a:moveTo>
                  <a:pt x="22860" y="80771"/>
                </a:moveTo>
                <a:lnTo>
                  <a:pt x="103632" y="0"/>
                </a:lnTo>
                <a:lnTo>
                  <a:pt x="80772" y="0"/>
                </a:lnTo>
                <a:lnTo>
                  <a:pt x="0" y="80771"/>
                </a:lnTo>
                <a:lnTo>
                  <a:pt x="22860" y="80771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8" name="object 43"/>
          <p:cNvSpPr>
            <a:spLocks/>
          </p:cNvSpPr>
          <p:nvPr/>
        </p:nvSpPr>
        <p:spPr bwMode="auto">
          <a:xfrm>
            <a:off x="6900863" y="5567363"/>
            <a:ext cx="88900" cy="74612"/>
          </a:xfrm>
          <a:custGeom>
            <a:avLst/>
            <a:gdLst>
              <a:gd name="T0" fmla="*/ 22859 w 103631"/>
              <a:gd name="T1" fmla="*/ 80771 h 82295"/>
              <a:gd name="T2" fmla="*/ 103631 w 103631"/>
              <a:gd name="T3" fmla="*/ 0 h 82295"/>
              <a:gd name="T4" fmla="*/ 80772 w 103631"/>
              <a:gd name="T5" fmla="*/ 1524 h 82295"/>
              <a:gd name="T6" fmla="*/ 0 w 103631"/>
              <a:gd name="T7" fmla="*/ 82295 h 82295"/>
              <a:gd name="T8" fmla="*/ 22859 w 103631"/>
              <a:gd name="T9" fmla="*/ 80771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59" y="80771"/>
                </a:moveTo>
                <a:lnTo>
                  <a:pt x="103631" y="0"/>
                </a:lnTo>
                <a:lnTo>
                  <a:pt x="80772" y="1524"/>
                </a:lnTo>
                <a:lnTo>
                  <a:pt x="0" y="82295"/>
                </a:lnTo>
                <a:lnTo>
                  <a:pt x="22859" y="80771"/>
                </a:lnTo>
                <a:close/>
              </a:path>
            </a:pathLst>
          </a:custGeom>
          <a:solidFill>
            <a:srgbClr val="9A9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89" name="object 44"/>
          <p:cNvSpPr>
            <a:spLocks/>
          </p:cNvSpPr>
          <p:nvPr/>
        </p:nvSpPr>
        <p:spPr bwMode="auto">
          <a:xfrm>
            <a:off x="6881813" y="5568950"/>
            <a:ext cx="88900" cy="74613"/>
          </a:xfrm>
          <a:custGeom>
            <a:avLst/>
            <a:gdLst>
              <a:gd name="T0" fmla="*/ 22860 w 103632"/>
              <a:gd name="T1" fmla="*/ 80771 h 82295"/>
              <a:gd name="T2" fmla="*/ 103632 w 103632"/>
              <a:gd name="T3" fmla="*/ 0 h 82295"/>
              <a:gd name="T4" fmla="*/ 80772 w 103632"/>
              <a:gd name="T5" fmla="*/ 1524 h 82295"/>
              <a:gd name="T6" fmla="*/ 0 w 103632"/>
              <a:gd name="T7" fmla="*/ 82295 h 82295"/>
              <a:gd name="T8" fmla="*/ 22860 w 103632"/>
              <a:gd name="T9" fmla="*/ 80771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2" h="82295">
                <a:moveTo>
                  <a:pt x="22860" y="80771"/>
                </a:moveTo>
                <a:lnTo>
                  <a:pt x="103632" y="0"/>
                </a:lnTo>
                <a:lnTo>
                  <a:pt x="80772" y="1524"/>
                </a:lnTo>
                <a:lnTo>
                  <a:pt x="0" y="82295"/>
                </a:lnTo>
                <a:lnTo>
                  <a:pt x="22860" y="80771"/>
                </a:lnTo>
                <a:close/>
              </a:path>
            </a:pathLst>
          </a:custGeom>
          <a:solidFill>
            <a:srgbClr val="9B9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0" name="object 45"/>
          <p:cNvSpPr>
            <a:spLocks/>
          </p:cNvSpPr>
          <p:nvPr/>
        </p:nvSpPr>
        <p:spPr bwMode="auto">
          <a:xfrm>
            <a:off x="6824663" y="5570538"/>
            <a:ext cx="127000" cy="77787"/>
          </a:xfrm>
          <a:custGeom>
            <a:avLst/>
            <a:gdLst>
              <a:gd name="T0" fmla="*/ 67055 w 147827"/>
              <a:gd name="T1" fmla="*/ 80771 h 86867"/>
              <a:gd name="T2" fmla="*/ 147827 w 147827"/>
              <a:gd name="T3" fmla="*/ 0 h 86867"/>
              <a:gd name="T4" fmla="*/ 80772 w 147827"/>
              <a:gd name="T5" fmla="*/ 6095 h 86867"/>
              <a:gd name="T6" fmla="*/ 0 w 147827"/>
              <a:gd name="T7" fmla="*/ 86867 h 86867"/>
              <a:gd name="T8" fmla="*/ 67055 w 147827"/>
              <a:gd name="T9" fmla="*/ 80771 h 8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827" h="86867">
                <a:moveTo>
                  <a:pt x="67055" y="80771"/>
                </a:moveTo>
                <a:lnTo>
                  <a:pt x="147827" y="0"/>
                </a:lnTo>
                <a:lnTo>
                  <a:pt x="80772" y="6095"/>
                </a:lnTo>
                <a:lnTo>
                  <a:pt x="0" y="86867"/>
                </a:lnTo>
                <a:lnTo>
                  <a:pt x="67055" y="80771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1" name="object 46"/>
          <p:cNvSpPr>
            <a:spLocks/>
          </p:cNvSpPr>
          <p:nvPr/>
        </p:nvSpPr>
        <p:spPr bwMode="auto">
          <a:xfrm>
            <a:off x="6881813" y="5570538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C9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2" name="object 47"/>
          <p:cNvSpPr>
            <a:spLocks/>
          </p:cNvSpPr>
          <p:nvPr/>
        </p:nvSpPr>
        <p:spPr bwMode="auto">
          <a:xfrm>
            <a:off x="6853238" y="5570538"/>
            <a:ext cx="98425" cy="74612"/>
          </a:xfrm>
          <a:custGeom>
            <a:avLst/>
            <a:gdLst>
              <a:gd name="T0" fmla="*/ 33527 w 114300"/>
              <a:gd name="T1" fmla="*/ 80771 h 83819"/>
              <a:gd name="T2" fmla="*/ 114300 w 114300"/>
              <a:gd name="T3" fmla="*/ 0 h 83819"/>
              <a:gd name="T4" fmla="*/ 80772 w 114300"/>
              <a:gd name="T5" fmla="*/ 3047 h 83819"/>
              <a:gd name="T6" fmla="*/ 0 w 114300"/>
              <a:gd name="T7" fmla="*/ 83819 h 83819"/>
              <a:gd name="T8" fmla="*/ 33527 w 114300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19">
                <a:moveTo>
                  <a:pt x="33527" y="80771"/>
                </a:moveTo>
                <a:lnTo>
                  <a:pt x="114300" y="0"/>
                </a:lnTo>
                <a:lnTo>
                  <a:pt x="80772" y="3047"/>
                </a:lnTo>
                <a:lnTo>
                  <a:pt x="0" y="83819"/>
                </a:lnTo>
                <a:lnTo>
                  <a:pt x="33527" y="80771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3" name="object 48"/>
          <p:cNvSpPr>
            <a:spLocks/>
          </p:cNvSpPr>
          <p:nvPr/>
        </p:nvSpPr>
        <p:spPr bwMode="auto">
          <a:xfrm>
            <a:off x="6824663" y="5572125"/>
            <a:ext cx="98425" cy="76200"/>
          </a:xfrm>
          <a:custGeom>
            <a:avLst/>
            <a:gdLst>
              <a:gd name="T0" fmla="*/ 33527 w 114300"/>
              <a:gd name="T1" fmla="*/ 80772 h 83820"/>
              <a:gd name="T2" fmla="*/ 114300 w 114300"/>
              <a:gd name="T3" fmla="*/ 0 h 83820"/>
              <a:gd name="T4" fmla="*/ 80772 w 114300"/>
              <a:gd name="T5" fmla="*/ 3048 h 83820"/>
              <a:gd name="T6" fmla="*/ 0 w 114300"/>
              <a:gd name="T7" fmla="*/ 83820 h 83820"/>
              <a:gd name="T8" fmla="*/ 33527 w 114300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20">
                <a:moveTo>
                  <a:pt x="33527" y="80772"/>
                </a:moveTo>
                <a:lnTo>
                  <a:pt x="114300" y="0"/>
                </a:lnTo>
                <a:lnTo>
                  <a:pt x="80772" y="3048"/>
                </a:lnTo>
                <a:lnTo>
                  <a:pt x="0" y="83820"/>
                </a:lnTo>
                <a:lnTo>
                  <a:pt x="33527" y="80772"/>
                </a:lnTo>
                <a:close/>
              </a:path>
            </a:pathLst>
          </a:custGeom>
          <a:solidFill>
            <a:srgbClr val="9D9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4" name="object 49"/>
          <p:cNvSpPr>
            <a:spLocks/>
          </p:cNvSpPr>
          <p:nvPr/>
        </p:nvSpPr>
        <p:spPr bwMode="auto">
          <a:xfrm>
            <a:off x="6770688" y="5575300"/>
            <a:ext cx="123825" cy="80963"/>
          </a:xfrm>
          <a:custGeom>
            <a:avLst/>
            <a:gdLst>
              <a:gd name="T0" fmla="*/ 64007 w 144779"/>
              <a:gd name="T1" fmla="*/ 80772 h 88392"/>
              <a:gd name="T2" fmla="*/ 144779 w 144779"/>
              <a:gd name="T3" fmla="*/ 0 h 88392"/>
              <a:gd name="T4" fmla="*/ 80772 w 144779"/>
              <a:gd name="T5" fmla="*/ 7620 h 88392"/>
              <a:gd name="T6" fmla="*/ 0 w 144779"/>
              <a:gd name="T7" fmla="*/ 88392 h 88392"/>
              <a:gd name="T8" fmla="*/ 64007 w 144779"/>
              <a:gd name="T9" fmla="*/ 80772 h 88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779" h="88392">
                <a:moveTo>
                  <a:pt x="64007" y="80772"/>
                </a:moveTo>
                <a:lnTo>
                  <a:pt x="144779" y="0"/>
                </a:lnTo>
                <a:lnTo>
                  <a:pt x="80772" y="7620"/>
                </a:lnTo>
                <a:lnTo>
                  <a:pt x="0" y="88392"/>
                </a:lnTo>
                <a:lnTo>
                  <a:pt x="64007" y="80772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5" name="object 50"/>
          <p:cNvSpPr>
            <a:spLocks/>
          </p:cNvSpPr>
          <p:nvPr/>
        </p:nvSpPr>
        <p:spPr bwMode="auto">
          <a:xfrm>
            <a:off x="6824663" y="55753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E9E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6" name="object 51"/>
          <p:cNvSpPr>
            <a:spLocks/>
          </p:cNvSpPr>
          <p:nvPr/>
        </p:nvSpPr>
        <p:spPr bwMode="auto">
          <a:xfrm>
            <a:off x="6807200" y="5575300"/>
            <a:ext cx="87313" cy="74613"/>
          </a:xfrm>
          <a:custGeom>
            <a:avLst/>
            <a:gdLst>
              <a:gd name="T0" fmla="*/ 21335 w 102107"/>
              <a:gd name="T1" fmla="*/ 80772 h 82296"/>
              <a:gd name="T2" fmla="*/ 102107 w 102107"/>
              <a:gd name="T3" fmla="*/ 0 h 82296"/>
              <a:gd name="T4" fmla="*/ 80772 w 102107"/>
              <a:gd name="T5" fmla="*/ 1524 h 82296"/>
              <a:gd name="T6" fmla="*/ 0 w 102107"/>
              <a:gd name="T7" fmla="*/ 82296 h 82296"/>
              <a:gd name="T8" fmla="*/ 21335 w 102107"/>
              <a:gd name="T9" fmla="*/ 80772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2296">
                <a:moveTo>
                  <a:pt x="21335" y="80772"/>
                </a:moveTo>
                <a:lnTo>
                  <a:pt x="102107" y="0"/>
                </a:lnTo>
                <a:lnTo>
                  <a:pt x="80772" y="1524"/>
                </a:lnTo>
                <a:lnTo>
                  <a:pt x="0" y="82296"/>
                </a:lnTo>
                <a:lnTo>
                  <a:pt x="21335" y="80772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7" name="object 52"/>
          <p:cNvSpPr>
            <a:spLocks/>
          </p:cNvSpPr>
          <p:nvPr/>
        </p:nvSpPr>
        <p:spPr bwMode="auto">
          <a:xfrm>
            <a:off x="6788150" y="5576888"/>
            <a:ext cx="87313" cy="76200"/>
          </a:xfrm>
          <a:custGeom>
            <a:avLst/>
            <a:gdLst>
              <a:gd name="T0" fmla="*/ 21336 w 102108"/>
              <a:gd name="T1" fmla="*/ 80772 h 83820"/>
              <a:gd name="T2" fmla="*/ 102108 w 102108"/>
              <a:gd name="T3" fmla="*/ 0 h 83820"/>
              <a:gd name="T4" fmla="*/ 80772 w 102108"/>
              <a:gd name="T5" fmla="*/ 3048 h 83820"/>
              <a:gd name="T6" fmla="*/ 0 w 102108"/>
              <a:gd name="T7" fmla="*/ 83820 h 83820"/>
              <a:gd name="T8" fmla="*/ 21336 w 102108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8" h="83820">
                <a:moveTo>
                  <a:pt x="21336" y="80772"/>
                </a:moveTo>
                <a:lnTo>
                  <a:pt x="102108" y="0"/>
                </a:lnTo>
                <a:lnTo>
                  <a:pt x="80772" y="3048"/>
                </a:lnTo>
                <a:lnTo>
                  <a:pt x="0" y="83820"/>
                </a:lnTo>
                <a:lnTo>
                  <a:pt x="21336" y="80772"/>
                </a:lnTo>
                <a:close/>
              </a:path>
            </a:pathLst>
          </a:custGeom>
          <a:solidFill>
            <a:srgbClr val="9F9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8" name="object 53"/>
          <p:cNvSpPr>
            <a:spLocks/>
          </p:cNvSpPr>
          <p:nvPr/>
        </p:nvSpPr>
        <p:spPr bwMode="auto">
          <a:xfrm>
            <a:off x="6770688" y="5580063"/>
            <a:ext cx="87312" cy="76200"/>
          </a:xfrm>
          <a:custGeom>
            <a:avLst/>
            <a:gdLst>
              <a:gd name="T0" fmla="*/ 21335 w 102107"/>
              <a:gd name="T1" fmla="*/ 80772 h 83820"/>
              <a:gd name="T2" fmla="*/ 102107 w 102107"/>
              <a:gd name="T3" fmla="*/ 0 h 83820"/>
              <a:gd name="T4" fmla="*/ 80772 w 102107"/>
              <a:gd name="T5" fmla="*/ 3048 h 83820"/>
              <a:gd name="T6" fmla="*/ 0 w 102107"/>
              <a:gd name="T7" fmla="*/ 83820 h 83820"/>
              <a:gd name="T8" fmla="*/ 21335 w 102107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5" y="80772"/>
                </a:moveTo>
                <a:lnTo>
                  <a:pt x="102107" y="0"/>
                </a:lnTo>
                <a:lnTo>
                  <a:pt x="80772" y="3048"/>
                </a:lnTo>
                <a:lnTo>
                  <a:pt x="0" y="83820"/>
                </a:lnTo>
                <a:lnTo>
                  <a:pt x="21335" y="80772"/>
                </a:lnTo>
                <a:close/>
              </a:path>
            </a:pathLst>
          </a:custGeom>
          <a:solidFill>
            <a:srgbClr val="A0A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499" name="object 54"/>
          <p:cNvSpPr>
            <a:spLocks/>
          </p:cNvSpPr>
          <p:nvPr/>
        </p:nvSpPr>
        <p:spPr bwMode="auto">
          <a:xfrm>
            <a:off x="6719888" y="5581650"/>
            <a:ext cx="119062" cy="82550"/>
          </a:xfrm>
          <a:custGeom>
            <a:avLst/>
            <a:gdLst>
              <a:gd name="T0" fmla="*/ 59436 w 140208"/>
              <a:gd name="T1" fmla="*/ 80772 h 89915"/>
              <a:gd name="T2" fmla="*/ 140208 w 140208"/>
              <a:gd name="T3" fmla="*/ 0 h 89915"/>
              <a:gd name="T4" fmla="*/ 80772 w 140208"/>
              <a:gd name="T5" fmla="*/ 9143 h 89915"/>
              <a:gd name="T6" fmla="*/ 0 w 140208"/>
              <a:gd name="T7" fmla="*/ 89915 h 89915"/>
              <a:gd name="T8" fmla="*/ 59436 w 140208"/>
              <a:gd name="T9" fmla="*/ 80772 h 89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208" h="89915">
                <a:moveTo>
                  <a:pt x="59436" y="80772"/>
                </a:moveTo>
                <a:lnTo>
                  <a:pt x="140208" y="0"/>
                </a:lnTo>
                <a:lnTo>
                  <a:pt x="80772" y="9143"/>
                </a:lnTo>
                <a:lnTo>
                  <a:pt x="0" y="89915"/>
                </a:lnTo>
                <a:lnTo>
                  <a:pt x="59436" y="8077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0" name="object 55"/>
          <p:cNvSpPr>
            <a:spLocks/>
          </p:cNvSpPr>
          <p:nvPr/>
        </p:nvSpPr>
        <p:spPr bwMode="auto">
          <a:xfrm>
            <a:off x="6770688" y="5581650"/>
            <a:ext cx="68262" cy="74613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1A1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1" name="object 56"/>
          <p:cNvSpPr>
            <a:spLocks/>
          </p:cNvSpPr>
          <p:nvPr/>
        </p:nvSpPr>
        <p:spPr bwMode="auto">
          <a:xfrm>
            <a:off x="6753225" y="5581650"/>
            <a:ext cx="85725" cy="76200"/>
          </a:xfrm>
          <a:custGeom>
            <a:avLst/>
            <a:gdLst>
              <a:gd name="T0" fmla="*/ 19812 w 100584"/>
              <a:gd name="T1" fmla="*/ 80772 h 83819"/>
              <a:gd name="T2" fmla="*/ 100584 w 100584"/>
              <a:gd name="T3" fmla="*/ 0 h 83819"/>
              <a:gd name="T4" fmla="*/ 80772 w 100584"/>
              <a:gd name="T5" fmla="*/ 3048 h 83819"/>
              <a:gd name="T6" fmla="*/ 0 w 100584"/>
              <a:gd name="T7" fmla="*/ 83819 h 83819"/>
              <a:gd name="T8" fmla="*/ 19812 w 100584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19">
                <a:moveTo>
                  <a:pt x="19812" y="80772"/>
                </a:moveTo>
                <a:lnTo>
                  <a:pt x="100584" y="0"/>
                </a:lnTo>
                <a:lnTo>
                  <a:pt x="80772" y="3048"/>
                </a:lnTo>
                <a:lnTo>
                  <a:pt x="0" y="83819"/>
                </a:lnTo>
                <a:lnTo>
                  <a:pt x="19812" y="8077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2" name="object 57"/>
          <p:cNvSpPr>
            <a:spLocks/>
          </p:cNvSpPr>
          <p:nvPr/>
        </p:nvSpPr>
        <p:spPr bwMode="auto">
          <a:xfrm>
            <a:off x="6735763" y="5584825"/>
            <a:ext cx="85725" cy="76200"/>
          </a:xfrm>
          <a:custGeom>
            <a:avLst/>
            <a:gdLst>
              <a:gd name="T0" fmla="*/ 19811 w 100583"/>
              <a:gd name="T1" fmla="*/ 80771 h 83819"/>
              <a:gd name="T2" fmla="*/ 100583 w 100583"/>
              <a:gd name="T3" fmla="*/ 0 h 83819"/>
              <a:gd name="T4" fmla="*/ 80772 w 100583"/>
              <a:gd name="T5" fmla="*/ 3047 h 83819"/>
              <a:gd name="T6" fmla="*/ 0 w 100583"/>
              <a:gd name="T7" fmla="*/ 83819 h 83819"/>
              <a:gd name="T8" fmla="*/ 19811 w 100583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3819">
                <a:moveTo>
                  <a:pt x="19811" y="80771"/>
                </a:moveTo>
                <a:lnTo>
                  <a:pt x="100583" y="0"/>
                </a:lnTo>
                <a:lnTo>
                  <a:pt x="80772" y="3047"/>
                </a:lnTo>
                <a:lnTo>
                  <a:pt x="0" y="83819"/>
                </a:lnTo>
                <a:lnTo>
                  <a:pt x="19811" y="80771"/>
                </a:lnTo>
                <a:close/>
              </a:path>
            </a:pathLst>
          </a:custGeom>
          <a:solidFill>
            <a:srgbClr val="A2A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3" name="object 58"/>
          <p:cNvSpPr>
            <a:spLocks/>
          </p:cNvSpPr>
          <p:nvPr/>
        </p:nvSpPr>
        <p:spPr bwMode="auto">
          <a:xfrm>
            <a:off x="6719888" y="5588000"/>
            <a:ext cx="85725" cy="76200"/>
          </a:xfrm>
          <a:custGeom>
            <a:avLst/>
            <a:gdLst>
              <a:gd name="T0" fmla="*/ 19812 w 100584"/>
              <a:gd name="T1" fmla="*/ 80772 h 83820"/>
              <a:gd name="T2" fmla="*/ 100584 w 100584"/>
              <a:gd name="T3" fmla="*/ 0 h 83820"/>
              <a:gd name="T4" fmla="*/ 80772 w 100584"/>
              <a:gd name="T5" fmla="*/ 3048 h 83820"/>
              <a:gd name="T6" fmla="*/ 0 w 100584"/>
              <a:gd name="T7" fmla="*/ 83820 h 83820"/>
              <a:gd name="T8" fmla="*/ 19812 w 100584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20">
                <a:moveTo>
                  <a:pt x="19812" y="80772"/>
                </a:moveTo>
                <a:lnTo>
                  <a:pt x="100584" y="0"/>
                </a:lnTo>
                <a:lnTo>
                  <a:pt x="80772" y="3048"/>
                </a:lnTo>
                <a:lnTo>
                  <a:pt x="0" y="83820"/>
                </a:lnTo>
                <a:lnTo>
                  <a:pt x="19812" y="80772"/>
                </a:lnTo>
                <a:close/>
              </a:path>
            </a:pathLst>
          </a:custGeom>
          <a:solidFill>
            <a:srgbClr val="A3A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4" name="object 59"/>
          <p:cNvSpPr>
            <a:spLocks/>
          </p:cNvSpPr>
          <p:nvPr/>
        </p:nvSpPr>
        <p:spPr bwMode="auto">
          <a:xfrm>
            <a:off x="6669088" y="5591175"/>
            <a:ext cx="119062" cy="84138"/>
          </a:xfrm>
          <a:custGeom>
            <a:avLst/>
            <a:gdLst>
              <a:gd name="T0" fmla="*/ 57911 w 138683"/>
              <a:gd name="T1" fmla="*/ 80772 h 92963"/>
              <a:gd name="T2" fmla="*/ 138683 w 138683"/>
              <a:gd name="T3" fmla="*/ 0 h 92963"/>
              <a:gd name="T4" fmla="*/ 80772 w 138683"/>
              <a:gd name="T5" fmla="*/ 12192 h 92963"/>
              <a:gd name="T6" fmla="*/ 0 w 138683"/>
              <a:gd name="T7" fmla="*/ 92963 h 92963"/>
              <a:gd name="T8" fmla="*/ 57911 w 138683"/>
              <a:gd name="T9" fmla="*/ 80772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683" h="92963">
                <a:moveTo>
                  <a:pt x="57911" y="80772"/>
                </a:moveTo>
                <a:lnTo>
                  <a:pt x="138683" y="0"/>
                </a:lnTo>
                <a:lnTo>
                  <a:pt x="80772" y="12192"/>
                </a:lnTo>
                <a:lnTo>
                  <a:pt x="0" y="92963"/>
                </a:lnTo>
                <a:lnTo>
                  <a:pt x="57911" y="80772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5" name="object 60"/>
          <p:cNvSpPr>
            <a:spLocks/>
          </p:cNvSpPr>
          <p:nvPr/>
        </p:nvSpPr>
        <p:spPr bwMode="auto">
          <a:xfrm>
            <a:off x="6719888" y="55911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4A4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6" name="object 61"/>
          <p:cNvSpPr>
            <a:spLocks/>
          </p:cNvSpPr>
          <p:nvPr/>
        </p:nvSpPr>
        <p:spPr bwMode="auto">
          <a:xfrm>
            <a:off x="6702425" y="5591175"/>
            <a:ext cx="85725" cy="76200"/>
          </a:xfrm>
          <a:custGeom>
            <a:avLst/>
            <a:gdLst>
              <a:gd name="T0" fmla="*/ 19811 w 100583"/>
              <a:gd name="T1" fmla="*/ 80772 h 85344"/>
              <a:gd name="T2" fmla="*/ 100583 w 100583"/>
              <a:gd name="T3" fmla="*/ 0 h 85344"/>
              <a:gd name="T4" fmla="*/ 80772 w 100583"/>
              <a:gd name="T5" fmla="*/ 4572 h 85344"/>
              <a:gd name="T6" fmla="*/ 0 w 100583"/>
              <a:gd name="T7" fmla="*/ 85344 h 85344"/>
              <a:gd name="T8" fmla="*/ 19811 w 100583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5344">
                <a:moveTo>
                  <a:pt x="19811" y="80772"/>
                </a:moveTo>
                <a:lnTo>
                  <a:pt x="100583" y="0"/>
                </a:lnTo>
                <a:lnTo>
                  <a:pt x="80772" y="4572"/>
                </a:lnTo>
                <a:lnTo>
                  <a:pt x="0" y="85344"/>
                </a:lnTo>
                <a:lnTo>
                  <a:pt x="19811" y="80772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7" name="object 62"/>
          <p:cNvSpPr>
            <a:spLocks/>
          </p:cNvSpPr>
          <p:nvPr/>
        </p:nvSpPr>
        <p:spPr bwMode="auto">
          <a:xfrm>
            <a:off x="6686550" y="5594350"/>
            <a:ext cx="84138" cy="76200"/>
          </a:xfrm>
          <a:custGeom>
            <a:avLst/>
            <a:gdLst>
              <a:gd name="T0" fmla="*/ 18288 w 99060"/>
              <a:gd name="T1" fmla="*/ 80772 h 83820"/>
              <a:gd name="T2" fmla="*/ 99060 w 99060"/>
              <a:gd name="T3" fmla="*/ 0 h 83820"/>
              <a:gd name="T4" fmla="*/ 80772 w 99060"/>
              <a:gd name="T5" fmla="*/ 3048 h 83820"/>
              <a:gd name="T6" fmla="*/ 0 w 99060"/>
              <a:gd name="T7" fmla="*/ 83820 h 83820"/>
              <a:gd name="T8" fmla="*/ 18288 w 99060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3820">
                <a:moveTo>
                  <a:pt x="18288" y="80772"/>
                </a:moveTo>
                <a:lnTo>
                  <a:pt x="99060" y="0"/>
                </a:lnTo>
                <a:lnTo>
                  <a:pt x="80772" y="3048"/>
                </a:lnTo>
                <a:lnTo>
                  <a:pt x="0" y="83820"/>
                </a:lnTo>
                <a:lnTo>
                  <a:pt x="18288" y="80772"/>
                </a:lnTo>
                <a:close/>
              </a:path>
            </a:pathLst>
          </a:custGeom>
          <a:solidFill>
            <a:srgbClr val="A5A5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8" name="object 63"/>
          <p:cNvSpPr>
            <a:spLocks/>
          </p:cNvSpPr>
          <p:nvPr/>
        </p:nvSpPr>
        <p:spPr bwMode="auto">
          <a:xfrm>
            <a:off x="6669088" y="5597525"/>
            <a:ext cx="85725" cy="77788"/>
          </a:xfrm>
          <a:custGeom>
            <a:avLst/>
            <a:gdLst>
              <a:gd name="T0" fmla="*/ 19811 w 100583"/>
              <a:gd name="T1" fmla="*/ 80772 h 85343"/>
              <a:gd name="T2" fmla="*/ 100583 w 100583"/>
              <a:gd name="T3" fmla="*/ 0 h 85343"/>
              <a:gd name="T4" fmla="*/ 80772 w 100583"/>
              <a:gd name="T5" fmla="*/ 4572 h 85343"/>
              <a:gd name="T6" fmla="*/ 0 w 100583"/>
              <a:gd name="T7" fmla="*/ 85343 h 85343"/>
              <a:gd name="T8" fmla="*/ 19811 w 100583"/>
              <a:gd name="T9" fmla="*/ 80772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5343">
                <a:moveTo>
                  <a:pt x="19811" y="80772"/>
                </a:moveTo>
                <a:lnTo>
                  <a:pt x="100583" y="0"/>
                </a:lnTo>
                <a:lnTo>
                  <a:pt x="80772" y="4572"/>
                </a:lnTo>
                <a:lnTo>
                  <a:pt x="0" y="85343"/>
                </a:lnTo>
                <a:lnTo>
                  <a:pt x="19811" y="80772"/>
                </a:lnTo>
                <a:close/>
              </a:path>
            </a:pathLst>
          </a:custGeom>
          <a:solidFill>
            <a:srgbClr val="A6A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09" name="object 64"/>
          <p:cNvSpPr>
            <a:spLocks/>
          </p:cNvSpPr>
          <p:nvPr/>
        </p:nvSpPr>
        <p:spPr bwMode="auto">
          <a:xfrm>
            <a:off x="6624638" y="5602288"/>
            <a:ext cx="114300" cy="84137"/>
          </a:xfrm>
          <a:custGeom>
            <a:avLst/>
            <a:gdLst>
              <a:gd name="T0" fmla="*/ 53340 w 134112"/>
              <a:gd name="T1" fmla="*/ 80771 h 92963"/>
              <a:gd name="T2" fmla="*/ 134112 w 134112"/>
              <a:gd name="T3" fmla="*/ 0 h 92963"/>
              <a:gd name="T4" fmla="*/ 80772 w 134112"/>
              <a:gd name="T5" fmla="*/ 12191 h 92963"/>
              <a:gd name="T6" fmla="*/ 0 w 134112"/>
              <a:gd name="T7" fmla="*/ 92963 h 92963"/>
              <a:gd name="T8" fmla="*/ 53340 w 134112"/>
              <a:gd name="T9" fmla="*/ 80771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112" h="92963">
                <a:moveTo>
                  <a:pt x="53340" y="80771"/>
                </a:moveTo>
                <a:lnTo>
                  <a:pt x="134112" y="0"/>
                </a:lnTo>
                <a:lnTo>
                  <a:pt x="80772" y="12191"/>
                </a:lnTo>
                <a:lnTo>
                  <a:pt x="0" y="92963"/>
                </a:lnTo>
                <a:lnTo>
                  <a:pt x="53340" y="80771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0" name="object 65"/>
          <p:cNvSpPr>
            <a:spLocks/>
          </p:cNvSpPr>
          <p:nvPr/>
        </p:nvSpPr>
        <p:spPr bwMode="auto">
          <a:xfrm>
            <a:off x="6669088" y="5602288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7A7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1" name="object 66"/>
          <p:cNvSpPr>
            <a:spLocks/>
          </p:cNvSpPr>
          <p:nvPr/>
        </p:nvSpPr>
        <p:spPr bwMode="auto">
          <a:xfrm>
            <a:off x="6653213" y="5602288"/>
            <a:ext cx="85725" cy="76200"/>
          </a:xfrm>
          <a:custGeom>
            <a:avLst/>
            <a:gdLst>
              <a:gd name="T0" fmla="*/ 18288 w 99060"/>
              <a:gd name="T1" fmla="*/ 80771 h 83819"/>
              <a:gd name="T2" fmla="*/ 99060 w 99060"/>
              <a:gd name="T3" fmla="*/ 0 h 83819"/>
              <a:gd name="T4" fmla="*/ 80772 w 99060"/>
              <a:gd name="T5" fmla="*/ 3048 h 83819"/>
              <a:gd name="T6" fmla="*/ 0 w 99060"/>
              <a:gd name="T7" fmla="*/ 83819 h 83819"/>
              <a:gd name="T8" fmla="*/ 18288 w 99060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3819">
                <a:moveTo>
                  <a:pt x="18288" y="80771"/>
                </a:moveTo>
                <a:lnTo>
                  <a:pt x="99060" y="0"/>
                </a:lnTo>
                <a:lnTo>
                  <a:pt x="80772" y="3048"/>
                </a:lnTo>
                <a:lnTo>
                  <a:pt x="0" y="83819"/>
                </a:lnTo>
                <a:lnTo>
                  <a:pt x="18288" y="80771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2" name="object 67"/>
          <p:cNvSpPr>
            <a:spLocks/>
          </p:cNvSpPr>
          <p:nvPr/>
        </p:nvSpPr>
        <p:spPr bwMode="auto">
          <a:xfrm>
            <a:off x="6638925" y="5603875"/>
            <a:ext cx="84138" cy="77788"/>
          </a:xfrm>
          <a:custGeom>
            <a:avLst/>
            <a:gdLst>
              <a:gd name="T0" fmla="*/ 16763 w 97535"/>
              <a:gd name="T1" fmla="*/ 80771 h 85343"/>
              <a:gd name="T2" fmla="*/ 97535 w 97535"/>
              <a:gd name="T3" fmla="*/ 0 h 85343"/>
              <a:gd name="T4" fmla="*/ 80772 w 97535"/>
              <a:gd name="T5" fmla="*/ 4571 h 85343"/>
              <a:gd name="T6" fmla="*/ 0 w 97535"/>
              <a:gd name="T7" fmla="*/ 85343 h 85343"/>
              <a:gd name="T8" fmla="*/ 16763 w 97535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535" h="85343">
                <a:moveTo>
                  <a:pt x="16763" y="80771"/>
                </a:moveTo>
                <a:lnTo>
                  <a:pt x="97535" y="0"/>
                </a:lnTo>
                <a:lnTo>
                  <a:pt x="80772" y="4571"/>
                </a:lnTo>
                <a:lnTo>
                  <a:pt x="0" y="85343"/>
                </a:lnTo>
                <a:lnTo>
                  <a:pt x="16763" y="80771"/>
                </a:lnTo>
                <a:close/>
              </a:path>
            </a:pathLst>
          </a:custGeom>
          <a:solidFill>
            <a:srgbClr val="A8A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3" name="object 68"/>
          <p:cNvSpPr>
            <a:spLocks/>
          </p:cNvSpPr>
          <p:nvPr/>
        </p:nvSpPr>
        <p:spPr bwMode="auto">
          <a:xfrm>
            <a:off x="6624638" y="5608638"/>
            <a:ext cx="84137" cy="77787"/>
          </a:xfrm>
          <a:custGeom>
            <a:avLst/>
            <a:gdLst>
              <a:gd name="T0" fmla="*/ 18288 w 99060"/>
              <a:gd name="T1" fmla="*/ 80772 h 85344"/>
              <a:gd name="T2" fmla="*/ 99060 w 99060"/>
              <a:gd name="T3" fmla="*/ 0 h 85344"/>
              <a:gd name="T4" fmla="*/ 80772 w 99060"/>
              <a:gd name="T5" fmla="*/ 4572 h 85344"/>
              <a:gd name="T6" fmla="*/ 0 w 99060"/>
              <a:gd name="T7" fmla="*/ 85344 h 85344"/>
              <a:gd name="T8" fmla="*/ 18288 w 99060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60" h="85344">
                <a:moveTo>
                  <a:pt x="18288" y="80772"/>
                </a:moveTo>
                <a:lnTo>
                  <a:pt x="99060" y="0"/>
                </a:lnTo>
                <a:lnTo>
                  <a:pt x="80772" y="4572"/>
                </a:lnTo>
                <a:lnTo>
                  <a:pt x="0" y="85344"/>
                </a:lnTo>
                <a:lnTo>
                  <a:pt x="18288" y="80772"/>
                </a:lnTo>
                <a:close/>
              </a:path>
            </a:pathLst>
          </a:custGeom>
          <a:solidFill>
            <a:srgbClr val="A9A9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4" name="object 69"/>
          <p:cNvSpPr>
            <a:spLocks/>
          </p:cNvSpPr>
          <p:nvPr/>
        </p:nvSpPr>
        <p:spPr bwMode="auto">
          <a:xfrm>
            <a:off x="6581775" y="5613400"/>
            <a:ext cx="111125" cy="85725"/>
          </a:xfrm>
          <a:custGeom>
            <a:avLst/>
            <a:gdLst>
              <a:gd name="T0" fmla="*/ 48767 w 129539"/>
              <a:gd name="T1" fmla="*/ 80772 h 96012"/>
              <a:gd name="T2" fmla="*/ 129539 w 129539"/>
              <a:gd name="T3" fmla="*/ 0 h 96012"/>
              <a:gd name="T4" fmla="*/ 80772 w 129539"/>
              <a:gd name="T5" fmla="*/ 15239 h 96012"/>
              <a:gd name="T6" fmla="*/ 0 w 129539"/>
              <a:gd name="T7" fmla="*/ 96012 h 96012"/>
              <a:gd name="T8" fmla="*/ 48767 w 129539"/>
              <a:gd name="T9" fmla="*/ 80772 h 96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39" h="96012">
                <a:moveTo>
                  <a:pt x="48767" y="80772"/>
                </a:moveTo>
                <a:lnTo>
                  <a:pt x="129539" y="0"/>
                </a:lnTo>
                <a:lnTo>
                  <a:pt x="80772" y="15239"/>
                </a:lnTo>
                <a:lnTo>
                  <a:pt x="0" y="96012"/>
                </a:lnTo>
                <a:lnTo>
                  <a:pt x="48767" y="80772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5" name="object 70"/>
          <p:cNvSpPr>
            <a:spLocks/>
          </p:cNvSpPr>
          <p:nvPr/>
        </p:nvSpPr>
        <p:spPr bwMode="auto">
          <a:xfrm>
            <a:off x="6624638" y="5613400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AAA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6" name="object 71"/>
          <p:cNvSpPr>
            <a:spLocks/>
          </p:cNvSpPr>
          <p:nvPr/>
        </p:nvSpPr>
        <p:spPr bwMode="auto">
          <a:xfrm>
            <a:off x="6613525" y="5613400"/>
            <a:ext cx="79375" cy="76200"/>
          </a:xfrm>
          <a:custGeom>
            <a:avLst/>
            <a:gdLst>
              <a:gd name="T0" fmla="*/ 12191 w 92963"/>
              <a:gd name="T1" fmla="*/ 80772 h 85344"/>
              <a:gd name="T2" fmla="*/ 92963 w 92963"/>
              <a:gd name="T3" fmla="*/ 0 h 85344"/>
              <a:gd name="T4" fmla="*/ 80772 w 92963"/>
              <a:gd name="T5" fmla="*/ 4572 h 85344"/>
              <a:gd name="T6" fmla="*/ 0 w 92963"/>
              <a:gd name="T7" fmla="*/ 85344 h 85344"/>
              <a:gd name="T8" fmla="*/ 12191 w 92963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4">
                <a:moveTo>
                  <a:pt x="12191" y="80772"/>
                </a:moveTo>
                <a:lnTo>
                  <a:pt x="92963" y="0"/>
                </a:lnTo>
                <a:lnTo>
                  <a:pt x="80772" y="4572"/>
                </a:lnTo>
                <a:lnTo>
                  <a:pt x="0" y="85344"/>
                </a:lnTo>
                <a:lnTo>
                  <a:pt x="12191" y="80772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7" name="object 72"/>
          <p:cNvSpPr>
            <a:spLocks/>
          </p:cNvSpPr>
          <p:nvPr/>
        </p:nvSpPr>
        <p:spPr bwMode="auto">
          <a:xfrm>
            <a:off x="6602413" y="5616575"/>
            <a:ext cx="80962" cy="76200"/>
          </a:xfrm>
          <a:custGeom>
            <a:avLst/>
            <a:gdLst>
              <a:gd name="T0" fmla="*/ 12192 w 92964"/>
              <a:gd name="T1" fmla="*/ 80772 h 83819"/>
              <a:gd name="T2" fmla="*/ 92964 w 92964"/>
              <a:gd name="T3" fmla="*/ 0 h 83819"/>
              <a:gd name="T4" fmla="*/ 80772 w 92964"/>
              <a:gd name="T5" fmla="*/ 3048 h 83819"/>
              <a:gd name="T6" fmla="*/ 0 w 92964"/>
              <a:gd name="T7" fmla="*/ 83819 h 83819"/>
              <a:gd name="T8" fmla="*/ 12192 w 92964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3819">
                <a:moveTo>
                  <a:pt x="12192" y="80772"/>
                </a:moveTo>
                <a:lnTo>
                  <a:pt x="92964" y="0"/>
                </a:lnTo>
                <a:lnTo>
                  <a:pt x="80772" y="3048"/>
                </a:lnTo>
                <a:lnTo>
                  <a:pt x="0" y="83819"/>
                </a:lnTo>
                <a:lnTo>
                  <a:pt x="12192" y="80772"/>
                </a:lnTo>
                <a:close/>
              </a:path>
            </a:pathLst>
          </a:custGeom>
          <a:solidFill>
            <a:srgbClr val="ABA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8" name="object 73"/>
          <p:cNvSpPr>
            <a:spLocks/>
          </p:cNvSpPr>
          <p:nvPr/>
        </p:nvSpPr>
        <p:spPr bwMode="auto">
          <a:xfrm>
            <a:off x="6592888" y="5619750"/>
            <a:ext cx="79375" cy="77788"/>
          </a:xfrm>
          <a:custGeom>
            <a:avLst/>
            <a:gdLst>
              <a:gd name="T0" fmla="*/ 12192 w 92964"/>
              <a:gd name="T1" fmla="*/ 80771 h 85343"/>
              <a:gd name="T2" fmla="*/ 92964 w 92964"/>
              <a:gd name="T3" fmla="*/ 0 h 85343"/>
              <a:gd name="T4" fmla="*/ 80772 w 92964"/>
              <a:gd name="T5" fmla="*/ 4571 h 85343"/>
              <a:gd name="T6" fmla="*/ 0 w 92964"/>
              <a:gd name="T7" fmla="*/ 85343 h 85343"/>
              <a:gd name="T8" fmla="*/ 12192 w 92964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5343">
                <a:moveTo>
                  <a:pt x="12192" y="80771"/>
                </a:moveTo>
                <a:lnTo>
                  <a:pt x="92964" y="0"/>
                </a:lnTo>
                <a:lnTo>
                  <a:pt x="80772" y="4571"/>
                </a:lnTo>
                <a:lnTo>
                  <a:pt x="0" y="85343"/>
                </a:lnTo>
                <a:lnTo>
                  <a:pt x="12192" y="80771"/>
                </a:lnTo>
                <a:close/>
              </a:path>
            </a:pathLst>
          </a:custGeom>
          <a:solidFill>
            <a:srgbClr val="ACA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19" name="object 74"/>
          <p:cNvSpPr>
            <a:spLocks/>
          </p:cNvSpPr>
          <p:nvPr/>
        </p:nvSpPr>
        <p:spPr bwMode="auto">
          <a:xfrm>
            <a:off x="6581775" y="5624513"/>
            <a:ext cx="79375" cy="74612"/>
          </a:xfrm>
          <a:custGeom>
            <a:avLst/>
            <a:gdLst>
              <a:gd name="T0" fmla="*/ 12191 w 92963"/>
              <a:gd name="T1" fmla="*/ 80772 h 83820"/>
              <a:gd name="T2" fmla="*/ 92963 w 92963"/>
              <a:gd name="T3" fmla="*/ 0 h 83820"/>
              <a:gd name="T4" fmla="*/ 80772 w 92963"/>
              <a:gd name="T5" fmla="*/ 3048 h 83820"/>
              <a:gd name="T6" fmla="*/ 0 w 92963"/>
              <a:gd name="T7" fmla="*/ 83820 h 83820"/>
              <a:gd name="T8" fmla="*/ 12191 w 92963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3820">
                <a:moveTo>
                  <a:pt x="12191" y="80772"/>
                </a:moveTo>
                <a:lnTo>
                  <a:pt x="92963" y="0"/>
                </a:lnTo>
                <a:lnTo>
                  <a:pt x="80772" y="3048"/>
                </a:lnTo>
                <a:lnTo>
                  <a:pt x="0" y="83820"/>
                </a:lnTo>
                <a:lnTo>
                  <a:pt x="12191" y="80772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0" name="object 75"/>
          <p:cNvSpPr>
            <a:spLocks/>
          </p:cNvSpPr>
          <p:nvPr/>
        </p:nvSpPr>
        <p:spPr bwMode="auto">
          <a:xfrm>
            <a:off x="6543675" y="5626100"/>
            <a:ext cx="107950" cy="88900"/>
          </a:xfrm>
          <a:custGeom>
            <a:avLst/>
            <a:gdLst>
              <a:gd name="T0" fmla="*/ 45720 w 126492"/>
              <a:gd name="T1" fmla="*/ 80772 h 97536"/>
              <a:gd name="T2" fmla="*/ 126492 w 126492"/>
              <a:gd name="T3" fmla="*/ 0 h 97536"/>
              <a:gd name="T4" fmla="*/ 80772 w 126492"/>
              <a:gd name="T5" fmla="*/ 16763 h 97536"/>
              <a:gd name="T6" fmla="*/ 0 w 126492"/>
              <a:gd name="T7" fmla="*/ 97536 h 97536"/>
              <a:gd name="T8" fmla="*/ 45720 w 126492"/>
              <a:gd name="T9" fmla="*/ 80772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92" h="97536">
                <a:moveTo>
                  <a:pt x="45720" y="80772"/>
                </a:moveTo>
                <a:lnTo>
                  <a:pt x="126492" y="0"/>
                </a:lnTo>
                <a:lnTo>
                  <a:pt x="80772" y="16763"/>
                </a:lnTo>
                <a:lnTo>
                  <a:pt x="0" y="97536"/>
                </a:lnTo>
                <a:lnTo>
                  <a:pt x="45720" y="80772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1" name="object 76"/>
          <p:cNvSpPr>
            <a:spLocks/>
          </p:cNvSpPr>
          <p:nvPr/>
        </p:nvSpPr>
        <p:spPr bwMode="auto">
          <a:xfrm>
            <a:off x="6581775" y="56261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2" name="object 77"/>
          <p:cNvSpPr>
            <a:spLocks/>
          </p:cNvSpPr>
          <p:nvPr/>
        </p:nvSpPr>
        <p:spPr bwMode="auto">
          <a:xfrm>
            <a:off x="6572250" y="5626100"/>
            <a:ext cx="79375" cy="77788"/>
          </a:xfrm>
          <a:custGeom>
            <a:avLst/>
            <a:gdLst>
              <a:gd name="T0" fmla="*/ 12192 w 92964"/>
              <a:gd name="T1" fmla="*/ 80772 h 85344"/>
              <a:gd name="T2" fmla="*/ 92964 w 92964"/>
              <a:gd name="T3" fmla="*/ 0 h 85344"/>
              <a:gd name="T4" fmla="*/ 80772 w 92964"/>
              <a:gd name="T5" fmla="*/ 4572 h 85344"/>
              <a:gd name="T6" fmla="*/ 0 w 92964"/>
              <a:gd name="T7" fmla="*/ 85344 h 85344"/>
              <a:gd name="T8" fmla="*/ 12192 w 92964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5344">
                <a:moveTo>
                  <a:pt x="12192" y="80772"/>
                </a:moveTo>
                <a:lnTo>
                  <a:pt x="92964" y="0"/>
                </a:lnTo>
                <a:lnTo>
                  <a:pt x="80772" y="4572"/>
                </a:lnTo>
                <a:lnTo>
                  <a:pt x="0" y="85344"/>
                </a:lnTo>
                <a:lnTo>
                  <a:pt x="12192" y="80772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3" name="object 78"/>
          <p:cNvSpPr>
            <a:spLocks/>
          </p:cNvSpPr>
          <p:nvPr/>
        </p:nvSpPr>
        <p:spPr bwMode="auto">
          <a:xfrm>
            <a:off x="6562725" y="5630863"/>
            <a:ext cx="77788" cy="76200"/>
          </a:xfrm>
          <a:custGeom>
            <a:avLst/>
            <a:gdLst>
              <a:gd name="T0" fmla="*/ 10668 w 91440"/>
              <a:gd name="T1" fmla="*/ 80772 h 83820"/>
              <a:gd name="T2" fmla="*/ 91440 w 91440"/>
              <a:gd name="T3" fmla="*/ 0 h 83820"/>
              <a:gd name="T4" fmla="*/ 80772 w 91440"/>
              <a:gd name="T5" fmla="*/ 3048 h 83820"/>
              <a:gd name="T6" fmla="*/ 0 w 91440"/>
              <a:gd name="T7" fmla="*/ 83820 h 83820"/>
              <a:gd name="T8" fmla="*/ 10668 w 91440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" h="83820">
                <a:moveTo>
                  <a:pt x="10668" y="80772"/>
                </a:moveTo>
                <a:lnTo>
                  <a:pt x="91440" y="0"/>
                </a:lnTo>
                <a:lnTo>
                  <a:pt x="80772" y="3048"/>
                </a:lnTo>
                <a:lnTo>
                  <a:pt x="0" y="83820"/>
                </a:lnTo>
                <a:lnTo>
                  <a:pt x="10668" y="80772"/>
                </a:lnTo>
                <a:close/>
              </a:path>
            </a:pathLst>
          </a:custGeom>
          <a:solidFill>
            <a:srgbClr val="AFA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4" name="object 79"/>
          <p:cNvSpPr>
            <a:spLocks/>
          </p:cNvSpPr>
          <p:nvPr/>
        </p:nvSpPr>
        <p:spPr bwMode="auto">
          <a:xfrm>
            <a:off x="6553200" y="5634038"/>
            <a:ext cx="79375" cy="76200"/>
          </a:xfrm>
          <a:custGeom>
            <a:avLst/>
            <a:gdLst>
              <a:gd name="T0" fmla="*/ 10667 w 91439"/>
              <a:gd name="T1" fmla="*/ 80772 h 85343"/>
              <a:gd name="T2" fmla="*/ 91439 w 91439"/>
              <a:gd name="T3" fmla="*/ 0 h 85343"/>
              <a:gd name="T4" fmla="*/ 80771 w 91439"/>
              <a:gd name="T5" fmla="*/ 4572 h 85343"/>
              <a:gd name="T6" fmla="*/ 0 w 91439"/>
              <a:gd name="T7" fmla="*/ 85343 h 85343"/>
              <a:gd name="T8" fmla="*/ 10667 w 91439"/>
              <a:gd name="T9" fmla="*/ 80772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5343">
                <a:moveTo>
                  <a:pt x="10667" y="80772"/>
                </a:moveTo>
                <a:lnTo>
                  <a:pt x="91439" y="0"/>
                </a:lnTo>
                <a:lnTo>
                  <a:pt x="80771" y="4572"/>
                </a:lnTo>
                <a:lnTo>
                  <a:pt x="0" y="85343"/>
                </a:lnTo>
                <a:lnTo>
                  <a:pt x="10667" y="80772"/>
                </a:lnTo>
                <a:close/>
              </a:path>
            </a:pathLst>
          </a:custGeom>
          <a:solidFill>
            <a:srgbClr val="B0B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5" name="object 80"/>
          <p:cNvSpPr>
            <a:spLocks/>
          </p:cNvSpPr>
          <p:nvPr/>
        </p:nvSpPr>
        <p:spPr bwMode="auto">
          <a:xfrm>
            <a:off x="6543675" y="5637213"/>
            <a:ext cx="79375" cy="77787"/>
          </a:xfrm>
          <a:custGeom>
            <a:avLst/>
            <a:gdLst>
              <a:gd name="T0" fmla="*/ 12192 w 92963"/>
              <a:gd name="T1" fmla="*/ 80771 h 85343"/>
              <a:gd name="T2" fmla="*/ 92963 w 92963"/>
              <a:gd name="T3" fmla="*/ 0 h 85343"/>
              <a:gd name="T4" fmla="*/ 80772 w 92963"/>
              <a:gd name="T5" fmla="*/ 4571 h 85343"/>
              <a:gd name="T6" fmla="*/ 0 w 92963"/>
              <a:gd name="T7" fmla="*/ 85343 h 85343"/>
              <a:gd name="T8" fmla="*/ 12192 w 92963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3">
                <a:moveTo>
                  <a:pt x="12192" y="80771"/>
                </a:moveTo>
                <a:lnTo>
                  <a:pt x="92963" y="0"/>
                </a:lnTo>
                <a:lnTo>
                  <a:pt x="80772" y="4571"/>
                </a:lnTo>
                <a:lnTo>
                  <a:pt x="0" y="85343"/>
                </a:lnTo>
                <a:lnTo>
                  <a:pt x="12192" y="80771"/>
                </a:lnTo>
                <a:close/>
              </a:path>
            </a:pathLst>
          </a:custGeom>
          <a:solidFill>
            <a:srgbClr val="B1B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6" name="object 81"/>
          <p:cNvSpPr>
            <a:spLocks/>
          </p:cNvSpPr>
          <p:nvPr/>
        </p:nvSpPr>
        <p:spPr bwMode="auto">
          <a:xfrm>
            <a:off x="6508750" y="5641975"/>
            <a:ext cx="103188" cy="88900"/>
          </a:xfrm>
          <a:custGeom>
            <a:avLst/>
            <a:gdLst>
              <a:gd name="T0" fmla="*/ 39624 w 120396"/>
              <a:gd name="T1" fmla="*/ 80772 h 97536"/>
              <a:gd name="T2" fmla="*/ 120396 w 120396"/>
              <a:gd name="T3" fmla="*/ 0 h 97536"/>
              <a:gd name="T4" fmla="*/ 80772 w 120396"/>
              <a:gd name="T5" fmla="*/ 16763 h 97536"/>
              <a:gd name="T6" fmla="*/ 0 w 120396"/>
              <a:gd name="T7" fmla="*/ 97536 h 97536"/>
              <a:gd name="T8" fmla="*/ 39624 w 120396"/>
              <a:gd name="T9" fmla="*/ 80772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396" h="97536">
                <a:moveTo>
                  <a:pt x="39624" y="80772"/>
                </a:moveTo>
                <a:lnTo>
                  <a:pt x="120396" y="0"/>
                </a:lnTo>
                <a:lnTo>
                  <a:pt x="80772" y="16763"/>
                </a:lnTo>
                <a:lnTo>
                  <a:pt x="0" y="97536"/>
                </a:lnTo>
                <a:lnTo>
                  <a:pt x="39624" y="80772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7" name="object 82"/>
          <p:cNvSpPr>
            <a:spLocks/>
          </p:cNvSpPr>
          <p:nvPr/>
        </p:nvSpPr>
        <p:spPr bwMode="auto">
          <a:xfrm>
            <a:off x="6543675" y="5641975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2B2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8" name="object 83"/>
          <p:cNvSpPr>
            <a:spLocks/>
          </p:cNvSpPr>
          <p:nvPr/>
        </p:nvSpPr>
        <p:spPr bwMode="auto">
          <a:xfrm>
            <a:off x="6537325" y="5641975"/>
            <a:ext cx="74613" cy="76200"/>
          </a:xfrm>
          <a:custGeom>
            <a:avLst/>
            <a:gdLst>
              <a:gd name="T0" fmla="*/ 7620 w 88392"/>
              <a:gd name="T1" fmla="*/ 80772 h 83820"/>
              <a:gd name="T2" fmla="*/ 88392 w 88392"/>
              <a:gd name="T3" fmla="*/ 0 h 83820"/>
              <a:gd name="T4" fmla="*/ 80772 w 88392"/>
              <a:gd name="T5" fmla="*/ 3048 h 83820"/>
              <a:gd name="T6" fmla="*/ 0 w 88392"/>
              <a:gd name="T7" fmla="*/ 83820 h 83820"/>
              <a:gd name="T8" fmla="*/ 7620 w 88392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20">
                <a:moveTo>
                  <a:pt x="7620" y="80772"/>
                </a:moveTo>
                <a:lnTo>
                  <a:pt x="88392" y="0"/>
                </a:lnTo>
                <a:lnTo>
                  <a:pt x="80772" y="3048"/>
                </a:lnTo>
                <a:lnTo>
                  <a:pt x="0" y="83820"/>
                </a:lnTo>
                <a:lnTo>
                  <a:pt x="7620" y="80772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29" name="object 84"/>
          <p:cNvSpPr>
            <a:spLocks/>
          </p:cNvSpPr>
          <p:nvPr/>
        </p:nvSpPr>
        <p:spPr bwMode="auto">
          <a:xfrm>
            <a:off x="6529388" y="5645150"/>
            <a:ext cx="76200" cy="76200"/>
          </a:xfrm>
          <a:custGeom>
            <a:avLst/>
            <a:gdLst>
              <a:gd name="T0" fmla="*/ 7620 w 88392"/>
              <a:gd name="T1" fmla="*/ 80772 h 83820"/>
              <a:gd name="T2" fmla="*/ 88392 w 88392"/>
              <a:gd name="T3" fmla="*/ 0 h 83820"/>
              <a:gd name="T4" fmla="*/ 80772 w 88392"/>
              <a:gd name="T5" fmla="*/ 3048 h 83820"/>
              <a:gd name="T6" fmla="*/ 0 w 88392"/>
              <a:gd name="T7" fmla="*/ 83820 h 83820"/>
              <a:gd name="T8" fmla="*/ 7620 w 88392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20">
                <a:moveTo>
                  <a:pt x="7620" y="80772"/>
                </a:moveTo>
                <a:lnTo>
                  <a:pt x="88392" y="0"/>
                </a:lnTo>
                <a:lnTo>
                  <a:pt x="80772" y="3048"/>
                </a:lnTo>
                <a:lnTo>
                  <a:pt x="0" y="83820"/>
                </a:lnTo>
                <a:lnTo>
                  <a:pt x="7620" y="80772"/>
                </a:lnTo>
                <a:close/>
              </a:path>
            </a:pathLst>
          </a:custGeom>
          <a:solidFill>
            <a:srgbClr val="B3B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0" name="object 85"/>
          <p:cNvSpPr>
            <a:spLocks/>
          </p:cNvSpPr>
          <p:nvPr/>
        </p:nvSpPr>
        <p:spPr bwMode="auto">
          <a:xfrm>
            <a:off x="6523038" y="5646738"/>
            <a:ext cx="76200" cy="77787"/>
          </a:xfrm>
          <a:custGeom>
            <a:avLst/>
            <a:gdLst>
              <a:gd name="T0" fmla="*/ 7620 w 88392"/>
              <a:gd name="T1" fmla="*/ 80772 h 85344"/>
              <a:gd name="T2" fmla="*/ 88392 w 88392"/>
              <a:gd name="T3" fmla="*/ 0 h 85344"/>
              <a:gd name="T4" fmla="*/ 80772 w 88392"/>
              <a:gd name="T5" fmla="*/ 4572 h 85344"/>
              <a:gd name="T6" fmla="*/ 0 w 88392"/>
              <a:gd name="T7" fmla="*/ 85344 h 85344"/>
              <a:gd name="T8" fmla="*/ 7620 w 88392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5344">
                <a:moveTo>
                  <a:pt x="7620" y="80772"/>
                </a:moveTo>
                <a:lnTo>
                  <a:pt x="88392" y="0"/>
                </a:lnTo>
                <a:lnTo>
                  <a:pt x="80772" y="4572"/>
                </a:lnTo>
                <a:lnTo>
                  <a:pt x="0" y="85344"/>
                </a:lnTo>
                <a:lnTo>
                  <a:pt x="7620" y="80772"/>
                </a:lnTo>
                <a:close/>
              </a:path>
            </a:pathLst>
          </a:custGeom>
          <a:solidFill>
            <a:srgbClr val="B4B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1" name="object 86"/>
          <p:cNvSpPr>
            <a:spLocks/>
          </p:cNvSpPr>
          <p:nvPr/>
        </p:nvSpPr>
        <p:spPr bwMode="auto">
          <a:xfrm>
            <a:off x="6515100" y="5651500"/>
            <a:ext cx="77788" cy="76200"/>
          </a:xfrm>
          <a:custGeom>
            <a:avLst/>
            <a:gdLst>
              <a:gd name="T0" fmla="*/ 9143 w 89915"/>
              <a:gd name="T1" fmla="*/ 80772 h 83819"/>
              <a:gd name="T2" fmla="*/ 89915 w 89915"/>
              <a:gd name="T3" fmla="*/ 0 h 83819"/>
              <a:gd name="T4" fmla="*/ 80772 w 89915"/>
              <a:gd name="T5" fmla="*/ 3048 h 83819"/>
              <a:gd name="T6" fmla="*/ 0 w 89915"/>
              <a:gd name="T7" fmla="*/ 83819 h 83819"/>
              <a:gd name="T8" fmla="*/ 9143 w 89915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5" h="83819">
                <a:moveTo>
                  <a:pt x="9143" y="80772"/>
                </a:moveTo>
                <a:lnTo>
                  <a:pt x="89915" y="0"/>
                </a:lnTo>
                <a:lnTo>
                  <a:pt x="80772" y="3048"/>
                </a:lnTo>
                <a:lnTo>
                  <a:pt x="0" y="83819"/>
                </a:lnTo>
                <a:lnTo>
                  <a:pt x="9143" y="80772"/>
                </a:lnTo>
                <a:close/>
              </a:path>
            </a:pathLst>
          </a:custGeom>
          <a:solidFill>
            <a:srgbClr val="B5B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2" name="object 87"/>
          <p:cNvSpPr>
            <a:spLocks/>
          </p:cNvSpPr>
          <p:nvPr/>
        </p:nvSpPr>
        <p:spPr bwMode="auto">
          <a:xfrm>
            <a:off x="6508750" y="5654675"/>
            <a:ext cx="76200" cy="76200"/>
          </a:xfrm>
          <a:custGeom>
            <a:avLst/>
            <a:gdLst>
              <a:gd name="T0" fmla="*/ 7620 w 88392"/>
              <a:gd name="T1" fmla="*/ 80771 h 83819"/>
              <a:gd name="T2" fmla="*/ 88392 w 88392"/>
              <a:gd name="T3" fmla="*/ 0 h 83819"/>
              <a:gd name="T4" fmla="*/ 80772 w 88392"/>
              <a:gd name="T5" fmla="*/ 3047 h 83819"/>
              <a:gd name="T6" fmla="*/ 0 w 88392"/>
              <a:gd name="T7" fmla="*/ 83819 h 83819"/>
              <a:gd name="T8" fmla="*/ 7620 w 88392"/>
              <a:gd name="T9" fmla="*/ 80771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19">
                <a:moveTo>
                  <a:pt x="7620" y="80771"/>
                </a:moveTo>
                <a:lnTo>
                  <a:pt x="88392" y="0"/>
                </a:lnTo>
                <a:lnTo>
                  <a:pt x="80772" y="3047"/>
                </a:lnTo>
                <a:lnTo>
                  <a:pt x="0" y="83819"/>
                </a:lnTo>
                <a:lnTo>
                  <a:pt x="7620" y="80771"/>
                </a:lnTo>
                <a:close/>
              </a:path>
            </a:pathLst>
          </a:custGeom>
          <a:solidFill>
            <a:srgbClr val="B6B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3" name="object 88"/>
          <p:cNvSpPr>
            <a:spLocks/>
          </p:cNvSpPr>
          <p:nvPr/>
        </p:nvSpPr>
        <p:spPr bwMode="auto">
          <a:xfrm>
            <a:off x="6478588" y="5656263"/>
            <a:ext cx="100012" cy="92075"/>
          </a:xfrm>
          <a:custGeom>
            <a:avLst/>
            <a:gdLst>
              <a:gd name="T0" fmla="*/ 35051 w 115824"/>
              <a:gd name="T1" fmla="*/ 80772 h 100584"/>
              <a:gd name="T2" fmla="*/ 115824 w 115824"/>
              <a:gd name="T3" fmla="*/ 0 h 100584"/>
              <a:gd name="T4" fmla="*/ 80772 w 115824"/>
              <a:gd name="T5" fmla="*/ 19812 h 100584"/>
              <a:gd name="T6" fmla="*/ 0 w 115824"/>
              <a:gd name="T7" fmla="*/ 100584 h 100584"/>
              <a:gd name="T8" fmla="*/ 35051 w 115824"/>
              <a:gd name="T9" fmla="*/ 80772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100584">
                <a:moveTo>
                  <a:pt x="35051" y="80772"/>
                </a:moveTo>
                <a:lnTo>
                  <a:pt x="115824" y="0"/>
                </a:lnTo>
                <a:lnTo>
                  <a:pt x="80772" y="19812"/>
                </a:lnTo>
                <a:lnTo>
                  <a:pt x="0" y="100584"/>
                </a:lnTo>
                <a:lnTo>
                  <a:pt x="35051" y="80772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4" name="object 89"/>
          <p:cNvSpPr>
            <a:spLocks/>
          </p:cNvSpPr>
          <p:nvPr/>
        </p:nvSpPr>
        <p:spPr bwMode="auto">
          <a:xfrm>
            <a:off x="6508750" y="5656263"/>
            <a:ext cx="69850" cy="74612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5" name="object 90"/>
          <p:cNvSpPr>
            <a:spLocks/>
          </p:cNvSpPr>
          <p:nvPr/>
        </p:nvSpPr>
        <p:spPr bwMode="auto">
          <a:xfrm>
            <a:off x="6503988" y="5656263"/>
            <a:ext cx="74612" cy="77787"/>
          </a:xfrm>
          <a:custGeom>
            <a:avLst/>
            <a:gdLst>
              <a:gd name="T0" fmla="*/ 6096 w 86868"/>
              <a:gd name="T1" fmla="*/ 80772 h 85344"/>
              <a:gd name="T2" fmla="*/ 86868 w 86868"/>
              <a:gd name="T3" fmla="*/ 0 h 85344"/>
              <a:gd name="T4" fmla="*/ 80772 w 86868"/>
              <a:gd name="T5" fmla="*/ 4572 h 85344"/>
              <a:gd name="T6" fmla="*/ 0 w 86868"/>
              <a:gd name="T7" fmla="*/ 85344 h 85344"/>
              <a:gd name="T8" fmla="*/ 6096 w 86868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5344">
                <a:moveTo>
                  <a:pt x="6096" y="80772"/>
                </a:moveTo>
                <a:lnTo>
                  <a:pt x="86868" y="0"/>
                </a:lnTo>
                <a:lnTo>
                  <a:pt x="80772" y="4572"/>
                </a:lnTo>
                <a:lnTo>
                  <a:pt x="0" y="85344"/>
                </a:lnTo>
                <a:lnTo>
                  <a:pt x="6096" y="80772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6" name="object 91"/>
          <p:cNvSpPr>
            <a:spLocks/>
          </p:cNvSpPr>
          <p:nvPr/>
        </p:nvSpPr>
        <p:spPr bwMode="auto">
          <a:xfrm>
            <a:off x="6497638" y="5661025"/>
            <a:ext cx="76200" cy="76200"/>
          </a:xfrm>
          <a:custGeom>
            <a:avLst/>
            <a:gdLst>
              <a:gd name="T0" fmla="*/ 7620 w 88392"/>
              <a:gd name="T1" fmla="*/ 80772 h 83820"/>
              <a:gd name="T2" fmla="*/ 88392 w 88392"/>
              <a:gd name="T3" fmla="*/ 0 h 83820"/>
              <a:gd name="T4" fmla="*/ 80772 w 88392"/>
              <a:gd name="T5" fmla="*/ 3048 h 83820"/>
              <a:gd name="T6" fmla="*/ 0 w 88392"/>
              <a:gd name="T7" fmla="*/ 83820 h 83820"/>
              <a:gd name="T8" fmla="*/ 7620 w 88392"/>
              <a:gd name="T9" fmla="*/ 80772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20">
                <a:moveTo>
                  <a:pt x="7620" y="80772"/>
                </a:moveTo>
                <a:lnTo>
                  <a:pt x="88392" y="0"/>
                </a:lnTo>
                <a:lnTo>
                  <a:pt x="80772" y="3048"/>
                </a:lnTo>
                <a:lnTo>
                  <a:pt x="0" y="83820"/>
                </a:lnTo>
                <a:lnTo>
                  <a:pt x="7620" y="80772"/>
                </a:lnTo>
                <a:close/>
              </a:path>
            </a:pathLst>
          </a:custGeom>
          <a:solidFill>
            <a:srgbClr val="B8B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7" name="object 92"/>
          <p:cNvSpPr>
            <a:spLocks/>
          </p:cNvSpPr>
          <p:nvPr/>
        </p:nvSpPr>
        <p:spPr bwMode="auto">
          <a:xfrm>
            <a:off x="6491288" y="5664200"/>
            <a:ext cx="74612" cy="77788"/>
          </a:xfrm>
          <a:custGeom>
            <a:avLst/>
            <a:gdLst>
              <a:gd name="T0" fmla="*/ 7620 w 88392"/>
              <a:gd name="T1" fmla="*/ 80772 h 85344"/>
              <a:gd name="T2" fmla="*/ 88392 w 88392"/>
              <a:gd name="T3" fmla="*/ 0 h 85344"/>
              <a:gd name="T4" fmla="*/ 80772 w 88392"/>
              <a:gd name="T5" fmla="*/ 4572 h 85344"/>
              <a:gd name="T6" fmla="*/ 0 w 88392"/>
              <a:gd name="T7" fmla="*/ 85344 h 85344"/>
              <a:gd name="T8" fmla="*/ 7620 w 88392"/>
              <a:gd name="T9" fmla="*/ 80772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5344">
                <a:moveTo>
                  <a:pt x="7620" y="80772"/>
                </a:moveTo>
                <a:lnTo>
                  <a:pt x="88392" y="0"/>
                </a:lnTo>
                <a:lnTo>
                  <a:pt x="80772" y="4572"/>
                </a:lnTo>
                <a:lnTo>
                  <a:pt x="0" y="85344"/>
                </a:lnTo>
                <a:lnTo>
                  <a:pt x="7620" y="80772"/>
                </a:lnTo>
                <a:close/>
              </a:path>
            </a:pathLst>
          </a:custGeom>
          <a:solidFill>
            <a:srgbClr val="B9B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8" name="object 93"/>
          <p:cNvSpPr>
            <a:spLocks/>
          </p:cNvSpPr>
          <p:nvPr/>
        </p:nvSpPr>
        <p:spPr bwMode="auto">
          <a:xfrm>
            <a:off x="6486525" y="5667375"/>
            <a:ext cx="73025" cy="76200"/>
          </a:xfrm>
          <a:custGeom>
            <a:avLst/>
            <a:gdLst>
              <a:gd name="T0" fmla="*/ 6095 w 86867"/>
              <a:gd name="T1" fmla="*/ 80772 h 83819"/>
              <a:gd name="T2" fmla="*/ 86867 w 86867"/>
              <a:gd name="T3" fmla="*/ 0 h 83819"/>
              <a:gd name="T4" fmla="*/ 80771 w 86867"/>
              <a:gd name="T5" fmla="*/ 3048 h 83819"/>
              <a:gd name="T6" fmla="*/ 0 w 86867"/>
              <a:gd name="T7" fmla="*/ 83819 h 83819"/>
              <a:gd name="T8" fmla="*/ 6095 w 86867"/>
              <a:gd name="T9" fmla="*/ 80772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7" h="83819">
                <a:moveTo>
                  <a:pt x="6095" y="80772"/>
                </a:moveTo>
                <a:lnTo>
                  <a:pt x="86867" y="0"/>
                </a:lnTo>
                <a:lnTo>
                  <a:pt x="80771" y="3048"/>
                </a:lnTo>
                <a:lnTo>
                  <a:pt x="0" y="83819"/>
                </a:lnTo>
                <a:lnTo>
                  <a:pt x="6095" y="80772"/>
                </a:lnTo>
                <a:close/>
              </a:path>
            </a:pathLst>
          </a:custGeom>
          <a:solidFill>
            <a:srgbClr val="BAB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39" name="object 94"/>
          <p:cNvSpPr>
            <a:spLocks/>
          </p:cNvSpPr>
          <p:nvPr/>
        </p:nvSpPr>
        <p:spPr bwMode="auto">
          <a:xfrm>
            <a:off x="6478588" y="5670550"/>
            <a:ext cx="76200" cy="77788"/>
          </a:xfrm>
          <a:custGeom>
            <a:avLst/>
            <a:gdLst>
              <a:gd name="T0" fmla="*/ 7620 w 88391"/>
              <a:gd name="T1" fmla="*/ 80771 h 85343"/>
              <a:gd name="T2" fmla="*/ 88391 w 88391"/>
              <a:gd name="T3" fmla="*/ 0 h 85343"/>
              <a:gd name="T4" fmla="*/ 80772 w 88391"/>
              <a:gd name="T5" fmla="*/ 4571 h 85343"/>
              <a:gd name="T6" fmla="*/ 0 w 88391"/>
              <a:gd name="T7" fmla="*/ 85343 h 85343"/>
              <a:gd name="T8" fmla="*/ 7620 w 88391"/>
              <a:gd name="T9" fmla="*/ 80771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5343">
                <a:moveTo>
                  <a:pt x="7620" y="80771"/>
                </a:moveTo>
                <a:lnTo>
                  <a:pt x="88391" y="0"/>
                </a:lnTo>
                <a:lnTo>
                  <a:pt x="80772" y="4571"/>
                </a:lnTo>
                <a:lnTo>
                  <a:pt x="0" y="85343"/>
                </a:lnTo>
                <a:lnTo>
                  <a:pt x="7620" y="80771"/>
                </a:lnTo>
                <a:close/>
              </a:path>
            </a:pathLst>
          </a:custGeom>
          <a:solidFill>
            <a:srgbClr val="BBBB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0" name="object 95"/>
          <p:cNvSpPr>
            <a:spLocks/>
          </p:cNvSpPr>
          <p:nvPr/>
        </p:nvSpPr>
        <p:spPr bwMode="auto">
          <a:xfrm>
            <a:off x="6454775" y="5675313"/>
            <a:ext cx="93663" cy="90487"/>
          </a:xfrm>
          <a:custGeom>
            <a:avLst/>
            <a:gdLst>
              <a:gd name="T0" fmla="*/ 28955 w 109727"/>
              <a:gd name="T1" fmla="*/ 80772 h 100584"/>
              <a:gd name="T2" fmla="*/ 109727 w 109727"/>
              <a:gd name="T3" fmla="*/ 0 h 100584"/>
              <a:gd name="T4" fmla="*/ 80771 w 109727"/>
              <a:gd name="T5" fmla="*/ 19812 h 100584"/>
              <a:gd name="T6" fmla="*/ 0 w 109727"/>
              <a:gd name="T7" fmla="*/ 100584 h 100584"/>
              <a:gd name="T8" fmla="*/ 28955 w 109727"/>
              <a:gd name="T9" fmla="*/ 80772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727" h="100584">
                <a:moveTo>
                  <a:pt x="28955" y="80772"/>
                </a:moveTo>
                <a:lnTo>
                  <a:pt x="109727" y="0"/>
                </a:lnTo>
                <a:lnTo>
                  <a:pt x="80771" y="19812"/>
                </a:lnTo>
                <a:lnTo>
                  <a:pt x="0" y="100584"/>
                </a:lnTo>
                <a:lnTo>
                  <a:pt x="28955" y="80772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1" name="object 96"/>
          <p:cNvSpPr>
            <a:spLocks/>
          </p:cNvSpPr>
          <p:nvPr/>
        </p:nvSpPr>
        <p:spPr bwMode="auto">
          <a:xfrm>
            <a:off x="6478588" y="5675313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DB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2" name="object 97"/>
          <p:cNvSpPr>
            <a:spLocks/>
          </p:cNvSpPr>
          <p:nvPr/>
        </p:nvSpPr>
        <p:spPr bwMode="auto">
          <a:xfrm>
            <a:off x="6467475" y="5675313"/>
            <a:ext cx="80963" cy="80962"/>
          </a:xfrm>
          <a:custGeom>
            <a:avLst/>
            <a:gdLst>
              <a:gd name="T0" fmla="*/ 13716 w 94488"/>
              <a:gd name="T1" fmla="*/ 80772 h 89916"/>
              <a:gd name="T2" fmla="*/ 94488 w 94488"/>
              <a:gd name="T3" fmla="*/ 0 h 89916"/>
              <a:gd name="T4" fmla="*/ 80772 w 94488"/>
              <a:gd name="T5" fmla="*/ 9144 h 89916"/>
              <a:gd name="T6" fmla="*/ 0 w 94488"/>
              <a:gd name="T7" fmla="*/ 89916 h 89916"/>
              <a:gd name="T8" fmla="*/ 13716 w 94488"/>
              <a:gd name="T9" fmla="*/ 80772 h 89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488" h="89916">
                <a:moveTo>
                  <a:pt x="13716" y="80772"/>
                </a:moveTo>
                <a:lnTo>
                  <a:pt x="94488" y="0"/>
                </a:lnTo>
                <a:lnTo>
                  <a:pt x="80772" y="9144"/>
                </a:lnTo>
                <a:lnTo>
                  <a:pt x="0" y="89916"/>
                </a:lnTo>
                <a:lnTo>
                  <a:pt x="13716" y="80772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3" name="object 98"/>
          <p:cNvSpPr>
            <a:spLocks/>
          </p:cNvSpPr>
          <p:nvPr/>
        </p:nvSpPr>
        <p:spPr bwMode="auto">
          <a:xfrm>
            <a:off x="6454775" y="5683250"/>
            <a:ext cx="82550" cy="82550"/>
          </a:xfrm>
          <a:custGeom>
            <a:avLst/>
            <a:gdLst>
              <a:gd name="T0" fmla="*/ 15239 w 96011"/>
              <a:gd name="T1" fmla="*/ 80772 h 91439"/>
              <a:gd name="T2" fmla="*/ 96011 w 96011"/>
              <a:gd name="T3" fmla="*/ 0 h 91439"/>
              <a:gd name="T4" fmla="*/ 80771 w 96011"/>
              <a:gd name="T5" fmla="*/ 10667 h 91439"/>
              <a:gd name="T6" fmla="*/ 0 w 96011"/>
              <a:gd name="T7" fmla="*/ 91439 h 91439"/>
              <a:gd name="T8" fmla="*/ 15239 w 96011"/>
              <a:gd name="T9" fmla="*/ 80772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11" h="91439">
                <a:moveTo>
                  <a:pt x="15239" y="80772"/>
                </a:moveTo>
                <a:lnTo>
                  <a:pt x="96011" y="0"/>
                </a:lnTo>
                <a:lnTo>
                  <a:pt x="80771" y="10667"/>
                </a:lnTo>
                <a:lnTo>
                  <a:pt x="0" y="91439"/>
                </a:lnTo>
                <a:lnTo>
                  <a:pt x="15239" y="80772"/>
                </a:lnTo>
                <a:close/>
              </a:path>
            </a:pathLst>
          </a:custGeom>
          <a:solidFill>
            <a:srgbClr val="C1C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4" name="object 99"/>
          <p:cNvSpPr>
            <a:spLocks/>
          </p:cNvSpPr>
          <p:nvPr/>
        </p:nvSpPr>
        <p:spPr bwMode="auto">
          <a:xfrm>
            <a:off x="6443663" y="5692775"/>
            <a:ext cx="79375" cy="82550"/>
          </a:xfrm>
          <a:custGeom>
            <a:avLst/>
            <a:gdLst>
              <a:gd name="T0" fmla="*/ 12192 w 92963"/>
              <a:gd name="T1" fmla="*/ 80772 h 91440"/>
              <a:gd name="T2" fmla="*/ 92963 w 92963"/>
              <a:gd name="T3" fmla="*/ 0 h 91440"/>
              <a:gd name="T4" fmla="*/ 80772 w 92963"/>
              <a:gd name="T5" fmla="*/ 10668 h 91440"/>
              <a:gd name="T6" fmla="*/ 0 w 92963"/>
              <a:gd name="T7" fmla="*/ 91440 h 91440"/>
              <a:gd name="T8" fmla="*/ 12192 w 92963"/>
              <a:gd name="T9" fmla="*/ 80772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91440">
                <a:moveTo>
                  <a:pt x="12192" y="80772"/>
                </a:moveTo>
                <a:lnTo>
                  <a:pt x="92963" y="0"/>
                </a:lnTo>
                <a:lnTo>
                  <a:pt x="80772" y="10668"/>
                </a:lnTo>
                <a:lnTo>
                  <a:pt x="0" y="91440"/>
                </a:lnTo>
                <a:lnTo>
                  <a:pt x="12192" y="80772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5" name="object 100"/>
          <p:cNvSpPr>
            <a:spLocks/>
          </p:cNvSpPr>
          <p:nvPr/>
        </p:nvSpPr>
        <p:spPr bwMode="auto">
          <a:xfrm>
            <a:off x="6454775" y="5692775"/>
            <a:ext cx="68263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C4C4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6" name="object 101"/>
          <p:cNvSpPr>
            <a:spLocks/>
          </p:cNvSpPr>
          <p:nvPr/>
        </p:nvSpPr>
        <p:spPr bwMode="auto">
          <a:xfrm>
            <a:off x="6435725" y="5702300"/>
            <a:ext cx="77788" cy="82550"/>
          </a:xfrm>
          <a:custGeom>
            <a:avLst/>
            <a:gdLst>
              <a:gd name="T0" fmla="*/ 10668 w 91440"/>
              <a:gd name="T1" fmla="*/ 80772 h 91439"/>
              <a:gd name="T2" fmla="*/ 0 w 91440"/>
              <a:gd name="T3" fmla="*/ 91439 h 91439"/>
              <a:gd name="T4" fmla="*/ 80772 w 91440"/>
              <a:gd name="T5" fmla="*/ 10667 h 91439"/>
              <a:gd name="T6" fmla="*/ 91440 w 91440"/>
              <a:gd name="T7" fmla="*/ 0 h 91439"/>
              <a:gd name="T8" fmla="*/ 10668 w 91440"/>
              <a:gd name="T9" fmla="*/ 80772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" h="91439">
                <a:moveTo>
                  <a:pt x="10668" y="80772"/>
                </a:moveTo>
                <a:lnTo>
                  <a:pt x="0" y="91439"/>
                </a:lnTo>
                <a:lnTo>
                  <a:pt x="80772" y="10667"/>
                </a:lnTo>
                <a:lnTo>
                  <a:pt x="91440" y="0"/>
                </a:lnTo>
                <a:lnTo>
                  <a:pt x="10668" y="80772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7" name="object 102"/>
          <p:cNvSpPr>
            <a:spLocks/>
          </p:cNvSpPr>
          <p:nvPr/>
        </p:nvSpPr>
        <p:spPr bwMode="auto">
          <a:xfrm>
            <a:off x="6443663" y="57023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9C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8" name="object 103"/>
          <p:cNvSpPr>
            <a:spLocks/>
          </p:cNvSpPr>
          <p:nvPr/>
        </p:nvSpPr>
        <p:spPr bwMode="auto">
          <a:xfrm>
            <a:off x="7567613" y="5826125"/>
            <a:ext cx="76200" cy="82550"/>
          </a:xfrm>
          <a:custGeom>
            <a:avLst/>
            <a:gdLst>
              <a:gd name="T0" fmla="*/ 0 w 89916"/>
              <a:gd name="T1" fmla="*/ 91440 h 91440"/>
              <a:gd name="T2" fmla="*/ 80772 w 89916"/>
              <a:gd name="T3" fmla="*/ 10667 h 91440"/>
              <a:gd name="T4" fmla="*/ 89916 w 89916"/>
              <a:gd name="T5" fmla="*/ 0 h 91440"/>
              <a:gd name="T6" fmla="*/ 9144 w 89916"/>
              <a:gd name="T7" fmla="*/ 80771 h 91440"/>
              <a:gd name="T8" fmla="*/ 0 w 89916"/>
              <a:gd name="T9" fmla="*/ 91440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91440">
                <a:moveTo>
                  <a:pt x="0" y="91440"/>
                </a:moveTo>
                <a:lnTo>
                  <a:pt x="80772" y="10667"/>
                </a:lnTo>
                <a:lnTo>
                  <a:pt x="89916" y="0"/>
                </a:lnTo>
                <a:lnTo>
                  <a:pt x="9144" y="80771"/>
                </a:lnTo>
                <a:lnTo>
                  <a:pt x="0" y="91440"/>
                </a:lnTo>
                <a:close/>
              </a:path>
            </a:pathLst>
          </a:custGeom>
          <a:solidFill>
            <a:srgbClr val="CCC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49" name="object 104"/>
          <p:cNvSpPr>
            <a:spLocks/>
          </p:cNvSpPr>
          <p:nvPr/>
        </p:nvSpPr>
        <p:spPr bwMode="auto">
          <a:xfrm>
            <a:off x="7567613" y="5835650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0" name="object 105"/>
          <p:cNvSpPr>
            <a:spLocks/>
          </p:cNvSpPr>
          <p:nvPr/>
        </p:nvSpPr>
        <p:spPr bwMode="auto">
          <a:xfrm>
            <a:off x="7575550" y="5816600"/>
            <a:ext cx="76200" cy="82550"/>
          </a:xfrm>
          <a:custGeom>
            <a:avLst/>
            <a:gdLst>
              <a:gd name="T0" fmla="*/ 0 w 89916"/>
              <a:gd name="T1" fmla="*/ 91439 h 91439"/>
              <a:gd name="T2" fmla="*/ 80772 w 89916"/>
              <a:gd name="T3" fmla="*/ 10668 h 91439"/>
              <a:gd name="T4" fmla="*/ 89916 w 89916"/>
              <a:gd name="T5" fmla="*/ 0 h 91439"/>
              <a:gd name="T6" fmla="*/ 9144 w 89916"/>
              <a:gd name="T7" fmla="*/ 80772 h 91439"/>
              <a:gd name="T8" fmla="*/ 0 w 89916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91439">
                <a:moveTo>
                  <a:pt x="0" y="91439"/>
                </a:moveTo>
                <a:lnTo>
                  <a:pt x="80772" y="10668"/>
                </a:lnTo>
                <a:lnTo>
                  <a:pt x="89916" y="0"/>
                </a:lnTo>
                <a:lnTo>
                  <a:pt x="9144" y="80772"/>
                </a:lnTo>
                <a:lnTo>
                  <a:pt x="0" y="91439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1" name="object 106"/>
          <p:cNvSpPr>
            <a:spLocks/>
          </p:cNvSpPr>
          <p:nvPr/>
        </p:nvSpPr>
        <p:spPr bwMode="auto">
          <a:xfrm>
            <a:off x="7575550" y="5826125"/>
            <a:ext cx="68263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1D1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2" name="object 107"/>
          <p:cNvSpPr>
            <a:spLocks/>
          </p:cNvSpPr>
          <p:nvPr/>
        </p:nvSpPr>
        <p:spPr bwMode="auto">
          <a:xfrm>
            <a:off x="7583488" y="5805488"/>
            <a:ext cx="74612" cy="84137"/>
          </a:xfrm>
          <a:custGeom>
            <a:avLst/>
            <a:gdLst>
              <a:gd name="T0" fmla="*/ 0 w 86868"/>
              <a:gd name="T1" fmla="*/ 92963 h 92963"/>
              <a:gd name="T2" fmla="*/ 80772 w 86868"/>
              <a:gd name="T3" fmla="*/ 12191 h 92963"/>
              <a:gd name="T4" fmla="*/ 86868 w 86868"/>
              <a:gd name="T5" fmla="*/ 0 h 92963"/>
              <a:gd name="T6" fmla="*/ 6096 w 86868"/>
              <a:gd name="T7" fmla="*/ 80772 h 92963"/>
              <a:gd name="T8" fmla="*/ 0 w 86868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92963">
                <a:moveTo>
                  <a:pt x="0" y="92963"/>
                </a:moveTo>
                <a:lnTo>
                  <a:pt x="80772" y="12191"/>
                </a:lnTo>
                <a:lnTo>
                  <a:pt x="86868" y="0"/>
                </a:lnTo>
                <a:lnTo>
                  <a:pt x="6096" y="80772"/>
                </a:lnTo>
                <a:lnTo>
                  <a:pt x="0" y="92963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3" name="object 108"/>
          <p:cNvSpPr>
            <a:spLocks/>
          </p:cNvSpPr>
          <p:nvPr/>
        </p:nvSpPr>
        <p:spPr bwMode="auto">
          <a:xfrm>
            <a:off x="7583488" y="5816600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4" name="object 109"/>
          <p:cNvSpPr>
            <a:spLocks/>
          </p:cNvSpPr>
          <p:nvPr/>
        </p:nvSpPr>
        <p:spPr bwMode="auto">
          <a:xfrm>
            <a:off x="7588250" y="5795963"/>
            <a:ext cx="71438" cy="82550"/>
          </a:xfrm>
          <a:custGeom>
            <a:avLst/>
            <a:gdLst>
              <a:gd name="T0" fmla="*/ 0 w 83820"/>
              <a:gd name="T1" fmla="*/ 91440 h 91440"/>
              <a:gd name="T2" fmla="*/ 80772 w 83820"/>
              <a:gd name="T3" fmla="*/ 10668 h 91440"/>
              <a:gd name="T4" fmla="*/ 83820 w 83820"/>
              <a:gd name="T5" fmla="*/ 0 h 91440"/>
              <a:gd name="T6" fmla="*/ 3048 w 83820"/>
              <a:gd name="T7" fmla="*/ 80772 h 91440"/>
              <a:gd name="T8" fmla="*/ 0 w 83820"/>
              <a:gd name="T9" fmla="*/ 91440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91440">
                <a:moveTo>
                  <a:pt x="0" y="91440"/>
                </a:moveTo>
                <a:lnTo>
                  <a:pt x="80772" y="10668"/>
                </a:lnTo>
                <a:lnTo>
                  <a:pt x="83820" y="0"/>
                </a:lnTo>
                <a:lnTo>
                  <a:pt x="3048" y="80772"/>
                </a:lnTo>
                <a:lnTo>
                  <a:pt x="0" y="91440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5" name="object 110"/>
          <p:cNvSpPr>
            <a:spLocks/>
          </p:cNvSpPr>
          <p:nvPr/>
        </p:nvSpPr>
        <p:spPr bwMode="auto">
          <a:xfrm>
            <a:off x="7588250" y="5805488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AD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6" name="object 111"/>
          <p:cNvSpPr>
            <a:spLocks/>
          </p:cNvSpPr>
          <p:nvPr/>
        </p:nvSpPr>
        <p:spPr bwMode="auto">
          <a:xfrm>
            <a:off x="7588250" y="5800725"/>
            <a:ext cx="69850" cy="77788"/>
          </a:xfrm>
          <a:custGeom>
            <a:avLst/>
            <a:gdLst>
              <a:gd name="T0" fmla="*/ 0 w 82296"/>
              <a:gd name="T1" fmla="*/ 85344 h 85344"/>
              <a:gd name="T2" fmla="*/ 80772 w 82296"/>
              <a:gd name="T3" fmla="*/ 4572 h 85344"/>
              <a:gd name="T4" fmla="*/ 82296 w 82296"/>
              <a:gd name="T5" fmla="*/ 0 h 85344"/>
              <a:gd name="T6" fmla="*/ 1524 w 82296"/>
              <a:gd name="T7" fmla="*/ 80772 h 85344"/>
              <a:gd name="T8" fmla="*/ 0 w 82296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4">
                <a:moveTo>
                  <a:pt x="0" y="85344"/>
                </a:moveTo>
                <a:lnTo>
                  <a:pt x="80772" y="4572"/>
                </a:lnTo>
                <a:lnTo>
                  <a:pt x="82296" y="0"/>
                </a:lnTo>
                <a:lnTo>
                  <a:pt x="1524" y="80772"/>
                </a:lnTo>
                <a:lnTo>
                  <a:pt x="0" y="85344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7" name="object 112"/>
          <p:cNvSpPr>
            <a:spLocks/>
          </p:cNvSpPr>
          <p:nvPr/>
        </p:nvSpPr>
        <p:spPr bwMode="auto">
          <a:xfrm>
            <a:off x="7589838" y="5795963"/>
            <a:ext cx="69850" cy="77787"/>
          </a:xfrm>
          <a:custGeom>
            <a:avLst/>
            <a:gdLst>
              <a:gd name="T0" fmla="*/ 0 w 82296"/>
              <a:gd name="T1" fmla="*/ 86868 h 86868"/>
              <a:gd name="T2" fmla="*/ 80772 w 82296"/>
              <a:gd name="T3" fmla="*/ 6096 h 86868"/>
              <a:gd name="T4" fmla="*/ 82296 w 82296"/>
              <a:gd name="T5" fmla="*/ 0 h 86868"/>
              <a:gd name="T6" fmla="*/ 1524 w 82296"/>
              <a:gd name="T7" fmla="*/ 80772 h 86868"/>
              <a:gd name="T8" fmla="*/ 0 w 82296"/>
              <a:gd name="T9" fmla="*/ 86868 h 86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6868">
                <a:moveTo>
                  <a:pt x="0" y="86868"/>
                </a:moveTo>
                <a:lnTo>
                  <a:pt x="80772" y="6096"/>
                </a:lnTo>
                <a:lnTo>
                  <a:pt x="82296" y="0"/>
                </a:lnTo>
                <a:lnTo>
                  <a:pt x="1524" y="80772"/>
                </a:lnTo>
                <a:lnTo>
                  <a:pt x="0" y="86868"/>
                </a:lnTo>
                <a:close/>
              </a:path>
            </a:pathLst>
          </a:custGeom>
          <a:solidFill>
            <a:srgbClr val="DBDB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8" name="object 113"/>
          <p:cNvSpPr>
            <a:spLocks/>
          </p:cNvSpPr>
          <p:nvPr/>
        </p:nvSpPr>
        <p:spPr bwMode="auto">
          <a:xfrm>
            <a:off x="7591425" y="5784850"/>
            <a:ext cx="71438" cy="84138"/>
          </a:xfrm>
          <a:custGeom>
            <a:avLst/>
            <a:gdLst>
              <a:gd name="T0" fmla="*/ 0 w 83819"/>
              <a:gd name="T1" fmla="*/ 92963 h 92963"/>
              <a:gd name="T2" fmla="*/ 80772 w 83819"/>
              <a:gd name="T3" fmla="*/ 12191 h 92963"/>
              <a:gd name="T4" fmla="*/ 83819 w 83819"/>
              <a:gd name="T5" fmla="*/ 0 h 92963"/>
              <a:gd name="T6" fmla="*/ 3048 w 83819"/>
              <a:gd name="T7" fmla="*/ 80772 h 92963"/>
              <a:gd name="T8" fmla="*/ 0 w 83819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92963">
                <a:moveTo>
                  <a:pt x="0" y="92963"/>
                </a:moveTo>
                <a:lnTo>
                  <a:pt x="80772" y="12191"/>
                </a:lnTo>
                <a:lnTo>
                  <a:pt x="83819" y="0"/>
                </a:lnTo>
                <a:lnTo>
                  <a:pt x="3048" y="80772"/>
                </a:lnTo>
                <a:lnTo>
                  <a:pt x="0" y="92963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59" name="object 114"/>
          <p:cNvSpPr>
            <a:spLocks/>
          </p:cNvSpPr>
          <p:nvPr/>
        </p:nvSpPr>
        <p:spPr bwMode="auto">
          <a:xfrm>
            <a:off x="7591425" y="5795963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DDD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0" name="object 115"/>
          <p:cNvSpPr>
            <a:spLocks/>
          </p:cNvSpPr>
          <p:nvPr/>
        </p:nvSpPr>
        <p:spPr bwMode="auto">
          <a:xfrm>
            <a:off x="7591425" y="5789613"/>
            <a:ext cx="69850" cy="79375"/>
          </a:xfrm>
          <a:custGeom>
            <a:avLst/>
            <a:gdLst>
              <a:gd name="T0" fmla="*/ 0 w 82295"/>
              <a:gd name="T1" fmla="*/ 86867 h 86867"/>
              <a:gd name="T2" fmla="*/ 80772 w 82295"/>
              <a:gd name="T3" fmla="*/ 6095 h 86867"/>
              <a:gd name="T4" fmla="*/ 82295 w 82295"/>
              <a:gd name="T5" fmla="*/ 0 h 86867"/>
              <a:gd name="T6" fmla="*/ 1524 w 82295"/>
              <a:gd name="T7" fmla="*/ 80772 h 86867"/>
              <a:gd name="T8" fmla="*/ 0 w 82295"/>
              <a:gd name="T9" fmla="*/ 86867 h 8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6867">
                <a:moveTo>
                  <a:pt x="0" y="86867"/>
                </a:moveTo>
                <a:lnTo>
                  <a:pt x="80772" y="6095"/>
                </a:lnTo>
                <a:lnTo>
                  <a:pt x="82295" y="0"/>
                </a:lnTo>
                <a:lnTo>
                  <a:pt x="1524" y="80772"/>
                </a:lnTo>
                <a:lnTo>
                  <a:pt x="0" y="86867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1" name="object 116"/>
          <p:cNvSpPr>
            <a:spLocks/>
          </p:cNvSpPr>
          <p:nvPr/>
        </p:nvSpPr>
        <p:spPr bwMode="auto">
          <a:xfrm>
            <a:off x="7593013" y="5784850"/>
            <a:ext cx="69850" cy="77788"/>
          </a:xfrm>
          <a:custGeom>
            <a:avLst/>
            <a:gdLst>
              <a:gd name="T0" fmla="*/ 0 w 82295"/>
              <a:gd name="T1" fmla="*/ 86868 h 86868"/>
              <a:gd name="T2" fmla="*/ 80771 w 82295"/>
              <a:gd name="T3" fmla="*/ 6096 h 86868"/>
              <a:gd name="T4" fmla="*/ 82295 w 82295"/>
              <a:gd name="T5" fmla="*/ 0 h 86868"/>
              <a:gd name="T6" fmla="*/ 1524 w 82295"/>
              <a:gd name="T7" fmla="*/ 80772 h 86868"/>
              <a:gd name="T8" fmla="*/ 0 w 82295"/>
              <a:gd name="T9" fmla="*/ 86868 h 86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6868">
                <a:moveTo>
                  <a:pt x="0" y="86868"/>
                </a:moveTo>
                <a:lnTo>
                  <a:pt x="80771" y="6096"/>
                </a:lnTo>
                <a:lnTo>
                  <a:pt x="82295" y="0"/>
                </a:lnTo>
                <a:lnTo>
                  <a:pt x="1524" y="80772"/>
                </a:lnTo>
                <a:lnTo>
                  <a:pt x="0" y="86868"/>
                </a:lnTo>
                <a:close/>
              </a:path>
            </a:pathLst>
          </a:custGeom>
          <a:solidFill>
            <a:srgbClr val="DEDE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2" name="object 117"/>
          <p:cNvSpPr>
            <a:spLocks/>
          </p:cNvSpPr>
          <p:nvPr/>
        </p:nvSpPr>
        <p:spPr bwMode="auto">
          <a:xfrm>
            <a:off x="7593013" y="5773738"/>
            <a:ext cx="71437" cy="84137"/>
          </a:xfrm>
          <a:custGeom>
            <a:avLst/>
            <a:gdLst>
              <a:gd name="T0" fmla="*/ 0 w 82295"/>
              <a:gd name="T1" fmla="*/ 92963 h 92963"/>
              <a:gd name="T2" fmla="*/ 80771 w 82295"/>
              <a:gd name="T3" fmla="*/ 12191 h 92963"/>
              <a:gd name="T4" fmla="*/ 82295 w 82295"/>
              <a:gd name="T5" fmla="*/ 0 h 92963"/>
              <a:gd name="T6" fmla="*/ 1524 w 82295"/>
              <a:gd name="T7" fmla="*/ 80772 h 92963"/>
              <a:gd name="T8" fmla="*/ 0 w 82295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92963">
                <a:moveTo>
                  <a:pt x="0" y="92963"/>
                </a:moveTo>
                <a:lnTo>
                  <a:pt x="80771" y="12191"/>
                </a:lnTo>
                <a:lnTo>
                  <a:pt x="82295" y="0"/>
                </a:lnTo>
                <a:lnTo>
                  <a:pt x="1524" y="80772"/>
                </a:lnTo>
                <a:lnTo>
                  <a:pt x="0" y="92963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3" name="object 118"/>
          <p:cNvSpPr>
            <a:spLocks/>
          </p:cNvSpPr>
          <p:nvPr/>
        </p:nvSpPr>
        <p:spPr bwMode="auto">
          <a:xfrm>
            <a:off x="7593013" y="5784850"/>
            <a:ext cx="69850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E0E0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4" name="object 119"/>
          <p:cNvSpPr>
            <a:spLocks/>
          </p:cNvSpPr>
          <p:nvPr/>
        </p:nvSpPr>
        <p:spPr bwMode="auto">
          <a:xfrm>
            <a:off x="7593013" y="5764213"/>
            <a:ext cx="71437" cy="82550"/>
          </a:xfrm>
          <a:custGeom>
            <a:avLst/>
            <a:gdLst>
              <a:gd name="T0" fmla="*/ 1524 w 82295"/>
              <a:gd name="T1" fmla="*/ 91440 h 91440"/>
              <a:gd name="T2" fmla="*/ 82295 w 82295"/>
              <a:gd name="T3" fmla="*/ 10668 h 91440"/>
              <a:gd name="T4" fmla="*/ 80771 w 82295"/>
              <a:gd name="T5" fmla="*/ 0 h 91440"/>
              <a:gd name="T6" fmla="*/ 0 w 82295"/>
              <a:gd name="T7" fmla="*/ 80772 h 91440"/>
              <a:gd name="T8" fmla="*/ 1524 w 82295"/>
              <a:gd name="T9" fmla="*/ 91440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91440">
                <a:moveTo>
                  <a:pt x="1524" y="91440"/>
                </a:moveTo>
                <a:lnTo>
                  <a:pt x="82295" y="10668"/>
                </a:lnTo>
                <a:lnTo>
                  <a:pt x="80771" y="0"/>
                </a:lnTo>
                <a:lnTo>
                  <a:pt x="0" y="80772"/>
                </a:lnTo>
                <a:lnTo>
                  <a:pt x="1524" y="91440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5" name="object 120"/>
          <p:cNvSpPr>
            <a:spLocks/>
          </p:cNvSpPr>
          <p:nvPr/>
        </p:nvSpPr>
        <p:spPr bwMode="auto">
          <a:xfrm>
            <a:off x="7594600" y="5773738"/>
            <a:ext cx="69850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6" name="object 121"/>
          <p:cNvSpPr>
            <a:spLocks/>
          </p:cNvSpPr>
          <p:nvPr/>
        </p:nvSpPr>
        <p:spPr bwMode="auto">
          <a:xfrm>
            <a:off x="7591425" y="5753100"/>
            <a:ext cx="71438" cy="84138"/>
          </a:xfrm>
          <a:custGeom>
            <a:avLst/>
            <a:gdLst>
              <a:gd name="T0" fmla="*/ 3048 w 83819"/>
              <a:gd name="T1" fmla="*/ 92963 h 92963"/>
              <a:gd name="T2" fmla="*/ 83819 w 83819"/>
              <a:gd name="T3" fmla="*/ 12191 h 92963"/>
              <a:gd name="T4" fmla="*/ 80772 w 83819"/>
              <a:gd name="T5" fmla="*/ 0 h 92963"/>
              <a:gd name="T6" fmla="*/ 0 w 83819"/>
              <a:gd name="T7" fmla="*/ 80772 h 92963"/>
              <a:gd name="T8" fmla="*/ 3048 w 83819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92963">
                <a:moveTo>
                  <a:pt x="3048" y="92963"/>
                </a:moveTo>
                <a:lnTo>
                  <a:pt x="83819" y="12191"/>
                </a:lnTo>
                <a:lnTo>
                  <a:pt x="80772" y="0"/>
                </a:lnTo>
                <a:lnTo>
                  <a:pt x="0" y="80772"/>
                </a:lnTo>
                <a:lnTo>
                  <a:pt x="3048" y="92963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7" name="object 122"/>
          <p:cNvSpPr>
            <a:spLocks/>
          </p:cNvSpPr>
          <p:nvPr/>
        </p:nvSpPr>
        <p:spPr bwMode="auto">
          <a:xfrm>
            <a:off x="7593013" y="5764213"/>
            <a:ext cx="69850" cy="73025"/>
          </a:xfrm>
          <a:custGeom>
            <a:avLst/>
            <a:gdLst>
              <a:gd name="T0" fmla="*/ 0 w 80771"/>
              <a:gd name="T1" fmla="*/ 80772 h 80772"/>
              <a:gd name="T2" fmla="*/ 80771 w 80771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2">
                <a:moveTo>
                  <a:pt x="0" y="80772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E0E0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8" name="object 123"/>
          <p:cNvSpPr>
            <a:spLocks/>
          </p:cNvSpPr>
          <p:nvPr/>
        </p:nvSpPr>
        <p:spPr bwMode="auto">
          <a:xfrm>
            <a:off x="7593013" y="5759450"/>
            <a:ext cx="69850" cy="77788"/>
          </a:xfrm>
          <a:custGeom>
            <a:avLst/>
            <a:gdLst>
              <a:gd name="T0" fmla="*/ 0 w 80771"/>
              <a:gd name="T1" fmla="*/ 85343 h 85343"/>
              <a:gd name="T2" fmla="*/ 80771 w 80771"/>
              <a:gd name="T3" fmla="*/ 4571 h 85343"/>
              <a:gd name="T4" fmla="*/ 80771 w 80771"/>
              <a:gd name="T5" fmla="*/ 0 h 85343"/>
              <a:gd name="T6" fmla="*/ 0 w 80771"/>
              <a:gd name="T7" fmla="*/ 80771 h 85343"/>
              <a:gd name="T8" fmla="*/ 0 w 80771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1" h="85343">
                <a:moveTo>
                  <a:pt x="0" y="85343"/>
                </a:moveTo>
                <a:lnTo>
                  <a:pt x="80771" y="4571"/>
                </a:lnTo>
                <a:lnTo>
                  <a:pt x="80771" y="0"/>
                </a:lnTo>
                <a:lnTo>
                  <a:pt x="0" y="80771"/>
                </a:lnTo>
                <a:lnTo>
                  <a:pt x="0" y="85343"/>
                </a:lnTo>
                <a:close/>
              </a:path>
            </a:pathLst>
          </a:custGeom>
          <a:solidFill>
            <a:srgbClr val="E0E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69" name="object 124"/>
          <p:cNvSpPr>
            <a:spLocks/>
          </p:cNvSpPr>
          <p:nvPr/>
        </p:nvSpPr>
        <p:spPr bwMode="auto">
          <a:xfrm>
            <a:off x="7593013" y="5756275"/>
            <a:ext cx="69850" cy="76200"/>
          </a:xfrm>
          <a:custGeom>
            <a:avLst/>
            <a:gdLst>
              <a:gd name="T0" fmla="*/ 1524 w 82295"/>
              <a:gd name="T1" fmla="*/ 83819 h 83819"/>
              <a:gd name="T2" fmla="*/ 82295 w 82295"/>
              <a:gd name="T3" fmla="*/ 3048 h 83819"/>
              <a:gd name="T4" fmla="*/ 80771 w 82295"/>
              <a:gd name="T5" fmla="*/ 0 h 83819"/>
              <a:gd name="T6" fmla="*/ 0 w 82295"/>
              <a:gd name="T7" fmla="*/ 80771 h 83819"/>
              <a:gd name="T8" fmla="*/ 1524 w 82295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3819">
                <a:moveTo>
                  <a:pt x="1524" y="83819"/>
                </a:moveTo>
                <a:lnTo>
                  <a:pt x="82295" y="3048"/>
                </a:lnTo>
                <a:lnTo>
                  <a:pt x="80771" y="0"/>
                </a:lnTo>
                <a:lnTo>
                  <a:pt x="0" y="80771"/>
                </a:lnTo>
                <a:lnTo>
                  <a:pt x="1524" y="83819"/>
                </a:lnTo>
                <a:close/>
              </a:path>
            </a:pathLst>
          </a:custGeom>
          <a:solidFill>
            <a:srgbClr val="DFD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0" name="object 125"/>
          <p:cNvSpPr>
            <a:spLocks/>
          </p:cNvSpPr>
          <p:nvPr/>
        </p:nvSpPr>
        <p:spPr bwMode="auto">
          <a:xfrm>
            <a:off x="7591425" y="5753100"/>
            <a:ext cx="69850" cy="76200"/>
          </a:xfrm>
          <a:custGeom>
            <a:avLst/>
            <a:gdLst>
              <a:gd name="T0" fmla="*/ 1524 w 82295"/>
              <a:gd name="T1" fmla="*/ 85343 h 85343"/>
              <a:gd name="T2" fmla="*/ 82295 w 82295"/>
              <a:gd name="T3" fmla="*/ 4572 h 85343"/>
              <a:gd name="T4" fmla="*/ 80772 w 82295"/>
              <a:gd name="T5" fmla="*/ 0 h 85343"/>
              <a:gd name="T6" fmla="*/ 0 w 82295"/>
              <a:gd name="T7" fmla="*/ 80772 h 85343"/>
              <a:gd name="T8" fmla="*/ 1524 w 82295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5" h="85343">
                <a:moveTo>
                  <a:pt x="1524" y="85343"/>
                </a:moveTo>
                <a:lnTo>
                  <a:pt x="82295" y="4572"/>
                </a:lnTo>
                <a:lnTo>
                  <a:pt x="80772" y="0"/>
                </a:lnTo>
                <a:lnTo>
                  <a:pt x="0" y="80772"/>
                </a:lnTo>
                <a:lnTo>
                  <a:pt x="1524" y="85343"/>
                </a:lnTo>
                <a:close/>
              </a:path>
            </a:pathLst>
          </a:custGeom>
          <a:solidFill>
            <a:srgbClr val="DEDE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1" name="object 126"/>
          <p:cNvSpPr>
            <a:spLocks/>
          </p:cNvSpPr>
          <p:nvPr/>
        </p:nvSpPr>
        <p:spPr bwMode="auto">
          <a:xfrm>
            <a:off x="7588250" y="5741988"/>
            <a:ext cx="71438" cy="84137"/>
          </a:xfrm>
          <a:custGeom>
            <a:avLst/>
            <a:gdLst>
              <a:gd name="T0" fmla="*/ 3048 w 83820"/>
              <a:gd name="T1" fmla="*/ 92963 h 92963"/>
              <a:gd name="T2" fmla="*/ 83820 w 83820"/>
              <a:gd name="T3" fmla="*/ 12191 h 92963"/>
              <a:gd name="T4" fmla="*/ 80772 w 83820"/>
              <a:gd name="T5" fmla="*/ 0 h 92963"/>
              <a:gd name="T6" fmla="*/ 0 w 83820"/>
              <a:gd name="T7" fmla="*/ 80771 h 92963"/>
              <a:gd name="T8" fmla="*/ 3048 w 83820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92963">
                <a:moveTo>
                  <a:pt x="3048" y="92963"/>
                </a:moveTo>
                <a:lnTo>
                  <a:pt x="83820" y="12191"/>
                </a:lnTo>
                <a:lnTo>
                  <a:pt x="80772" y="0"/>
                </a:lnTo>
                <a:lnTo>
                  <a:pt x="0" y="80771"/>
                </a:lnTo>
                <a:lnTo>
                  <a:pt x="3048" y="92963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2" name="object 127"/>
          <p:cNvSpPr>
            <a:spLocks/>
          </p:cNvSpPr>
          <p:nvPr/>
        </p:nvSpPr>
        <p:spPr bwMode="auto">
          <a:xfrm>
            <a:off x="7591425" y="5753100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DDD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3" name="object 128"/>
          <p:cNvSpPr>
            <a:spLocks/>
          </p:cNvSpPr>
          <p:nvPr/>
        </p:nvSpPr>
        <p:spPr bwMode="auto">
          <a:xfrm>
            <a:off x="7589838" y="5748338"/>
            <a:ext cx="69850" cy="77787"/>
          </a:xfrm>
          <a:custGeom>
            <a:avLst/>
            <a:gdLst>
              <a:gd name="T0" fmla="*/ 1524 w 82296"/>
              <a:gd name="T1" fmla="*/ 85344 h 85344"/>
              <a:gd name="T2" fmla="*/ 82296 w 82296"/>
              <a:gd name="T3" fmla="*/ 4572 h 85344"/>
              <a:gd name="T4" fmla="*/ 80772 w 82296"/>
              <a:gd name="T5" fmla="*/ 0 h 85344"/>
              <a:gd name="T6" fmla="*/ 0 w 82296"/>
              <a:gd name="T7" fmla="*/ 82296 h 85344"/>
              <a:gd name="T8" fmla="*/ 1524 w 82296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4">
                <a:moveTo>
                  <a:pt x="1524" y="85344"/>
                </a:moveTo>
                <a:lnTo>
                  <a:pt x="82296" y="4572"/>
                </a:lnTo>
                <a:lnTo>
                  <a:pt x="80772" y="0"/>
                </a:lnTo>
                <a:lnTo>
                  <a:pt x="0" y="82296"/>
                </a:lnTo>
                <a:lnTo>
                  <a:pt x="1524" y="85344"/>
                </a:lnTo>
                <a:close/>
              </a:path>
            </a:pathLst>
          </a:custGeom>
          <a:solidFill>
            <a:srgbClr val="DD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4" name="object 129"/>
          <p:cNvSpPr>
            <a:spLocks/>
          </p:cNvSpPr>
          <p:nvPr/>
        </p:nvSpPr>
        <p:spPr bwMode="auto">
          <a:xfrm>
            <a:off x="7588250" y="5745163"/>
            <a:ext cx="69850" cy="77787"/>
          </a:xfrm>
          <a:custGeom>
            <a:avLst/>
            <a:gdLst>
              <a:gd name="T0" fmla="*/ 1524 w 82296"/>
              <a:gd name="T1" fmla="*/ 85344 h 85344"/>
              <a:gd name="T2" fmla="*/ 82296 w 82296"/>
              <a:gd name="T3" fmla="*/ 3048 h 85344"/>
              <a:gd name="T4" fmla="*/ 82296 w 82296"/>
              <a:gd name="T5" fmla="*/ 0 h 85344"/>
              <a:gd name="T6" fmla="*/ 0 w 82296"/>
              <a:gd name="T7" fmla="*/ 80772 h 85344"/>
              <a:gd name="T8" fmla="*/ 1524 w 82296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4">
                <a:moveTo>
                  <a:pt x="1524" y="85344"/>
                </a:moveTo>
                <a:lnTo>
                  <a:pt x="82296" y="3048"/>
                </a:lnTo>
                <a:lnTo>
                  <a:pt x="82296" y="0"/>
                </a:lnTo>
                <a:lnTo>
                  <a:pt x="0" y="80772"/>
                </a:lnTo>
                <a:lnTo>
                  <a:pt x="1524" y="85344"/>
                </a:lnTo>
                <a:close/>
              </a:path>
            </a:pathLst>
          </a:custGeom>
          <a:solidFill>
            <a:srgbClr val="DCD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5" name="object 130"/>
          <p:cNvSpPr>
            <a:spLocks/>
          </p:cNvSpPr>
          <p:nvPr/>
        </p:nvSpPr>
        <p:spPr bwMode="auto">
          <a:xfrm>
            <a:off x="7588250" y="5741988"/>
            <a:ext cx="69850" cy="76200"/>
          </a:xfrm>
          <a:custGeom>
            <a:avLst/>
            <a:gdLst>
              <a:gd name="T0" fmla="*/ 0 w 82296"/>
              <a:gd name="T1" fmla="*/ 85343 h 85343"/>
              <a:gd name="T2" fmla="*/ 82296 w 82296"/>
              <a:gd name="T3" fmla="*/ 4571 h 85343"/>
              <a:gd name="T4" fmla="*/ 80772 w 82296"/>
              <a:gd name="T5" fmla="*/ 0 h 85343"/>
              <a:gd name="T6" fmla="*/ 0 w 82296"/>
              <a:gd name="T7" fmla="*/ 80771 h 85343"/>
              <a:gd name="T8" fmla="*/ 0 w 82296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5343">
                <a:moveTo>
                  <a:pt x="0" y="85343"/>
                </a:moveTo>
                <a:lnTo>
                  <a:pt x="82296" y="4571"/>
                </a:lnTo>
                <a:lnTo>
                  <a:pt x="80772" y="0"/>
                </a:lnTo>
                <a:lnTo>
                  <a:pt x="0" y="80771"/>
                </a:lnTo>
                <a:lnTo>
                  <a:pt x="0" y="85343"/>
                </a:lnTo>
                <a:close/>
              </a:path>
            </a:pathLst>
          </a:custGeom>
          <a:solidFill>
            <a:srgbClr val="DBD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6" name="object 131"/>
          <p:cNvSpPr>
            <a:spLocks/>
          </p:cNvSpPr>
          <p:nvPr/>
        </p:nvSpPr>
        <p:spPr bwMode="auto">
          <a:xfrm>
            <a:off x="7583488" y="5732463"/>
            <a:ext cx="74612" cy="82550"/>
          </a:xfrm>
          <a:custGeom>
            <a:avLst/>
            <a:gdLst>
              <a:gd name="T0" fmla="*/ 6096 w 86868"/>
              <a:gd name="T1" fmla="*/ 91439 h 91439"/>
              <a:gd name="T2" fmla="*/ 86868 w 86868"/>
              <a:gd name="T3" fmla="*/ 10668 h 91439"/>
              <a:gd name="T4" fmla="*/ 80772 w 86868"/>
              <a:gd name="T5" fmla="*/ 0 h 91439"/>
              <a:gd name="T6" fmla="*/ 0 w 86868"/>
              <a:gd name="T7" fmla="*/ 80772 h 91439"/>
              <a:gd name="T8" fmla="*/ 6096 w 86868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91439">
                <a:moveTo>
                  <a:pt x="6096" y="91439"/>
                </a:moveTo>
                <a:lnTo>
                  <a:pt x="86868" y="10668"/>
                </a:lnTo>
                <a:lnTo>
                  <a:pt x="80772" y="0"/>
                </a:lnTo>
                <a:lnTo>
                  <a:pt x="0" y="80772"/>
                </a:lnTo>
                <a:lnTo>
                  <a:pt x="6096" y="91439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7" name="object 132"/>
          <p:cNvSpPr>
            <a:spLocks/>
          </p:cNvSpPr>
          <p:nvPr/>
        </p:nvSpPr>
        <p:spPr bwMode="auto">
          <a:xfrm>
            <a:off x="7588250" y="5741988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AD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8" name="object 133"/>
          <p:cNvSpPr>
            <a:spLocks/>
          </p:cNvSpPr>
          <p:nvPr/>
        </p:nvSpPr>
        <p:spPr bwMode="auto">
          <a:xfrm>
            <a:off x="7586663" y="5740400"/>
            <a:ext cx="71437" cy="74613"/>
          </a:xfrm>
          <a:custGeom>
            <a:avLst/>
            <a:gdLst>
              <a:gd name="T0" fmla="*/ 1524 w 82296"/>
              <a:gd name="T1" fmla="*/ 82295 h 82295"/>
              <a:gd name="T2" fmla="*/ 82296 w 82296"/>
              <a:gd name="T3" fmla="*/ 1524 h 82295"/>
              <a:gd name="T4" fmla="*/ 80772 w 82296"/>
              <a:gd name="T5" fmla="*/ 0 h 82295"/>
              <a:gd name="T6" fmla="*/ 0 w 82296"/>
              <a:gd name="T7" fmla="*/ 80771 h 82295"/>
              <a:gd name="T8" fmla="*/ 1524 w 82296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5">
                <a:moveTo>
                  <a:pt x="1524" y="82295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1"/>
                </a:lnTo>
                <a:lnTo>
                  <a:pt x="1524" y="82295"/>
                </a:lnTo>
                <a:close/>
              </a:path>
            </a:pathLst>
          </a:custGeom>
          <a:solidFill>
            <a:srgbClr val="DAD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79" name="object 134"/>
          <p:cNvSpPr>
            <a:spLocks/>
          </p:cNvSpPr>
          <p:nvPr/>
        </p:nvSpPr>
        <p:spPr bwMode="auto">
          <a:xfrm>
            <a:off x="7585075" y="5737225"/>
            <a:ext cx="71438" cy="76200"/>
          </a:xfrm>
          <a:custGeom>
            <a:avLst/>
            <a:gdLst>
              <a:gd name="T0" fmla="*/ 1524 w 82296"/>
              <a:gd name="T1" fmla="*/ 83819 h 83819"/>
              <a:gd name="T2" fmla="*/ 82296 w 82296"/>
              <a:gd name="T3" fmla="*/ 3048 h 83819"/>
              <a:gd name="T4" fmla="*/ 80772 w 82296"/>
              <a:gd name="T5" fmla="*/ 0 h 83819"/>
              <a:gd name="T6" fmla="*/ 0 w 82296"/>
              <a:gd name="T7" fmla="*/ 80772 h 83819"/>
              <a:gd name="T8" fmla="*/ 1524 w 8229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19">
                <a:moveTo>
                  <a:pt x="1524" y="83819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19"/>
                </a:lnTo>
                <a:close/>
              </a:path>
            </a:pathLst>
          </a:custGeom>
          <a:solidFill>
            <a:srgbClr val="D9D9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0" name="object 135"/>
          <p:cNvSpPr>
            <a:spLocks/>
          </p:cNvSpPr>
          <p:nvPr/>
        </p:nvSpPr>
        <p:spPr bwMode="auto">
          <a:xfrm>
            <a:off x="7585075" y="5734050"/>
            <a:ext cx="69850" cy="76200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D8D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1" name="object 136"/>
          <p:cNvSpPr>
            <a:spLocks/>
          </p:cNvSpPr>
          <p:nvPr/>
        </p:nvSpPr>
        <p:spPr bwMode="auto">
          <a:xfrm>
            <a:off x="7583488" y="5732463"/>
            <a:ext cx="69850" cy="74612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D7D7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2" name="object 137"/>
          <p:cNvSpPr>
            <a:spLocks/>
          </p:cNvSpPr>
          <p:nvPr/>
        </p:nvSpPr>
        <p:spPr bwMode="auto">
          <a:xfrm>
            <a:off x="7575550" y="5721350"/>
            <a:ext cx="76200" cy="84138"/>
          </a:xfrm>
          <a:custGeom>
            <a:avLst/>
            <a:gdLst>
              <a:gd name="T0" fmla="*/ 9144 w 89916"/>
              <a:gd name="T1" fmla="*/ 91439 h 91439"/>
              <a:gd name="T2" fmla="*/ 89916 w 89916"/>
              <a:gd name="T3" fmla="*/ 10667 h 91439"/>
              <a:gd name="T4" fmla="*/ 80772 w 89916"/>
              <a:gd name="T5" fmla="*/ 0 h 91439"/>
              <a:gd name="T6" fmla="*/ 0 w 89916"/>
              <a:gd name="T7" fmla="*/ 80771 h 91439"/>
              <a:gd name="T8" fmla="*/ 9144 w 89916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91439">
                <a:moveTo>
                  <a:pt x="9144" y="91439"/>
                </a:moveTo>
                <a:lnTo>
                  <a:pt x="89916" y="10667"/>
                </a:lnTo>
                <a:lnTo>
                  <a:pt x="80772" y="0"/>
                </a:lnTo>
                <a:lnTo>
                  <a:pt x="0" y="80771"/>
                </a:lnTo>
                <a:lnTo>
                  <a:pt x="9144" y="91439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3" name="object 138"/>
          <p:cNvSpPr>
            <a:spLocks/>
          </p:cNvSpPr>
          <p:nvPr/>
        </p:nvSpPr>
        <p:spPr bwMode="auto">
          <a:xfrm>
            <a:off x="7583488" y="5732463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4" name="object 139"/>
          <p:cNvSpPr>
            <a:spLocks/>
          </p:cNvSpPr>
          <p:nvPr/>
        </p:nvSpPr>
        <p:spPr bwMode="auto">
          <a:xfrm>
            <a:off x="7580313" y="5730875"/>
            <a:ext cx="71437" cy="74613"/>
          </a:xfrm>
          <a:custGeom>
            <a:avLst/>
            <a:gdLst>
              <a:gd name="T0" fmla="*/ 3048 w 83820"/>
              <a:gd name="T1" fmla="*/ 82296 h 82296"/>
              <a:gd name="T2" fmla="*/ 83820 w 83820"/>
              <a:gd name="T3" fmla="*/ 1524 h 82296"/>
              <a:gd name="T4" fmla="*/ 82296 w 83820"/>
              <a:gd name="T5" fmla="*/ 0 h 82296"/>
              <a:gd name="T6" fmla="*/ 0 w 83820"/>
              <a:gd name="T7" fmla="*/ 80772 h 82296"/>
              <a:gd name="T8" fmla="*/ 3048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3048" y="82296"/>
                </a:moveTo>
                <a:lnTo>
                  <a:pt x="83820" y="1524"/>
                </a:lnTo>
                <a:lnTo>
                  <a:pt x="82296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D6D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5" name="object 140"/>
          <p:cNvSpPr>
            <a:spLocks/>
          </p:cNvSpPr>
          <p:nvPr/>
        </p:nvSpPr>
        <p:spPr bwMode="auto">
          <a:xfrm>
            <a:off x="7578725" y="5727700"/>
            <a:ext cx="71438" cy="76200"/>
          </a:xfrm>
          <a:custGeom>
            <a:avLst/>
            <a:gdLst>
              <a:gd name="T0" fmla="*/ 1524 w 83820"/>
              <a:gd name="T1" fmla="*/ 83820 h 83820"/>
              <a:gd name="T2" fmla="*/ 83820 w 83820"/>
              <a:gd name="T3" fmla="*/ 3048 h 83820"/>
              <a:gd name="T4" fmla="*/ 82296 w 83820"/>
              <a:gd name="T5" fmla="*/ 0 h 83820"/>
              <a:gd name="T6" fmla="*/ 0 w 83820"/>
              <a:gd name="T7" fmla="*/ 80772 h 83820"/>
              <a:gd name="T8" fmla="*/ 1524 w 8382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20">
                <a:moveTo>
                  <a:pt x="1524" y="83820"/>
                </a:moveTo>
                <a:lnTo>
                  <a:pt x="83820" y="3048"/>
                </a:lnTo>
                <a:lnTo>
                  <a:pt x="82296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D5D5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6" name="object 141"/>
          <p:cNvSpPr>
            <a:spLocks/>
          </p:cNvSpPr>
          <p:nvPr/>
        </p:nvSpPr>
        <p:spPr bwMode="auto">
          <a:xfrm>
            <a:off x="7577138" y="5726113"/>
            <a:ext cx="73025" cy="74612"/>
          </a:xfrm>
          <a:custGeom>
            <a:avLst/>
            <a:gdLst>
              <a:gd name="T0" fmla="*/ 1524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1524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1524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1524" y="82296"/>
                </a:lnTo>
                <a:close/>
              </a:path>
            </a:pathLst>
          </a:custGeom>
          <a:solidFill>
            <a:srgbClr val="D4D4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7" name="object 142"/>
          <p:cNvSpPr>
            <a:spLocks/>
          </p:cNvSpPr>
          <p:nvPr/>
        </p:nvSpPr>
        <p:spPr bwMode="auto">
          <a:xfrm>
            <a:off x="7577138" y="5722938"/>
            <a:ext cx="69850" cy="76200"/>
          </a:xfrm>
          <a:custGeom>
            <a:avLst/>
            <a:gdLst>
              <a:gd name="T0" fmla="*/ 1524 w 82296"/>
              <a:gd name="T1" fmla="*/ 83819 h 83819"/>
              <a:gd name="T2" fmla="*/ 82296 w 82296"/>
              <a:gd name="T3" fmla="*/ 3047 h 83819"/>
              <a:gd name="T4" fmla="*/ 80772 w 82296"/>
              <a:gd name="T5" fmla="*/ 0 h 83819"/>
              <a:gd name="T6" fmla="*/ 0 w 82296"/>
              <a:gd name="T7" fmla="*/ 80771 h 83819"/>
              <a:gd name="T8" fmla="*/ 1524 w 8229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19">
                <a:moveTo>
                  <a:pt x="1524" y="83819"/>
                </a:moveTo>
                <a:lnTo>
                  <a:pt x="82296" y="3047"/>
                </a:lnTo>
                <a:lnTo>
                  <a:pt x="80772" y="0"/>
                </a:lnTo>
                <a:lnTo>
                  <a:pt x="0" y="80771"/>
                </a:lnTo>
                <a:lnTo>
                  <a:pt x="1524" y="83819"/>
                </a:lnTo>
                <a:close/>
              </a:path>
            </a:pathLst>
          </a:custGeom>
          <a:solidFill>
            <a:srgbClr val="D3D3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8" name="object 143"/>
          <p:cNvSpPr>
            <a:spLocks/>
          </p:cNvSpPr>
          <p:nvPr/>
        </p:nvSpPr>
        <p:spPr bwMode="auto">
          <a:xfrm>
            <a:off x="7575550" y="5721350"/>
            <a:ext cx="69850" cy="74613"/>
          </a:xfrm>
          <a:custGeom>
            <a:avLst/>
            <a:gdLst>
              <a:gd name="T0" fmla="*/ 1524 w 82296"/>
              <a:gd name="T1" fmla="*/ 82295 h 82295"/>
              <a:gd name="T2" fmla="*/ 82296 w 82296"/>
              <a:gd name="T3" fmla="*/ 1524 h 82295"/>
              <a:gd name="T4" fmla="*/ 80772 w 82296"/>
              <a:gd name="T5" fmla="*/ 0 h 82295"/>
              <a:gd name="T6" fmla="*/ 0 w 82296"/>
              <a:gd name="T7" fmla="*/ 80771 h 82295"/>
              <a:gd name="T8" fmla="*/ 1524 w 82296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2295">
                <a:moveTo>
                  <a:pt x="1524" y="82295"/>
                </a:moveTo>
                <a:lnTo>
                  <a:pt x="82296" y="1524"/>
                </a:lnTo>
                <a:lnTo>
                  <a:pt x="80772" y="0"/>
                </a:lnTo>
                <a:lnTo>
                  <a:pt x="0" y="80771"/>
                </a:lnTo>
                <a:lnTo>
                  <a:pt x="1524" y="82295"/>
                </a:lnTo>
                <a:close/>
              </a:path>
            </a:pathLst>
          </a:custGeom>
          <a:solidFill>
            <a:srgbClr val="D2D2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89" name="object 144"/>
          <p:cNvSpPr>
            <a:spLocks/>
          </p:cNvSpPr>
          <p:nvPr/>
        </p:nvSpPr>
        <p:spPr bwMode="auto">
          <a:xfrm>
            <a:off x="7567613" y="5711825"/>
            <a:ext cx="76200" cy="84138"/>
          </a:xfrm>
          <a:custGeom>
            <a:avLst/>
            <a:gdLst>
              <a:gd name="T0" fmla="*/ 9144 w 89916"/>
              <a:gd name="T1" fmla="*/ 91439 h 91439"/>
              <a:gd name="T2" fmla="*/ 89916 w 89916"/>
              <a:gd name="T3" fmla="*/ 10668 h 91439"/>
              <a:gd name="T4" fmla="*/ 80772 w 89916"/>
              <a:gd name="T5" fmla="*/ 0 h 91439"/>
              <a:gd name="T6" fmla="*/ 0 w 89916"/>
              <a:gd name="T7" fmla="*/ 80772 h 91439"/>
              <a:gd name="T8" fmla="*/ 9144 w 89916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91439">
                <a:moveTo>
                  <a:pt x="9144" y="91439"/>
                </a:moveTo>
                <a:lnTo>
                  <a:pt x="89916" y="10668"/>
                </a:lnTo>
                <a:lnTo>
                  <a:pt x="80772" y="0"/>
                </a:lnTo>
                <a:lnTo>
                  <a:pt x="0" y="80772"/>
                </a:lnTo>
                <a:lnTo>
                  <a:pt x="9144" y="91439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0" name="object 145"/>
          <p:cNvSpPr>
            <a:spLocks/>
          </p:cNvSpPr>
          <p:nvPr/>
        </p:nvSpPr>
        <p:spPr bwMode="auto">
          <a:xfrm>
            <a:off x="7575550" y="5721350"/>
            <a:ext cx="68263" cy="74613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D1D1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1" name="object 146"/>
          <p:cNvSpPr>
            <a:spLocks/>
          </p:cNvSpPr>
          <p:nvPr/>
        </p:nvSpPr>
        <p:spPr bwMode="auto">
          <a:xfrm>
            <a:off x="7573963" y="5719763"/>
            <a:ext cx="69850" cy="76200"/>
          </a:xfrm>
          <a:custGeom>
            <a:avLst/>
            <a:gdLst>
              <a:gd name="T0" fmla="*/ 1524 w 82296"/>
              <a:gd name="T1" fmla="*/ 83819 h 83819"/>
              <a:gd name="T2" fmla="*/ 82296 w 82296"/>
              <a:gd name="T3" fmla="*/ 3048 h 83819"/>
              <a:gd name="T4" fmla="*/ 80772 w 82296"/>
              <a:gd name="T5" fmla="*/ 0 h 83819"/>
              <a:gd name="T6" fmla="*/ 0 w 82296"/>
              <a:gd name="T7" fmla="*/ 80772 h 83819"/>
              <a:gd name="T8" fmla="*/ 1524 w 82296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19">
                <a:moveTo>
                  <a:pt x="1524" y="83819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19"/>
                </a:lnTo>
                <a:close/>
              </a:path>
            </a:pathLst>
          </a:custGeom>
          <a:solidFill>
            <a:srgbClr val="D1D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2" name="object 147"/>
          <p:cNvSpPr>
            <a:spLocks/>
          </p:cNvSpPr>
          <p:nvPr/>
        </p:nvSpPr>
        <p:spPr bwMode="auto">
          <a:xfrm>
            <a:off x="7570788" y="5716588"/>
            <a:ext cx="73025" cy="76200"/>
          </a:xfrm>
          <a:custGeom>
            <a:avLst/>
            <a:gdLst>
              <a:gd name="T0" fmla="*/ 3048 w 83820"/>
              <a:gd name="T1" fmla="*/ 83820 h 83820"/>
              <a:gd name="T2" fmla="*/ 83820 w 83820"/>
              <a:gd name="T3" fmla="*/ 3048 h 83820"/>
              <a:gd name="T4" fmla="*/ 80772 w 83820"/>
              <a:gd name="T5" fmla="*/ 0 h 83820"/>
              <a:gd name="T6" fmla="*/ 0 w 83820"/>
              <a:gd name="T7" fmla="*/ 80772 h 83820"/>
              <a:gd name="T8" fmla="*/ 3048 w 8382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20">
                <a:moveTo>
                  <a:pt x="3048" y="83820"/>
                </a:moveTo>
                <a:lnTo>
                  <a:pt x="83820" y="3048"/>
                </a:lnTo>
                <a:lnTo>
                  <a:pt x="80772" y="0"/>
                </a:lnTo>
                <a:lnTo>
                  <a:pt x="0" y="80772"/>
                </a:lnTo>
                <a:lnTo>
                  <a:pt x="3048" y="83820"/>
                </a:lnTo>
                <a:close/>
              </a:path>
            </a:pathLst>
          </a:custGeom>
          <a:solidFill>
            <a:srgbClr val="D0D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3" name="object 148"/>
          <p:cNvSpPr>
            <a:spLocks/>
          </p:cNvSpPr>
          <p:nvPr/>
        </p:nvSpPr>
        <p:spPr bwMode="auto">
          <a:xfrm>
            <a:off x="7570788" y="5713413"/>
            <a:ext cx="69850" cy="76200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CFCF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4" name="object 149"/>
          <p:cNvSpPr>
            <a:spLocks/>
          </p:cNvSpPr>
          <p:nvPr/>
        </p:nvSpPr>
        <p:spPr bwMode="auto">
          <a:xfrm>
            <a:off x="7567613" y="5711825"/>
            <a:ext cx="71437" cy="74613"/>
          </a:xfrm>
          <a:custGeom>
            <a:avLst/>
            <a:gdLst>
              <a:gd name="T0" fmla="*/ 3048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3048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3048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ECE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5" name="object 150"/>
          <p:cNvSpPr>
            <a:spLocks/>
          </p:cNvSpPr>
          <p:nvPr/>
        </p:nvSpPr>
        <p:spPr bwMode="auto">
          <a:xfrm>
            <a:off x="7558088" y="5702300"/>
            <a:ext cx="77787" cy="82550"/>
          </a:xfrm>
          <a:custGeom>
            <a:avLst/>
            <a:gdLst>
              <a:gd name="T0" fmla="*/ 10667 w 91439"/>
              <a:gd name="T1" fmla="*/ 91439 h 91439"/>
              <a:gd name="T2" fmla="*/ 91439 w 91439"/>
              <a:gd name="T3" fmla="*/ 10667 h 91439"/>
              <a:gd name="T4" fmla="*/ 80772 w 91439"/>
              <a:gd name="T5" fmla="*/ 0 h 91439"/>
              <a:gd name="T6" fmla="*/ 0 w 91439"/>
              <a:gd name="T7" fmla="*/ 80772 h 91439"/>
              <a:gd name="T8" fmla="*/ 10667 w 91439"/>
              <a:gd name="T9" fmla="*/ 91439 h 9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91439">
                <a:moveTo>
                  <a:pt x="10667" y="91439"/>
                </a:moveTo>
                <a:lnTo>
                  <a:pt x="91439" y="10667"/>
                </a:lnTo>
                <a:lnTo>
                  <a:pt x="80772" y="0"/>
                </a:lnTo>
                <a:lnTo>
                  <a:pt x="0" y="80772"/>
                </a:lnTo>
                <a:lnTo>
                  <a:pt x="10667" y="91439"/>
                </a:lnTo>
                <a:close/>
              </a:path>
            </a:pathLst>
          </a:custGeom>
          <a:solidFill>
            <a:srgbClr val="CDCD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6" name="object 151"/>
          <p:cNvSpPr>
            <a:spLocks/>
          </p:cNvSpPr>
          <p:nvPr/>
        </p:nvSpPr>
        <p:spPr bwMode="auto">
          <a:xfrm>
            <a:off x="7567613" y="571182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DCD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7" name="object 152"/>
          <p:cNvSpPr>
            <a:spLocks/>
          </p:cNvSpPr>
          <p:nvPr/>
        </p:nvSpPr>
        <p:spPr bwMode="auto">
          <a:xfrm>
            <a:off x="7566025" y="5710238"/>
            <a:ext cx="69850" cy="74612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CDCD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8" name="object 153"/>
          <p:cNvSpPr>
            <a:spLocks/>
          </p:cNvSpPr>
          <p:nvPr/>
        </p:nvSpPr>
        <p:spPr bwMode="auto">
          <a:xfrm>
            <a:off x="7562850" y="5707063"/>
            <a:ext cx="73025" cy="76200"/>
          </a:xfrm>
          <a:custGeom>
            <a:avLst/>
            <a:gdLst>
              <a:gd name="T0" fmla="*/ 3048 w 83820"/>
              <a:gd name="T1" fmla="*/ 83819 h 83819"/>
              <a:gd name="T2" fmla="*/ 83820 w 83820"/>
              <a:gd name="T3" fmla="*/ 3047 h 83819"/>
              <a:gd name="T4" fmla="*/ 80772 w 83820"/>
              <a:gd name="T5" fmla="*/ 0 h 83819"/>
              <a:gd name="T6" fmla="*/ 0 w 83820"/>
              <a:gd name="T7" fmla="*/ 80771 h 83819"/>
              <a:gd name="T8" fmla="*/ 3048 w 83820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3819">
                <a:moveTo>
                  <a:pt x="3048" y="83819"/>
                </a:moveTo>
                <a:lnTo>
                  <a:pt x="83820" y="3047"/>
                </a:lnTo>
                <a:lnTo>
                  <a:pt x="80772" y="0"/>
                </a:lnTo>
                <a:lnTo>
                  <a:pt x="0" y="80771"/>
                </a:lnTo>
                <a:lnTo>
                  <a:pt x="3048" y="83819"/>
                </a:lnTo>
                <a:close/>
              </a:path>
            </a:pathLst>
          </a:custGeom>
          <a:solidFill>
            <a:srgbClr val="CCCC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599" name="object 154"/>
          <p:cNvSpPr>
            <a:spLocks/>
          </p:cNvSpPr>
          <p:nvPr/>
        </p:nvSpPr>
        <p:spPr bwMode="auto">
          <a:xfrm>
            <a:off x="7561263" y="5703888"/>
            <a:ext cx="71437" cy="76200"/>
          </a:xfrm>
          <a:custGeom>
            <a:avLst/>
            <a:gdLst>
              <a:gd name="T0" fmla="*/ 3047 w 83819"/>
              <a:gd name="T1" fmla="*/ 83819 h 83819"/>
              <a:gd name="T2" fmla="*/ 83819 w 83819"/>
              <a:gd name="T3" fmla="*/ 3048 h 83819"/>
              <a:gd name="T4" fmla="*/ 80771 w 83819"/>
              <a:gd name="T5" fmla="*/ 0 h 83819"/>
              <a:gd name="T6" fmla="*/ 0 w 83819"/>
              <a:gd name="T7" fmla="*/ 80772 h 83819"/>
              <a:gd name="T8" fmla="*/ 3047 w 83819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83819">
                <a:moveTo>
                  <a:pt x="3047" y="83819"/>
                </a:moveTo>
                <a:lnTo>
                  <a:pt x="83819" y="3048"/>
                </a:lnTo>
                <a:lnTo>
                  <a:pt x="80771" y="0"/>
                </a:lnTo>
                <a:lnTo>
                  <a:pt x="0" y="80772"/>
                </a:lnTo>
                <a:lnTo>
                  <a:pt x="3047" y="83819"/>
                </a:lnTo>
                <a:close/>
              </a:path>
            </a:pathLst>
          </a:custGeom>
          <a:solidFill>
            <a:srgbClr val="CBCB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0" name="object 155"/>
          <p:cNvSpPr>
            <a:spLocks/>
          </p:cNvSpPr>
          <p:nvPr/>
        </p:nvSpPr>
        <p:spPr bwMode="auto">
          <a:xfrm>
            <a:off x="7558088" y="5702300"/>
            <a:ext cx="71437" cy="74613"/>
          </a:xfrm>
          <a:custGeom>
            <a:avLst/>
            <a:gdLst>
              <a:gd name="T0" fmla="*/ 3048 w 83819"/>
              <a:gd name="T1" fmla="*/ 82296 h 82296"/>
              <a:gd name="T2" fmla="*/ 83819 w 83819"/>
              <a:gd name="T3" fmla="*/ 1524 h 82296"/>
              <a:gd name="T4" fmla="*/ 80772 w 83819"/>
              <a:gd name="T5" fmla="*/ 0 h 82296"/>
              <a:gd name="T6" fmla="*/ 0 w 83819"/>
              <a:gd name="T7" fmla="*/ 80772 h 82296"/>
              <a:gd name="T8" fmla="*/ 3048 w 83819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19" h="82296">
                <a:moveTo>
                  <a:pt x="3048" y="82296"/>
                </a:moveTo>
                <a:lnTo>
                  <a:pt x="83819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AC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1" name="object 156"/>
          <p:cNvSpPr>
            <a:spLocks/>
          </p:cNvSpPr>
          <p:nvPr/>
        </p:nvSpPr>
        <p:spPr bwMode="auto">
          <a:xfrm>
            <a:off x="7548563" y="5692775"/>
            <a:ext cx="79375" cy="82550"/>
          </a:xfrm>
          <a:custGeom>
            <a:avLst/>
            <a:gdLst>
              <a:gd name="T0" fmla="*/ 12192 w 92964"/>
              <a:gd name="T1" fmla="*/ 91440 h 91440"/>
              <a:gd name="T2" fmla="*/ 92964 w 92964"/>
              <a:gd name="T3" fmla="*/ 10668 h 91440"/>
              <a:gd name="T4" fmla="*/ 80772 w 92964"/>
              <a:gd name="T5" fmla="*/ 0 h 91440"/>
              <a:gd name="T6" fmla="*/ 0 w 92964"/>
              <a:gd name="T7" fmla="*/ 80772 h 91440"/>
              <a:gd name="T8" fmla="*/ 12192 w 92964"/>
              <a:gd name="T9" fmla="*/ 91440 h 9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91440">
                <a:moveTo>
                  <a:pt x="12192" y="91440"/>
                </a:moveTo>
                <a:lnTo>
                  <a:pt x="92964" y="10668"/>
                </a:lnTo>
                <a:lnTo>
                  <a:pt x="80772" y="0"/>
                </a:lnTo>
                <a:lnTo>
                  <a:pt x="0" y="80772"/>
                </a:lnTo>
                <a:lnTo>
                  <a:pt x="12192" y="91440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2" name="object 157"/>
          <p:cNvSpPr>
            <a:spLocks/>
          </p:cNvSpPr>
          <p:nvPr/>
        </p:nvSpPr>
        <p:spPr bwMode="auto">
          <a:xfrm>
            <a:off x="7558088" y="57023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9C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3" name="object 158"/>
          <p:cNvSpPr>
            <a:spLocks/>
          </p:cNvSpPr>
          <p:nvPr/>
        </p:nvSpPr>
        <p:spPr bwMode="auto">
          <a:xfrm>
            <a:off x="7556500" y="5699125"/>
            <a:ext cx="71438" cy="76200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C9C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4" name="object 159"/>
          <p:cNvSpPr>
            <a:spLocks/>
          </p:cNvSpPr>
          <p:nvPr/>
        </p:nvSpPr>
        <p:spPr bwMode="auto">
          <a:xfrm>
            <a:off x="7554913" y="5699125"/>
            <a:ext cx="71437" cy="74613"/>
          </a:xfrm>
          <a:custGeom>
            <a:avLst/>
            <a:gdLst>
              <a:gd name="T0" fmla="*/ 3048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3048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3048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8C8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5" name="object 160"/>
          <p:cNvSpPr>
            <a:spLocks/>
          </p:cNvSpPr>
          <p:nvPr/>
        </p:nvSpPr>
        <p:spPr bwMode="auto">
          <a:xfrm>
            <a:off x="7551738" y="5697538"/>
            <a:ext cx="71437" cy="74612"/>
          </a:xfrm>
          <a:custGeom>
            <a:avLst/>
            <a:gdLst>
              <a:gd name="T0" fmla="*/ 3048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3048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3048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7C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6" name="object 161"/>
          <p:cNvSpPr>
            <a:spLocks/>
          </p:cNvSpPr>
          <p:nvPr/>
        </p:nvSpPr>
        <p:spPr bwMode="auto">
          <a:xfrm>
            <a:off x="7550150" y="5694363"/>
            <a:ext cx="71438" cy="76200"/>
          </a:xfrm>
          <a:custGeom>
            <a:avLst/>
            <a:gdLst>
              <a:gd name="T0" fmla="*/ 1524 w 82296"/>
              <a:gd name="T1" fmla="*/ 83820 h 83820"/>
              <a:gd name="T2" fmla="*/ 82296 w 82296"/>
              <a:gd name="T3" fmla="*/ 3048 h 83820"/>
              <a:gd name="T4" fmla="*/ 80772 w 82296"/>
              <a:gd name="T5" fmla="*/ 0 h 83820"/>
              <a:gd name="T6" fmla="*/ 0 w 82296"/>
              <a:gd name="T7" fmla="*/ 80772 h 83820"/>
              <a:gd name="T8" fmla="*/ 1524 w 82296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96" h="83820">
                <a:moveTo>
                  <a:pt x="1524" y="83820"/>
                </a:moveTo>
                <a:lnTo>
                  <a:pt x="82296" y="3048"/>
                </a:lnTo>
                <a:lnTo>
                  <a:pt x="80772" y="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C6C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7" name="object 162"/>
          <p:cNvSpPr>
            <a:spLocks/>
          </p:cNvSpPr>
          <p:nvPr/>
        </p:nvSpPr>
        <p:spPr bwMode="auto">
          <a:xfrm>
            <a:off x="7548563" y="5692775"/>
            <a:ext cx="71437" cy="74613"/>
          </a:xfrm>
          <a:custGeom>
            <a:avLst/>
            <a:gdLst>
              <a:gd name="T0" fmla="*/ 3048 w 83820"/>
              <a:gd name="T1" fmla="*/ 82296 h 82296"/>
              <a:gd name="T2" fmla="*/ 83820 w 83820"/>
              <a:gd name="T3" fmla="*/ 1524 h 82296"/>
              <a:gd name="T4" fmla="*/ 80772 w 83820"/>
              <a:gd name="T5" fmla="*/ 0 h 82296"/>
              <a:gd name="T6" fmla="*/ 0 w 83820"/>
              <a:gd name="T7" fmla="*/ 80772 h 82296"/>
              <a:gd name="T8" fmla="*/ 3048 w 83820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20" h="82296">
                <a:moveTo>
                  <a:pt x="3048" y="82296"/>
                </a:moveTo>
                <a:lnTo>
                  <a:pt x="83820" y="1524"/>
                </a:lnTo>
                <a:lnTo>
                  <a:pt x="80772" y="0"/>
                </a:lnTo>
                <a:lnTo>
                  <a:pt x="0" y="80772"/>
                </a:lnTo>
                <a:lnTo>
                  <a:pt x="3048" y="82296"/>
                </a:lnTo>
                <a:close/>
              </a:path>
            </a:pathLst>
          </a:custGeom>
          <a:solidFill>
            <a:srgbClr val="C5C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8" name="object 163"/>
          <p:cNvSpPr>
            <a:spLocks/>
          </p:cNvSpPr>
          <p:nvPr/>
        </p:nvSpPr>
        <p:spPr bwMode="auto">
          <a:xfrm>
            <a:off x="7523163" y="5675313"/>
            <a:ext cx="93662" cy="90487"/>
          </a:xfrm>
          <a:custGeom>
            <a:avLst/>
            <a:gdLst>
              <a:gd name="T0" fmla="*/ 28955 w 109727"/>
              <a:gd name="T1" fmla="*/ 100584 h 100584"/>
              <a:gd name="T2" fmla="*/ 109727 w 109727"/>
              <a:gd name="T3" fmla="*/ 19812 h 100584"/>
              <a:gd name="T4" fmla="*/ 80772 w 109727"/>
              <a:gd name="T5" fmla="*/ 0 h 100584"/>
              <a:gd name="T6" fmla="*/ 0 w 109727"/>
              <a:gd name="T7" fmla="*/ 80772 h 100584"/>
              <a:gd name="T8" fmla="*/ 28955 w 109727"/>
              <a:gd name="T9" fmla="*/ 100584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727" h="100584">
                <a:moveTo>
                  <a:pt x="28955" y="100584"/>
                </a:moveTo>
                <a:lnTo>
                  <a:pt x="109727" y="19812"/>
                </a:lnTo>
                <a:lnTo>
                  <a:pt x="80772" y="0"/>
                </a:lnTo>
                <a:lnTo>
                  <a:pt x="0" y="80772"/>
                </a:lnTo>
                <a:lnTo>
                  <a:pt x="28955" y="100584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09" name="object 164"/>
          <p:cNvSpPr>
            <a:spLocks/>
          </p:cNvSpPr>
          <p:nvPr/>
        </p:nvSpPr>
        <p:spPr bwMode="auto">
          <a:xfrm>
            <a:off x="7548563" y="56927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C4C4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0" name="object 165"/>
          <p:cNvSpPr>
            <a:spLocks/>
          </p:cNvSpPr>
          <p:nvPr/>
        </p:nvSpPr>
        <p:spPr bwMode="auto">
          <a:xfrm>
            <a:off x="7543800" y="5689600"/>
            <a:ext cx="73025" cy="76200"/>
          </a:xfrm>
          <a:custGeom>
            <a:avLst/>
            <a:gdLst>
              <a:gd name="T0" fmla="*/ 4572 w 85344"/>
              <a:gd name="T1" fmla="*/ 83819 h 83819"/>
              <a:gd name="T2" fmla="*/ 85344 w 85344"/>
              <a:gd name="T3" fmla="*/ 3047 h 83819"/>
              <a:gd name="T4" fmla="*/ 80772 w 85344"/>
              <a:gd name="T5" fmla="*/ 0 h 83819"/>
              <a:gd name="T6" fmla="*/ 0 w 85344"/>
              <a:gd name="T7" fmla="*/ 80771 h 83819"/>
              <a:gd name="T8" fmla="*/ 4572 w 85344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3819">
                <a:moveTo>
                  <a:pt x="4572" y="83819"/>
                </a:moveTo>
                <a:lnTo>
                  <a:pt x="85344" y="3047"/>
                </a:lnTo>
                <a:lnTo>
                  <a:pt x="80772" y="0"/>
                </a:lnTo>
                <a:lnTo>
                  <a:pt x="0" y="80771"/>
                </a:lnTo>
                <a:lnTo>
                  <a:pt x="4572" y="83819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1" name="object 166"/>
          <p:cNvSpPr>
            <a:spLocks/>
          </p:cNvSpPr>
          <p:nvPr/>
        </p:nvSpPr>
        <p:spPr bwMode="auto">
          <a:xfrm>
            <a:off x="7540625" y="5686425"/>
            <a:ext cx="73025" cy="77788"/>
          </a:xfrm>
          <a:custGeom>
            <a:avLst/>
            <a:gdLst>
              <a:gd name="T0" fmla="*/ 4572 w 85344"/>
              <a:gd name="T1" fmla="*/ 85343 h 85343"/>
              <a:gd name="T2" fmla="*/ 85344 w 85344"/>
              <a:gd name="T3" fmla="*/ 4572 h 85343"/>
              <a:gd name="T4" fmla="*/ 80772 w 85344"/>
              <a:gd name="T5" fmla="*/ 0 h 85343"/>
              <a:gd name="T6" fmla="*/ 0 w 85344"/>
              <a:gd name="T7" fmla="*/ 80772 h 85343"/>
              <a:gd name="T8" fmla="*/ 4572 w 85344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5343">
                <a:moveTo>
                  <a:pt x="4572" y="85343"/>
                </a:moveTo>
                <a:lnTo>
                  <a:pt x="85344" y="4572"/>
                </a:lnTo>
                <a:lnTo>
                  <a:pt x="80772" y="0"/>
                </a:lnTo>
                <a:lnTo>
                  <a:pt x="0" y="80772"/>
                </a:lnTo>
                <a:lnTo>
                  <a:pt x="4572" y="85343"/>
                </a:lnTo>
                <a:close/>
              </a:path>
            </a:pathLst>
          </a:custGeom>
          <a:solidFill>
            <a:srgbClr val="C3C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2" name="object 167"/>
          <p:cNvSpPr>
            <a:spLocks/>
          </p:cNvSpPr>
          <p:nvPr/>
        </p:nvSpPr>
        <p:spPr bwMode="auto">
          <a:xfrm>
            <a:off x="7534275" y="5683250"/>
            <a:ext cx="74613" cy="76200"/>
          </a:xfrm>
          <a:custGeom>
            <a:avLst/>
            <a:gdLst>
              <a:gd name="T0" fmla="*/ 6096 w 86868"/>
              <a:gd name="T1" fmla="*/ 83820 h 83820"/>
              <a:gd name="T2" fmla="*/ 86868 w 86868"/>
              <a:gd name="T3" fmla="*/ 3048 h 83820"/>
              <a:gd name="T4" fmla="*/ 80772 w 86868"/>
              <a:gd name="T5" fmla="*/ 0 h 83820"/>
              <a:gd name="T6" fmla="*/ 0 w 86868"/>
              <a:gd name="T7" fmla="*/ 80772 h 83820"/>
              <a:gd name="T8" fmla="*/ 6096 w 86868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20">
                <a:moveTo>
                  <a:pt x="6096" y="83820"/>
                </a:moveTo>
                <a:lnTo>
                  <a:pt x="86868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6" y="83820"/>
                </a:lnTo>
                <a:close/>
              </a:path>
            </a:pathLst>
          </a:custGeom>
          <a:solidFill>
            <a:srgbClr val="C2C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3" name="object 168"/>
          <p:cNvSpPr>
            <a:spLocks/>
          </p:cNvSpPr>
          <p:nvPr/>
        </p:nvSpPr>
        <p:spPr bwMode="auto">
          <a:xfrm>
            <a:off x="7531100" y="5680075"/>
            <a:ext cx="73025" cy="76200"/>
          </a:xfrm>
          <a:custGeom>
            <a:avLst/>
            <a:gdLst>
              <a:gd name="T0" fmla="*/ 4572 w 85344"/>
              <a:gd name="T1" fmla="*/ 83820 h 83820"/>
              <a:gd name="T2" fmla="*/ 85344 w 85344"/>
              <a:gd name="T3" fmla="*/ 3048 h 83820"/>
              <a:gd name="T4" fmla="*/ 80772 w 85344"/>
              <a:gd name="T5" fmla="*/ 0 h 83820"/>
              <a:gd name="T6" fmla="*/ 0 w 85344"/>
              <a:gd name="T7" fmla="*/ 80772 h 83820"/>
              <a:gd name="T8" fmla="*/ 4572 w 8534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3820">
                <a:moveTo>
                  <a:pt x="4572" y="83820"/>
                </a:moveTo>
                <a:lnTo>
                  <a:pt x="85344" y="3048"/>
                </a:lnTo>
                <a:lnTo>
                  <a:pt x="80772" y="0"/>
                </a:lnTo>
                <a:lnTo>
                  <a:pt x="0" y="80772"/>
                </a:lnTo>
                <a:lnTo>
                  <a:pt x="4572" y="83820"/>
                </a:lnTo>
                <a:close/>
              </a:path>
            </a:pathLst>
          </a:custGeom>
          <a:solidFill>
            <a:srgbClr val="C1C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4" name="object 169"/>
          <p:cNvSpPr>
            <a:spLocks/>
          </p:cNvSpPr>
          <p:nvPr/>
        </p:nvSpPr>
        <p:spPr bwMode="auto">
          <a:xfrm>
            <a:off x="7526338" y="5678488"/>
            <a:ext cx="73025" cy="74612"/>
          </a:xfrm>
          <a:custGeom>
            <a:avLst/>
            <a:gdLst>
              <a:gd name="T0" fmla="*/ 4571 w 85343"/>
              <a:gd name="T1" fmla="*/ 83820 h 83820"/>
              <a:gd name="T2" fmla="*/ 85343 w 85343"/>
              <a:gd name="T3" fmla="*/ 3048 h 83820"/>
              <a:gd name="T4" fmla="*/ 80771 w 85343"/>
              <a:gd name="T5" fmla="*/ 0 h 83820"/>
              <a:gd name="T6" fmla="*/ 0 w 85343"/>
              <a:gd name="T7" fmla="*/ 80772 h 83820"/>
              <a:gd name="T8" fmla="*/ 4571 w 8534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3820">
                <a:moveTo>
                  <a:pt x="4571" y="83820"/>
                </a:moveTo>
                <a:lnTo>
                  <a:pt x="85343" y="3048"/>
                </a:lnTo>
                <a:lnTo>
                  <a:pt x="80771" y="0"/>
                </a:lnTo>
                <a:lnTo>
                  <a:pt x="0" y="80772"/>
                </a:lnTo>
                <a:lnTo>
                  <a:pt x="4571" y="83820"/>
                </a:lnTo>
                <a:close/>
              </a:path>
            </a:pathLst>
          </a:custGeom>
          <a:solidFill>
            <a:srgbClr val="BFBF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5" name="object 170"/>
          <p:cNvSpPr>
            <a:spLocks/>
          </p:cNvSpPr>
          <p:nvPr/>
        </p:nvSpPr>
        <p:spPr bwMode="auto">
          <a:xfrm>
            <a:off x="7523163" y="5675313"/>
            <a:ext cx="73025" cy="76200"/>
          </a:xfrm>
          <a:custGeom>
            <a:avLst/>
            <a:gdLst>
              <a:gd name="T0" fmla="*/ 4572 w 85343"/>
              <a:gd name="T1" fmla="*/ 83820 h 83820"/>
              <a:gd name="T2" fmla="*/ 85343 w 85343"/>
              <a:gd name="T3" fmla="*/ 3048 h 83820"/>
              <a:gd name="T4" fmla="*/ 80772 w 85343"/>
              <a:gd name="T5" fmla="*/ 0 h 83820"/>
              <a:gd name="T6" fmla="*/ 0 w 85343"/>
              <a:gd name="T7" fmla="*/ 80772 h 83820"/>
              <a:gd name="T8" fmla="*/ 4572 w 8534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3" h="83820">
                <a:moveTo>
                  <a:pt x="4572" y="83820"/>
                </a:moveTo>
                <a:lnTo>
                  <a:pt x="85343" y="3048"/>
                </a:lnTo>
                <a:lnTo>
                  <a:pt x="80772" y="0"/>
                </a:lnTo>
                <a:lnTo>
                  <a:pt x="0" y="80772"/>
                </a:lnTo>
                <a:lnTo>
                  <a:pt x="4572" y="83820"/>
                </a:lnTo>
                <a:close/>
              </a:path>
            </a:pathLst>
          </a:custGeom>
          <a:solidFill>
            <a:srgbClr val="BEB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6" name="object 171"/>
          <p:cNvSpPr>
            <a:spLocks/>
          </p:cNvSpPr>
          <p:nvPr/>
        </p:nvSpPr>
        <p:spPr bwMode="auto">
          <a:xfrm>
            <a:off x="7493000" y="5656263"/>
            <a:ext cx="100013" cy="92075"/>
          </a:xfrm>
          <a:custGeom>
            <a:avLst/>
            <a:gdLst>
              <a:gd name="T0" fmla="*/ 35051 w 115824"/>
              <a:gd name="T1" fmla="*/ 100584 h 100584"/>
              <a:gd name="T2" fmla="*/ 115824 w 115824"/>
              <a:gd name="T3" fmla="*/ 19812 h 100584"/>
              <a:gd name="T4" fmla="*/ 80772 w 115824"/>
              <a:gd name="T5" fmla="*/ 0 h 100584"/>
              <a:gd name="T6" fmla="*/ 0 w 115824"/>
              <a:gd name="T7" fmla="*/ 80772 h 100584"/>
              <a:gd name="T8" fmla="*/ 35051 w 115824"/>
              <a:gd name="T9" fmla="*/ 100584 h 10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100584">
                <a:moveTo>
                  <a:pt x="35051" y="100584"/>
                </a:moveTo>
                <a:lnTo>
                  <a:pt x="115824" y="19812"/>
                </a:lnTo>
                <a:lnTo>
                  <a:pt x="80772" y="0"/>
                </a:lnTo>
                <a:lnTo>
                  <a:pt x="0" y="80772"/>
                </a:lnTo>
                <a:lnTo>
                  <a:pt x="35051" y="100584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7" name="object 172"/>
          <p:cNvSpPr>
            <a:spLocks/>
          </p:cNvSpPr>
          <p:nvPr/>
        </p:nvSpPr>
        <p:spPr bwMode="auto">
          <a:xfrm>
            <a:off x="7523163" y="5675313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DB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8" name="object 173"/>
          <p:cNvSpPr>
            <a:spLocks/>
          </p:cNvSpPr>
          <p:nvPr/>
        </p:nvSpPr>
        <p:spPr bwMode="auto">
          <a:xfrm>
            <a:off x="7518400" y="5672138"/>
            <a:ext cx="74613" cy="76200"/>
          </a:xfrm>
          <a:custGeom>
            <a:avLst/>
            <a:gdLst>
              <a:gd name="T0" fmla="*/ 6096 w 86868"/>
              <a:gd name="T1" fmla="*/ 83819 h 83819"/>
              <a:gd name="T2" fmla="*/ 86868 w 86868"/>
              <a:gd name="T3" fmla="*/ 3047 h 83819"/>
              <a:gd name="T4" fmla="*/ 80772 w 86868"/>
              <a:gd name="T5" fmla="*/ 0 h 83819"/>
              <a:gd name="T6" fmla="*/ 0 w 86868"/>
              <a:gd name="T7" fmla="*/ 80771 h 83819"/>
              <a:gd name="T8" fmla="*/ 6096 w 86868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19">
                <a:moveTo>
                  <a:pt x="6096" y="83819"/>
                </a:moveTo>
                <a:lnTo>
                  <a:pt x="86868" y="3047"/>
                </a:lnTo>
                <a:lnTo>
                  <a:pt x="80772" y="0"/>
                </a:lnTo>
                <a:lnTo>
                  <a:pt x="0" y="80771"/>
                </a:lnTo>
                <a:lnTo>
                  <a:pt x="6096" y="83819"/>
                </a:lnTo>
                <a:close/>
              </a:path>
            </a:pathLst>
          </a:custGeom>
          <a:solidFill>
            <a:srgbClr val="BDB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19" name="object 174"/>
          <p:cNvSpPr>
            <a:spLocks/>
          </p:cNvSpPr>
          <p:nvPr/>
        </p:nvSpPr>
        <p:spPr bwMode="auto">
          <a:xfrm>
            <a:off x="7512050" y="5667375"/>
            <a:ext cx="74613" cy="77788"/>
          </a:xfrm>
          <a:custGeom>
            <a:avLst/>
            <a:gdLst>
              <a:gd name="T0" fmla="*/ 6096 w 86868"/>
              <a:gd name="T1" fmla="*/ 85343 h 85343"/>
              <a:gd name="T2" fmla="*/ 86868 w 86868"/>
              <a:gd name="T3" fmla="*/ 4572 h 85343"/>
              <a:gd name="T4" fmla="*/ 80772 w 86868"/>
              <a:gd name="T5" fmla="*/ 0 h 85343"/>
              <a:gd name="T6" fmla="*/ 0 w 86868"/>
              <a:gd name="T7" fmla="*/ 82296 h 85343"/>
              <a:gd name="T8" fmla="*/ 6096 w 86868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5343">
                <a:moveTo>
                  <a:pt x="6096" y="85343"/>
                </a:moveTo>
                <a:lnTo>
                  <a:pt x="86868" y="4572"/>
                </a:lnTo>
                <a:lnTo>
                  <a:pt x="80772" y="0"/>
                </a:lnTo>
                <a:lnTo>
                  <a:pt x="0" y="82296"/>
                </a:lnTo>
                <a:lnTo>
                  <a:pt x="6096" y="85343"/>
                </a:lnTo>
                <a:close/>
              </a:path>
            </a:pathLst>
          </a:custGeom>
          <a:solidFill>
            <a:srgbClr val="BCBC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0" name="object 175"/>
          <p:cNvSpPr>
            <a:spLocks/>
          </p:cNvSpPr>
          <p:nvPr/>
        </p:nvSpPr>
        <p:spPr bwMode="auto">
          <a:xfrm>
            <a:off x="7507288" y="5665788"/>
            <a:ext cx="74612" cy="76200"/>
          </a:xfrm>
          <a:custGeom>
            <a:avLst/>
            <a:gdLst>
              <a:gd name="T0" fmla="*/ 6096 w 86868"/>
              <a:gd name="T1" fmla="*/ 85344 h 85344"/>
              <a:gd name="T2" fmla="*/ 86868 w 86868"/>
              <a:gd name="T3" fmla="*/ 3048 h 85344"/>
              <a:gd name="T4" fmla="*/ 80772 w 86868"/>
              <a:gd name="T5" fmla="*/ 0 h 85344"/>
              <a:gd name="T6" fmla="*/ 0 w 86868"/>
              <a:gd name="T7" fmla="*/ 80772 h 85344"/>
              <a:gd name="T8" fmla="*/ 6096 w 86868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5344">
                <a:moveTo>
                  <a:pt x="6096" y="85344"/>
                </a:moveTo>
                <a:lnTo>
                  <a:pt x="86868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6" y="85344"/>
                </a:lnTo>
                <a:close/>
              </a:path>
            </a:pathLst>
          </a:custGeom>
          <a:solidFill>
            <a:srgbClr val="BBBB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1" name="object 176"/>
          <p:cNvSpPr>
            <a:spLocks/>
          </p:cNvSpPr>
          <p:nvPr/>
        </p:nvSpPr>
        <p:spPr bwMode="auto">
          <a:xfrm>
            <a:off x="7504113" y="5662613"/>
            <a:ext cx="73025" cy="76200"/>
          </a:xfrm>
          <a:custGeom>
            <a:avLst/>
            <a:gdLst>
              <a:gd name="T0" fmla="*/ 4572 w 85344"/>
              <a:gd name="T1" fmla="*/ 83820 h 83820"/>
              <a:gd name="T2" fmla="*/ 85344 w 85344"/>
              <a:gd name="T3" fmla="*/ 3048 h 83820"/>
              <a:gd name="T4" fmla="*/ 80772 w 85344"/>
              <a:gd name="T5" fmla="*/ 0 h 83820"/>
              <a:gd name="T6" fmla="*/ 0 w 85344"/>
              <a:gd name="T7" fmla="*/ 80772 h 83820"/>
              <a:gd name="T8" fmla="*/ 4572 w 8534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44" h="83820">
                <a:moveTo>
                  <a:pt x="4572" y="83820"/>
                </a:moveTo>
                <a:lnTo>
                  <a:pt x="85344" y="3048"/>
                </a:lnTo>
                <a:lnTo>
                  <a:pt x="80772" y="0"/>
                </a:lnTo>
                <a:lnTo>
                  <a:pt x="0" y="80772"/>
                </a:lnTo>
                <a:lnTo>
                  <a:pt x="4572" y="83820"/>
                </a:lnTo>
                <a:close/>
              </a:path>
            </a:pathLst>
          </a:custGeom>
          <a:solidFill>
            <a:srgbClr val="BAB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2" name="object 177"/>
          <p:cNvSpPr>
            <a:spLocks/>
          </p:cNvSpPr>
          <p:nvPr/>
        </p:nvSpPr>
        <p:spPr bwMode="auto">
          <a:xfrm>
            <a:off x="7497763" y="5659438"/>
            <a:ext cx="74612" cy="76200"/>
          </a:xfrm>
          <a:custGeom>
            <a:avLst/>
            <a:gdLst>
              <a:gd name="T0" fmla="*/ 6096 w 86868"/>
              <a:gd name="T1" fmla="*/ 83820 h 83820"/>
              <a:gd name="T2" fmla="*/ 86868 w 86868"/>
              <a:gd name="T3" fmla="*/ 3048 h 83820"/>
              <a:gd name="T4" fmla="*/ 80772 w 86868"/>
              <a:gd name="T5" fmla="*/ 0 h 83820"/>
              <a:gd name="T6" fmla="*/ 0 w 86868"/>
              <a:gd name="T7" fmla="*/ 80772 h 83820"/>
              <a:gd name="T8" fmla="*/ 6096 w 86868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8" h="83820">
                <a:moveTo>
                  <a:pt x="6096" y="83820"/>
                </a:moveTo>
                <a:lnTo>
                  <a:pt x="86868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6" y="83820"/>
                </a:lnTo>
                <a:close/>
              </a:path>
            </a:pathLst>
          </a:custGeom>
          <a:solidFill>
            <a:srgbClr val="B9B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3" name="object 178"/>
          <p:cNvSpPr>
            <a:spLocks/>
          </p:cNvSpPr>
          <p:nvPr/>
        </p:nvSpPr>
        <p:spPr bwMode="auto">
          <a:xfrm>
            <a:off x="7493000" y="5656263"/>
            <a:ext cx="74613" cy="76200"/>
          </a:xfrm>
          <a:custGeom>
            <a:avLst/>
            <a:gdLst>
              <a:gd name="T0" fmla="*/ 6095 w 86867"/>
              <a:gd name="T1" fmla="*/ 83820 h 83820"/>
              <a:gd name="T2" fmla="*/ 86867 w 86867"/>
              <a:gd name="T3" fmla="*/ 3048 h 83820"/>
              <a:gd name="T4" fmla="*/ 80772 w 86867"/>
              <a:gd name="T5" fmla="*/ 0 h 83820"/>
              <a:gd name="T6" fmla="*/ 0 w 86867"/>
              <a:gd name="T7" fmla="*/ 80772 h 83820"/>
              <a:gd name="T8" fmla="*/ 6095 w 86867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7" h="83820">
                <a:moveTo>
                  <a:pt x="6095" y="83820"/>
                </a:moveTo>
                <a:lnTo>
                  <a:pt x="86867" y="3048"/>
                </a:lnTo>
                <a:lnTo>
                  <a:pt x="80772" y="0"/>
                </a:lnTo>
                <a:lnTo>
                  <a:pt x="0" y="80772"/>
                </a:lnTo>
                <a:lnTo>
                  <a:pt x="6095" y="83820"/>
                </a:lnTo>
                <a:close/>
              </a:path>
            </a:pathLst>
          </a:custGeom>
          <a:solidFill>
            <a:srgbClr val="B8B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4" name="object 179"/>
          <p:cNvSpPr>
            <a:spLocks/>
          </p:cNvSpPr>
          <p:nvPr/>
        </p:nvSpPr>
        <p:spPr bwMode="auto">
          <a:xfrm>
            <a:off x="7459663" y="5641975"/>
            <a:ext cx="103187" cy="88900"/>
          </a:xfrm>
          <a:custGeom>
            <a:avLst/>
            <a:gdLst>
              <a:gd name="T0" fmla="*/ 39624 w 120396"/>
              <a:gd name="T1" fmla="*/ 97536 h 97536"/>
              <a:gd name="T2" fmla="*/ 120396 w 120396"/>
              <a:gd name="T3" fmla="*/ 16763 h 97536"/>
              <a:gd name="T4" fmla="*/ 80772 w 120396"/>
              <a:gd name="T5" fmla="*/ 0 h 97536"/>
              <a:gd name="T6" fmla="*/ 0 w 120396"/>
              <a:gd name="T7" fmla="*/ 80772 h 97536"/>
              <a:gd name="T8" fmla="*/ 39624 w 120396"/>
              <a:gd name="T9" fmla="*/ 97536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396" h="97536">
                <a:moveTo>
                  <a:pt x="39624" y="97536"/>
                </a:moveTo>
                <a:lnTo>
                  <a:pt x="120396" y="16763"/>
                </a:lnTo>
                <a:lnTo>
                  <a:pt x="80772" y="0"/>
                </a:lnTo>
                <a:lnTo>
                  <a:pt x="0" y="80772"/>
                </a:lnTo>
                <a:lnTo>
                  <a:pt x="39624" y="97536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5" name="object 180"/>
          <p:cNvSpPr>
            <a:spLocks/>
          </p:cNvSpPr>
          <p:nvPr/>
        </p:nvSpPr>
        <p:spPr bwMode="auto">
          <a:xfrm>
            <a:off x="7493000" y="5656263"/>
            <a:ext cx="69850" cy="74612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6" name="object 181"/>
          <p:cNvSpPr>
            <a:spLocks/>
          </p:cNvSpPr>
          <p:nvPr/>
        </p:nvSpPr>
        <p:spPr bwMode="auto">
          <a:xfrm>
            <a:off x="7486650" y="5654675"/>
            <a:ext cx="76200" cy="76200"/>
          </a:xfrm>
          <a:custGeom>
            <a:avLst/>
            <a:gdLst>
              <a:gd name="T0" fmla="*/ 7620 w 88392"/>
              <a:gd name="T1" fmla="*/ 83819 h 83819"/>
              <a:gd name="T2" fmla="*/ 88392 w 88392"/>
              <a:gd name="T3" fmla="*/ 3047 h 83819"/>
              <a:gd name="T4" fmla="*/ 80772 w 88392"/>
              <a:gd name="T5" fmla="*/ 0 h 83819"/>
              <a:gd name="T6" fmla="*/ 0 w 88392"/>
              <a:gd name="T7" fmla="*/ 80771 h 83819"/>
              <a:gd name="T8" fmla="*/ 7620 w 88392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19">
                <a:moveTo>
                  <a:pt x="7620" y="83819"/>
                </a:moveTo>
                <a:lnTo>
                  <a:pt x="88392" y="3047"/>
                </a:lnTo>
                <a:lnTo>
                  <a:pt x="80772" y="0"/>
                </a:lnTo>
                <a:lnTo>
                  <a:pt x="0" y="80771"/>
                </a:lnTo>
                <a:lnTo>
                  <a:pt x="7620" y="83819"/>
                </a:lnTo>
                <a:close/>
              </a:path>
            </a:pathLst>
          </a:custGeom>
          <a:solidFill>
            <a:srgbClr val="B7B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7" name="object 182"/>
          <p:cNvSpPr>
            <a:spLocks/>
          </p:cNvSpPr>
          <p:nvPr/>
        </p:nvSpPr>
        <p:spPr bwMode="auto">
          <a:xfrm>
            <a:off x="7480300" y="5651500"/>
            <a:ext cx="76200" cy="76200"/>
          </a:xfrm>
          <a:custGeom>
            <a:avLst/>
            <a:gdLst>
              <a:gd name="T0" fmla="*/ 7620 w 88392"/>
              <a:gd name="T1" fmla="*/ 83819 h 83819"/>
              <a:gd name="T2" fmla="*/ 88392 w 88392"/>
              <a:gd name="T3" fmla="*/ 3048 h 83819"/>
              <a:gd name="T4" fmla="*/ 80772 w 88392"/>
              <a:gd name="T5" fmla="*/ 0 h 83819"/>
              <a:gd name="T6" fmla="*/ 0 w 88392"/>
              <a:gd name="T7" fmla="*/ 80772 h 83819"/>
              <a:gd name="T8" fmla="*/ 7620 w 88392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19">
                <a:moveTo>
                  <a:pt x="7620" y="83819"/>
                </a:moveTo>
                <a:lnTo>
                  <a:pt x="88392" y="3048"/>
                </a:lnTo>
                <a:lnTo>
                  <a:pt x="80772" y="0"/>
                </a:lnTo>
                <a:lnTo>
                  <a:pt x="0" y="80772"/>
                </a:lnTo>
                <a:lnTo>
                  <a:pt x="7620" y="83819"/>
                </a:lnTo>
                <a:close/>
              </a:path>
            </a:pathLst>
          </a:custGeom>
          <a:solidFill>
            <a:srgbClr val="B6B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8" name="object 183"/>
          <p:cNvSpPr>
            <a:spLocks/>
          </p:cNvSpPr>
          <p:nvPr/>
        </p:nvSpPr>
        <p:spPr bwMode="auto">
          <a:xfrm>
            <a:off x="7472363" y="5646738"/>
            <a:ext cx="76200" cy="77787"/>
          </a:xfrm>
          <a:custGeom>
            <a:avLst/>
            <a:gdLst>
              <a:gd name="T0" fmla="*/ 9144 w 89916"/>
              <a:gd name="T1" fmla="*/ 85344 h 85344"/>
              <a:gd name="T2" fmla="*/ 89916 w 89916"/>
              <a:gd name="T3" fmla="*/ 4572 h 85344"/>
              <a:gd name="T4" fmla="*/ 80772 w 89916"/>
              <a:gd name="T5" fmla="*/ 0 h 85344"/>
              <a:gd name="T6" fmla="*/ 0 w 89916"/>
              <a:gd name="T7" fmla="*/ 80772 h 85344"/>
              <a:gd name="T8" fmla="*/ 9144 w 89916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16" h="85344">
                <a:moveTo>
                  <a:pt x="9144" y="85344"/>
                </a:moveTo>
                <a:lnTo>
                  <a:pt x="89916" y="4572"/>
                </a:lnTo>
                <a:lnTo>
                  <a:pt x="80772" y="0"/>
                </a:lnTo>
                <a:lnTo>
                  <a:pt x="0" y="80772"/>
                </a:lnTo>
                <a:lnTo>
                  <a:pt x="9144" y="85344"/>
                </a:lnTo>
                <a:close/>
              </a:path>
            </a:pathLst>
          </a:custGeom>
          <a:solidFill>
            <a:srgbClr val="B5B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29" name="object 184"/>
          <p:cNvSpPr>
            <a:spLocks/>
          </p:cNvSpPr>
          <p:nvPr/>
        </p:nvSpPr>
        <p:spPr bwMode="auto">
          <a:xfrm>
            <a:off x="7466013" y="5645150"/>
            <a:ext cx="74612" cy="76200"/>
          </a:xfrm>
          <a:custGeom>
            <a:avLst/>
            <a:gdLst>
              <a:gd name="T0" fmla="*/ 7620 w 88392"/>
              <a:gd name="T1" fmla="*/ 83820 h 83820"/>
              <a:gd name="T2" fmla="*/ 88392 w 88392"/>
              <a:gd name="T3" fmla="*/ 3048 h 83820"/>
              <a:gd name="T4" fmla="*/ 80772 w 88392"/>
              <a:gd name="T5" fmla="*/ 0 h 83820"/>
              <a:gd name="T6" fmla="*/ 0 w 88392"/>
              <a:gd name="T7" fmla="*/ 80772 h 83820"/>
              <a:gd name="T8" fmla="*/ 7620 w 88392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2" h="83820">
                <a:moveTo>
                  <a:pt x="7620" y="83820"/>
                </a:moveTo>
                <a:lnTo>
                  <a:pt x="88392" y="3048"/>
                </a:lnTo>
                <a:lnTo>
                  <a:pt x="80772" y="0"/>
                </a:lnTo>
                <a:lnTo>
                  <a:pt x="0" y="80772"/>
                </a:lnTo>
                <a:lnTo>
                  <a:pt x="7620" y="83820"/>
                </a:lnTo>
                <a:close/>
              </a:path>
            </a:pathLst>
          </a:custGeom>
          <a:solidFill>
            <a:srgbClr val="B4B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0" name="object 185"/>
          <p:cNvSpPr>
            <a:spLocks/>
          </p:cNvSpPr>
          <p:nvPr/>
        </p:nvSpPr>
        <p:spPr bwMode="auto">
          <a:xfrm>
            <a:off x="7459663" y="5641975"/>
            <a:ext cx="74612" cy="76200"/>
          </a:xfrm>
          <a:custGeom>
            <a:avLst/>
            <a:gdLst>
              <a:gd name="T0" fmla="*/ 7619 w 88391"/>
              <a:gd name="T1" fmla="*/ 83820 h 83820"/>
              <a:gd name="T2" fmla="*/ 88391 w 88391"/>
              <a:gd name="T3" fmla="*/ 3048 h 83820"/>
              <a:gd name="T4" fmla="*/ 80772 w 88391"/>
              <a:gd name="T5" fmla="*/ 0 h 83820"/>
              <a:gd name="T6" fmla="*/ 0 w 88391"/>
              <a:gd name="T7" fmla="*/ 80772 h 83820"/>
              <a:gd name="T8" fmla="*/ 7619 w 88391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91" h="83820">
                <a:moveTo>
                  <a:pt x="7619" y="83820"/>
                </a:moveTo>
                <a:lnTo>
                  <a:pt x="88391" y="3048"/>
                </a:lnTo>
                <a:lnTo>
                  <a:pt x="80772" y="0"/>
                </a:lnTo>
                <a:lnTo>
                  <a:pt x="0" y="80772"/>
                </a:lnTo>
                <a:lnTo>
                  <a:pt x="7619" y="83820"/>
                </a:lnTo>
                <a:close/>
              </a:path>
            </a:pathLst>
          </a:custGeom>
          <a:solidFill>
            <a:srgbClr val="B3B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1" name="object 186"/>
          <p:cNvSpPr>
            <a:spLocks/>
          </p:cNvSpPr>
          <p:nvPr/>
        </p:nvSpPr>
        <p:spPr bwMode="auto">
          <a:xfrm>
            <a:off x="7419975" y="5626100"/>
            <a:ext cx="107950" cy="88900"/>
          </a:xfrm>
          <a:custGeom>
            <a:avLst/>
            <a:gdLst>
              <a:gd name="T0" fmla="*/ 45720 w 126492"/>
              <a:gd name="T1" fmla="*/ 97536 h 97536"/>
              <a:gd name="T2" fmla="*/ 126492 w 126492"/>
              <a:gd name="T3" fmla="*/ 16763 h 97536"/>
              <a:gd name="T4" fmla="*/ 80772 w 126492"/>
              <a:gd name="T5" fmla="*/ 0 h 97536"/>
              <a:gd name="T6" fmla="*/ 0 w 126492"/>
              <a:gd name="T7" fmla="*/ 80772 h 97536"/>
              <a:gd name="T8" fmla="*/ 45720 w 126492"/>
              <a:gd name="T9" fmla="*/ 97536 h 97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92" h="97536">
                <a:moveTo>
                  <a:pt x="45720" y="97536"/>
                </a:moveTo>
                <a:lnTo>
                  <a:pt x="126492" y="16763"/>
                </a:lnTo>
                <a:lnTo>
                  <a:pt x="80772" y="0"/>
                </a:lnTo>
                <a:lnTo>
                  <a:pt x="0" y="80772"/>
                </a:lnTo>
                <a:lnTo>
                  <a:pt x="45720" y="97536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2" name="object 187"/>
          <p:cNvSpPr>
            <a:spLocks/>
          </p:cNvSpPr>
          <p:nvPr/>
        </p:nvSpPr>
        <p:spPr bwMode="auto">
          <a:xfrm>
            <a:off x="7459663" y="56419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B2B2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3" name="object 188"/>
          <p:cNvSpPr>
            <a:spLocks/>
          </p:cNvSpPr>
          <p:nvPr/>
        </p:nvSpPr>
        <p:spPr bwMode="auto">
          <a:xfrm>
            <a:off x="7448550" y="5637213"/>
            <a:ext cx="79375" cy="77787"/>
          </a:xfrm>
          <a:custGeom>
            <a:avLst/>
            <a:gdLst>
              <a:gd name="T0" fmla="*/ 12192 w 92964"/>
              <a:gd name="T1" fmla="*/ 85343 h 85343"/>
              <a:gd name="T2" fmla="*/ 92964 w 92964"/>
              <a:gd name="T3" fmla="*/ 4571 h 85343"/>
              <a:gd name="T4" fmla="*/ 82296 w 92964"/>
              <a:gd name="T5" fmla="*/ 0 h 85343"/>
              <a:gd name="T6" fmla="*/ 0 w 92964"/>
              <a:gd name="T7" fmla="*/ 80771 h 85343"/>
              <a:gd name="T8" fmla="*/ 12192 w 92964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5343">
                <a:moveTo>
                  <a:pt x="12192" y="85343"/>
                </a:moveTo>
                <a:lnTo>
                  <a:pt x="92964" y="4571"/>
                </a:lnTo>
                <a:lnTo>
                  <a:pt x="82296" y="0"/>
                </a:lnTo>
                <a:lnTo>
                  <a:pt x="0" y="80771"/>
                </a:lnTo>
                <a:lnTo>
                  <a:pt x="12192" y="85343"/>
                </a:lnTo>
                <a:close/>
              </a:path>
            </a:pathLst>
          </a:custGeom>
          <a:solidFill>
            <a:srgbClr val="B2B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4" name="object 189"/>
          <p:cNvSpPr>
            <a:spLocks/>
          </p:cNvSpPr>
          <p:nvPr/>
        </p:nvSpPr>
        <p:spPr bwMode="auto">
          <a:xfrm>
            <a:off x="7439025" y="5634038"/>
            <a:ext cx="80963" cy="76200"/>
          </a:xfrm>
          <a:custGeom>
            <a:avLst/>
            <a:gdLst>
              <a:gd name="T0" fmla="*/ 10668 w 92964"/>
              <a:gd name="T1" fmla="*/ 85343 h 85343"/>
              <a:gd name="T2" fmla="*/ 92964 w 92964"/>
              <a:gd name="T3" fmla="*/ 4572 h 85343"/>
              <a:gd name="T4" fmla="*/ 80772 w 92964"/>
              <a:gd name="T5" fmla="*/ 0 h 85343"/>
              <a:gd name="T6" fmla="*/ 0 w 92964"/>
              <a:gd name="T7" fmla="*/ 80772 h 85343"/>
              <a:gd name="T8" fmla="*/ 10668 w 92964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5343">
                <a:moveTo>
                  <a:pt x="10668" y="85343"/>
                </a:moveTo>
                <a:lnTo>
                  <a:pt x="92964" y="4572"/>
                </a:lnTo>
                <a:lnTo>
                  <a:pt x="80772" y="0"/>
                </a:lnTo>
                <a:lnTo>
                  <a:pt x="0" y="80772"/>
                </a:lnTo>
                <a:lnTo>
                  <a:pt x="10668" y="85343"/>
                </a:lnTo>
                <a:close/>
              </a:path>
            </a:pathLst>
          </a:custGeom>
          <a:solidFill>
            <a:srgbClr val="B1B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5" name="object 190"/>
          <p:cNvSpPr>
            <a:spLocks/>
          </p:cNvSpPr>
          <p:nvPr/>
        </p:nvSpPr>
        <p:spPr bwMode="auto">
          <a:xfrm>
            <a:off x="7431088" y="5630863"/>
            <a:ext cx="77787" cy="76200"/>
          </a:xfrm>
          <a:custGeom>
            <a:avLst/>
            <a:gdLst>
              <a:gd name="T0" fmla="*/ 10667 w 91439"/>
              <a:gd name="T1" fmla="*/ 83820 h 83820"/>
              <a:gd name="T2" fmla="*/ 91439 w 91439"/>
              <a:gd name="T3" fmla="*/ 3048 h 83820"/>
              <a:gd name="T4" fmla="*/ 80771 w 91439"/>
              <a:gd name="T5" fmla="*/ 0 h 83820"/>
              <a:gd name="T6" fmla="*/ 0 w 91439"/>
              <a:gd name="T7" fmla="*/ 80772 h 83820"/>
              <a:gd name="T8" fmla="*/ 10667 w 91439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39" h="83820">
                <a:moveTo>
                  <a:pt x="10667" y="83820"/>
                </a:moveTo>
                <a:lnTo>
                  <a:pt x="91439" y="3048"/>
                </a:lnTo>
                <a:lnTo>
                  <a:pt x="80771" y="0"/>
                </a:lnTo>
                <a:lnTo>
                  <a:pt x="0" y="80772"/>
                </a:lnTo>
                <a:lnTo>
                  <a:pt x="10667" y="83820"/>
                </a:lnTo>
                <a:close/>
              </a:path>
            </a:pathLst>
          </a:custGeom>
          <a:solidFill>
            <a:srgbClr val="B0B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6" name="object 191"/>
          <p:cNvSpPr>
            <a:spLocks/>
          </p:cNvSpPr>
          <p:nvPr/>
        </p:nvSpPr>
        <p:spPr bwMode="auto">
          <a:xfrm>
            <a:off x="7419975" y="5626100"/>
            <a:ext cx="79375" cy="77788"/>
          </a:xfrm>
          <a:custGeom>
            <a:avLst/>
            <a:gdLst>
              <a:gd name="T0" fmla="*/ 12192 w 92963"/>
              <a:gd name="T1" fmla="*/ 85344 h 85344"/>
              <a:gd name="T2" fmla="*/ 92963 w 92963"/>
              <a:gd name="T3" fmla="*/ 4572 h 85344"/>
              <a:gd name="T4" fmla="*/ 80772 w 92963"/>
              <a:gd name="T5" fmla="*/ 0 h 85344"/>
              <a:gd name="T6" fmla="*/ 0 w 92963"/>
              <a:gd name="T7" fmla="*/ 80772 h 85344"/>
              <a:gd name="T8" fmla="*/ 12192 w 92963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4">
                <a:moveTo>
                  <a:pt x="12192" y="85344"/>
                </a:moveTo>
                <a:lnTo>
                  <a:pt x="92963" y="4572"/>
                </a:lnTo>
                <a:lnTo>
                  <a:pt x="80772" y="0"/>
                </a:lnTo>
                <a:lnTo>
                  <a:pt x="0" y="80772"/>
                </a:lnTo>
                <a:lnTo>
                  <a:pt x="12192" y="85344"/>
                </a:lnTo>
                <a:close/>
              </a:path>
            </a:pathLst>
          </a:custGeom>
          <a:solidFill>
            <a:srgbClr val="AFA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7" name="object 192"/>
          <p:cNvSpPr>
            <a:spLocks/>
          </p:cNvSpPr>
          <p:nvPr/>
        </p:nvSpPr>
        <p:spPr bwMode="auto">
          <a:xfrm>
            <a:off x="7378700" y="5613400"/>
            <a:ext cx="111125" cy="85725"/>
          </a:xfrm>
          <a:custGeom>
            <a:avLst/>
            <a:gdLst>
              <a:gd name="T0" fmla="*/ 48768 w 129540"/>
              <a:gd name="T1" fmla="*/ 96012 h 96012"/>
              <a:gd name="T2" fmla="*/ 129540 w 129540"/>
              <a:gd name="T3" fmla="*/ 15239 h 96012"/>
              <a:gd name="T4" fmla="*/ 80772 w 129540"/>
              <a:gd name="T5" fmla="*/ 0 h 96012"/>
              <a:gd name="T6" fmla="*/ 0 w 129540"/>
              <a:gd name="T7" fmla="*/ 80772 h 96012"/>
              <a:gd name="T8" fmla="*/ 48768 w 129540"/>
              <a:gd name="T9" fmla="*/ 96012 h 96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540" h="96012">
                <a:moveTo>
                  <a:pt x="48768" y="96012"/>
                </a:moveTo>
                <a:lnTo>
                  <a:pt x="129540" y="15239"/>
                </a:lnTo>
                <a:lnTo>
                  <a:pt x="80772" y="0"/>
                </a:lnTo>
                <a:lnTo>
                  <a:pt x="0" y="80772"/>
                </a:lnTo>
                <a:lnTo>
                  <a:pt x="48768" y="96012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8" name="object 193"/>
          <p:cNvSpPr>
            <a:spLocks/>
          </p:cNvSpPr>
          <p:nvPr/>
        </p:nvSpPr>
        <p:spPr bwMode="auto">
          <a:xfrm>
            <a:off x="7419975" y="56261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39" name="object 194"/>
          <p:cNvSpPr>
            <a:spLocks/>
          </p:cNvSpPr>
          <p:nvPr/>
        </p:nvSpPr>
        <p:spPr bwMode="auto">
          <a:xfrm>
            <a:off x="7410450" y="5624513"/>
            <a:ext cx="79375" cy="74612"/>
          </a:xfrm>
          <a:custGeom>
            <a:avLst/>
            <a:gdLst>
              <a:gd name="T0" fmla="*/ 12192 w 92964"/>
              <a:gd name="T1" fmla="*/ 83820 h 83820"/>
              <a:gd name="T2" fmla="*/ 92964 w 92964"/>
              <a:gd name="T3" fmla="*/ 3048 h 83820"/>
              <a:gd name="T4" fmla="*/ 80772 w 92964"/>
              <a:gd name="T5" fmla="*/ 0 h 83820"/>
              <a:gd name="T6" fmla="*/ 0 w 92964"/>
              <a:gd name="T7" fmla="*/ 80772 h 83820"/>
              <a:gd name="T8" fmla="*/ 12192 w 92964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3820">
                <a:moveTo>
                  <a:pt x="12192" y="83820"/>
                </a:moveTo>
                <a:lnTo>
                  <a:pt x="92964" y="3048"/>
                </a:lnTo>
                <a:lnTo>
                  <a:pt x="80772" y="0"/>
                </a:lnTo>
                <a:lnTo>
                  <a:pt x="0" y="80772"/>
                </a:lnTo>
                <a:lnTo>
                  <a:pt x="12192" y="83820"/>
                </a:lnTo>
                <a:close/>
              </a:path>
            </a:pathLst>
          </a:custGeom>
          <a:solidFill>
            <a:srgbClr val="AEAE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0" name="object 195"/>
          <p:cNvSpPr>
            <a:spLocks/>
          </p:cNvSpPr>
          <p:nvPr/>
        </p:nvSpPr>
        <p:spPr bwMode="auto">
          <a:xfrm>
            <a:off x="7399338" y="5619750"/>
            <a:ext cx="79375" cy="77788"/>
          </a:xfrm>
          <a:custGeom>
            <a:avLst/>
            <a:gdLst>
              <a:gd name="T0" fmla="*/ 12191 w 92963"/>
              <a:gd name="T1" fmla="*/ 85343 h 85343"/>
              <a:gd name="T2" fmla="*/ 92963 w 92963"/>
              <a:gd name="T3" fmla="*/ 4571 h 85343"/>
              <a:gd name="T4" fmla="*/ 80771 w 92963"/>
              <a:gd name="T5" fmla="*/ 0 h 85343"/>
              <a:gd name="T6" fmla="*/ 0 w 92963"/>
              <a:gd name="T7" fmla="*/ 80771 h 85343"/>
              <a:gd name="T8" fmla="*/ 12191 w 92963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5343">
                <a:moveTo>
                  <a:pt x="12191" y="85343"/>
                </a:moveTo>
                <a:lnTo>
                  <a:pt x="92963" y="4571"/>
                </a:lnTo>
                <a:lnTo>
                  <a:pt x="80771" y="0"/>
                </a:lnTo>
                <a:lnTo>
                  <a:pt x="0" y="80771"/>
                </a:lnTo>
                <a:lnTo>
                  <a:pt x="12191" y="85343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1" name="object 196"/>
          <p:cNvSpPr>
            <a:spLocks/>
          </p:cNvSpPr>
          <p:nvPr/>
        </p:nvSpPr>
        <p:spPr bwMode="auto">
          <a:xfrm>
            <a:off x="7388225" y="5616575"/>
            <a:ext cx="80963" cy="76200"/>
          </a:xfrm>
          <a:custGeom>
            <a:avLst/>
            <a:gdLst>
              <a:gd name="T0" fmla="*/ 12192 w 92963"/>
              <a:gd name="T1" fmla="*/ 83819 h 83819"/>
              <a:gd name="T2" fmla="*/ 92963 w 92963"/>
              <a:gd name="T3" fmla="*/ 3048 h 83819"/>
              <a:gd name="T4" fmla="*/ 80772 w 92963"/>
              <a:gd name="T5" fmla="*/ 0 h 83819"/>
              <a:gd name="T6" fmla="*/ 0 w 92963"/>
              <a:gd name="T7" fmla="*/ 80772 h 83819"/>
              <a:gd name="T8" fmla="*/ 12192 w 92963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3" h="83819">
                <a:moveTo>
                  <a:pt x="12192" y="83819"/>
                </a:moveTo>
                <a:lnTo>
                  <a:pt x="92963" y="3048"/>
                </a:lnTo>
                <a:lnTo>
                  <a:pt x="80772" y="0"/>
                </a:lnTo>
                <a:lnTo>
                  <a:pt x="0" y="80772"/>
                </a:lnTo>
                <a:lnTo>
                  <a:pt x="12192" y="83819"/>
                </a:lnTo>
                <a:close/>
              </a:path>
            </a:pathLst>
          </a:custGeom>
          <a:solidFill>
            <a:srgbClr val="ACA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2" name="object 197"/>
          <p:cNvSpPr>
            <a:spLocks/>
          </p:cNvSpPr>
          <p:nvPr/>
        </p:nvSpPr>
        <p:spPr bwMode="auto">
          <a:xfrm>
            <a:off x="7378700" y="5613400"/>
            <a:ext cx="79375" cy="76200"/>
          </a:xfrm>
          <a:custGeom>
            <a:avLst/>
            <a:gdLst>
              <a:gd name="T0" fmla="*/ 12192 w 92964"/>
              <a:gd name="T1" fmla="*/ 85344 h 85344"/>
              <a:gd name="T2" fmla="*/ 92964 w 92964"/>
              <a:gd name="T3" fmla="*/ 4572 h 85344"/>
              <a:gd name="T4" fmla="*/ 80772 w 92964"/>
              <a:gd name="T5" fmla="*/ 0 h 85344"/>
              <a:gd name="T6" fmla="*/ 0 w 92964"/>
              <a:gd name="T7" fmla="*/ 80772 h 85344"/>
              <a:gd name="T8" fmla="*/ 12192 w 92964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64" h="85344">
                <a:moveTo>
                  <a:pt x="12192" y="85344"/>
                </a:moveTo>
                <a:lnTo>
                  <a:pt x="92964" y="4572"/>
                </a:lnTo>
                <a:lnTo>
                  <a:pt x="80772" y="0"/>
                </a:lnTo>
                <a:lnTo>
                  <a:pt x="0" y="80772"/>
                </a:lnTo>
                <a:lnTo>
                  <a:pt x="12192" y="85344"/>
                </a:lnTo>
                <a:close/>
              </a:path>
            </a:pathLst>
          </a:custGeom>
          <a:solidFill>
            <a:srgbClr val="ABA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3" name="object 198"/>
          <p:cNvSpPr>
            <a:spLocks/>
          </p:cNvSpPr>
          <p:nvPr/>
        </p:nvSpPr>
        <p:spPr bwMode="auto">
          <a:xfrm>
            <a:off x="7332663" y="5602288"/>
            <a:ext cx="114300" cy="84137"/>
          </a:xfrm>
          <a:custGeom>
            <a:avLst/>
            <a:gdLst>
              <a:gd name="T0" fmla="*/ 53339 w 134111"/>
              <a:gd name="T1" fmla="*/ 92963 h 92963"/>
              <a:gd name="T2" fmla="*/ 134111 w 134111"/>
              <a:gd name="T3" fmla="*/ 12191 h 92963"/>
              <a:gd name="T4" fmla="*/ 80771 w 134111"/>
              <a:gd name="T5" fmla="*/ 0 h 92963"/>
              <a:gd name="T6" fmla="*/ 0 w 134111"/>
              <a:gd name="T7" fmla="*/ 80771 h 92963"/>
              <a:gd name="T8" fmla="*/ 53339 w 134111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111" h="92963">
                <a:moveTo>
                  <a:pt x="53339" y="92963"/>
                </a:moveTo>
                <a:lnTo>
                  <a:pt x="134111" y="12191"/>
                </a:lnTo>
                <a:lnTo>
                  <a:pt x="80771" y="0"/>
                </a:lnTo>
                <a:lnTo>
                  <a:pt x="0" y="80771"/>
                </a:lnTo>
                <a:lnTo>
                  <a:pt x="53339" y="92963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4" name="object 199"/>
          <p:cNvSpPr>
            <a:spLocks/>
          </p:cNvSpPr>
          <p:nvPr/>
        </p:nvSpPr>
        <p:spPr bwMode="auto">
          <a:xfrm>
            <a:off x="7378700" y="5613400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AAA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5" name="object 200"/>
          <p:cNvSpPr>
            <a:spLocks/>
          </p:cNvSpPr>
          <p:nvPr/>
        </p:nvSpPr>
        <p:spPr bwMode="auto">
          <a:xfrm>
            <a:off x="7362825" y="5608638"/>
            <a:ext cx="84138" cy="77787"/>
          </a:xfrm>
          <a:custGeom>
            <a:avLst/>
            <a:gdLst>
              <a:gd name="T0" fmla="*/ 18287 w 99059"/>
              <a:gd name="T1" fmla="*/ 85344 h 85344"/>
              <a:gd name="T2" fmla="*/ 99059 w 99059"/>
              <a:gd name="T3" fmla="*/ 4572 h 85344"/>
              <a:gd name="T4" fmla="*/ 80772 w 99059"/>
              <a:gd name="T5" fmla="*/ 0 h 85344"/>
              <a:gd name="T6" fmla="*/ 0 w 99059"/>
              <a:gd name="T7" fmla="*/ 80772 h 85344"/>
              <a:gd name="T8" fmla="*/ 18287 w 99059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59" h="85344">
                <a:moveTo>
                  <a:pt x="18287" y="85344"/>
                </a:moveTo>
                <a:lnTo>
                  <a:pt x="99059" y="4572"/>
                </a:lnTo>
                <a:lnTo>
                  <a:pt x="80772" y="0"/>
                </a:lnTo>
                <a:lnTo>
                  <a:pt x="0" y="80772"/>
                </a:lnTo>
                <a:lnTo>
                  <a:pt x="18287" y="85344"/>
                </a:lnTo>
                <a:close/>
              </a:path>
            </a:pathLst>
          </a:custGeom>
          <a:solidFill>
            <a:srgbClr val="AAA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6" name="object 201"/>
          <p:cNvSpPr>
            <a:spLocks/>
          </p:cNvSpPr>
          <p:nvPr/>
        </p:nvSpPr>
        <p:spPr bwMode="auto">
          <a:xfrm>
            <a:off x="7348538" y="5603875"/>
            <a:ext cx="84137" cy="77788"/>
          </a:xfrm>
          <a:custGeom>
            <a:avLst/>
            <a:gdLst>
              <a:gd name="T0" fmla="*/ 16764 w 97536"/>
              <a:gd name="T1" fmla="*/ 85343 h 85343"/>
              <a:gd name="T2" fmla="*/ 97536 w 97536"/>
              <a:gd name="T3" fmla="*/ 4571 h 85343"/>
              <a:gd name="T4" fmla="*/ 80772 w 97536"/>
              <a:gd name="T5" fmla="*/ 0 h 85343"/>
              <a:gd name="T6" fmla="*/ 0 w 97536"/>
              <a:gd name="T7" fmla="*/ 80771 h 85343"/>
              <a:gd name="T8" fmla="*/ 16764 w 97536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536" h="85343">
                <a:moveTo>
                  <a:pt x="16764" y="85343"/>
                </a:moveTo>
                <a:lnTo>
                  <a:pt x="97536" y="4571"/>
                </a:lnTo>
                <a:lnTo>
                  <a:pt x="80772" y="0"/>
                </a:lnTo>
                <a:lnTo>
                  <a:pt x="0" y="80771"/>
                </a:lnTo>
                <a:lnTo>
                  <a:pt x="16764" y="85343"/>
                </a:lnTo>
                <a:close/>
              </a:path>
            </a:pathLst>
          </a:custGeom>
          <a:solidFill>
            <a:srgbClr val="A9A9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7" name="object 202"/>
          <p:cNvSpPr>
            <a:spLocks/>
          </p:cNvSpPr>
          <p:nvPr/>
        </p:nvSpPr>
        <p:spPr bwMode="auto">
          <a:xfrm>
            <a:off x="7332663" y="5602288"/>
            <a:ext cx="85725" cy="76200"/>
          </a:xfrm>
          <a:custGeom>
            <a:avLst/>
            <a:gdLst>
              <a:gd name="T0" fmla="*/ 18287 w 99059"/>
              <a:gd name="T1" fmla="*/ 83819 h 83819"/>
              <a:gd name="T2" fmla="*/ 99059 w 99059"/>
              <a:gd name="T3" fmla="*/ 3048 h 83819"/>
              <a:gd name="T4" fmla="*/ 80771 w 99059"/>
              <a:gd name="T5" fmla="*/ 0 h 83819"/>
              <a:gd name="T6" fmla="*/ 0 w 99059"/>
              <a:gd name="T7" fmla="*/ 80771 h 83819"/>
              <a:gd name="T8" fmla="*/ 18287 w 99059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59" h="83819">
                <a:moveTo>
                  <a:pt x="18287" y="83819"/>
                </a:moveTo>
                <a:lnTo>
                  <a:pt x="99059" y="3048"/>
                </a:lnTo>
                <a:lnTo>
                  <a:pt x="80771" y="0"/>
                </a:lnTo>
                <a:lnTo>
                  <a:pt x="0" y="80771"/>
                </a:lnTo>
                <a:lnTo>
                  <a:pt x="18287" y="83819"/>
                </a:lnTo>
                <a:close/>
              </a:path>
            </a:pathLst>
          </a:custGeom>
          <a:solidFill>
            <a:srgbClr val="A8A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8" name="object 203"/>
          <p:cNvSpPr>
            <a:spLocks/>
          </p:cNvSpPr>
          <p:nvPr/>
        </p:nvSpPr>
        <p:spPr bwMode="auto">
          <a:xfrm>
            <a:off x="7285038" y="5591175"/>
            <a:ext cx="117475" cy="84138"/>
          </a:xfrm>
          <a:custGeom>
            <a:avLst/>
            <a:gdLst>
              <a:gd name="T0" fmla="*/ 56388 w 137159"/>
              <a:gd name="T1" fmla="*/ 92963 h 92963"/>
              <a:gd name="T2" fmla="*/ 137159 w 137159"/>
              <a:gd name="T3" fmla="*/ 12192 h 92963"/>
              <a:gd name="T4" fmla="*/ 80772 w 137159"/>
              <a:gd name="T5" fmla="*/ 0 h 92963"/>
              <a:gd name="T6" fmla="*/ 0 w 137159"/>
              <a:gd name="T7" fmla="*/ 80772 h 92963"/>
              <a:gd name="T8" fmla="*/ 56388 w 137159"/>
              <a:gd name="T9" fmla="*/ 92963 h 9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159" h="92963">
                <a:moveTo>
                  <a:pt x="56388" y="92963"/>
                </a:moveTo>
                <a:lnTo>
                  <a:pt x="137159" y="12192"/>
                </a:lnTo>
                <a:lnTo>
                  <a:pt x="80772" y="0"/>
                </a:lnTo>
                <a:lnTo>
                  <a:pt x="0" y="80772"/>
                </a:lnTo>
                <a:lnTo>
                  <a:pt x="56388" y="92963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49" name="object 204"/>
          <p:cNvSpPr>
            <a:spLocks/>
          </p:cNvSpPr>
          <p:nvPr/>
        </p:nvSpPr>
        <p:spPr bwMode="auto">
          <a:xfrm>
            <a:off x="7332663" y="5602288"/>
            <a:ext cx="69850" cy="73025"/>
          </a:xfrm>
          <a:custGeom>
            <a:avLst/>
            <a:gdLst>
              <a:gd name="T0" fmla="*/ 0 w 80771"/>
              <a:gd name="T1" fmla="*/ 80771 h 80771"/>
              <a:gd name="T2" fmla="*/ 80771 w 80771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1" h="80771">
                <a:moveTo>
                  <a:pt x="0" y="80771"/>
                </a:moveTo>
                <a:lnTo>
                  <a:pt x="80771" y="0"/>
                </a:lnTo>
              </a:path>
            </a:pathLst>
          </a:custGeom>
          <a:noFill/>
          <a:ln w="1524">
            <a:solidFill>
              <a:srgbClr val="A7A7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0" name="object 205"/>
          <p:cNvSpPr>
            <a:spLocks/>
          </p:cNvSpPr>
          <p:nvPr/>
        </p:nvSpPr>
        <p:spPr bwMode="auto">
          <a:xfrm>
            <a:off x="7316788" y="5597525"/>
            <a:ext cx="85725" cy="77788"/>
          </a:xfrm>
          <a:custGeom>
            <a:avLst/>
            <a:gdLst>
              <a:gd name="T0" fmla="*/ 18288 w 99059"/>
              <a:gd name="T1" fmla="*/ 85343 h 85343"/>
              <a:gd name="T2" fmla="*/ 99059 w 99059"/>
              <a:gd name="T3" fmla="*/ 4572 h 85343"/>
              <a:gd name="T4" fmla="*/ 80772 w 99059"/>
              <a:gd name="T5" fmla="*/ 0 h 85343"/>
              <a:gd name="T6" fmla="*/ 0 w 99059"/>
              <a:gd name="T7" fmla="*/ 80772 h 85343"/>
              <a:gd name="T8" fmla="*/ 18288 w 99059"/>
              <a:gd name="T9" fmla="*/ 85343 h 85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59" h="85343">
                <a:moveTo>
                  <a:pt x="18288" y="85343"/>
                </a:moveTo>
                <a:lnTo>
                  <a:pt x="99059" y="4572"/>
                </a:lnTo>
                <a:lnTo>
                  <a:pt x="80772" y="0"/>
                </a:lnTo>
                <a:lnTo>
                  <a:pt x="0" y="80772"/>
                </a:lnTo>
                <a:lnTo>
                  <a:pt x="18288" y="85343"/>
                </a:lnTo>
                <a:close/>
              </a:path>
            </a:pathLst>
          </a:custGeom>
          <a:solidFill>
            <a:srgbClr val="A7A7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1" name="object 206"/>
          <p:cNvSpPr>
            <a:spLocks/>
          </p:cNvSpPr>
          <p:nvPr/>
        </p:nvSpPr>
        <p:spPr bwMode="auto">
          <a:xfrm>
            <a:off x="7300913" y="5594350"/>
            <a:ext cx="85725" cy="76200"/>
          </a:xfrm>
          <a:custGeom>
            <a:avLst/>
            <a:gdLst>
              <a:gd name="T0" fmla="*/ 19811 w 100583"/>
              <a:gd name="T1" fmla="*/ 83820 h 83820"/>
              <a:gd name="T2" fmla="*/ 100583 w 100583"/>
              <a:gd name="T3" fmla="*/ 3048 h 83820"/>
              <a:gd name="T4" fmla="*/ 80771 w 100583"/>
              <a:gd name="T5" fmla="*/ 0 h 83820"/>
              <a:gd name="T6" fmla="*/ 0 w 100583"/>
              <a:gd name="T7" fmla="*/ 80772 h 83820"/>
              <a:gd name="T8" fmla="*/ 19811 w 100583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3820">
                <a:moveTo>
                  <a:pt x="19811" y="83820"/>
                </a:moveTo>
                <a:lnTo>
                  <a:pt x="100583" y="3048"/>
                </a:lnTo>
                <a:lnTo>
                  <a:pt x="80771" y="0"/>
                </a:lnTo>
                <a:lnTo>
                  <a:pt x="0" y="80772"/>
                </a:lnTo>
                <a:lnTo>
                  <a:pt x="19811" y="83820"/>
                </a:lnTo>
                <a:close/>
              </a:path>
            </a:pathLst>
          </a:custGeom>
          <a:solidFill>
            <a:srgbClr val="A6A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2" name="object 207"/>
          <p:cNvSpPr>
            <a:spLocks/>
          </p:cNvSpPr>
          <p:nvPr/>
        </p:nvSpPr>
        <p:spPr bwMode="auto">
          <a:xfrm>
            <a:off x="7285038" y="5591175"/>
            <a:ext cx="84137" cy="76200"/>
          </a:xfrm>
          <a:custGeom>
            <a:avLst/>
            <a:gdLst>
              <a:gd name="T0" fmla="*/ 18288 w 99059"/>
              <a:gd name="T1" fmla="*/ 85344 h 85344"/>
              <a:gd name="T2" fmla="*/ 99059 w 99059"/>
              <a:gd name="T3" fmla="*/ 4572 h 85344"/>
              <a:gd name="T4" fmla="*/ 80772 w 99059"/>
              <a:gd name="T5" fmla="*/ 0 h 85344"/>
              <a:gd name="T6" fmla="*/ 0 w 99059"/>
              <a:gd name="T7" fmla="*/ 80772 h 85344"/>
              <a:gd name="T8" fmla="*/ 18288 w 99059"/>
              <a:gd name="T9" fmla="*/ 85344 h 8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059" h="85344">
                <a:moveTo>
                  <a:pt x="18288" y="85344"/>
                </a:moveTo>
                <a:lnTo>
                  <a:pt x="99059" y="4572"/>
                </a:lnTo>
                <a:lnTo>
                  <a:pt x="80772" y="0"/>
                </a:lnTo>
                <a:lnTo>
                  <a:pt x="0" y="80772"/>
                </a:lnTo>
                <a:lnTo>
                  <a:pt x="18288" y="85344"/>
                </a:lnTo>
                <a:close/>
              </a:path>
            </a:pathLst>
          </a:custGeom>
          <a:solidFill>
            <a:srgbClr val="A5A5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3" name="object 208"/>
          <p:cNvSpPr>
            <a:spLocks/>
          </p:cNvSpPr>
          <p:nvPr/>
        </p:nvSpPr>
        <p:spPr bwMode="auto">
          <a:xfrm>
            <a:off x="7232650" y="5581650"/>
            <a:ext cx="120650" cy="82550"/>
          </a:xfrm>
          <a:custGeom>
            <a:avLst/>
            <a:gdLst>
              <a:gd name="T0" fmla="*/ 60959 w 141731"/>
              <a:gd name="T1" fmla="*/ 89915 h 89915"/>
              <a:gd name="T2" fmla="*/ 141731 w 141731"/>
              <a:gd name="T3" fmla="*/ 9143 h 89915"/>
              <a:gd name="T4" fmla="*/ 80772 w 141731"/>
              <a:gd name="T5" fmla="*/ 0 h 89915"/>
              <a:gd name="T6" fmla="*/ 0 w 141731"/>
              <a:gd name="T7" fmla="*/ 80772 h 89915"/>
              <a:gd name="T8" fmla="*/ 60959 w 141731"/>
              <a:gd name="T9" fmla="*/ 89915 h 89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31" h="89915">
                <a:moveTo>
                  <a:pt x="60959" y="89915"/>
                </a:moveTo>
                <a:lnTo>
                  <a:pt x="141731" y="9143"/>
                </a:lnTo>
                <a:lnTo>
                  <a:pt x="80772" y="0"/>
                </a:lnTo>
                <a:lnTo>
                  <a:pt x="0" y="80772"/>
                </a:lnTo>
                <a:lnTo>
                  <a:pt x="60959" y="89915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4" name="object 209"/>
          <p:cNvSpPr>
            <a:spLocks/>
          </p:cNvSpPr>
          <p:nvPr/>
        </p:nvSpPr>
        <p:spPr bwMode="auto">
          <a:xfrm>
            <a:off x="7285038" y="5591175"/>
            <a:ext cx="68262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4A4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5" name="object 210"/>
          <p:cNvSpPr>
            <a:spLocks/>
          </p:cNvSpPr>
          <p:nvPr/>
        </p:nvSpPr>
        <p:spPr bwMode="auto">
          <a:xfrm>
            <a:off x="7265988" y="5588000"/>
            <a:ext cx="87312" cy="76200"/>
          </a:xfrm>
          <a:custGeom>
            <a:avLst/>
            <a:gdLst>
              <a:gd name="T0" fmla="*/ 21335 w 102107"/>
              <a:gd name="T1" fmla="*/ 83820 h 83820"/>
              <a:gd name="T2" fmla="*/ 102107 w 102107"/>
              <a:gd name="T3" fmla="*/ 3048 h 83820"/>
              <a:gd name="T4" fmla="*/ 80772 w 102107"/>
              <a:gd name="T5" fmla="*/ 0 h 83820"/>
              <a:gd name="T6" fmla="*/ 0 w 102107"/>
              <a:gd name="T7" fmla="*/ 80772 h 83820"/>
              <a:gd name="T8" fmla="*/ 21335 w 102107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5" y="83820"/>
                </a:moveTo>
                <a:lnTo>
                  <a:pt x="102107" y="3048"/>
                </a:lnTo>
                <a:lnTo>
                  <a:pt x="80772" y="0"/>
                </a:lnTo>
                <a:lnTo>
                  <a:pt x="0" y="80772"/>
                </a:lnTo>
                <a:lnTo>
                  <a:pt x="21335" y="83820"/>
                </a:lnTo>
                <a:close/>
              </a:path>
            </a:pathLst>
          </a:custGeom>
          <a:solidFill>
            <a:srgbClr val="A4A4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6" name="object 211"/>
          <p:cNvSpPr>
            <a:spLocks/>
          </p:cNvSpPr>
          <p:nvPr/>
        </p:nvSpPr>
        <p:spPr bwMode="auto">
          <a:xfrm>
            <a:off x="7250113" y="5584825"/>
            <a:ext cx="85725" cy="76200"/>
          </a:xfrm>
          <a:custGeom>
            <a:avLst/>
            <a:gdLst>
              <a:gd name="T0" fmla="*/ 19812 w 100584"/>
              <a:gd name="T1" fmla="*/ 83819 h 83819"/>
              <a:gd name="T2" fmla="*/ 100584 w 100584"/>
              <a:gd name="T3" fmla="*/ 3047 h 83819"/>
              <a:gd name="T4" fmla="*/ 80772 w 100584"/>
              <a:gd name="T5" fmla="*/ 0 h 83819"/>
              <a:gd name="T6" fmla="*/ 0 w 100584"/>
              <a:gd name="T7" fmla="*/ 80771 h 83819"/>
              <a:gd name="T8" fmla="*/ 19812 w 100584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4" h="83819">
                <a:moveTo>
                  <a:pt x="19812" y="83819"/>
                </a:moveTo>
                <a:lnTo>
                  <a:pt x="100584" y="3047"/>
                </a:lnTo>
                <a:lnTo>
                  <a:pt x="80772" y="0"/>
                </a:lnTo>
                <a:lnTo>
                  <a:pt x="0" y="80771"/>
                </a:lnTo>
                <a:lnTo>
                  <a:pt x="19812" y="83819"/>
                </a:lnTo>
                <a:close/>
              </a:path>
            </a:pathLst>
          </a:custGeom>
          <a:solidFill>
            <a:srgbClr val="A3A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7" name="object 212"/>
          <p:cNvSpPr>
            <a:spLocks/>
          </p:cNvSpPr>
          <p:nvPr/>
        </p:nvSpPr>
        <p:spPr bwMode="auto">
          <a:xfrm>
            <a:off x="7232650" y="5581650"/>
            <a:ext cx="85725" cy="76200"/>
          </a:xfrm>
          <a:custGeom>
            <a:avLst/>
            <a:gdLst>
              <a:gd name="T0" fmla="*/ 19811 w 100583"/>
              <a:gd name="T1" fmla="*/ 83819 h 83819"/>
              <a:gd name="T2" fmla="*/ 100583 w 100583"/>
              <a:gd name="T3" fmla="*/ 3048 h 83819"/>
              <a:gd name="T4" fmla="*/ 80772 w 100583"/>
              <a:gd name="T5" fmla="*/ 0 h 83819"/>
              <a:gd name="T6" fmla="*/ 0 w 100583"/>
              <a:gd name="T7" fmla="*/ 80772 h 83819"/>
              <a:gd name="T8" fmla="*/ 19811 w 100583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83" h="83819">
                <a:moveTo>
                  <a:pt x="19811" y="83819"/>
                </a:moveTo>
                <a:lnTo>
                  <a:pt x="100583" y="3048"/>
                </a:lnTo>
                <a:lnTo>
                  <a:pt x="80772" y="0"/>
                </a:lnTo>
                <a:lnTo>
                  <a:pt x="0" y="80772"/>
                </a:lnTo>
                <a:lnTo>
                  <a:pt x="19811" y="83819"/>
                </a:lnTo>
                <a:close/>
              </a:path>
            </a:pathLst>
          </a:custGeom>
          <a:solidFill>
            <a:srgbClr val="A2A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8" name="object 213"/>
          <p:cNvSpPr>
            <a:spLocks/>
          </p:cNvSpPr>
          <p:nvPr/>
        </p:nvSpPr>
        <p:spPr bwMode="auto">
          <a:xfrm>
            <a:off x="7177088" y="5575300"/>
            <a:ext cx="123825" cy="80963"/>
          </a:xfrm>
          <a:custGeom>
            <a:avLst/>
            <a:gdLst>
              <a:gd name="T0" fmla="*/ 64008 w 144780"/>
              <a:gd name="T1" fmla="*/ 88392 h 88392"/>
              <a:gd name="T2" fmla="*/ 144780 w 144780"/>
              <a:gd name="T3" fmla="*/ 7620 h 88392"/>
              <a:gd name="T4" fmla="*/ 80772 w 144780"/>
              <a:gd name="T5" fmla="*/ 0 h 88392"/>
              <a:gd name="T6" fmla="*/ 0 w 144780"/>
              <a:gd name="T7" fmla="*/ 80772 h 88392"/>
              <a:gd name="T8" fmla="*/ 64008 w 144780"/>
              <a:gd name="T9" fmla="*/ 88392 h 88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780" h="88392">
                <a:moveTo>
                  <a:pt x="64008" y="88392"/>
                </a:moveTo>
                <a:lnTo>
                  <a:pt x="144780" y="7620"/>
                </a:lnTo>
                <a:lnTo>
                  <a:pt x="80772" y="0"/>
                </a:lnTo>
                <a:lnTo>
                  <a:pt x="0" y="80772"/>
                </a:lnTo>
                <a:lnTo>
                  <a:pt x="64008" y="88392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59" name="object 214"/>
          <p:cNvSpPr>
            <a:spLocks/>
          </p:cNvSpPr>
          <p:nvPr/>
        </p:nvSpPr>
        <p:spPr bwMode="auto">
          <a:xfrm>
            <a:off x="7232650" y="5581650"/>
            <a:ext cx="68263" cy="74613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1A1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0" name="object 215"/>
          <p:cNvSpPr>
            <a:spLocks/>
          </p:cNvSpPr>
          <p:nvPr/>
        </p:nvSpPr>
        <p:spPr bwMode="auto">
          <a:xfrm>
            <a:off x="7213600" y="5580063"/>
            <a:ext cx="87313" cy="76200"/>
          </a:xfrm>
          <a:custGeom>
            <a:avLst/>
            <a:gdLst>
              <a:gd name="T0" fmla="*/ 21336 w 102108"/>
              <a:gd name="T1" fmla="*/ 83820 h 83820"/>
              <a:gd name="T2" fmla="*/ 102108 w 102108"/>
              <a:gd name="T3" fmla="*/ 3048 h 83820"/>
              <a:gd name="T4" fmla="*/ 80772 w 102108"/>
              <a:gd name="T5" fmla="*/ 0 h 83820"/>
              <a:gd name="T6" fmla="*/ 0 w 102108"/>
              <a:gd name="T7" fmla="*/ 80772 h 83820"/>
              <a:gd name="T8" fmla="*/ 21336 w 102108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8" h="83820">
                <a:moveTo>
                  <a:pt x="21336" y="83820"/>
                </a:moveTo>
                <a:lnTo>
                  <a:pt x="102108" y="3048"/>
                </a:lnTo>
                <a:lnTo>
                  <a:pt x="80772" y="0"/>
                </a:lnTo>
                <a:lnTo>
                  <a:pt x="0" y="80772"/>
                </a:lnTo>
                <a:lnTo>
                  <a:pt x="21336" y="83820"/>
                </a:lnTo>
                <a:close/>
              </a:path>
            </a:pathLst>
          </a:custGeom>
          <a:solidFill>
            <a:srgbClr val="A1A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1" name="object 216"/>
          <p:cNvSpPr>
            <a:spLocks/>
          </p:cNvSpPr>
          <p:nvPr/>
        </p:nvSpPr>
        <p:spPr bwMode="auto">
          <a:xfrm>
            <a:off x="7196138" y="5576888"/>
            <a:ext cx="87312" cy="76200"/>
          </a:xfrm>
          <a:custGeom>
            <a:avLst/>
            <a:gdLst>
              <a:gd name="T0" fmla="*/ 21335 w 102107"/>
              <a:gd name="T1" fmla="*/ 83820 h 83820"/>
              <a:gd name="T2" fmla="*/ 102107 w 102107"/>
              <a:gd name="T3" fmla="*/ 3048 h 83820"/>
              <a:gd name="T4" fmla="*/ 80772 w 102107"/>
              <a:gd name="T5" fmla="*/ 0 h 83820"/>
              <a:gd name="T6" fmla="*/ 0 w 102107"/>
              <a:gd name="T7" fmla="*/ 80772 h 83820"/>
              <a:gd name="T8" fmla="*/ 21335 w 102107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7" h="83820">
                <a:moveTo>
                  <a:pt x="21335" y="83820"/>
                </a:moveTo>
                <a:lnTo>
                  <a:pt x="102107" y="3048"/>
                </a:lnTo>
                <a:lnTo>
                  <a:pt x="80772" y="0"/>
                </a:lnTo>
                <a:lnTo>
                  <a:pt x="0" y="80772"/>
                </a:lnTo>
                <a:lnTo>
                  <a:pt x="21335" y="83820"/>
                </a:lnTo>
                <a:close/>
              </a:path>
            </a:pathLst>
          </a:custGeom>
          <a:solidFill>
            <a:srgbClr val="A0A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2" name="object 217"/>
          <p:cNvSpPr>
            <a:spLocks/>
          </p:cNvSpPr>
          <p:nvPr/>
        </p:nvSpPr>
        <p:spPr bwMode="auto">
          <a:xfrm>
            <a:off x="7177088" y="5575300"/>
            <a:ext cx="87312" cy="74613"/>
          </a:xfrm>
          <a:custGeom>
            <a:avLst/>
            <a:gdLst>
              <a:gd name="T0" fmla="*/ 21336 w 102108"/>
              <a:gd name="T1" fmla="*/ 82296 h 82296"/>
              <a:gd name="T2" fmla="*/ 102108 w 102108"/>
              <a:gd name="T3" fmla="*/ 1524 h 82296"/>
              <a:gd name="T4" fmla="*/ 80772 w 102108"/>
              <a:gd name="T5" fmla="*/ 0 h 82296"/>
              <a:gd name="T6" fmla="*/ 0 w 102108"/>
              <a:gd name="T7" fmla="*/ 80772 h 82296"/>
              <a:gd name="T8" fmla="*/ 21336 w 102108"/>
              <a:gd name="T9" fmla="*/ 82296 h 8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08" h="82296">
                <a:moveTo>
                  <a:pt x="21336" y="82296"/>
                </a:moveTo>
                <a:lnTo>
                  <a:pt x="102108" y="1524"/>
                </a:lnTo>
                <a:lnTo>
                  <a:pt x="80772" y="0"/>
                </a:lnTo>
                <a:lnTo>
                  <a:pt x="0" y="80772"/>
                </a:lnTo>
                <a:lnTo>
                  <a:pt x="21336" y="82296"/>
                </a:lnTo>
                <a:close/>
              </a:path>
            </a:pathLst>
          </a:custGeom>
          <a:solidFill>
            <a:srgbClr val="9F9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3" name="object 218"/>
          <p:cNvSpPr>
            <a:spLocks/>
          </p:cNvSpPr>
          <p:nvPr/>
        </p:nvSpPr>
        <p:spPr bwMode="auto">
          <a:xfrm>
            <a:off x="7119938" y="5570538"/>
            <a:ext cx="127000" cy="77787"/>
          </a:xfrm>
          <a:custGeom>
            <a:avLst/>
            <a:gdLst>
              <a:gd name="T0" fmla="*/ 67055 w 147827"/>
              <a:gd name="T1" fmla="*/ 86867 h 86867"/>
              <a:gd name="T2" fmla="*/ 147827 w 147827"/>
              <a:gd name="T3" fmla="*/ 6095 h 86867"/>
              <a:gd name="T4" fmla="*/ 80772 w 147827"/>
              <a:gd name="T5" fmla="*/ 0 h 86867"/>
              <a:gd name="T6" fmla="*/ 0 w 147827"/>
              <a:gd name="T7" fmla="*/ 80771 h 86867"/>
              <a:gd name="T8" fmla="*/ 67055 w 147827"/>
              <a:gd name="T9" fmla="*/ 86867 h 8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827" h="86867">
                <a:moveTo>
                  <a:pt x="67055" y="86867"/>
                </a:moveTo>
                <a:lnTo>
                  <a:pt x="147827" y="6095"/>
                </a:lnTo>
                <a:lnTo>
                  <a:pt x="80772" y="0"/>
                </a:lnTo>
                <a:lnTo>
                  <a:pt x="0" y="80771"/>
                </a:lnTo>
                <a:lnTo>
                  <a:pt x="67055" y="86867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4" name="object 219"/>
          <p:cNvSpPr>
            <a:spLocks/>
          </p:cNvSpPr>
          <p:nvPr/>
        </p:nvSpPr>
        <p:spPr bwMode="auto">
          <a:xfrm>
            <a:off x="7177088" y="5575300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E9E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5" name="object 220"/>
          <p:cNvSpPr>
            <a:spLocks/>
          </p:cNvSpPr>
          <p:nvPr/>
        </p:nvSpPr>
        <p:spPr bwMode="auto">
          <a:xfrm>
            <a:off x="7148513" y="5572125"/>
            <a:ext cx="98425" cy="76200"/>
          </a:xfrm>
          <a:custGeom>
            <a:avLst/>
            <a:gdLst>
              <a:gd name="T0" fmla="*/ 33527 w 114300"/>
              <a:gd name="T1" fmla="*/ 83820 h 83820"/>
              <a:gd name="T2" fmla="*/ 114300 w 114300"/>
              <a:gd name="T3" fmla="*/ 3048 h 83820"/>
              <a:gd name="T4" fmla="*/ 80772 w 114300"/>
              <a:gd name="T5" fmla="*/ 0 h 83820"/>
              <a:gd name="T6" fmla="*/ 0 w 114300"/>
              <a:gd name="T7" fmla="*/ 80772 h 83820"/>
              <a:gd name="T8" fmla="*/ 33527 w 114300"/>
              <a:gd name="T9" fmla="*/ 8382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20">
                <a:moveTo>
                  <a:pt x="33527" y="83820"/>
                </a:moveTo>
                <a:lnTo>
                  <a:pt x="114300" y="3048"/>
                </a:lnTo>
                <a:lnTo>
                  <a:pt x="80772" y="0"/>
                </a:lnTo>
                <a:lnTo>
                  <a:pt x="0" y="80772"/>
                </a:lnTo>
                <a:lnTo>
                  <a:pt x="33527" y="83820"/>
                </a:lnTo>
                <a:close/>
              </a:path>
            </a:pathLst>
          </a:custGeom>
          <a:solidFill>
            <a:srgbClr val="9E9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6" name="object 221"/>
          <p:cNvSpPr>
            <a:spLocks/>
          </p:cNvSpPr>
          <p:nvPr/>
        </p:nvSpPr>
        <p:spPr bwMode="auto">
          <a:xfrm>
            <a:off x="7119938" y="5570538"/>
            <a:ext cx="98425" cy="74612"/>
          </a:xfrm>
          <a:custGeom>
            <a:avLst/>
            <a:gdLst>
              <a:gd name="T0" fmla="*/ 33527 w 114300"/>
              <a:gd name="T1" fmla="*/ 83819 h 83819"/>
              <a:gd name="T2" fmla="*/ 114300 w 114300"/>
              <a:gd name="T3" fmla="*/ 3047 h 83819"/>
              <a:gd name="T4" fmla="*/ 80772 w 114300"/>
              <a:gd name="T5" fmla="*/ 0 h 83819"/>
              <a:gd name="T6" fmla="*/ 0 w 114300"/>
              <a:gd name="T7" fmla="*/ 80771 h 83819"/>
              <a:gd name="T8" fmla="*/ 33527 w 114300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83819">
                <a:moveTo>
                  <a:pt x="33527" y="83819"/>
                </a:moveTo>
                <a:lnTo>
                  <a:pt x="114300" y="3047"/>
                </a:lnTo>
                <a:lnTo>
                  <a:pt x="80772" y="0"/>
                </a:lnTo>
                <a:lnTo>
                  <a:pt x="0" y="80771"/>
                </a:lnTo>
                <a:lnTo>
                  <a:pt x="33527" y="83819"/>
                </a:lnTo>
                <a:close/>
              </a:path>
            </a:pathLst>
          </a:custGeom>
          <a:solidFill>
            <a:srgbClr val="9D9D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7" name="object 222"/>
          <p:cNvSpPr>
            <a:spLocks/>
          </p:cNvSpPr>
          <p:nvPr/>
        </p:nvSpPr>
        <p:spPr bwMode="auto">
          <a:xfrm>
            <a:off x="7061200" y="5567363"/>
            <a:ext cx="128588" cy="76200"/>
          </a:xfrm>
          <a:custGeom>
            <a:avLst/>
            <a:gdLst>
              <a:gd name="T0" fmla="*/ 68579 w 149351"/>
              <a:gd name="T1" fmla="*/ 83819 h 83819"/>
              <a:gd name="T2" fmla="*/ 149351 w 149351"/>
              <a:gd name="T3" fmla="*/ 3048 h 83819"/>
              <a:gd name="T4" fmla="*/ 80772 w 149351"/>
              <a:gd name="T5" fmla="*/ 0 h 83819"/>
              <a:gd name="T6" fmla="*/ 0 w 149351"/>
              <a:gd name="T7" fmla="*/ 80771 h 83819"/>
              <a:gd name="T8" fmla="*/ 68579 w 149351"/>
              <a:gd name="T9" fmla="*/ 83819 h 8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351" h="83819">
                <a:moveTo>
                  <a:pt x="68579" y="83819"/>
                </a:moveTo>
                <a:lnTo>
                  <a:pt x="149351" y="3048"/>
                </a:lnTo>
                <a:lnTo>
                  <a:pt x="80772" y="0"/>
                </a:lnTo>
                <a:lnTo>
                  <a:pt x="0" y="80771"/>
                </a:lnTo>
                <a:lnTo>
                  <a:pt x="68579" y="83819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8" name="object 223"/>
          <p:cNvSpPr>
            <a:spLocks/>
          </p:cNvSpPr>
          <p:nvPr/>
        </p:nvSpPr>
        <p:spPr bwMode="auto">
          <a:xfrm>
            <a:off x="7119938" y="5570538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C9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69" name="object 224"/>
          <p:cNvSpPr>
            <a:spLocks/>
          </p:cNvSpPr>
          <p:nvPr/>
        </p:nvSpPr>
        <p:spPr bwMode="auto">
          <a:xfrm>
            <a:off x="7100888" y="5568950"/>
            <a:ext cx="88900" cy="74613"/>
          </a:xfrm>
          <a:custGeom>
            <a:avLst/>
            <a:gdLst>
              <a:gd name="T0" fmla="*/ 22859 w 103631"/>
              <a:gd name="T1" fmla="*/ 82295 h 82295"/>
              <a:gd name="T2" fmla="*/ 103631 w 103631"/>
              <a:gd name="T3" fmla="*/ 1524 h 82295"/>
              <a:gd name="T4" fmla="*/ 80772 w 103631"/>
              <a:gd name="T5" fmla="*/ 0 h 82295"/>
              <a:gd name="T6" fmla="*/ 0 w 103631"/>
              <a:gd name="T7" fmla="*/ 80771 h 82295"/>
              <a:gd name="T8" fmla="*/ 22859 w 103631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2295">
                <a:moveTo>
                  <a:pt x="22859" y="82295"/>
                </a:moveTo>
                <a:lnTo>
                  <a:pt x="103631" y="1524"/>
                </a:lnTo>
                <a:lnTo>
                  <a:pt x="80772" y="0"/>
                </a:lnTo>
                <a:lnTo>
                  <a:pt x="0" y="80771"/>
                </a:lnTo>
                <a:lnTo>
                  <a:pt x="22859" y="82295"/>
                </a:lnTo>
                <a:close/>
              </a:path>
            </a:pathLst>
          </a:custGeom>
          <a:solidFill>
            <a:srgbClr val="9C9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0" name="object 225"/>
          <p:cNvSpPr>
            <a:spLocks/>
          </p:cNvSpPr>
          <p:nvPr/>
        </p:nvSpPr>
        <p:spPr bwMode="auto">
          <a:xfrm>
            <a:off x="7081838" y="5567363"/>
            <a:ext cx="88900" cy="74612"/>
          </a:xfrm>
          <a:custGeom>
            <a:avLst/>
            <a:gdLst>
              <a:gd name="T0" fmla="*/ 22860 w 103632"/>
              <a:gd name="T1" fmla="*/ 82295 h 82295"/>
              <a:gd name="T2" fmla="*/ 103632 w 103632"/>
              <a:gd name="T3" fmla="*/ 1524 h 82295"/>
              <a:gd name="T4" fmla="*/ 80772 w 103632"/>
              <a:gd name="T5" fmla="*/ 0 h 82295"/>
              <a:gd name="T6" fmla="*/ 0 w 103632"/>
              <a:gd name="T7" fmla="*/ 80771 h 82295"/>
              <a:gd name="T8" fmla="*/ 22860 w 103632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2" h="82295">
                <a:moveTo>
                  <a:pt x="22860" y="82295"/>
                </a:moveTo>
                <a:lnTo>
                  <a:pt x="103632" y="1524"/>
                </a:lnTo>
                <a:lnTo>
                  <a:pt x="80772" y="0"/>
                </a:lnTo>
                <a:lnTo>
                  <a:pt x="0" y="80771"/>
                </a:lnTo>
                <a:lnTo>
                  <a:pt x="22860" y="82295"/>
                </a:lnTo>
                <a:close/>
              </a:path>
            </a:pathLst>
          </a:custGeom>
          <a:solidFill>
            <a:srgbClr val="9B9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1" name="object 226"/>
          <p:cNvSpPr>
            <a:spLocks/>
          </p:cNvSpPr>
          <p:nvPr/>
        </p:nvSpPr>
        <p:spPr bwMode="auto">
          <a:xfrm>
            <a:off x="7061200" y="5567363"/>
            <a:ext cx="88900" cy="73025"/>
          </a:xfrm>
          <a:custGeom>
            <a:avLst/>
            <a:gdLst>
              <a:gd name="T0" fmla="*/ 22859 w 103631"/>
              <a:gd name="T1" fmla="*/ 80771 h 80771"/>
              <a:gd name="T2" fmla="*/ 103631 w 103631"/>
              <a:gd name="T3" fmla="*/ 0 h 80771"/>
              <a:gd name="T4" fmla="*/ 80772 w 103631"/>
              <a:gd name="T5" fmla="*/ 0 h 80771"/>
              <a:gd name="T6" fmla="*/ 0 w 103631"/>
              <a:gd name="T7" fmla="*/ 80771 h 80771"/>
              <a:gd name="T8" fmla="*/ 22859 w 103631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31" h="80771">
                <a:moveTo>
                  <a:pt x="22859" y="80771"/>
                </a:moveTo>
                <a:lnTo>
                  <a:pt x="103631" y="0"/>
                </a:lnTo>
                <a:lnTo>
                  <a:pt x="80772" y="0"/>
                </a:lnTo>
                <a:lnTo>
                  <a:pt x="0" y="80771"/>
                </a:lnTo>
                <a:lnTo>
                  <a:pt x="22859" y="80771"/>
                </a:lnTo>
                <a:close/>
              </a:path>
            </a:pathLst>
          </a:custGeom>
          <a:solidFill>
            <a:srgbClr val="9A9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2" name="object 227"/>
          <p:cNvSpPr>
            <a:spLocks/>
          </p:cNvSpPr>
          <p:nvPr/>
        </p:nvSpPr>
        <p:spPr bwMode="auto">
          <a:xfrm>
            <a:off x="7002463" y="5565775"/>
            <a:ext cx="128587" cy="74613"/>
          </a:xfrm>
          <a:custGeom>
            <a:avLst/>
            <a:gdLst>
              <a:gd name="T0" fmla="*/ 70103 w 150875"/>
              <a:gd name="T1" fmla="*/ 82295 h 82295"/>
              <a:gd name="T2" fmla="*/ 150875 w 150875"/>
              <a:gd name="T3" fmla="*/ 1524 h 82295"/>
              <a:gd name="T4" fmla="*/ 80772 w 150875"/>
              <a:gd name="T5" fmla="*/ 0 h 82295"/>
              <a:gd name="T6" fmla="*/ 0 w 150875"/>
              <a:gd name="T7" fmla="*/ 80772 h 82295"/>
              <a:gd name="T8" fmla="*/ 70103 w 150875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875" h="82295">
                <a:moveTo>
                  <a:pt x="70103" y="82295"/>
                </a:moveTo>
                <a:lnTo>
                  <a:pt x="150875" y="1524"/>
                </a:lnTo>
                <a:lnTo>
                  <a:pt x="80772" y="0"/>
                </a:lnTo>
                <a:lnTo>
                  <a:pt x="0" y="80772"/>
                </a:lnTo>
                <a:lnTo>
                  <a:pt x="70103" y="82295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3" name="object 228"/>
          <p:cNvSpPr>
            <a:spLocks/>
          </p:cNvSpPr>
          <p:nvPr/>
        </p:nvSpPr>
        <p:spPr bwMode="auto">
          <a:xfrm>
            <a:off x="7061200" y="5567363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999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4" name="object 229"/>
          <p:cNvSpPr>
            <a:spLocks/>
          </p:cNvSpPr>
          <p:nvPr/>
        </p:nvSpPr>
        <p:spPr bwMode="auto">
          <a:xfrm>
            <a:off x="7032625" y="5565775"/>
            <a:ext cx="98425" cy="74613"/>
          </a:xfrm>
          <a:custGeom>
            <a:avLst/>
            <a:gdLst>
              <a:gd name="T0" fmla="*/ 35051 w 115824"/>
              <a:gd name="T1" fmla="*/ 82295 h 82295"/>
              <a:gd name="T2" fmla="*/ 115824 w 115824"/>
              <a:gd name="T3" fmla="*/ 1524 h 82295"/>
              <a:gd name="T4" fmla="*/ 80772 w 115824"/>
              <a:gd name="T5" fmla="*/ 0 h 82295"/>
              <a:gd name="T6" fmla="*/ 0 w 115824"/>
              <a:gd name="T7" fmla="*/ 80772 h 82295"/>
              <a:gd name="T8" fmla="*/ 35051 w 115824"/>
              <a:gd name="T9" fmla="*/ 82295 h 8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82295">
                <a:moveTo>
                  <a:pt x="35051" y="82295"/>
                </a:moveTo>
                <a:lnTo>
                  <a:pt x="115824" y="1524"/>
                </a:lnTo>
                <a:lnTo>
                  <a:pt x="80772" y="0"/>
                </a:lnTo>
                <a:lnTo>
                  <a:pt x="0" y="80772"/>
                </a:lnTo>
                <a:lnTo>
                  <a:pt x="35051" y="82295"/>
                </a:lnTo>
                <a:close/>
              </a:path>
            </a:pathLst>
          </a:custGeom>
          <a:solidFill>
            <a:srgbClr val="999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5" name="object 230"/>
          <p:cNvSpPr>
            <a:spLocks/>
          </p:cNvSpPr>
          <p:nvPr/>
        </p:nvSpPr>
        <p:spPr bwMode="auto">
          <a:xfrm>
            <a:off x="7002463" y="5565775"/>
            <a:ext cx="98425" cy="73025"/>
          </a:xfrm>
          <a:custGeom>
            <a:avLst/>
            <a:gdLst>
              <a:gd name="T0" fmla="*/ 35051 w 115824"/>
              <a:gd name="T1" fmla="*/ 80772 h 80772"/>
              <a:gd name="T2" fmla="*/ 115824 w 115824"/>
              <a:gd name="T3" fmla="*/ 0 h 80772"/>
              <a:gd name="T4" fmla="*/ 80772 w 115824"/>
              <a:gd name="T5" fmla="*/ 0 h 80772"/>
              <a:gd name="T6" fmla="*/ 0 w 115824"/>
              <a:gd name="T7" fmla="*/ 80772 h 80772"/>
              <a:gd name="T8" fmla="*/ 35051 w 115824"/>
              <a:gd name="T9" fmla="*/ 80772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24" h="80772">
                <a:moveTo>
                  <a:pt x="35051" y="80772"/>
                </a:moveTo>
                <a:lnTo>
                  <a:pt x="115824" y="0"/>
                </a:lnTo>
                <a:lnTo>
                  <a:pt x="80772" y="0"/>
                </a:lnTo>
                <a:lnTo>
                  <a:pt x="0" y="80772"/>
                </a:lnTo>
                <a:lnTo>
                  <a:pt x="35051" y="80772"/>
                </a:lnTo>
                <a:close/>
              </a:path>
            </a:pathLst>
          </a:custGeom>
          <a:solidFill>
            <a:srgbClr val="989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6" name="object 231"/>
          <p:cNvSpPr>
            <a:spLocks/>
          </p:cNvSpPr>
          <p:nvPr/>
        </p:nvSpPr>
        <p:spPr bwMode="auto">
          <a:xfrm>
            <a:off x="6407150" y="5638800"/>
            <a:ext cx="1187450" cy="415925"/>
          </a:xfrm>
          <a:custGeom>
            <a:avLst/>
            <a:gdLst>
              <a:gd name="T0" fmla="*/ 623316 w 1388364"/>
              <a:gd name="T1" fmla="*/ 1523 h 458724"/>
              <a:gd name="T2" fmla="*/ 487679 w 1388364"/>
              <a:gd name="T3" fmla="*/ 10667 h 458724"/>
              <a:gd name="T4" fmla="*/ 364235 w 1388364"/>
              <a:gd name="T5" fmla="*/ 27431 h 458724"/>
              <a:gd name="T6" fmla="*/ 252983 w 1388364"/>
              <a:gd name="T7" fmla="*/ 51815 h 458724"/>
              <a:gd name="T8" fmla="*/ 158496 w 1388364"/>
              <a:gd name="T9" fmla="*/ 83819 h 458724"/>
              <a:gd name="T10" fmla="*/ 83820 w 1388364"/>
              <a:gd name="T11" fmla="*/ 120395 h 458724"/>
              <a:gd name="T12" fmla="*/ 15240 w 1388364"/>
              <a:gd name="T13" fmla="*/ 182879 h 458724"/>
              <a:gd name="T14" fmla="*/ 1524 w 1388364"/>
              <a:gd name="T15" fmla="*/ 240791 h 458724"/>
              <a:gd name="T16" fmla="*/ 54864 w 1388364"/>
              <a:gd name="T17" fmla="*/ 318515 h 458724"/>
              <a:gd name="T18" fmla="*/ 158496 w 1388364"/>
              <a:gd name="T19" fmla="*/ 374904 h 458724"/>
              <a:gd name="T20" fmla="*/ 252983 w 1388364"/>
              <a:gd name="T21" fmla="*/ 406908 h 458724"/>
              <a:gd name="T22" fmla="*/ 364235 w 1388364"/>
              <a:gd name="T23" fmla="*/ 431291 h 458724"/>
              <a:gd name="T24" fmla="*/ 487679 w 1388364"/>
              <a:gd name="T25" fmla="*/ 448056 h 458724"/>
              <a:gd name="T26" fmla="*/ 623316 w 1388364"/>
              <a:gd name="T27" fmla="*/ 457200 h 458724"/>
              <a:gd name="T28" fmla="*/ 765048 w 1388364"/>
              <a:gd name="T29" fmla="*/ 457200 h 458724"/>
              <a:gd name="T30" fmla="*/ 900683 w 1388364"/>
              <a:gd name="T31" fmla="*/ 448056 h 458724"/>
              <a:gd name="T32" fmla="*/ 1025651 w 1388364"/>
              <a:gd name="T33" fmla="*/ 431291 h 458724"/>
              <a:gd name="T34" fmla="*/ 1135379 w 1388364"/>
              <a:gd name="T35" fmla="*/ 406908 h 458724"/>
              <a:gd name="T36" fmla="*/ 1229868 w 1388364"/>
              <a:gd name="T37" fmla="*/ 374904 h 458724"/>
              <a:gd name="T38" fmla="*/ 1304544 w 1388364"/>
              <a:gd name="T39" fmla="*/ 338328 h 458724"/>
              <a:gd name="T40" fmla="*/ 1365503 w 1388364"/>
              <a:gd name="T41" fmla="*/ 286511 h 458724"/>
              <a:gd name="T42" fmla="*/ 1380744 w 1388364"/>
              <a:gd name="T43" fmla="*/ 263651 h 458724"/>
              <a:gd name="T44" fmla="*/ 1386840 w 1388364"/>
              <a:gd name="T45" fmla="*/ 240791 h 458724"/>
              <a:gd name="T46" fmla="*/ 1386840 w 1388364"/>
              <a:gd name="T47" fmla="*/ 217931 h 458724"/>
              <a:gd name="T48" fmla="*/ 1380744 w 1388364"/>
              <a:gd name="T49" fmla="*/ 193547 h 458724"/>
              <a:gd name="T50" fmla="*/ 1345692 w 1388364"/>
              <a:gd name="T51" fmla="*/ 150875 h 458724"/>
              <a:gd name="T52" fmla="*/ 1269492 w 1388364"/>
              <a:gd name="T53" fmla="*/ 100583 h 458724"/>
              <a:gd name="T54" fmla="*/ 1184148 w 1388364"/>
              <a:gd name="T55" fmla="*/ 67055 h 458724"/>
              <a:gd name="T56" fmla="*/ 1082040 w 1388364"/>
              <a:gd name="T57" fmla="*/ 39623 h 458724"/>
              <a:gd name="T58" fmla="*/ 964692 w 1388364"/>
              <a:gd name="T59" fmla="*/ 18287 h 458724"/>
              <a:gd name="T60" fmla="*/ 833627 w 1388364"/>
              <a:gd name="T61" fmla="*/ 4571 h 458724"/>
              <a:gd name="T62" fmla="*/ 694944 w 1388364"/>
              <a:gd name="T63" fmla="*/ 0 h 458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8364" h="458724">
                <a:moveTo>
                  <a:pt x="694944" y="0"/>
                </a:moveTo>
                <a:lnTo>
                  <a:pt x="623316" y="1523"/>
                </a:lnTo>
                <a:lnTo>
                  <a:pt x="554735" y="4571"/>
                </a:lnTo>
                <a:lnTo>
                  <a:pt x="487679" y="10667"/>
                </a:lnTo>
                <a:lnTo>
                  <a:pt x="423672" y="18287"/>
                </a:lnTo>
                <a:lnTo>
                  <a:pt x="364235" y="27431"/>
                </a:lnTo>
                <a:lnTo>
                  <a:pt x="306324" y="39623"/>
                </a:lnTo>
                <a:lnTo>
                  <a:pt x="252983" y="51815"/>
                </a:lnTo>
                <a:lnTo>
                  <a:pt x="204216" y="67055"/>
                </a:lnTo>
                <a:lnTo>
                  <a:pt x="158496" y="83819"/>
                </a:lnTo>
                <a:lnTo>
                  <a:pt x="118872" y="100583"/>
                </a:lnTo>
                <a:lnTo>
                  <a:pt x="83820" y="120395"/>
                </a:lnTo>
                <a:lnTo>
                  <a:pt x="42672" y="150875"/>
                </a:lnTo>
                <a:lnTo>
                  <a:pt x="15240" y="182879"/>
                </a:lnTo>
                <a:lnTo>
                  <a:pt x="0" y="228600"/>
                </a:lnTo>
                <a:lnTo>
                  <a:pt x="1524" y="240791"/>
                </a:lnTo>
                <a:lnTo>
                  <a:pt x="22859" y="286511"/>
                </a:lnTo>
                <a:lnTo>
                  <a:pt x="54864" y="318515"/>
                </a:lnTo>
                <a:lnTo>
                  <a:pt x="118872" y="358139"/>
                </a:lnTo>
                <a:lnTo>
                  <a:pt x="158496" y="374904"/>
                </a:lnTo>
                <a:lnTo>
                  <a:pt x="204216" y="391667"/>
                </a:lnTo>
                <a:lnTo>
                  <a:pt x="252983" y="406908"/>
                </a:lnTo>
                <a:lnTo>
                  <a:pt x="306324" y="419100"/>
                </a:lnTo>
                <a:lnTo>
                  <a:pt x="364235" y="431291"/>
                </a:lnTo>
                <a:lnTo>
                  <a:pt x="423672" y="440436"/>
                </a:lnTo>
                <a:lnTo>
                  <a:pt x="487679" y="448056"/>
                </a:lnTo>
                <a:lnTo>
                  <a:pt x="554735" y="454152"/>
                </a:lnTo>
                <a:lnTo>
                  <a:pt x="623316" y="457200"/>
                </a:lnTo>
                <a:lnTo>
                  <a:pt x="694944" y="458724"/>
                </a:lnTo>
                <a:lnTo>
                  <a:pt x="765048" y="457200"/>
                </a:lnTo>
                <a:lnTo>
                  <a:pt x="833627" y="454152"/>
                </a:lnTo>
                <a:lnTo>
                  <a:pt x="900683" y="448056"/>
                </a:lnTo>
                <a:lnTo>
                  <a:pt x="964692" y="440436"/>
                </a:lnTo>
                <a:lnTo>
                  <a:pt x="1025651" y="431291"/>
                </a:lnTo>
                <a:lnTo>
                  <a:pt x="1082040" y="419100"/>
                </a:lnTo>
                <a:lnTo>
                  <a:pt x="1135379" y="406908"/>
                </a:lnTo>
                <a:lnTo>
                  <a:pt x="1184148" y="391667"/>
                </a:lnTo>
                <a:lnTo>
                  <a:pt x="1229868" y="374904"/>
                </a:lnTo>
                <a:lnTo>
                  <a:pt x="1269492" y="358139"/>
                </a:lnTo>
                <a:lnTo>
                  <a:pt x="1304544" y="338328"/>
                </a:lnTo>
                <a:lnTo>
                  <a:pt x="1345692" y="307848"/>
                </a:lnTo>
                <a:lnTo>
                  <a:pt x="1365503" y="286511"/>
                </a:lnTo>
                <a:lnTo>
                  <a:pt x="1374648" y="275843"/>
                </a:lnTo>
                <a:lnTo>
                  <a:pt x="1380744" y="263651"/>
                </a:lnTo>
                <a:lnTo>
                  <a:pt x="1383792" y="252983"/>
                </a:lnTo>
                <a:lnTo>
                  <a:pt x="1386840" y="240791"/>
                </a:lnTo>
                <a:lnTo>
                  <a:pt x="1388364" y="228600"/>
                </a:lnTo>
                <a:lnTo>
                  <a:pt x="1386840" y="217931"/>
                </a:lnTo>
                <a:lnTo>
                  <a:pt x="1383792" y="205739"/>
                </a:lnTo>
                <a:lnTo>
                  <a:pt x="1380744" y="193547"/>
                </a:lnTo>
                <a:lnTo>
                  <a:pt x="1365503" y="172211"/>
                </a:lnTo>
                <a:lnTo>
                  <a:pt x="1345692" y="150875"/>
                </a:lnTo>
                <a:lnTo>
                  <a:pt x="1304544" y="120395"/>
                </a:lnTo>
                <a:lnTo>
                  <a:pt x="1269492" y="100583"/>
                </a:lnTo>
                <a:lnTo>
                  <a:pt x="1229868" y="83819"/>
                </a:lnTo>
                <a:lnTo>
                  <a:pt x="1184148" y="67055"/>
                </a:lnTo>
                <a:lnTo>
                  <a:pt x="1135379" y="51815"/>
                </a:lnTo>
                <a:lnTo>
                  <a:pt x="1082040" y="39623"/>
                </a:lnTo>
                <a:lnTo>
                  <a:pt x="1025651" y="27431"/>
                </a:lnTo>
                <a:lnTo>
                  <a:pt x="964692" y="18287"/>
                </a:lnTo>
                <a:lnTo>
                  <a:pt x="900683" y="10667"/>
                </a:lnTo>
                <a:lnTo>
                  <a:pt x="833627" y="4571"/>
                </a:lnTo>
                <a:lnTo>
                  <a:pt x="765048" y="1523"/>
                </a:lnTo>
                <a:lnTo>
                  <a:pt x="694944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7" name="object 232"/>
          <p:cNvSpPr>
            <a:spLocks/>
          </p:cNvSpPr>
          <p:nvPr/>
        </p:nvSpPr>
        <p:spPr bwMode="auto">
          <a:xfrm>
            <a:off x="6940550" y="5638800"/>
            <a:ext cx="61913" cy="1588"/>
          </a:xfrm>
          <a:custGeom>
            <a:avLst/>
            <a:gdLst>
              <a:gd name="T0" fmla="*/ 71627 w 71627"/>
              <a:gd name="T1" fmla="*/ 0 h 1523"/>
              <a:gd name="T2" fmla="*/ 0 w 71627"/>
              <a:gd name="T3" fmla="*/ 1523 h 15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27" h="1523">
                <a:moveTo>
                  <a:pt x="71627" y="0"/>
                </a:moveTo>
                <a:lnTo>
                  <a:pt x="0" y="1523"/>
                </a:lnTo>
              </a:path>
            </a:pathLst>
          </a:custGeom>
          <a:noFill/>
          <a:ln w="12192">
            <a:solidFill>
              <a:srgbClr val="B5B5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8" name="object 233"/>
          <p:cNvSpPr>
            <a:spLocks/>
          </p:cNvSpPr>
          <p:nvPr/>
        </p:nvSpPr>
        <p:spPr bwMode="auto">
          <a:xfrm>
            <a:off x="6881813" y="5640388"/>
            <a:ext cx="58737" cy="3175"/>
          </a:xfrm>
          <a:custGeom>
            <a:avLst/>
            <a:gdLst>
              <a:gd name="T0" fmla="*/ 68580 w 68580"/>
              <a:gd name="T1" fmla="*/ 0 h 3048"/>
              <a:gd name="T2" fmla="*/ 0 w 68580"/>
              <a:gd name="T3" fmla="*/ 3048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80" h="3048">
                <a:moveTo>
                  <a:pt x="68580" y="0"/>
                </a:moveTo>
                <a:lnTo>
                  <a:pt x="0" y="3048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79" name="object 234"/>
          <p:cNvSpPr>
            <a:spLocks/>
          </p:cNvSpPr>
          <p:nvPr/>
        </p:nvSpPr>
        <p:spPr bwMode="auto">
          <a:xfrm>
            <a:off x="6824663" y="5643563"/>
            <a:ext cx="57150" cy="4762"/>
          </a:xfrm>
          <a:custGeom>
            <a:avLst/>
            <a:gdLst>
              <a:gd name="T0" fmla="*/ 67055 w 67055"/>
              <a:gd name="T1" fmla="*/ 0 h 6096"/>
              <a:gd name="T2" fmla="*/ 0 w 67055"/>
              <a:gd name="T3" fmla="*/ 6096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5" h="6096">
                <a:moveTo>
                  <a:pt x="67055" y="0"/>
                </a:moveTo>
                <a:lnTo>
                  <a:pt x="0" y="6096"/>
                </a:lnTo>
              </a:path>
            </a:pathLst>
          </a:custGeom>
          <a:noFill/>
          <a:ln w="12192">
            <a:solidFill>
              <a:srgbClr val="B1B1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0" name="object 235"/>
          <p:cNvSpPr>
            <a:spLocks/>
          </p:cNvSpPr>
          <p:nvPr/>
        </p:nvSpPr>
        <p:spPr bwMode="auto">
          <a:xfrm>
            <a:off x="6770688" y="5648325"/>
            <a:ext cx="53975" cy="7938"/>
          </a:xfrm>
          <a:custGeom>
            <a:avLst/>
            <a:gdLst>
              <a:gd name="T0" fmla="*/ 64007 w 64007"/>
              <a:gd name="T1" fmla="*/ 0 h 7620"/>
              <a:gd name="T2" fmla="*/ 0 w 64007"/>
              <a:gd name="T3" fmla="*/ 762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7" h="7620">
                <a:moveTo>
                  <a:pt x="64007" y="0"/>
                </a:moveTo>
                <a:lnTo>
                  <a:pt x="0" y="7620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1" name="object 236"/>
          <p:cNvSpPr>
            <a:spLocks/>
          </p:cNvSpPr>
          <p:nvPr/>
        </p:nvSpPr>
        <p:spPr bwMode="auto">
          <a:xfrm>
            <a:off x="6719888" y="5656263"/>
            <a:ext cx="50800" cy="7937"/>
          </a:xfrm>
          <a:custGeom>
            <a:avLst/>
            <a:gdLst>
              <a:gd name="T0" fmla="*/ 59436 w 59436"/>
              <a:gd name="T1" fmla="*/ 0 h 9143"/>
              <a:gd name="T2" fmla="*/ 0 w 59436"/>
              <a:gd name="T3" fmla="*/ 9143 h 9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9436" h="9143">
                <a:moveTo>
                  <a:pt x="59436" y="0"/>
                </a:moveTo>
                <a:lnTo>
                  <a:pt x="0" y="9143"/>
                </a:lnTo>
              </a:path>
            </a:pathLst>
          </a:custGeom>
          <a:noFill/>
          <a:ln w="12192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2" name="object 237"/>
          <p:cNvSpPr>
            <a:spLocks/>
          </p:cNvSpPr>
          <p:nvPr/>
        </p:nvSpPr>
        <p:spPr bwMode="auto">
          <a:xfrm>
            <a:off x="6669088" y="5664200"/>
            <a:ext cx="50800" cy="11113"/>
          </a:xfrm>
          <a:custGeom>
            <a:avLst/>
            <a:gdLst>
              <a:gd name="T0" fmla="*/ 57911 w 57911"/>
              <a:gd name="T1" fmla="*/ 0 h 12191"/>
              <a:gd name="T2" fmla="*/ 0 w 57911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911" h="12191">
                <a:moveTo>
                  <a:pt x="57911" y="0"/>
                </a:moveTo>
                <a:lnTo>
                  <a:pt x="0" y="12191"/>
                </a:lnTo>
              </a:path>
            </a:pathLst>
          </a:custGeom>
          <a:noFill/>
          <a:ln w="12192">
            <a:solidFill>
              <a:srgbClr val="ACA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3" name="object 238"/>
          <p:cNvSpPr>
            <a:spLocks/>
          </p:cNvSpPr>
          <p:nvPr/>
        </p:nvSpPr>
        <p:spPr bwMode="auto">
          <a:xfrm>
            <a:off x="6624638" y="5675313"/>
            <a:ext cx="44450" cy="11112"/>
          </a:xfrm>
          <a:custGeom>
            <a:avLst/>
            <a:gdLst>
              <a:gd name="T0" fmla="*/ 53340 w 53340"/>
              <a:gd name="T1" fmla="*/ 0 h 12192"/>
              <a:gd name="T2" fmla="*/ 0 w 53340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40" h="12192">
                <a:moveTo>
                  <a:pt x="53340" y="0"/>
                </a:moveTo>
                <a:lnTo>
                  <a:pt x="0" y="12192"/>
                </a:lnTo>
              </a:path>
            </a:pathLst>
          </a:custGeom>
          <a:noFill/>
          <a:ln w="12192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4" name="object 239"/>
          <p:cNvSpPr>
            <a:spLocks/>
          </p:cNvSpPr>
          <p:nvPr/>
        </p:nvSpPr>
        <p:spPr bwMode="auto">
          <a:xfrm>
            <a:off x="6581775" y="5686425"/>
            <a:ext cx="42863" cy="12700"/>
          </a:xfrm>
          <a:custGeom>
            <a:avLst/>
            <a:gdLst>
              <a:gd name="T0" fmla="*/ 48767 w 48767"/>
              <a:gd name="T1" fmla="*/ 0 h 15239"/>
              <a:gd name="T2" fmla="*/ 0 w 48767"/>
              <a:gd name="T3" fmla="*/ 15239 h 15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7" h="15239">
                <a:moveTo>
                  <a:pt x="48767" y="0"/>
                </a:moveTo>
                <a:lnTo>
                  <a:pt x="0" y="15239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5" name="object 240"/>
          <p:cNvSpPr>
            <a:spLocks/>
          </p:cNvSpPr>
          <p:nvPr/>
        </p:nvSpPr>
        <p:spPr bwMode="auto">
          <a:xfrm>
            <a:off x="6543675" y="5699125"/>
            <a:ext cx="38100" cy="15875"/>
          </a:xfrm>
          <a:custGeom>
            <a:avLst/>
            <a:gdLst>
              <a:gd name="T0" fmla="*/ 45720 w 45720"/>
              <a:gd name="T1" fmla="*/ 0 h 16763"/>
              <a:gd name="T2" fmla="*/ 0 w 45720"/>
              <a:gd name="T3" fmla="*/ 16763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20" h="16763">
                <a:moveTo>
                  <a:pt x="45720" y="0"/>
                </a:moveTo>
                <a:lnTo>
                  <a:pt x="0" y="16763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6" name="object 241"/>
          <p:cNvSpPr>
            <a:spLocks/>
          </p:cNvSpPr>
          <p:nvPr/>
        </p:nvSpPr>
        <p:spPr bwMode="auto">
          <a:xfrm>
            <a:off x="6508750" y="5715000"/>
            <a:ext cx="34925" cy="15875"/>
          </a:xfrm>
          <a:custGeom>
            <a:avLst/>
            <a:gdLst>
              <a:gd name="T0" fmla="*/ 39624 w 39624"/>
              <a:gd name="T1" fmla="*/ 0 h 16763"/>
              <a:gd name="T2" fmla="*/ 0 w 39624"/>
              <a:gd name="T3" fmla="*/ 16763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4" h="16763">
                <a:moveTo>
                  <a:pt x="39624" y="0"/>
                </a:moveTo>
                <a:lnTo>
                  <a:pt x="0" y="16763"/>
                </a:lnTo>
              </a:path>
            </a:pathLst>
          </a:custGeom>
          <a:noFill/>
          <a:ln w="12192">
            <a:solidFill>
              <a:srgbClr val="B6B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7" name="object 242"/>
          <p:cNvSpPr>
            <a:spLocks/>
          </p:cNvSpPr>
          <p:nvPr/>
        </p:nvSpPr>
        <p:spPr bwMode="auto">
          <a:xfrm>
            <a:off x="6478588" y="5730875"/>
            <a:ext cx="30162" cy="17463"/>
          </a:xfrm>
          <a:custGeom>
            <a:avLst/>
            <a:gdLst>
              <a:gd name="T0" fmla="*/ 35051 w 35051"/>
              <a:gd name="T1" fmla="*/ 0 h 19812"/>
              <a:gd name="T2" fmla="*/ 0 w 35051"/>
              <a:gd name="T3" fmla="*/ 19812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1" h="19812">
                <a:moveTo>
                  <a:pt x="35051" y="0"/>
                </a:moveTo>
                <a:lnTo>
                  <a:pt x="0" y="19812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8" name="object 243"/>
          <p:cNvSpPr>
            <a:spLocks/>
          </p:cNvSpPr>
          <p:nvPr/>
        </p:nvSpPr>
        <p:spPr bwMode="auto">
          <a:xfrm>
            <a:off x="6454775" y="5748338"/>
            <a:ext cx="23813" cy="17462"/>
          </a:xfrm>
          <a:custGeom>
            <a:avLst/>
            <a:gdLst>
              <a:gd name="T0" fmla="*/ 28955 w 28955"/>
              <a:gd name="T1" fmla="*/ 0 h 19812"/>
              <a:gd name="T2" fmla="*/ 0 w 28955"/>
              <a:gd name="T3" fmla="*/ 19812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5" h="19812">
                <a:moveTo>
                  <a:pt x="28955" y="0"/>
                </a:moveTo>
                <a:lnTo>
                  <a:pt x="0" y="19812"/>
                </a:lnTo>
              </a:path>
            </a:pathLst>
          </a:custGeom>
          <a:noFill/>
          <a:ln w="12192">
            <a:solidFill>
              <a:srgbClr val="BEBE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89" name="object 244"/>
          <p:cNvSpPr>
            <a:spLocks/>
          </p:cNvSpPr>
          <p:nvPr/>
        </p:nvSpPr>
        <p:spPr bwMode="auto">
          <a:xfrm>
            <a:off x="6443663" y="5765800"/>
            <a:ext cx="11112" cy="9525"/>
          </a:xfrm>
          <a:custGeom>
            <a:avLst/>
            <a:gdLst>
              <a:gd name="T0" fmla="*/ 12192 w 12192"/>
              <a:gd name="T1" fmla="*/ 0 h 10668"/>
              <a:gd name="T2" fmla="*/ 0 w 12192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2" h="10668">
                <a:moveTo>
                  <a:pt x="12192" y="0"/>
                </a:moveTo>
                <a:lnTo>
                  <a:pt x="0" y="10668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0" name="object 245"/>
          <p:cNvSpPr>
            <a:spLocks/>
          </p:cNvSpPr>
          <p:nvPr/>
        </p:nvSpPr>
        <p:spPr bwMode="auto">
          <a:xfrm>
            <a:off x="6435725" y="5775325"/>
            <a:ext cx="7938" cy="9525"/>
          </a:xfrm>
          <a:custGeom>
            <a:avLst/>
            <a:gdLst>
              <a:gd name="T0" fmla="*/ 10668 w 10668"/>
              <a:gd name="T1" fmla="*/ 0 h 10667"/>
              <a:gd name="T2" fmla="*/ 0 w 10668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8" h="10667">
                <a:moveTo>
                  <a:pt x="10668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1" name="object 246"/>
          <p:cNvSpPr>
            <a:spLocks/>
          </p:cNvSpPr>
          <p:nvPr/>
        </p:nvSpPr>
        <p:spPr bwMode="auto">
          <a:xfrm>
            <a:off x="6427788" y="5784850"/>
            <a:ext cx="7937" cy="11113"/>
          </a:xfrm>
          <a:custGeom>
            <a:avLst/>
            <a:gdLst>
              <a:gd name="T0" fmla="*/ 9144 w 9144"/>
              <a:gd name="T1" fmla="*/ 0 h 10667"/>
              <a:gd name="T2" fmla="*/ 0 w 9144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4" h="10667">
                <a:moveTo>
                  <a:pt x="9144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9C9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2" name="object 247"/>
          <p:cNvSpPr>
            <a:spLocks/>
          </p:cNvSpPr>
          <p:nvPr/>
        </p:nvSpPr>
        <p:spPr bwMode="auto">
          <a:xfrm>
            <a:off x="6421438" y="5795963"/>
            <a:ext cx="6350" cy="9525"/>
          </a:xfrm>
          <a:custGeom>
            <a:avLst/>
            <a:gdLst>
              <a:gd name="T0" fmla="*/ 7619 w 7619"/>
              <a:gd name="T1" fmla="*/ 0 h 10668"/>
              <a:gd name="T2" fmla="*/ 0 w 7619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19" h="10668">
                <a:moveTo>
                  <a:pt x="7619" y="0"/>
                </a:moveTo>
                <a:lnTo>
                  <a:pt x="0" y="10668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3" name="object 248"/>
          <p:cNvSpPr>
            <a:spLocks/>
          </p:cNvSpPr>
          <p:nvPr/>
        </p:nvSpPr>
        <p:spPr bwMode="auto">
          <a:xfrm>
            <a:off x="6415088" y="5805488"/>
            <a:ext cx="6350" cy="9525"/>
          </a:xfrm>
          <a:custGeom>
            <a:avLst/>
            <a:gdLst>
              <a:gd name="T0" fmla="*/ 6096 w 6096"/>
              <a:gd name="T1" fmla="*/ 0 h 10667"/>
              <a:gd name="T2" fmla="*/ 0 w 6096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" h="10667">
                <a:moveTo>
                  <a:pt x="6096" y="0"/>
                </a:moveTo>
                <a:lnTo>
                  <a:pt x="0" y="10667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4" name="object 249"/>
          <p:cNvSpPr>
            <a:spLocks/>
          </p:cNvSpPr>
          <p:nvPr/>
        </p:nvSpPr>
        <p:spPr bwMode="auto">
          <a:xfrm>
            <a:off x="6411913" y="5815013"/>
            <a:ext cx="3175" cy="11112"/>
          </a:xfrm>
          <a:custGeom>
            <a:avLst/>
            <a:gdLst>
              <a:gd name="T0" fmla="*/ 4572 w 4572"/>
              <a:gd name="T1" fmla="*/ 0 h 12192"/>
              <a:gd name="T2" fmla="*/ 0 w 4572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2" h="12192">
                <a:moveTo>
                  <a:pt x="4572" y="0"/>
                </a:moveTo>
                <a:lnTo>
                  <a:pt x="0" y="12192"/>
                </a:lnTo>
              </a:path>
            </a:pathLst>
          </a:custGeom>
          <a:noFill/>
          <a:ln w="12192">
            <a:solidFill>
              <a:srgbClr val="D2D2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5" name="object 250"/>
          <p:cNvSpPr>
            <a:spLocks/>
          </p:cNvSpPr>
          <p:nvPr/>
        </p:nvSpPr>
        <p:spPr bwMode="auto">
          <a:xfrm>
            <a:off x="6408738" y="5826125"/>
            <a:ext cx="3175" cy="11113"/>
          </a:xfrm>
          <a:custGeom>
            <a:avLst/>
            <a:gdLst>
              <a:gd name="T0" fmla="*/ 3048 w 3048"/>
              <a:gd name="T1" fmla="*/ 0 h 12191"/>
              <a:gd name="T2" fmla="*/ 0 w 3048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2191">
                <a:moveTo>
                  <a:pt x="3048" y="0"/>
                </a:moveTo>
                <a:lnTo>
                  <a:pt x="0" y="12191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6" name="object 251"/>
          <p:cNvSpPr>
            <a:spLocks/>
          </p:cNvSpPr>
          <p:nvPr/>
        </p:nvSpPr>
        <p:spPr bwMode="auto">
          <a:xfrm>
            <a:off x="6407150" y="5837238"/>
            <a:ext cx="1588" cy="9525"/>
          </a:xfrm>
          <a:custGeom>
            <a:avLst/>
            <a:gdLst>
              <a:gd name="T0" fmla="*/ 1524 w 1524"/>
              <a:gd name="T1" fmla="*/ 0 h 10668"/>
              <a:gd name="T2" fmla="*/ 0 w 1524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0668">
                <a:moveTo>
                  <a:pt x="1524" y="0"/>
                </a:moveTo>
                <a:lnTo>
                  <a:pt x="0" y="10668"/>
                </a:lnTo>
              </a:path>
            </a:pathLst>
          </a:custGeom>
          <a:noFill/>
          <a:ln w="12192">
            <a:solidFill>
              <a:srgbClr val="D5D5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7" name="object 252"/>
          <p:cNvSpPr>
            <a:spLocks/>
          </p:cNvSpPr>
          <p:nvPr/>
        </p:nvSpPr>
        <p:spPr bwMode="auto">
          <a:xfrm>
            <a:off x="6407150" y="5846763"/>
            <a:ext cx="1588" cy="11112"/>
          </a:xfrm>
          <a:custGeom>
            <a:avLst/>
            <a:gdLst>
              <a:gd name="T0" fmla="*/ 0 w 1524"/>
              <a:gd name="T1" fmla="*/ 0 h 12191"/>
              <a:gd name="T2" fmla="*/ 1524 w 1524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1">
                <a:moveTo>
                  <a:pt x="0" y="0"/>
                </a:moveTo>
                <a:lnTo>
                  <a:pt x="1524" y="12191"/>
                </a:lnTo>
              </a:path>
            </a:pathLst>
          </a:custGeom>
          <a:noFill/>
          <a:ln w="12192">
            <a:solidFill>
              <a:srgbClr val="D5D5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8" name="object 253"/>
          <p:cNvSpPr>
            <a:spLocks/>
          </p:cNvSpPr>
          <p:nvPr/>
        </p:nvSpPr>
        <p:spPr bwMode="auto">
          <a:xfrm>
            <a:off x="6408738" y="5857875"/>
            <a:ext cx="3175" cy="11113"/>
          </a:xfrm>
          <a:custGeom>
            <a:avLst/>
            <a:gdLst>
              <a:gd name="T0" fmla="*/ 0 w 3048"/>
              <a:gd name="T1" fmla="*/ 0 h 12191"/>
              <a:gd name="T2" fmla="*/ 3048 w 3048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2191">
                <a:moveTo>
                  <a:pt x="0" y="0"/>
                </a:moveTo>
                <a:lnTo>
                  <a:pt x="3048" y="12191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699" name="object 254"/>
          <p:cNvSpPr>
            <a:spLocks/>
          </p:cNvSpPr>
          <p:nvPr/>
        </p:nvSpPr>
        <p:spPr bwMode="auto">
          <a:xfrm>
            <a:off x="6411913" y="5868988"/>
            <a:ext cx="3175" cy="9525"/>
          </a:xfrm>
          <a:custGeom>
            <a:avLst/>
            <a:gdLst>
              <a:gd name="T0" fmla="*/ 0 w 4572"/>
              <a:gd name="T1" fmla="*/ 0 h 10668"/>
              <a:gd name="T2" fmla="*/ 4572 w 4572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2" h="10668">
                <a:moveTo>
                  <a:pt x="0" y="0"/>
                </a:moveTo>
                <a:lnTo>
                  <a:pt x="4572" y="10668"/>
                </a:lnTo>
              </a:path>
            </a:pathLst>
          </a:custGeom>
          <a:noFill/>
          <a:ln w="12192">
            <a:solidFill>
              <a:srgbClr val="D2D2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0" name="object 255"/>
          <p:cNvSpPr>
            <a:spLocks/>
          </p:cNvSpPr>
          <p:nvPr/>
        </p:nvSpPr>
        <p:spPr bwMode="auto">
          <a:xfrm>
            <a:off x="6415088" y="5878513"/>
            <a:ext cx="6350" cy="11112"/>
          </a:xfrm>
          <a:custGeom>
            <a:avLst/>
            <a:gdLst>
              <a:gd name="T0" fmla="*/ 0 w 6096"/>
              <a:gd name="T1" fmla="*/ 0 h 12191"/>
              <a:gd name="T2" fmla="*/ 6096 w 6096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" h="12191">
                <a:moveTo>
                  <a:pt x="0" y="0"/>
                </a:moveTo>
                <a:lnTo>
                  <a:pt x="6096" y="12191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1" name="object 256"/>
          <p:cNvSpPr>
            <a:spLocks/>
          </p:cNvSpPr>
          <p:nvPr/>
        </p:nvSpPr>
        <p:spPr bwMode="auto">
          <a:xfrm>
            <a:off x="6421438" y="5889625"/>
            <a:ext cx="6350" cy="9525"/>
          </a:xfrm>
          <a:custGeom>
            <a:avLst/>
            <a:gdLst>
              <a:gd name="T0" fmla="*/ 0 w 7619"/>
              <a:gd name="T1" fmla="*/ 0 h 10667"/>
              <a:gd name="T2" fmla="*/ 7619 w 7619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19" h="10667">
                <a:moveTo>
                  <a:pt x="0" y="0"/>
                </a:moveTo>
                <a:lnTo>
                  <a:pt x="7619" y="10667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2" name="object 257"/>
          <p:cNvSpPr>
            <a:spLocks/>
          </p:cNvSpPr>
          <p:nvPr/>
        </p:nvSpPr>
        <p:spPr bwMode="auto">
          <a:xfrm>
            <a:off x="6427788" y="5899150"/>
            <a:ext cx="7937" cy="9525"/>
          </a:xfrm>
          <a:custGeom>
            <a:avLst/>
            <a:gdLst>
              <a:gd name="T0" fmla="*/ 0 w 9144"/>
              <a:gd name="T1" fmla="*/ 0 h 10668"/>
              <a:gd name="T2" fmla="*/ 9144 w 9144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4" h="10668">
                <a:moveTo>
                  <a:pt x="0" y="0"/>
                </a:moveTo>
                <a:lnTo>
                  <a:pt x="9144" y="10668"/>
                </a:lnTo>
              </a:path>
            </a:pathLst>
          </a:custGeom>
          <a:noFill/>
          <a:ln w="12192">
            <a:solidFill>
              <a:srgbClr val="C9C9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3" name="object 258"/>
          <p:cNvSpPr>
            <a:spLocks/>
          </p:cNvSpPr>
          <p:nvPr/>
        </p:nvSpPr>
        <p:spPr bwMode="auto">
          <a:xfrm>
            <a:off x="6435725" y="5908675"/>
            <a:ext cx="7938" cy="9525"/>
          </a:xfrm>
          <a:custGeom>
            <a:avLst/>
            <a:gdLst>
              <a:gd name="T0" fmla="*/ 0 w 10668"/>
              <a:gd name="T1" fmla="*/ 0 h 10668"/>
              <a:gd name="T2" fmla="*/ 10668 w 10668"/>
              <a:gd name="T3" fmla="*/ 10668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8" h="10668">
                <a:moveTo>
                  <a:pt x="0" y="0"/>
                </a:moveTo>
                <a:lnTo>
                  <a:pt x="10668" y="10668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4" name="object 259"/>
          <p:cNvSpPr>
            <a:spLocks/>
          </p:cNvSpPr>
          <p:nvPr/>
        </p:nvSpPr>
        <p:spPr bwMode="auto">
          <a:xfrm>
            <a:off x="6443663" y="5918200"/>
            <a:ext cx="11112" cy="9525"/>
          </a:xfrm>
          <a:custGeom>
            <a:avLst/>
            <a:gdLst>
              <a:gd name="T0" fmla="*/ 0 w 12192"/>
              <a:gd name="T1" fmla="*/ 0 h 10667"/>
              <a:gd name="T2" fmla="*/ 12192 w 12192"/>
              <a:gd name="T3" fmla="*/ 10667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2" h="10667">
                <a:moveTo>
                  <a:pt x="0" y="0"/>
                </a:moveTo>
                <a:lnTo>
                  <a:pt x="12192" y="10667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5" name="object 260"/>
          <p:cNvSpPr>
            <a:spLocks/>
          </p:cNvSpPr>
          <p:nvPr/>
        </p:nvSpPr>
        <p:spPr bwMode="auto">
          <a:xfrm>
            <a:off x="6454775" y="5927725"/>
            <a:ext cx="23813" cy="19050"/>
          </a:xfrm>
          <a:custGeom>
            <a:avLst/>
            <a:gdLst>
              <a:gd name="T0" fmla="*/ 0 w 28955"/>
              <a:gd name="T1" fmla="*/ 0 h 19812"/>
              <a:gd name="T2" fmla="*/ 28955 w 28955"/>
              <a:gd name="T3" fmla="*/ 19812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5" h="19812">
                <a:moveTo>
                  <a:pt x="0" y="0"/>
                </a:moveTo>
                <a:lnTo>
                  <a:pt x="28955" y="19812"/>
                </a:lnTo>
              </a:path>
            </a:pathLst>
          </a:custGeom>
          <a:noFill/>
          <a:ln w="12192">
            <a:solidFill>
              <a:srgbClr val="BEBE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6" name="object 261"/>
          <p:cNvSpPr>
            <a:spLocks/>
          </p:cNvSpPr>
          <p:nvPr/>
        </p:nvSpPr>
        <p:spPr bwMode="auto">
          <a:xfrm>
            <a:off x="6478588" y="5946775"/>
            <a:ext cx="30162" cy="17463"/>
          </a:xfrm>
          <a:custGeom>
            <a:avLst/>
            <a:gdLst>
              <a:gd name="T0" fmla="*/ 0 w 35051"/>
              <a:gd name="T1" fmla="*/ 0 h 19811"/>
              <a:gd name="T2" fmla="*/ 35051 w 35051"/>
              <a:gd name="T3" fmla="*/ 19811 h 198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1" h="19811">
                <a:moveTo>
                  <a:pt x="0" y="0"/>
                </a:moveTo>
                <a:lnTo>
                  <a:pt x="35051" y="19811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7" name="object 262"/>
          <p:cNvSpPr>
            <a:spLocks/>
          </p:cNvSpPr>
          <p:nvPr/>
        </p:nvSpPr>
        <p:spPr bwMode="auto">
          <a:xfrm>
            <a:off x="6508750" y="5964238"/>
            <a:ext cx="34925" cy="14287"/>
          </a:xfrm>
          <a:custGeom>
            <a:avLst/>
            <a:gdLst>
              <a:gd name="T0" fmla="*/ 0 w 39624"/>
              <a:gd name="T1" fmla="*/ 0 h 16764"/>
              <a:gd name="T2" fmla="*/ 39624 w 39624"/>
              <a:gd name="T3" fmla="*/ 16764 h 167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4" h="16764">
                <a:moveTo>
                  <a:pt x="0" y="0"/>
                </a:moveTo>
                <a:lnTo>
                  <a:pt x="39624" y="16764"/>
                </a:lnTo>
              </a:path>
            </a:pathLst>
          </a:custGeom>
          <a:noFill/>
          <a:ln w="12192">
            <a:solidFill>
              <a:srgbClr val="B6B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8" name="object 263"/>
          <p:cNvSpPr>
            <a:spLocks/>
          </p:cNvSpPr>
          <p:nvPr/>
        </p:nvSpPr>
        <p:spPr bwMode="auto">
          <a:xfrm>
            <a:off x="6543675" y="5978525"/>
            <a:ext cx="38100" cy="15875"/>
          </a:xfrm>
          <a:custGeom>
            <a:avLst/>
            <a:gdLst>
              <a:gd name="T0" fmla="*/ 0 w 45720"/>
              <a:gd name="T1" fmla="*/ 0 h 16763"/>
              <a:gd name="T2" fmla="*/ 45720 w 45720"/>
              <a:gd name="T3" fmla="*/ 16763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20" h="16763">
                <a:moveTo>
                  <a:pt x="0" y="0"/>
                </a:moveTo>
                <a:lnTo>
                  <a:pt x="45720" y="16763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09" name="object 264"/>
          <p:cNvSpPr>
            <a:spLocks/>
          </p:cNvSpPr>
          <p:nvPr/>
        </p:nvSpPr>
        <p:spPr bwMode="auto">
          <a:xfrm>
            <a:off x="6581775" y="5994400"/>
            <a:ext cx="42863" cy="14288"/>
          </a:xfrm>
          <a:custGeom>
            <a:avLst/>
            <a:gdLst>
              <a:gd name="T0" fmla="*/ 0 w 48767"/>
              <a:gd name="T1" fmla="*/ 0 h 15240"/>
              <a:gd name="T2" fmla="*/ 48767 w 48767"/>
              <a:gd name="T3" fmla="*/ 15240 h 15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7" h="15240">
                <a:moveTo>
                  <a:pt x="0" y="0"/>
                </a:moveTo>
                <a:lnTo>
                  <a:pt x="48767" y="15240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0" name="object 265"/>
          <p:cNvSpPr>
            <a:spLocks/>
          </p:cNvSpPr>
          <p:nvPr/>
        </p:nvSpPr>
        <p:spPr bwMode="auto">
          <a:xfrm>
            <a:off x="6624638" y="6008688"/>
            <a:ext cx="44450" cy="11112"/>
          </a:xfrm>
          <a:custGeom>
            <a:avLst/>
            <a:gdLst>
              <a:gd name="T0" fmla="*/ 0 w 53340"/>
              <a:gd name="T1" fmla="*/ 0 h 12192"/>
              <a:gd name="T2" fmla="*/ 53340 w 53340"/>
              <a:gd name="T3" fmla="*/ 12192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40" h="12192">
                <a:moveTo>
                  <a:pt x="0" y="0"/>
                </a:moveTo>
                <a:lnTo>
                  <a:pt x="53340" y="12192"/>
                </a:lnTo>
              </a:path>
            </a:pathLst>
          </a:custGeom>
          <a:noFill/>
          <a:ln w="12192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1" name="object 266"/>
          <p:cNvSpPr>
            <a:spLocks/>
          </p:cNvSpPr>
          <p:nvPr/>
        </p:nvSpPr>
        <p:spPr bwMode="auto">
          <a:xfrm>
            <a:off x="6669088" y="6019800"/>
            <a:ext cx="50800" cy="11113"/>
          </a:xfrm>
          <a:custGeom>
            <a:avLst/>
            <a:gdLst>
              <a:gd name="T0" fmla="*/ 0 w 57911"/>
              <a:gd name="T1" fmla="*/ 0 h 12191"/>
              <a:gd name="T2" fmla="*/ 57911 w 57911"/>
              <a:gd name="T3" fmla="*/ 12191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911" h="12191">
                <a:moveTo>
                  <a:pt x="0" y="0"/>
                </a:moveTo>
                <a:lnTo>
                  <a:pt x="57911" y="12191"/>
                </a:lnTo>
              </a:path>
            </a:pathLst>
          </a:custGeom>
          <a:noFill/>
          <a:ln w="12192">
            <a:solidFill>
              <a:srgbClr val="ACA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2" name="object 267"/>
          <p:cNvSpPr>
            <a:spLocks/>
          </p:cNvSpPr>
          <p:nvPr/>
        </p:nvSpPr>
        <p:spPr bwMode="auto">
          <a:xfrm>
            <a:off x="6719888" y="6030913"/>
            <a:ext cx="50800" cy="7937"/>
          </a:xfrm>
          <a:custGeom>
            <a:avLst/>
            <a:gdLst>
              <a:gd name="T0" fmla="*/ 0 w 59436"/>
              <a:gd name="T1" fmla="*/ 0 h 9144"/>
              <a:gd name="T2" fmla="*/ 59436 w 59436"/>
              <a:gd name="T3" fmla="*/ 9144 h 9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9436" h="9144">
                <a:moveTo>
                  <a:pt x="0" y="0"/>
                </a:moveTo>
                <a:lnTo>
                  <a:pt x="59436" y="9144"/>
                </a:lnTo>
              </a:path>
            </a:pathLst>
          </a:custGeom>
          <a:noFill/>
          <a:ln w="12192">
            <a:solidFill>
              <a:srgbClr val="AEAE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3" name="object 268"/>
          <p:cNvSpPr>
            <a:spLocks/>
          </p:cNvSpPr>
          <p:nvPr/>
        </p:nvSpPr>
        <p:spPr bwMode="auto">
          <a:xfrm>
            <a:off x="6770688" y="6038850"/>
            <a:ext cx="53975" cy="6350"/>
          </a:xfrm>
          <a:custGeom>
            <a:avLst/>
            <a:gdLst>
              <a:gd name="T0" fmla="*/ 0 w 64007"/>
              <a:gd name="T1" fmla="*/ 0 h 7620"/>
              <a:gd name="T2" fmla="*/ 64007 w 64007"/>
              <a:gd name="T3" fmla="*/ 762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7" h="7620">
                <a:moveTo>
                  <a:pt x="0" y="0"/>
                </a:moveTo>
                <a:lnTo>
                  <a:pt x="64007" y="7620"/>
                </a:lnTo>
              </a:path>
            </a:pathLst>
          </a:custGeom>
          <a:noFill/>
          <a:ln w="12192">
            <a:solidFill>
              <a:srgbClr val="B0B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4" name="object 269"/>
          <p:cNvSpPr>
            <a:spLocks/>
          </p:cNvSpPr>
          <p:nvPr/>
        </p:nvSpPr>
        <p:spPr bwMode="auto">
          <a:xfrm>
            <a:off x="6824663" y="6045200"/>
            <a:ext cx="57150" cy="6350"/>
          </a:xfrm>
          <a:custGeom>
            <a:avLst/>
            <a:gdLst>
              <a:gd name="T0" fmla="*/ 0 w 67055"/>
              <a:gd name="T1" fmla="*/ 0 h 6096"/>
              <a:gd name="T2" fmla="*/ 67055 w 67055"/>
              <a:gd name="T3" fmla="*/ 6096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5" h="6096">
                <a:moveTo>
                  <a:pt x="0" y="0"/>
                </a:moveTo>
                <a:lnTo>
                  <a:pt x="67055" y="6096"/>
                </a:lnTo>
              </a:path>
            </a:pathLst>
          </a:custGeom>
          <a:noFill/>
          <a:ln w="12192">
            <a:solidFill>
              <a:srgbClr val="B1B1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5" name="object 270"/>
          <p:cNvSpPr>
            <a:spLocks/>
          </p:cNvSpPr>
          <p:nvPr/>
        </p:nvSpPr>
        <p:spPr bwMode="auto">
          <a:xfrm>
            <a:off x="6881813" y="6051550"/>
            <a:ext cx="58737" cy="3175"/>
          </a:xfrm>
          <a:custGeom>
            <a:avLst/>
            <a:gdLst>
              <a:gd name="T0" fmla="*/ 0 w 68580"/>
              <a:gd name="T1" fmla="*/ 0 h 3048"/>
              <a:gd name="T2" fmla="*/ 68580 w 68580"/>
              <a:gd name="T3" fmla="*/ 3048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80" h="3048">
                <a:moveTo>
                  <a:pt x="0" y="0"/>
                </a:moveTo>
                <a:lnTo>
                  <a:pt x="68580" y="3048"/>
                </a:lnTo>
              </a:path>
            </a:pathLst>
          </a:custGeom>
          <a:noFill/>
          <a:ln w="12192">
            <a:solidFill>
              <a:srgbClr val="B3B3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6" name="object 271"/>
          <p:cNvSpPr>
            <a:spLocks/>
          </p:cNvSpPr>
          <p:nvPr/>
        </p:nvSpPr>
        <p:spPr bwMode="auto">
          <a:xfrm>
            <a:off x="6940550" y="6054725"/>
            <a:ext cx="61913" cy="0"/>
          </a:xfrm>
          <a:custGeom>
            <a:avLst/>
            <a:gdLst>
              <a:gd name="T0" fmla="*/ 0 w 71627"/>
              <a:gd name="T1" fmla="*/ 0 h 1524"/>
              <a:gd name="T2" fmla="*/ 71627 w 71627"/>
              <a:gd name="T3" fmla="*/ 1524 h 15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627" h="1524">
                <a:moveTo>
                  <a:pt x="0" y="0"/>
                </a:moveTo>
                <a:lnTo>
                  <a:pt x="71627" y="1524"/>
                </a:lnTo>
              </a:path>
            </a:pathLst>
          </a:custGeom>
          <a:noFill/>
          <a:ln w="12191">
            <a:solidFill>
              <a:srgbClr val="B5B5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7" name="object 272"/>
          <p:cNvSpPr>
            <a:spLocks/>
          </p:cNvSpPr>
          <p:nvPr/>
        </p:nvSpPr>
        <p:spPr bwMode="auto">
          <a:xfrm>
            <a:off x="7002463" y="6054725"/>
            <a:ext cx="58737" cy="0"/>
          </a:xfrm>
          <a:custGeom>
            <a:avLst/>
            <a:gdLst>
              <a:gd name="T0" fmla="*/ 0 w 70103"/>
              <a:gd name="T1" fmla="*/ 1524 h 1524"/>
              <a:gd name="T2" fmla="*/ 70103 w 70103"/>
              <a:gd name="T3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03" h="1524">
                <a:moveTo>
                  <a:pt x="0" y="1524"/>
                </a:moveTo>
                <a:lnTo>
                  <a:pt x="70103" y="0"/>
                </a:lnTo>
              </a:path>
            </a:pathLst>
          </a:custGeom>
          <a:noFill/>
          <a:ln w="12192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8" name="object 273"/>
          <p:cNvSpPr>
            <a:spLocks/>
          </p:cNvSpPr>
          <p:nvPr/>
        </p:nvSpPr>
        <p:spPr bwMode="auto">
          <a:xfrm>
            <a:off x="7061200" y="6051550"/>
            <a:ext cx="58738" cy="3175"/>
          </a:xfrm>
          <a:custGeom>
            <a:avLst/>
            <a:gdLst>
              <a:gd name="T0" fmla="*/ 0 w 68579"/>
              <a:gd name="T1" fmla="*/ 3048 h 3048"/>
              <a:gd name="T2" fmla="*/ 68579 w 68579"/>
              <a:gd name="T3" fmla="*/ 0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79" h="3048">
                <a:moveTo>
                  <a:pt x="0" y="3048"/>
                </a:moveTo>
                <a:lnTo>
                  <a:pt x="68579" y="0"/>
                </a:lnTo>
              </a:path>
            </a:pathLst>
          </a:custGeom>
          <a:noFill/>
          <a:ln w="12192">
            <a:solidFill>
              <a:srgbClr val="B8B8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19" name="object 274"/>
          <p:cNvSpPr>
            <a:spLocks/>
          </p:cNvSpPr>
          <p:nvPr/>
        </p:nvSpPr>
        <p:spPr bwMode="auto">
          <a:xfrm>
            <a:off x="7119938" y="6045200"/>
            <a:ext cx="57150" cy="6350"/>
          </a:xfrm>
          <a:custGeom>
            <a:avLst/>
            <a:gdLst>
              <a:gd name="T0" fmla="*/ 0 w 67055"/>
              <a:gd name="T1" fmla="*/ 6096 h 6096"/>
              <a:gd name="T2" fmla="*/ 67055 w 67055"/>
              <a:gd name="T3" fmla="*/ 0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5" h="6096">
                <a:moveTo>
                  <a:pt x="0" y="6096"/>
                </a:moveTo>
                <a:lnTo>
                  <a:pt x="67055" y="0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0" name="object 275"/>
          <p:cNvSpPr>
            <a:spLocks/>
          </p:cNvSpPr>
          <p:nvPr/>
        </p:nvSpPr>
        <p:spPr bwMode="auto">
          <a:xfrm>
            <a:off x="7177088" y="6038850"/>
            <a:ext cx="55562" cy="6350"/>
          </a:xfrm>
          <a:custGeom>
            <a:avLst/>
            <a:gdLst>
              <a:gd name="T0" fmla="*/ 0 w 64008"/>
              <a:gd name="T1" fmla="*/ 7620 h 7620"/>
              <a:gd name="T2" fmla="*/ 64008 w 64008"/>
              <a:gd name="T3" fmla="*/ 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8" h="7620">
                <a:moveTo>
                  <a:pt x="0" y="7620"/>
                </a:moveTo>
                <a:lnTo>
                  <a:pt x="64008" y="0"/>
                </a:lnTo>
              </a:path>
            </a:pathLst>
          </a:custGeom>
          <a:noFill/>
          <a:ln w="12192">
            <a:solidFill>
              <a:srgbClr val="BCBC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1" name="object 276"/>
          <p:cNvSpPr>
            <a:spLocks/>
          </p:cNvSpPr>
          <p:nvPr/>
        </p:nvSpPr>
        <p:spPr bwMode="auto">
          <a:xfrm>
            <a:off x="7232650" y="6030913"/>
            <a:ext cx="52388" cy="7937"/>
          </a:xfrm>
          <a:custGeom>
            <a:avLst/>
            <a:gdLst>
              <a:gd name="T0" fmla="*/ 0 w 60959"/>
              <a:gd name="T1" fmla="*/ 9144 h 9144"/>
              <a:gd name="T2" fmla="*/ 60959 w 60959"/>
              <a:gd name="T3" fmla="*/ 0 h 9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59" h="9144">
                <a:moveTo>
                  <a:pt x="0" y="9144"/>
                </a:moveTo>
                <a:lnTo>
                  <a:pt x="60959" y="0"/>
                </a:lnTo>
              </a:path>
            </a:pathLst>
          </a:custGeom>
          <a:noFill/>
          <a:ln w="12192">
            <a:solidFill>
              <a:srgbClr val="BEB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2" name="object 277"/>
          <p:cNvSpPr>
            <a:spLocks/>
          </p:cNvSpPr>
          <p:nvPr/>
        </p:nvSpPr>
        <p:spPr bwMode="auto">
          <a:xfrm>
            <a:off x="7285038" y="6019800"/>
            <a:ext cx="47625" cy="11113"/>
          </a:xfrm>
          <a:custGeom>
            <a:avLst/>
            <a:gdLst>
              <a:gd name="T0" fmla="*/ 0 w 56388"/>
              <a:gd name="T1" fmla="*/ 12191 h 12191"/>
              <a:gd name="T2" fmla="*/ 56388 w 56388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388" h="12191">
                <a:moveTo>
                  <a:pt x="0" y="12191"/>
                </a:moveTo>
                <a:lnTo>
                  <a:pt x="56388" y="0"/>
                </a:lnTo>
              </a:path>
            </a:pathLst>
          </a:custGeom>
          <a:noFill/>
          <a:ln w="12192">
            <a:solidFill>
              <a:srgbClr val="C1C1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3" name="object 278"/>
          <p:cNvSpPr>
            <a:spLocks/>
          </p:cNvSpPr>
          <p:nvPr/>
        </p:nvSpPr>
        <p:spPr bwMode="auto">
          <a:xfrm>
            <a:off x="7332663" y="6008688"/>
            <a:ext cx="46037" cy="11112"/>
          </a:xfrm>
          <a:custGeom>
            <a:avLst/>
            <a:gdLst>
              <a:gd name="T0" fmla="*/ 0 w 53339"/>
              <a:gd name="T1" fmla="*/ 12192 h 12192"/>
              <a:gd name="T2" fmla="*/ 53339 w 53339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39" h="12192">
                <a:moveTo>
                  <a:pt x="0" y="12192"/>
                </a:moveTo>
                <a:lnTo>
                  <a:pt x="53339" y="0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4" name="object 279"/>
          <p:cNvSpPr>
            <a:spLocks/>
          </p:cNvSpPr>
          <p:nvPr/>
        </p:nvSpPr>
        <p:spPr bwMode="auto">
          <a:xfrm>
            <a:off x="7378700" y="5994400"/>
            <a:ext cx="41275" cy="14288"/>
          </a:xfrm>
          <a:custGeom>
            <a:avLst/>
            <a:gdLst>
              <a:gd name="T0" fmla="*/ 0 w 48768"/>
              <a:gd name="T1" fmla="*/ 15240 h 15240"/>
              <a:gd name="T2" fmla="*/ 48768 w 48768"/>
              <a:gd name="T3" fmla="*/ 0 h 15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8" h="15240">
                <a:moveTo>
                  <a:pt x="0" y="15240"/>
                </a:moveTo>
                <a:lnTo>
                  <a:pt x="48768" y="0"/>
                </a:lnTo>
              </a:path>
            </a:pathLst>
          </a:custGeom>
          <a:noFill/>
          <a:ln w="12192">
            <a:solidFill>
              <a:srgbClr val="C6C6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5" name="object 280"/>
          <p:cNvSpPr>
            <a:spLocks/>
          </p:cNvSpPr>
          <p:nvPr/>
        </p:nvSpPr>
        <p:spPr bwMode="auto">
          <a:xfrm>
            <a:off x="7419975" y="5978525"/>
            <a:ext cx="39688" cy="15875"/>
          </a:xfrm>
          <a:custGeom>
            <a:avLst/>
            <a:gdLst>
              <a:gd name="T0" fmla="*/ 0 w 45720"/>
              <a:gd name="T1" fmla="*/ 16763 h 16763"/>
              <a:gd name="T2" fmla="*/ 45720 w 45720"/>
              <a:gd name="T3" fmla="*/ 0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20" h="16763">
                <a:moveTo>
                  <a:pt x="0" y="16763"/>
                </a:moveTo>
                <a:lnTo>
                  <a:pt x="45720" y="0"/>
                </a:lnTo>
              </a:path>
            </a:pathLst>
          </a:custGeom>
          <a:noFill/>
          <a:ln w="12192">
            <a:solidFill>
              <a:srgbClr val="C8C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6" name="object 281"/>
          <p:cNvSpPr>
            <a:spLocks/>
          </p:cNvSpPr>
          <p:nvPr/>
        </p:nvSpPr>
        <p:spPr bwMode="auto">
          <a:xfrm>
            <a:off x="7459663" y="5964238"/>
            <a:ext cx="33337" cy="14287"/>
          </a:xfrm>
          <a:custGeom>
            <a:avLst/>
            <a:gdLst>
              <a:gd name="T0" fmla="*/ 0 w 39624"/>
              <a:gd name="T1" fmla="*/ 16764 h 16764"/>
              <a:gd name="T2" fmla="*/ 39624 w 39624"/>
              <a:gd name="T3" fmla="*/ 0 h 167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4" h="16764">
                <a:moveTo>
                  <a:pt x="0" y="16764"/>
                </a:moveTo>
                <a:lnTo>
                  <a:pt x="39624" y="0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7" name="object 282"/>
          <p:cNvSpPr>
            <a:spLocks/>
          </p:cNvSpPr>
          <p:nvPr/>
        </p:nvSpPr>
        <p:spPr bwMode="auto">
          <a:xfrm>
            <a:off x="7493000" y="5946775"/>
            <a:ext cx="30163" cy="17463"/>
          </a:xfrm>
          <a:custGeom>
            <a:avLst/>
            <a:gdLst>
              <a:gd name="T0" fmla="*/ 0 w 35051"/>
              <a:gd name="T1" fmla="*/ 19811 h 19811"/>
              <a:gd name="T2" fmla="*/ 35051 w 35051"/>
              <a:gd name="T3" fmla="*/ 0 h 198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1" h="19811">
                <a:moveTo>
                  <a:pt x="0" y="19811"/>
                </a:moveTo>
                <a:lnTo>
                  <a:pt x="35051" y="0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8" name="object 283"/>
          <p:cNvSpPr>
            <a:spLocks/>
          </p:cNvSpPr>
          <p:nvPr/>
        </p:nvSpPr>
        <p:spPr bwMode="auto">
          <a:xfrm>
            <a:off x="7523163" y="5927725"/>
            <a:ext cx="25400" cy="19050"/>
          </a:xfrm>
          <a:custGeom>
            <a:avLst/>
            <a:gdLst>
              <a:gd name="T0" fmla="*/ 0 w 28955"/>
              <a:gd name="T1" fmla="*/ 19812 h 19812"/>
              <a:gd name="T2" fmla="*/ 28955 w 28955"/>
              <a:gd name="T3" fmla="*/ 0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5" h="19812">
                <a:moveTo>
                  <a:pt x="0" y="19812"/>
                </a:moveTo>
                <a:lnTo>
                  <a:pt x="28955" y="0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29" name="object 284"/>
          <p:cNvSpPr>
            <a:spLocks/>
          </p:cNvSpPr>
          <p:nvPr/>
        </p:nvSpPr>
        <p:spPr bwMode="auto">
          <a:xfrm>
            <a:off x="7548563" y="5918200"/>
            <a:ext cx="9525" cy="9525"/>
          </a:xfrm>
          <a:custGeom>
            <a:avLst/>
            <a:gdLst>
              <a:gd name="T0" fmla="*/ 0 w 12192"/>
              <a:gd name="T1" fmla="*/ 10667 h 10667"/>
              <a:gd name="T2" fmla="*/ 12192 w 12192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2" h="10667">
                <a:moveTo>
                  <a:pt x="0" y="10667"/>
                </a:moveTo>
                <a:lnTo>
                  <a:pt x="12192" y="0"/>
                </a:lnTo>
              </a:path>
            </a:pathLst>
          </a:custGeom>
          <a:noFill/>
          <a:ln w="12192">
            <a:solidFill>
              <a:srgbClr val="D8D8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0" name="object 285"/>
          <p:cNvSpPr>
            <a:spLocks/>
          </p:cNvSpPr>
          <p:nvPr/>
        </p:nvSpPr>
        <p:spPr bwMode="auto">
          <a:xfrm>
            <a:off x="7558088" y="5908675"/>
            <a:ext cx="9525" cy="9525"/>
          </a:xfrm>
          <a:custGeom>
            <a:avLst/>
            <a:gdLst>
              <a:gd name="T0" fmla="*/ 0 w 10667"/>
              <a:gd name="T1" fmla="*/ 10668 h 10668"/>
              <a:gd name="T2" fmla="*/ 10667 w 10667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7" h="10668">
                <a:moveTo>
                  <a:pt x="0" y="10668"/>
                </a:moveTo>
                <a:lnTo>
                  <a:pt x="10667" y="0"/>
                </a:lnTo>
              </a:path>
            </a:pathLst>
          </a:custGeom>
          <a:noFill/>
          <a:ln w="12192">
            <a:solidFill>
              <a:srgbClr val="DBD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1" name="object 286"/>
          <p:cNvSpPr>
            <a:spLocks/>
          </p:cNvSpPr>
          <p:nvPr/>
        </p:nvSpPr>
        <p:spPr bwMode="auto">
          <a:xfrm>
            <a:off x="7567613" y="5899150"/>
            <a:ext cx="7937" cy="9525"/>
          </a:xfrm>
          <a:custGeom>
            <a:avLst/>
            <a:gdLst>
              <a:gd name="T0" fmla="*/ 0 w 9144"/>
              <a:gd name="T1" fmla="*/ 10668 h 10668"/>
              <a:gd name="T2" fmla="*/ 9144 w 9144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4" h="10668">
                <a:moveTo>
                  <a:pt x="0" y="10668"/>
                </a:moveTo>
                <a:lnTo>
                  <a:pt x="9144" y="0"/>
                </a:lnTo>
              </a:path>
            </a:pathLst>
          </a:custGeom>
          <a:noFill/>
          <a:ln w="12192">
            <a:solidFill>
              <a:srgbClr val="DEDE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2" name="object 287"/>
          <p:cNvSpPr>
            <a:spLocks/>
          </p:cNvSpPr>
          <p:nvPr/>
        </p:nvSpPr>
        <p:spPr bwMode="auto">
          <a:xfrm>
            <a:off x="7575550" y="5889625"/>
            <a:ext cx="7938" cy="9525"/>
          </a:xfrm>
          <a:custGeom>
            <a:avLst/>
            <a:gdLst>
              <a:gd name="T0" fmla="*/ 0 w 9144"/>
              <a:gd name="T1" fmla="*/ 10667 h 10667"/>
              <a:gd name="T2" fmla="*/ 9144 w 9144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4" h="10667">
                <a:moveTo>
                  <a:pt x="0" y="10667"/>
                </a:moveTo>
                <a:lnTo>
                  <a:pt x="9144" y="0"/>
                </a:lnTo>
              </a:path>
            </a:pathLst>
          </a:custGeom>
          <a:noFill/>
          <a:ln w="12192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3" name="object 288"/>
          <p:cNvSpPr>
            <a:spLocks/>
          </p:cNvSpPr>
          <p:nvPr/>
        </p:nvSpPr>
        <p:spPr bwMode="auto">
          <a:xfrm>
            <a:off x="7583488" y="5878513"/>
            <a:ext cx="4762" cy="11112"/>
          </a:xfrm>
          <a:custGeom>
            <a:avLst/>
            <a:gdLst>
              <a:gd name="T0" fmla="*/ 0 w 6096"/>
              <a:gd name="T1" fmla="*/ 12191 h 12191"/>
              <a:gd name="T2" fmla="*/ 6096 w 6096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" h="12191">
                <a:moveTo>
                  <a:pt x="0" y="12191"/>
                </a:moveTo>
                <a:lnTo>
                  <a:pt x="6096" y="0"/>
                </a:lnTo>
              </a:path>
            </a:pathLst>
          </a:custGeom>
          <a:noFill/>
          <a:ln w="12192">
            <a:solidFill>
              <a:srgbClr val="E4E4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4" name="object 289"/>
          <p:cNvSpPr>
            <a:spLocks/>
          </p:cNvSpPr>
          <p:nvPr/>
        </p:nvSpPr>
        <p:spPr bwMode="auto">
          <a:xfrm>
            <a:off x="7588250" y="5868988"/>
            <a:ext cx="3175" cy="9525"/>
          </a:xfrm>
          <a:custGeom>
            <a:avLst/>
            <a:gdLst>
              <a:gd name="T0" fmla="*/ 0 w 3048"/>
              <a:gd name="T1" fmla="*/ 10668 h 10668"/>
              <a:gd name="T2" fmla="*/ 3048 w 3048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0668">
                <a:moveTo>
                  <a:pt x="0" y="10668"/>
                </a:moveTo>
                <a:lnTo>
                  <a:pt x="3048" y="0"/>
                </a:lnTo>
              </a:path>
            </a:pathLst>
          </a:custGeom>
          <a:noFill/>
          <a:ln w="12192">
            <a:solidFill>
              <a:srgbClr val="E7E7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5" name="object 290"/>
          <p:cNvSpPr>
            <a:spLocks/>
          </p:cNvSpPr>
          <p:nvPr/>
        </p:nvSpPr>
        <p:spPr bwMode="auto">
          <a:xfrm>
            <a:off x="7591425" y="5857875"/>
            <a:ext cx="1588" cy="11113"/>
          </a:xfrm>
          <a:custGeom>
            <a:avLst/>
            <a:gdLst>
              <a:gd name="T0" fmla="*/ 0 w 3048"/>
              <a:gd name="T1" fmla="*/ 12191 h 12191"/>
              <a:gd name="T2" fmla="*/ 3048 w 3048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2191">
                <a:moveTo>
                  <a:pt x="0" y="12191"/>
                </a:moveTo>
                <a:lnTo>
                  <a:pt x="3048" y="0"/>
                </a:lnTo>
              </a:path>
            </a:pathLst>
          </a:custGeom>
          <a:noFill/>
          <a:ln w="12192">
            <a:solidFill>
              <a:srgbClr val="E9E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6" name="object 291"/>
          <p:cNvSpPr>
            <a:spLocks/>
          </p:cNvSpPr>
          <p:nvPr/>
        </p:nvSpPr>
        <p:spPr bwMode="auto">
          <a:xfrm>
            <a:off x="7593013" y="5846763"/>
            <a:ext cx="1587" cy="11112"/>
          </a:xfrm>
          <a:custGeom>
            <a:avLst/>
            <a:gdLst>
              <a:gd name="T0" fmla="*/ 0 w 1524"/>
              <a:gd name="T1" fmla="*/ 12191 h 12191"/>
              <a:gd name="T2" fmla="*/ 1524 w 1524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2191">
                <a:moveTo>
                  <a:pt x="0" y="12191"/>
                </a:moveTo>
                <a:lnTo>
                  <a:pt x="1524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7" name="object 292"/>
          <p:cNvSpPr>
            <a:spLocks/>
          </p:cNvSpPr>
          <p:nvPr/>
        </p:nvSpPr>
        <p:spPr bwMode="auto">
          <a:xfrm>
            <a:off x="7593013" y="5837238"/>
            <a:ext cx="1587" cy="9525"/>
          </a:xfrm>
          <a:custGeom>
            <a:avLst/>
            <a:gdLst>
              <a:gd name="T0" fmla="*/ 1524 w 1524"/>
              <a:gd name="T1" fmla="*/ 10668 h 10668"/>
              <a:gd name="T2" fmla="*/ 0 w 1524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4" h="10668">
                <a:moveTo>
                  <a:pt x="1524" y="1066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8" name="object 293"/>
          <p:cNvSpPr>
            <a:spLocks/>
          </p:cNvSpPr>
          <p:nvPr/>
        </p:nvSpPr>
        <p:spPr bwMode="auto">
          <a:xfrm>
            <a:off x="7591425" y="5826125"/>
            <a:ext cx="1588" cy="11113"/>
          </a:xfrm>
          <a:custGeom>
            <a:avLst/>
            <a:gdLst>
              <a:gd name="T0" fmla="*/ 3048 w 3048"/>
              <a:gd name="T1" fmla="*/ 12191 h 12191"/>
              <a:gd name="T2" fmla="*/ 0 w 3048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2191">
                <a:moveTo>
                  <a:pt x="3048" y="1219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9E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39" name="object 294"/>
          <p:cNvSpPr>
            <a:spLocks/>
          </p:cNvSpPr>
          <p:nvPr/>
        </p:nvSpPr>
        <p:spPr bwMode="auto">
          <a:xfrm>
            <a:off x="7588250" y="5815013"/>
            <a:ext cx="3175" cy="11112"/>
          </a:xfrm>
          <a:custGeom>
            <a:avLst/>
            <a:gdLst>
              <a:gd name="T0" fmla="*/ 3048 w 3048"/>
              <a:gd name="T1" fmla="*/ 12192 h 12192"/>
              <a:gd name="T2" fmla="*/ 0 w 3048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8" h="12192">
                <a:moveTo>
                  <a:pt x="3048" y="1219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7E7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0" name="object 295"/>
          <p:cNvSpPr>
            <a:spLocks/>
          </p:cNvSpPr>
          <p:nvPr/>
        </p:nvSpPr>
        <p:spPr bwMode="auto">
          <a:xfrm>
            <a:off x="7583488" y="5805488"/>
            <a:ext cx="4762" cy="9525"/>
          </a:xfrm>
          <a:custGeom>
            <a:avLst/>
            <a:gdLst>
              <a:gd name="T0" fmla="*/ 6096 w 6096"/>
              <a:gd name="T1" fmla="*/ 10667 h 10667"/>
              <a:gd name="T2" fmla="*/ 0 w 6096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6" h="10667">
                <a:moveTo>
                  <a:pt x="6096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4E4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1" name="object 296"/>
          <p:cNvSpPr>
            <a:spLocks/>
          </p:cNvSpPr>
          <p:nvPr/>
        </p:nvSpPr>
        <p:spPr bwMode="auto">
          <a:xfrm>
            <a:off x="7575550" y="5795963"/>
            <a:ext cx="7938" cy="9525"/>
          </a:xfrm>
          <a:custGeom>
            <a:avLst/>
            <a:gdLst>
              <a:gd name="T0" fmla="*/ 9144 w 9144"/>
              <a:gd name="T1" fmla="*/ 10668 h 10668"/>
              <a:gd name="T2" fmla="*/ 0 w 9144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4" h="10668">
                <a:moveTo>
                  <a:pt x="9144" y="1066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2" name="object 297"/>
          <p:cNvSpPr>
            <a:spLocks/>
          </p:cNvSpPr>
          <p:nvPr/>
        </p:nvSpPr>
        <p:spPr bwMode="auto">
          <a:xfrm>
            <a:off x="7567613" y="5784850"/>
            <a:ext cx="7937" cy="11113"/>
          </a:xfrm>
          <a:custGeom>
            <a:avLst/>
            <a:gdLst>
              <a:gd name="T0" fmla="*/ 9144 w 9144"/>
              <a:gd name="T1" fmla="*/ 10667 h 10667"/>
              <a:gd name="T2" fmla="*/ 0 w 9144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44" h="10667">
                <a:moveTo>
                  <a:pt x="9144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EDE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3" name="object 298"/>
          <p:cNvSpPr>
            <a:spLocks/>
          </p:cNvSpPr>
          <p:nvPr/>
        </p:nvSpPr>
        <p:spPr bwMode="auto">
          <a:xfrm>
            <a:off x="7558088" y="5775325"/>
            <a:ext cx="9525" cy="9525"/>
          </a:xfrm>
          <a:custGeom>
            <a:avLst/>
            <a:gdLst>
              <a:gd name="T0" fmla="*/ 10667 w 10667"/>
              <a:gd name="T1" fmla="*/ 10667 h 10667"/>
              <a:gd name="T2" fmla="*/ 0 w 10667"/>
              <a:gd name="T3" fmla="*/ 0 h 10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7" h="10667">
                <a:moveTo>
                  <a:pt x="10667" y="1066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BD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4" name="object 299"/>
          <p:cNvSpPr>
            <a:spLocks/>
          </p:cNvSpPr>
          <p:nvPr/>
        </p:nvSpPr>
        <p:spPr bwMode="auto">
          <a:xfrm>
            <a:off x="7548563" y="5765800"/>
            <a:ext cx="9525" cy="9525"/>
          </a:xfrm>
          <a:custGeom>
            <a:avLst/>
            <a:gdLst>
              <a:gd name="T0" fmla="*/ 12192 w 12192"/>
              <a:gd name="T1" fmla="*/ 10668 h 10668"/>
              <a:gd name="T2" fmla="*/ 0 w 12192"/>
              <a:gd name="T3" fmla="*/ 0 h 10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92" h="10668">
                <a:moveTo>
                  <a:pt x="12192" y="1066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8D8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5" name="object 300"/>
          <p:cNvSpPr>
            <a:spLocks/>
          </p:cNvSpPr>
          <p:nvPr/>
        </p:nvSpPr>
        <p:spPr bwMode="auto">
          <a:xfrm>
            <a:off x="7523163" y="5748338"/>
            <a:ext cx="25400" cy="17462"/>
          </a:xfrm>
          <a:custGeom>
            <a:avLst/>
            <a:gdLst>
              <a:gd name="T0" fmla="*/ 28955 w 28955"/>
              <a:gd name="T1" fmla="*/ 19812 h 19812"/>
              <a:gd name="T2" fmla="*/ 0 w 28955"/>
              <a:gd name="T3" fmla="*/ 0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955" h="19812">
                <a:moveTo>
                  <a:pt x="28955" y="1981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D4D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6" name="object 301"/>
          <p:cNvSpPr>
            <a:spLocks/>
          </p:cNvSpPr>
          <p:nvPr/>
        </p:nvSpPr>
        <p:spPr bwMode="auto">
          <a:xfrm>
            <a:off x="7493000" y="5730875"/>
            <a:ext cx="30163" cy="17463"/>
          </a:xfrm>
          <a:custGeom>
            <a:avLst/>
            <a:gdLst>
              <a:gd name="T0" fmla="*/ 35051 w 35051"/>
              <a:gd name="T1" fmla="*/ 19812 h 19812"/>
              <a:gd name="T2" fmla="*/ 0 w 35051"/>
              <a:gd name="T3" fmla="*/ 0 h 198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51" h="19812">
                <a:moveTo>
                  <a:pt x="35051" y="1981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FCF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7" name="object 302"/>
          <p:cNvSpPr>
            <a:spLocks/>
          </p:cNvSpPr>
          <p:nvPr/>
        </p:nvSpPr>
        <p:spPr bwMode="auto">
          <a:xfrm>
            <a:off x="7459663" y="5715000"/>
            <a:ext cx="33337" cy="15875"/>
          </a:xfrm>
          <a:custGeom>
            <a:avLst/>
            <a:gdLst>
              <a:gd name="T0" fmla="*/ 39624 w 39624"/>
              <a:gd name="T1" fmla="*/ 16763 h 16763"/>
              <a:gd name="T2" fmla="*/ 0 w 39624"/>
              <a:gd name="T3" fmla="*/ 0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4" h="16763">
                <a:moveTo>
                  <a:pt x="39624" y="16763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CCC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8" name="object 303"/>
          <p:cNvSpPr>
            <a:spLocks/>
          </p:cNvSpPr>
          <p:nvPr/>
        </p:nvSpPr>
        <p:spPr bwMode="auto">
          <a:xfrm>
            <a:off x="7419975" y="5699125"/>
            <a:ext cx="39688" cy="15875"/>
          </a:xfrm>
          <a:custGeom>
            <a:avLst/>
            <a:gdLst>
              <a:gd name="T0" fmla="*/ 45720 w 45720"/>
              <a:gd name="T1" fmla="*/ 16763 h 16763"/>
              <a:gd name="T2" fmla="*/ 0 w 45720"/>
              <a:gd name="T3" fmla="*/ 0 h 16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20" h="16763">
                <a:moveTo>
                  <a:pt x="45720" y="16763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8C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49" name="object 304"/>
          <p:cNvSpPr>
            <a:spLocks/>
          </p:cNvSpPr>
          <p:nvPr/>
        </p:nvSpPr>
        <p:spPr bwMode="auto">
          <a:xfrm>
            <a:off x="7378700" y="5686425"/>
            <a:ext cx="41275" cy="12700"/>
          </a:xfrm>
          <a:custGeom>
            <a:avLst/>
            <a:gdLst>
              <a:gd name="T0" fmla="*/ 48768 w 48768"/>
              <a:gd name="T1" fmla="*/ 15239 h 15239"/>
              <a:gd name="T2" fmla="*/ 0 w 48768"/>
              <a:gd name="T3" fmla="*/ 0 h 15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768" h="15239">
                <a:moveTo>
                  <a:pt x="48768" y="15239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6C6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0" name="object 305"/>
          <p:cNvSpPr>
            <a:spLocks/>
          </p:cNvSpPr>
          <p:nvPr/>
        </p:nvSpPr>
        <p:spPr bwMode="auto">
          <a:xfrm>
            <a:off x="7332663" y="5675313"/>
            <a:ext cx="46037" cy="11112"/>
          </a:xfrm>
          <a:custGeom>
            <a:avLst/>
            <a:gdLst>
              <a:gd name="T0" fmla="*/ 53339 w 53339"/>
              <a:gd name="T1" fmla="*/ 12192 h 12192"/>
              <a:gd name="T2" fmla="*/ 0 w 53339"/>
              <a:gd name="T3" fmla="*/ 0 h 12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339" h="12192">
                <a:moveTo>
                  <a:pt x="53339" y="1219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3C3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1" name="object 306"/>
          <p:cNvSpPr>
            <a:spLocks/>
          </p:cNvSpPr>
          <p:nvPr/>
        </p:nvSpPr>
        <p:spPr bwMode="auto">
          <a:xfrm>
            <a:off x="7285038" y="5664200"/>
            <a:ext cx="47625" cy="11113"/>
          </a:xfrm>
          <a:custGeom>
            <a:avLst/>
            <a:gdLst>
              <a:gd name="T0" fmla="*/ 56388 w 56388"/>
              <a:gd name="T1" fmla="*/ 12191 h 12191"/>
              <a:gd name="T2" fmla="*/ 0 w 56388"/>
              <a:gd name="T3" fmla="*/ 0 h 12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388" h="12191">
                <a:moveTo>
                  <a:pt x="56388" y="1219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1C1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2" name="object 307"/>
          <p:cNvSpPr>
            <a:spLocks/>
          </p:cNvSpPr>
          <p:nvPr/>
        </p:nvSpPr>
        <p:spPr bwMode="auto">
          <a:xfrm>
            <a:off x="7232650" y="5656263"/>
            <a:ext cx="52388" cy="7937"/>
          </a:xfrm>
          <a:custGeom>
            <a:avLst/>
            <a:gdLst>
              <a:gd name="T0" fmla="*/ 60959 w 60959"/>
              <a:gd name="T1" fmla="*/ 9143 h 9143"/>
              <a:gd name="T2" fmla="*/ 0 w 60959"/>
              <a:gd name="T3" fmla="*/ 0 h 9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959" h="9143">
                <a:moveTo>
                  <a:pt x="60959" y="9143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EB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3" name="object 308"/>
          <p:cNvSpPr>
            <a:spLocks/>
          </p:cNvSpPr>
          <p:nvPr/>
        </p:nvSpPr>
        <p:spPr bwMode="auto">
          <a:xfrm>
            <a:off x="7177088" y="5648325"/>
            <a:ext cx="55562" cy="7938"/>
          </a:xfrm>
          <a:custGeom>
            <a:avLst/>
            <a:gdLst>
              <a:gd name="T0" fmla="*/ 64008 w 64008"/>
              <a:gd name="T1" fmla="*/ 7620 h 7620"/>
              <a:gd name="T2" fmla="*/ 0 w 64008"/>
              <a:gd name="T3" fmla="*/ 0 h 7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008" h="7620">
                <a:moveTo>
                  <a:pt x="64008" y="762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CBC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4" name="object 309"/>
          <p:cNvSpPr>
            <a:spLocks/>
          </p:cNvSpPr>
          <p:nvPr/>
        </p:nvSpPr>
        <p:spPr bwMode="auto">
          <a:xfrm>
            <a:off x="7119938" y="5643563"/>
            <a:ext cx="57150" cy="4762"/>
          </a:xfrm>
          <a:custGeom>
            <a:avLst/>
            <a:gdLst>
              <a:gd name="T0" fmla="*/ 67055 w 67055"/>
              <a:gd name="T1" fmla="*/ 6096 h 6096"/>
              <a:gd name="T2" fmla="*/ 0 w 67055"/>
              <a:gd name="T3" fmla="*/ 0 h 60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5" h="6096">
                <a:moveTo>
                  <a:pt x="67055" y="609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ABA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5" name="object 310"/>
          <p:cNvSpPr>
            <a:spLocks/>
          </p:cNvSpPr>
          <p:nvPr/>
        </p:nvSpPr>
        <p:spPr bwMode="auto">
          <a:xfrm>
            <a:off x="7061200" y="5640388"/>
            <a:ext cx="58738" cy="3175"/>
          </a:xfrm>
          <a:custGeom>
            <a:avLst/>
            <a:gdLst>
              <a:gd name="T0" fmla="*/ 68579 w 68579"/>
              <a:gd name="T1" fmla="*/ 3048 h 3048"/>
              <a:gd name="T2" fmla="*/ 0 w 68579"/>
              <a:gd name="T3" fmla="*/ 0 h 30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579" h="3048">
                <a:moveTo>
                  <a:pt x="68579" y="304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8B8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6" name="object 311"/>
          <p:cNvSpPr>
            <a:spLocks/>
          </p:cNvSpPr>
          <p:nvPr/>
        </p:nvSpPr>
        <p:spPr bwMode="auto">
          <a:xfrm>
            <a:off x="7002463" y="5638800"/>
            <a:ext cx="58737" cy="1588"/>
          </a:xfrm>
          <a:custGeom>
            <a:avLst/>
            <a:gdLst>
              <a:gd name="T0" fmla="*/ 70103 w 70103"/>
              <a:gd name="T1" fmla="*/ 1523 h 1523"/>
              <a:gd name="T2" fmla="*/ 0 w 70103"/>
              <a:gd name="T3" fmla="*/ 0 h 15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03" h="1523">
                <a:moveTo>
                  <a:pt x="70103" y="1523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7B7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7" name="object 312"/>
          <p:cNvSpPr>
            <a:spLocks/>
          </p:cNvSpPr>
          <p:nvPr/>
        </p:nvSpPr>
        <p:spPr bwMode="auto">
          <a:xfrm>
            <a:off x="7158038" y="5326063"/>
            <a:ext cx="69850" cy="273050"/>
          </a:xfrm>
          <a:custGeom>
            <a:avLst/>
            <a:gdLst>
              <a:gd name="T0" fmla="*/ 0 w 80772"/>
              <a:gd name="T1" fmla="*/ 300227 h 300227"/>
              <a:gd name="T2" fmla="*/ 80772 w 80772"/>
              <a:gd name="T3" fmla="*/ 219455 h 300227"/>
              <a:gd name="T4" fmla="*/ 80772 w 80772"/>
              <a:gd name="T5" fmla="*/ 0 h 300227"/>
              <a:gd name="T6" fmla="*/ 0 w 80772"/>
              <a:gd name="T7" fmla="*/ 80771 h 300227"/>
              <a:gd name="T8" fmla="*/ 0 w 80772"/>
              <a:gd name="T9" fmla="*/ 300227 h 300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300227">
                <a:moveTo>
                  <a:pt x="0" y="300227"/>
                </a:moveTo>
                <a:lnTo>
                  <a:pt x="80772" y="219455"/>
                </a:lnTo>
                <a:lnTo>
                  <a:pt x="80772" y="0"/>
                </a:lnTo>
                <a:lnTo>
                  <a:pt x="0" y="80771"/>
                </a:lnTo>
                <a:lnTo>
                  <a:pt x="0" y="300227"/>
                </a:lnTo>
                <a:close/>
              </a:path>
            </a:pathLst>
          </a:custGeom>
          <a:solidFill>
            <a:srgbClr val="E1E1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8" name="object 313"/>
          <p:cNvSpPr>
            <a:spLocks/>
          </p:cNvSpPr>
          <p:nvPr/>
        </p:nvSpPr>
        <p:spPr bwMode="auto">
          <a:xfrm>
            <a:off x="7158038" y="5526088"/>
            <a:ext cx="69850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59" name="object 314"/>
          <p:cNvSpPr>
            <a:spLocks/>
          </p:cNvSpPr>
          <p:nvPr/>
        </p:nvSpPr>
        <p:spPr bwMode="auto">
          <a:xfrm>
            <a:off x="7061200" y="5259388"/>
            <a:ext cx="261938" cy="139700"/>
          </a:xfrm>
          <a:custGeom>
            <a:avLst/>
            <a:gdLst>
              <a:gd name="T0" fmla="*/ 227075 w 307848"/>
              <a:gd name="T1" fmla="*/ 153924 h 153924"/>
              <a:gd name="T2" fmla="*/ 307848 w 307848"/>
              <a:gd name="T3" fmla="*/ 73152 h 153924"/>
              <a:gd name="T4" fmla="*/ 80772 w 307848"/>
              <a:gd name="T5" fmla="*/ 0 h 153924"/>
              <a:gd name="T6" fmla="*/ 0 w 307848"/>
              <a:gd name="T7" fmla="*/ 80772 h 153924"/>
              <a:gd name="T8" fmla="*/ 227075 w 307848"/>
              <a:gd name="T9" fmla="*/ 153924 h 153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848" h="153924">
                <a:moveTo>
                  <a:pt x="227075" y="153924"/>
                </a:moveTo>
                <a:lnTo>
                  <a:pt x="307848" y="73152"/>
                </a:lnTo>
                <a:lnTo>
                  <a:pt x="80772" y="0"/>
                </a:lnTo>
                <a:lnTo>
                  <a:pt x="0" y="80772"/>
                </a:lnTo>
                <a:lnTo>
                  <a:pt x="227075" y="153924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0" name="object 315"/>
          <p:cNvSpPr>
            <a:spLocks/>
          </p:cNvSpPr>
          <p:nvPr/>
        </p:nvSpPr>
        <p:spPr bwMode="auto">
          <a:xfrm>
            <a:off x="7254875" y="5326063"/>
            <a:ext cx="68263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1" name="object 316"/>
          <p:cNvSpPr>
            <a:spLocks/>
          </p:cNvSpPr>
          <p:nvPr/>
        </p:nvSpPr>
        <p:spPr bwMode="auto">
          <a:xfrm>
            <a:off x="6864350" y="5259388"/>
            <a:ext cx="265113" cy="139700"/>
          </a:xfrm>
          <a:custGeom>
            <a:avLst/>
            <a:gdLst>
              <a:gd name="T0" fmla="*/ 228600 w 309372"/>
              <a:gd name="T1" fmla="*/ 80772 h 153924"/>
              <a:gd name="T2" fmla="*/ 309372 w 309372"/>
              <a:gd name="T3" fmla="*/ 0 h 153924"/>
              <a:gd name="T4" fmla="*/ 80772 w 309372"/>
              <a:gd name="T5" fmla="*/ 73152 h 153924"/>
              <a:gd name="T6" fmla="*/ 0 w 309372"/>
              <a:gd name="T7" fmla="*/ 153924 h 153924"/>
              <a:gd name="T8" fmla="*/ 228600 w 309372"/>
              <a:gd name="T9" fmla="*/ 80772 h 153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372" h="153924">
                <a:moveTo>
                  <a:pt x="228600" y="80772"/>
                </a:moveTo>
                <a:lnTo>
                  <a:pt x="309372" y="0"/>
                </a:lnTo>
                <a:lnTo>
                  <a:pt x="80772" y="73152"/>
                </a:lnTo>
                <a:lnTo>
                  <a:pt x="0" y="153924"/>
                </a:lnTo>
                <a:lnTo>
                  <a:pt x="228600" y="80772"/>
                </a:lnTo>
                <a:close/>
              </a:path>
            </a:pathLst>
          </a:custGeom>
          <a:solidFill>
            <a:srgbClr val="ADA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2" name="object 317"/>
          <p:cNvSpPr>
            <a:spLocks/>
          </p:cNvSpPr>
          <p:nvPr/>
        </p:nvSpPr>
        <p:spPr bwMode="auto">
          <a:xfrm>
            <a:off x="7061200" y="5259388"/>
            <a:ext cx="68263" cy="74612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ADAD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3" name="object 318"/>
          <p:cNvSpPr>
            <a:spLocks/>
          </p:cNvSpPr>
          <p:nvPr/>
        </p:nvSpPr>
        <p:spPr bwMode="auto">
          <a:xfrm>
            <a:off x="6864350" y="5334000"/>
            <a:ext cx="390525" cy="265113"/>
          </a:xfrm>
          <a:custGeom>
            <a:avLst/>
            <a:gdLst>
              <a:gd name="T0" fmla="*/ 228600 w 455675"/>
              <a:gd name="T1" fmla="*/ 0 h 292608"/>
              <a:gd name="T2" fmla="*/ 0 w 455675"/>
              <a:gd name="T3" fmla="*/ 73151 h 292608"/>
              <a:gd name="T4" fmla="*/ 114300 w 455675"/>
              <a:gd name="T5" fmla="*/ 73151 h 292608"/>
              <a:gd name="T6" fmla="*/ 114300 w 455675"/>
              <a:gd name="T7" fmla="*/ 292608 h 292608"/>
              <a:gd name="T8" fmla="*/ 342900 w 455675"/>
              <a:gd name="T9" fmla="*/ 292608 h 292608"/>
              <a:gd name="T10" fmla="*/ 342900 w 455675"/>
              <a:gd name="T11" fmla="*/ 73151 h 292608"/>
              <a:gd name="T12" fmla="*/ 455675 w 455675"/>
              <a:gd name="T13" fmla="*/ 73151 h 292608"/>
              <a:gd name="T14" fmla="*/ 228600 w 455675"/>
              <a:gd name="T15" fmla="*/ 0 h 292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5675" h="292608">
                <a:moveTo>
                  <a:pt x="228600" y="0"/>
                </a:moveTo>
                <a:lnTo>
                  <a:pt x="0" y="73151"/>
                </a:lnTo>
                <a:lnTo>
                  <a:pt x="114300" y="73151"/>
                </a:lnTo>
                <a:lnTo>
                  <a:pt x="114300" y="292608"/>
                </a:lnTo>
                <a:lnTo>
                  <a:pt x="342900" y="292608"/>
                </a:lnTo>
                <a:lnTo>
                  <a:pt x="342900" y="73151"/>
                </a:lnTo>
                <a:lnTo>
                  <a:pt x="455675" y="73151"/>
                </a:lnTo>
                <a:lnTo>
                  <a:pt x="228600" y="0"/>
                </a:lnTo>
                <a:close/>
              </a:path>
            </a:pathLst>
          </a:custGeom>
          <a:solidFill>
            <a:srgbClr val="C4C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4" name="object 319"/>
          <p:cNvSpPr>
            <a:spLocks/>
          </p:cNvSpPr>
          <p:nvPr/>
        </p:nvSpPr>
        <p:spPr bwMode="auto">
          <a:xfrm>
            <a:off x="6864350" y="5399088"/>
            <a:ext cx="98425" cy="0"/>
          </a:xfrm>
          <a:custGeom>
            <a:avLst/>
            <a:gdLst>
              <a:gd name="T0" fmla="*/ 0 w 114300"/>
              <a:gd name="T1" fmla="*/ 114300 w 1143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5" name="object 320"/>
          <p:cNvSpPr>
            <a:spLocks/>
          </p:cNvSpPr>
          <p:nvPr/>
        </p:nvSpPr>
        <p:spPr bwMode="auto">
          <a:xfrm>
            <a:off x="6962775" y="5399088"/>
            <a:ext cx="0" cy="200025"/>
          </a:xfrm>
          <a:custGeom>
            <a:avLst/>
            <a:gdLst>
              <a:gd name="T0" fmla="*/ 0 h 219456"/>
              <a:gd name="T1" fmla="*/ 219456 h 21945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19456">
                <a:moveTo>
                  <a:pt x="0" y="0"/>
                </a:moveTo>
                <a:lnTo>
                  <a:pt x="0" y="219456"/>
                </a:lnTo>
              </a:path>
            </a:pathLst>
          </a:custGeom>
          <a:noFill/>
          <a:ln w="12192">
            <a:solidFill>
              <a:srgbClr val="D6D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6" name="object 321"/>
          <p:cNvSpPr>
            <a:spLocks/>
          </p:cNvSpPr>
          <p:nvPr/>
        </p:nvSpPr>
        <p:spPr bwMode="auto">
          <a:xfrm>
            <a:off x="6962775" y="5599113"/>
            <a:ext cx="195263" cy="0"/>
          </a:xfrm>
          <a:custGeom>
            <a:avLst/>
            <a:gdLst>
              <a:gd name="T0" fmla="*/ 0 w 228600"/>
              <a:gd name="T1" fmla="*/ 228600 w 2286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7" name="object 322"/>
          <p:cNvSpPr>
            <a:spLocks/>
          </p:cNvSpPr>
          <p:nvPr/>
        </p:nvSpPr>
        <p:spPr bwMode="auto">
          <a:xfrm>
            <a:off x="7158038" y="5399088"/>
            <a:ext cx="0" cy="200025"/>
          </a:xfrm>
          <a:custGeom>
            <a:avLst/>
            <a:gdLst>
              <a:gd name="T0" fmla="*/ 219456 h 219456"/>
              <a:gd name="T1" fmla="*/ 0 h 21945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19456">
                <a:moveTo>
                  <a:pt x="0" y="21945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8" name="object 323"/>
          <p:cNvSpPr>
            <a:spLocks/>
          </p:cNvSpPr>
          <p:nvPr/>
        </p:nvSpPr>
        <p:spPr bwMode="auto">
          <a:xfrm>
            <a:off x="7158038" y="5399088"/>
            <a:ext cx="96837" cy="0"/>
          </a:xfrm>
          <a:custGeom>
            <a:avLst/>
            <a:gdLst>
              <a:gd name="T0" fmla="*/ 0 w 112775"/>
              <a:gd name="T1" fmla="*/ 112775 w 1127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2775">
                <a:moveTo>
                  <a:pt x="0" y="0"/>
                </a:moveTo>
                <a:lnTo>
                  <a:pt x="112775" y="0"/>
                </a:lnTo>
              </a:path>
            </a:pathLst>
          </a:custGeom>
          <a:noFill/>
          <a:ln w="12192">
            <a:solidFill>
              <a:srgbClr val="B6B66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69" name="object 324"/>
          <p:cNvSpPr>
            <a:spLocks/>
          </p:cNvSpPr>
          <p:nvPr/>
        </p:nvSpPr>
        <p:spPr bwMode="auto">
          <a:xfrm>
            <a:off x="7061200" y="5334000"/>
            <a:ext cx="193675" cy="65088"/>
          </a:xfrm>
          <a:custGeom>
            <a:avLst/>
            <a:gdLst>
              <a:gd name="T0" fmla="*/ 227075 w 227075"/>
              <a:gd name="T1" fmla="*/ 73151 h 73151"/>
              <a:gd name="T2" fmla="*/ 0 w 227075"/>
              <a:gd name="T3" fmla="*/ 0 h 731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7075" h="73151">
                <a:moveTo>
                  <a:pt x="227075" y="7315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C6C6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770" name="object 325"/>
          <p:cNvSpPr>
            <a:spLocks/>
          </p:cNvSpPr>
          <p:nvPr/>
        </p:nvSpPr>
        <p:spPr bwMode="auto">
          <a:xfrm>
            <a:off x="6864350" y="5334000"/>
            <a:ext cx="196850" cy="65088"/>
          </a:xfrm>
          <a:custGeom>
            <a:avLst/>
            <a:gdLst>
              <a:gd name="T0" fmla="*/ 228600 w 228600"/>
              <a:gd name="T1" fmla="*/ 0 h 73151"/>
              <a:gd name="T2" fmla="*/ 0 w 228600"/>
              <a:gd name="T3" fmla="*/ 73151 h 731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600" h="73151">
                <a:moveTo>
                  <a:pt x="228600" y="0"/>
                </a:moveTo>
                <a:lnTo>
                  <a:pt x="0" y="73151"/>
                </a:lnTo>
              </a:path>
            </a:pathLst>
          </a:custGeom>
          <a:noFill/>
          <a:ln w="12192">
            <a:solidFill>
              <a:srgbClr val="B1B1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object 26"/>
          <p:cNvSpPr txBox="1"/>
          <p:nvPr/>
        </p:nvSpPr>
        <p:spPr>
          <a:xfrm>
            <a:off x="1120775" y="544513"/>
            <a:ext cx="5473700" cy="1011237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MO</a:t>
            </a:r>
            <a:r>
              <a:rPr lang="en-US" sz="3400">
                <a:solidFill>
                  <a:srgbClr val="320065"/>
                </a:solidFill>
                <a:cs typeface="Arial" panose="020B0604020202020204" pitchFamily="34" charset="0"/>
              </a:rPr>
              <a:t>Ć </a:t>
            </a: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ORGANIZACIONIH</a:t>
            </a:r>
            <a:endParaRPr lang="en-US" sz="34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</a:pP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JEDINICA – GRUPNA MO</a:t>
            </a:r>
            <a:r>
              <a:rPr lang="en-US" sz="3400">
                <a:solidFill>
                  <a:srgbClr val="320065"/>
                </a:solidFill>
                <a:cs typeface="Arial" panose="020B0604020202020204" pitchFamily="34" charset="0"/>
              </a:rPr>
              <a:t>Ć</a:t>
            </a:r>
            <a:endParaRPr lang="en-US" sz="3400">
              <a:cs typeface="Arial" panose="020B0604020202020204" pitchFamily="34" charset="0"/>
            </a:endParaRPr>
          </a:p>
        </p:txBody>
      </p:sp>
      <p:sp>
        <p:nvSpPr>
          <p:cNvPr id="36772" name="object 25"/>
          <p:cNvSpPr txBox="1">
            <a:spLocks noChangeArrowheads="1"/>
          </p:cNvSpPr>
          <p:nvPr/>
        </p:nvSpPr>
        <p:spPr bwMode="auto">
          <a:xfrm>
            <a:off x="1120775" y="1928813"/>
            <a:ext cx="43227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36773" name="object 24"/>
          <p:cNvSpPr txBox="1">
            <a:spLocks noChangeArrowheads="1"/>
          </p:cNvSpPr>
          <p:nvPr/>
        </p:nvSpPr>
        <p:spPr bwMode="auto">
          <a:xfrm>
            <a:off x="5554663" y="1928813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36774" name="object 23"/>
          <p:cNvSpPr txBox="1">
            <a:spLocks noChangeArrowheads="1"/>
          </p:cNvSpPr>
          <p:nvPr/>
        </p:nvSpPr>
        <p:spPr bwMode="auto">
          <a:xfrm>
            <a:off x="6804025" y="1928813"/>
            <a:ext cx="117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36775" name="object 22"/>
          <p:cNvSpPr txBox="1">
            <a:spLocks noChangeArrowheads="1"/>
          </p:cNvSpPr>
          <p:nvPr/>
        </p:nvSpPr>
        <p:spPr bwMode="auto">
          <a:xfrm>
            <a:off x="1120775" y="2759075"/>
            <a:ext cx="5626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36776" name="object 21"/>
          <p:cNvSpPr txBox="1">
            <a:spLocks noChangeArrowheads="1"/>
          </p:cNvSpPr>
          <p:nvPr/>
        </p:nvSpPr>
        <p:spPr bwMode="auto">
          <a:xfrm>
            <a:off x="6765925" y="275907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3850" y="1520825"/>
            <a:ext cx="8135938" cy="33924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en-US" sz="2400" b="1" dirty="0">
              <a:latin typeface="Arial" charset="0"/>
            </a:endParaRPr>
          </a:p>
          <a:p>
            <a:pPr>
              <a:defRPr/>
            </a:pPr>
            <a:r>
              <a:rPr lang="en-US" sz="2400" b="1" dirty="0">
                <a:latin typeface="Arial" charset="0"/>
              </a:rPr>
              <a:t>MOĆ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ORGANIZACIONIH JEDINICA – GRUPNA MOĆ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>
                <a:latin typeface="Arial" charset="0"/>
              </a:rPr>
              <a:t> Model </a:t>
            </a:r>
            <a:r>
              <a:rPr lang="en-US" sz="2400" dirty="0" err="1">
                <a:latin typeface="Arial" charset="0"/>
              </a:rPr>
              <a:t>resursne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zavisnosti</a:t>
            </a:r>
            <a:r>
              <a:rPr lang="en-US" sz="2400" dirty="0">
                <a:latin typeface="Arial" charset="0"/>
              </a:rPr>
              <a:t> - </a:t>
            </a:r>
            <a:r>
              <a:rPr lang="en-US" sz="2400" dirty="0" err="1">
                <a:latin typeface="Arial" charset="0"/>
              </a:rPr>
              <a:t>kontrola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kritičnih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resursa</a:t>
            </a:r>
            <a:endParaRPr lang="en-US" sz="240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Kritičnost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resursa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proističe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iz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njihove</a:t>
            </a:r>
            <a:r>
              <a:rPr lang="en-US" sz="2400" dirty="0">
                <a:latin typeface="Arial" charset="0"/>
              </a:rPr>
              <a:t> tri </a:t>
            </a:r>
            <a:r>
              <a:rPr lang="en-US" sz="2400" dirty="0" err="1">
                <a:latin typeface="Arial" charset="0"/>
              </a:rPr>
              <a:t>osnovne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dimenzije</a:t>
            </a:r>
            <a:r>
              <a:rPr lang="en-US" sz="2400" dirty="0">
                <a:latin typeface="Arial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Važnost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za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funkcionisanje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organizacije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Retkost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Mogućnost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supstitucije</a:t>
            </a:r>
            <a:r>
              <a:rPr lang="en-US" sz="2400" dirty="0">
                <a:latin typeface="Arial" charset="0"/>
              </a:rPr>
              <a:t> - </a:t>
            </a:r>
            <a:r>
              <a:rPr lang="en-US" sz="2400" dirty="0" err="1">
                <a:latin typeface="Arial" charset="0"/>
              </a:rPr>
              <a:t>elastičnosti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moći</a:t>
            </a:r>
            <a:r>
              <a:rPr lang="en-US" sz="2400" dirty="0">
                <a:latin typeface="Arial" charset="0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6778" name="object 19"/>
          <p:cNvSpPr txBox="1">
            <a:spLocks noChangeArrowheads="1"/>
          </p:cNvSpPr>
          <p:nvPr/>
        </p:nvSpPr>
        <p:spPr bwMode="auto">
          <a:xfrm>
            <a:off x="3189288" y="3575050"/>
            <a:ext cx="3524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r>
              <a:rPr lang="en-US" sz="23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6779" name="object 18"/>
          <p:cNvSpPr txBox="1">
            <a:spLocks noChangeArrowheads="1"/>
          </p:cNvSpPr>
          <p:nvPr/>
        </p:nvSpPr>
        <p:spPr bwMode="auto">
          <a:xfrm>
            <a:off x="3173413" y="4367213"/>
            <a:ext cx="1635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endParaRPr lang="en-US" sz="2300">
              <a:cs typeface="Arial" panose="020B0604020202020204" pitchFamily="34" charset="0"/>
            </a:endParaRPr>
          </a:p>
        </p:txBody>
      </p:sp>
      <p:sp>
        <p:nvSpPr>
          <p:cNvPr id="36780" name="object 17"/>
          <p:cNvSpPr txBox="1">
            <a:spLocks noChangeArrowheads="1"/>
          </p:cNvSpPr>
          <p:nvPr/>
        </p:nvSpPr>
        <p:spPr bwMode="auto">
          <a:xfrm>
            <a:off x="4900613" y="4367213"/>
            <a:ext cx="2217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endParaRPr lang="en-US" sz="2300"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0513" y="5749925"/>
            <a:ext cx="1038225" cy="16192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162"/>
              </a:lnSpc>
              <a:spcBef>
                <a:spcPts val="58"/>
              </a:spcBef>
              <a:defRPr/>
            </a:pP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zv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j 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zv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od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5100" y="5757863"/>
            <a:ext cx="1074738" cy="160337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162"/>
              </a:lnSpc>
              <a:spcBef>
                <a:spcPts val="58"/>
              </a:spcBef>
              <a:defRPr/>
            </a:pP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ij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ski </a:t>
            </a:r>
            <a:r>
              <a:rPr sz="1100" spc="-12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si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1325" y="5822950"/>
            <a:ext cx="584200" cy="16033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162"/>
              </a:lnSpc>
              <a:spcBef>
                <a:spcPts val="58"/>
              </a:spcBef>
              <a:defRPr/>
            </a:pP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Po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ci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784" name="object 13"/>
          <p:cNvSpPr txBox="1">
            <a:spLocks noChangeArrowheads="1"/>
          </p:cNvSpPr>
          <p:nvPr/>
        </p:nvSpPr>
        <p:spPr bwMode="auto">
          <a:xfrm>
            <a:off x="6864350" y="5399088"/>
            <a:ext cx="98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6785" name="object 12"/>
          <p:cNvSpPr txBox="1">
            <a:spLocks noChangeArrowheads="1"/>
          </p:cNvSpPr>
          <p:nvPr/>
        </p:nvSpPr>
        <p:spPr bwMode="auto">
          <a:xfrm>
            <a:off x="6962775" y="5399088"/>
            <a:ext cx="1952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6786" name="object 11"/>
          <p:cNvSpPr txBox="1">
            <a:spLocks noChangeArrowheads="1"/>
          </p:cNvSpPr>
          <p:nvPr/>
        </p:nvSpPr>
        <p:spPr bwMode="auto">
          <a:xfrm>
            <a:off x="7158038" y="5399088"/>
            <a:ext cx="968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6787" name="object 10"/>
          <p:cNvSpPr txBox="1">
            <a:spLocks noChangeArrowheads="1"/>
          </p:cNvSpPr>
          <p:nvPr/>
        </p:nvSpPr>
        <p:spPr bwMode="auto">
          <a:xfrm>
            <a:off x="4389438" y="5391150"/>
            <a:ext cx="968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6788" name="object 9"/>
          <p:cNvSpPr txBox="1">
            <a:spLocks noChangeArrowheads="1"/>
          </p:cNvSpPr>
          <p:nvPr/>
        </p:nvSpPr>
        <p:spPr bwMode="auto">
          <a:xfrm>
            <a:off x="4486275" y="5391150"/>
            <a:ext cx="1952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6789" name="object 8"/>
          <p:cNvSpPr txBox="1">
            <a:spLocks noChangeArrowheads="1"/>
          </p:cNvSpPr>
          <p:nvPr/>
        </p:nvSpPr>
        <p:spPr bwMode="auto">
          <a:xfrm>
            <a:off x="4681538" y="5391150"/>
            <a:ext cx="968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6790" name="object 7"/>
          <p:cNvSpPr txBox="1">
            <a:spLocks noChangeArrowheads="1"/>
          </p:cNvSpPr>
          <p:nvPr/>
        </p:nvSpPr>
        <p:spPr bwMode="auto">
          <a:xfrm>
            <a:off x="2065338" y="5384800"/>
            <a:ext cx="984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6791" name="object 6"/>
          <p:cNvSpPr txBox="1">
            <a:spLocks noChangeArrowheads="1"/>
          </p:cNvSpPr>
          <p:nvPr/>
        </p:nvSpPr>
        <p:spPr bwMode="auto">
          <a:xfrm>
            <a:off x="2163763" y="5384800"/>
            <a:ext cx="19526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6792" name="object 5"/>
          <p:cNvSpPr txBox="1">
            <a:spLocks noChangeArrowheads="1"/>
          </p:cNvSpPr>
          <p:nvPr/>
        </p:nvSpPr>
        <p:spPr bwMode="auto">
          <a:xfrm>
            <a:off x="2359025" y="5384800"/>
            <a:ext cx="968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323013" y="4957763"/>
            <a:ext cx="1304925" cy="368300"/>
          </a:xfrm>
          <a:prstGeom prst="rect">
            <a:avLst/>
          </a:prstGeom>
        </p:spPr>
        <p:txBody>
          <a:bodyPr lIns="0" tIns="0" rIns="0" bIns="0"/>
          <a:lstStyle/>
          <a:p>
            <a:pPr marL="212466">
              <a:lnSpc>
                <a:spcPct val="95825"/>
              </a:lnSpc>
              <a:spcBef>
                <a:spcPts val="399"/>
              </a:spcBef>
              <a:defRPr/>
            </a:pP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r </a:t>
            </a:r>
            <a:r>
              <a:rPr sz="1100" spc="12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1100" spc="-12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na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100" spc="-12" dirty="0">
                <a:solidFill>
                  <a:srgbClr val="000099"/>
                </a:solidFill>
                <a:latin typeface="Arial"/>
                <a:cs typeface="Arial"/>
              </a:rPr>
              <a:t>j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7313" y="4949825"/>
            <a:ext cx="1306512" cy="369888"/>
          </a:xfrm>
          <a:prstGeom prst="rect">
            <a:avLst/>
          </a:prstGeom>
        </p:spPr>
        <p:txBody>
          <a:bodyPr lIns="0" tIns="0" rIns="0" bIns="0"/>
          <a:lstStyle/>
          <a:p>
            <a:pPr marL="243201">
              <a:lnSpc>
                <a:spcPct val="95825"/>
              </a:lnSpc>
              <a:spcBef>
                <a:spcPts val="399"/>
              </a:spcBef>
              <a:defRPr/>
            </a:pP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r 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zv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j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89088" y="4949825"/>
            <a:ext cx="1308100" cy="369888"/>
          </a:xfrm>
          <a:prstGeom prst="rect">
            <a:avLst/>
          </a:prstGeom>
        </p:spPr>
        <p:txBody>
          <a:bodyPr lIns="0" tIns="0" rIns="0" bIns="0"/>
          <a:lstStyle/>
          <a:p>
            <a:pPr marL="128285">
              <a:lnSpc>
                <a:spcPct val="95825"/>
              </a:lnSpc>
              <a:spcBef>
                <a:spcPts val="399"/>
              </a:spcBef>
              <a:defRPr/>
            </a:pP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1100" spc="-8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r 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1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100" spc="-12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100" spc="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100" spc="-17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9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SISTEMATIZACIJA TEORIJA ORGANIZACIJE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27088" y="6021388"/>
            <a:ext cx="28082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19/20 vek Klacična teorija organizacije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195513" y="5013325"/>
            <a:ext cx="28082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1940. Kvantitativna teorija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476375" y="5516563"/>
            <a:ext cx="2808288" cy="503237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1930. Škola međuljudskih odnosa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771775" y="4508500"/>
            <a:ext cx="28082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1960. Sistemska teorija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92500" y="4005263"/>
            <a:ext cx="28082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1970. Situaciona teorija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211638" y="3500438"/>
            <a:ext cx="28082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1980. Bihejvioristička teorija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932363" y="2997200"/>
            <a:ext cx="28082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1990. Procesna teerija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651500" y="2492375"/>
            <a:ext cx="28082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1995. Teorija kulturnog sklada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 rot="-2212534">
            <a:off x="-79375" y="3514725"/>
            <a:ext cx="6059488" cy="671513"/>
          </a:xfrm>
          <a:prstGeom prst="rightArrow">
            <a:avLst>
              <a:gd name="adj1" fmla="val 50000"/>
              <a:gd name="adj2" fmla="val 2255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138"/>
          <p:cNvSpPr>
            <a:spLocks/>
          </p:cNvSpPr>
          <p:nvPr/>
        </p:nvSpPr>
        <p:spPr bwMode="auto">
          <a:xfrm>
            <a:off x="7470775" y="455613"/>
            <a:ext cx="0" cy="1312862"/>
          </a:xfrm>
          <a:custGeom>
            <a:avLst/>
            <a:gdLst>
              <a:gd name="T0" fmla="*/ 0 h 1447800"/>
              <a:gd name="T1" fmla="*/ 1447800 h 14478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7" name="object 139"/>
          <p:cNvSpPr>
            <a:spLocks/>
          </p:cNvSpPr>
          <p:nvPr/>
        </p:nvSpPr>
        <p:spPr bwMode="auto">
          <a:xfrm>
            <a:off x="7829550" y="1695450"/>
            <a:ext cx="68263" cy="590550"/>
          </a:xfrm>
          <a:custGeom>
            <a:avLst/>
            <a:gdLst>
              <a:gd name="T0" fmla="*/ 0 w 80772"/>
              <a:gd name="T1" fmla="*/ 650747 h 650747"/>
              <a:gd name="T2" fmla="*/ 80772 w 80772"/>
              <a:gd name="T3" fmla="*/ 569976 h 650747"/>
              <a:gd name="T4" fmla="*/ 80772 w 80772"/>
              <a:gd name="T5" fmla="*/ 0 h 650747"/>
              <a:gd name="T6" fmla="*/ 0 w 80772"/>
              <a:gd name="T7" fmla="*/ 80771 h 650747"/>
              <a:gd name="T8" fmla="*/ 0 w 80772"/>
              <a:gd name="T9" fmla="*/ 650747 h 650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650747">
                <a:moveTo>
                  <a:pt x="0" y="650747"/>
                </a:moveTo>
                <a:lnTo>
                  <a:pt x="80772" y="569976"/>
                </a:lnTo>
                <a:lnTo>
                  <a:pt x="80772" y="0"/>
                </a:lnTo>
                <a:lnTo>
                  <a:pt x="0" y="80771"/>
                </a:lnTo>
                <a:lnTo>
                  <a:pt x="0" y="650747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8" name="object 140"/>
          <p:cNvSpPr>
            <a:spLocks/>
          </p:cNvSpPr>
          <p:nvPr/>
        </p:nvSpPr>
        <p:spPr bwMode="auto">
          <a:xfrm>
            <a:off x="7829550" y="2212975"/>
            <a:ext cx="68263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9" name="object 141"/>
          <p:cNvSpPr>
            <a:spLocks/>
          </p:cNvSpPr>
          <p:nvPr/>
        </p:nvSpPr>
        <p:spPr bwMode="auto">
          <a:xfrm>
            <a:off x="6251575" y="1695450"/>
            <a:ext cx="1646238" cy="73025"/>
          </a:xfrm>
          <a:custGeom>
            <a:avLst/>
            <a:gdLst>
              <a:gd name="T0" fmla="*/ 1845563 w 1926335"/>
              <a:gd name="T1" fmla="*/ 80771 h 80772"/>
              <a:gd name="T2" fmla="*/ 1926335 w 1926335"/>
              <a:gd name="T3" fmla="*/ 0 h 80772"/>
              <a:gd name="T4" fmla="*/ 80772 w 1926335"/>
              <a:gd name="T5" fmla="*/ 0 h 80772"/>
              <a:gd name="T6" fmla="*/ 0 w 1926335"/>
              <a:gd name="T7" fmla="*/ 80772 h 80772"/>
              <a:gd name="T8" fmla="*/ 1845563 w 1926335"/>
              <a:gd name="T9" fmla="*/ 80771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6335" h="80772">
                <a:moveTo>
                  <a:pt x="1845563" y="80771"/>
                </a:moveTo>
                <a:lnTo>
                  <a:pt x="1926335" y="0"/>
                </a:lnTo>
                <a:lnTo>
                  <a:pt x="80772" y="0"/>
                </a:lnTo>
                <a:lnTo>
                  <a:pt x="0" y="80772"/>
                </a:lnTo>
                <a:lnTo>
                  <a:pt x="1845563" y="80771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0" name="object 142"/>
          <p:cNvSpPr>
            <a:spLocks/>
          </p:cNvSpPr>
          <p:nvPr/>
        </p:nvSpPr>
        <p:spPr bwMode="auto">
          <a:xfrm>
            <a:off x="7829550" y="1695450"/>
            <a:ext cx="68263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object 143"/>
          <p:cNvSpPr>
            <a:spLocks/>
          </p:cNvSpPr>
          <p:nvPr/>
        </p:nvSpPr>
        <p:spPr bwMode="auto">
          <a:xfrm>
            <a:off x="6251575" y="1768475"/>
            <a:ext cx="1577975" cy="517525"/>
          </a:xfrm>
          <a:custGeom>
            <a:avLst/>
            <a:gdLst>
              <a:gd name="T0" fmla="*/ 0 w 1845563"/>
              <a:gd name="T1" fmla="*/ 0 h 569976"/>
              <a:gd name="T2" fmla="*/ 0 w 1845563"/>
              <a:gd name="T3" fmla="*/ 569976 h 569976"/>
              <a:gd name="T4" fmla="*/ 1845563 w 1845563"/>
              <a:gd name="T5" fmla="*/ 569976 h 569976"/>
              <a:gd name="T6" fmla="*/ 1845563 w 1845563"/>
              <a:gd name="T7" fmla="*/ 0 h 569976"/>
              <a:gd name="T8" fmla="*/ 0 w 1845563"/>
              <a:gd name="T9" fmla="*/ 0 h 56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5563" h="569976">
                <a:moveTo>
                  <a:pt x="0" y="0"/>
                </a:moveTo>
                <a:lnTo>
                  <a:pt x="0" y="569976"/>
                </a:lnTo>
                <a:lnTo>
                  <a:pt x="1845563" y="569976"/>
                </a:lnTo>
                <a:lnTo>
                  <a:pt x="1845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2" name="object 144"/>
          <p:cNvSpPr>
            <a:spLocks/>
          </p:cNvSpPr>
          <p:nvPr/>
        </p:nvSpPr>
        <p:spPr bwMode="auto">
          <a:xfrm>
            <a:off x="6251575" y="1768475"/>
            <a:ext cx="0" cy="517525"/>
          </a:xfrm>
          <a:custGeom>
            <a:avLst/>
            <a:gdLst>
              <a:gd name="T0" fmla="*/ 0 h 569976"/>
              <a:gd name="T1" fmla="*/ 569976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0"/>
                </a:moveTo>
                <a:lnTo>
                  <a:pt x="0" y="569976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object 145"/>
          <p:cNvSpPr>
            <a:spLocks/>
          </p:cNvSpPr>
          <p:nvPr/>
        </p:nvSpPr>
        <p:spPr bwMode="auto">
          <a:xfrm>
            <a:off x="6251575" y="2286000"/>
            <a:ext cx="1577975" cy="0"/>
          </a:xfrm>
          <a:custGeom>
            <a:avLst/>
            <a:gdLst>
              <a:gd name="T0" fmla="*/ 0 w 1845563"/>
              <a:gd name="T1" fmla="*/ 1845563 w 18455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45563">
                <a:moveTo>
                  <a:pt x="0" y="0"/>
                </a:moveTo>
                <a:lnTo>
                  <a:pt x="1845563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4" name="object 146"/>
          <p:cNvSpPr>
            <a:spLocks/>
          </p:cNvSpPr>
          <p:nvPr/>
        </p:nvSpPr>
        <p:spPr bwMode="auto">
          <a:xfrm>
            <a:off x="7829550" y="1768475"/>
            <a:ext cx="0" cy="517525"/>
          </a:xfrm>
          <a:custGeom>
            <a:avLst/>
            <a:gdLst>
              <a:gd name="T0" fmla="*/ 569976 h 569976"/>
              <a:gd name="T1" fmla="*/ 0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56997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5" name="object 147"/>
          <p:cNvSpPr>
            <a:spLocks/>
          </p:cNvSpPr>
          <p:nvPr/>
        </p:nvSpPr>
        <p:spPr bwMode="auto">
          <a:xfrm>
            <a:off x="6251575" y="1768475"/>
            <a:ext cx="1577975" cy="0"/>
          </a:xfrm>
          <a:custGeom>
            <a:avLst/>
            <a:gdLst>
              <a:gd name="T0" fmla="*/ 1845563 w 1845563"/>
              <a:gd name="T1" fmla="*/ 0 w 18455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45563">
                <a:moveTo>
                  <a:pt x="1845563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6" name="object 137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7" name="object 136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8" name="object 135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9" name="object 134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0" name="object 133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1" name="object 132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2" name="object 131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3" name="object 130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4" name="object 129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5" name="object 128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6" name="object 127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7" name="object 126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8" name="object 125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9" name="object 124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0" name="object 123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1" name="object 122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2" name="object 121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3" name="object 120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4" name="object 119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5" name="object 118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6" name="object 117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7" name="object 116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8" name="object 115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9" name="object 114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0" name="object 113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1" name="object 112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2" name="object 111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3" name="object 110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4" name="object 109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5" name="object 108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6" name="object 107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7" name="object 85"/>
          <p:cNvSpPr>
            <a:spLocks/>
          </p:cNvSpPr>
          <p:nvPr/>
        </p:nvSpPr>
        <p:spPr bwMode="auto">
          <a:xfrm>
            <a:off x="3190875" y="2481263"/>
            <a:ext cx="65088" cy="390525"/>
          </a:xfrm>
          <a:custGeom>
            <a:avLst/>
            <a:gdLst>
              <a:gd name="T0" fmla="*/ 42671 w 76200"/>
              <a:gd name="T1" fmla="*/ 365759 h 429768"/>
              <a:gd name="T2" fmla="*/ 41147 w 76200"/>
              <a:gd name="T3" fmla="*/ 368807 h 429768"/>
              <a:gd name="T4" fmla="*/ 38100 w 76200"/>
              <a:gd name="T5" fmla="*/ 429768 h 429768"/>
              <a:gd name="T6" fmla="*/ 76200 w 76200"/>
              <a:gd name="T7" fmla="*/ 353568 h 429768"/>
              <a:gd name="T8" fmla="*/ 42671 w 76200"/>
              <a:gd name="T9" fmla="*/ 353567 h 429768"/>
              <a:gd name="T10" fmla="*/ 42671 w 76200"/>
              <a:gd name="T11" fmla="*/ 365759 h 429768"/>
              <a:gd name="T12" fmla="*/ 32003 w 76200"/>
              <a:gd name="T13" fmla="*/ 365759 h 429768"/>
              <a:gd name="T14" fmla="*/ 32003 w 76200"/>
              <a:gd name="T15" fmla="*/ 353567 h 429768"/>
              <a:gd name="T16" fmla="*/ 0 w 76200"/>
              <a:gd name="T17" fmla="*/ 353568 h 429768"/>
              <a:gd name="T18" fmla="*/ 38100 w 76200"/>
              <a:gd name="T19" fmla="*/ 429768 h 429768"/>
              <a:gd name="T20" fmla="*/ 32003 w 76200"/>
              <a:gd name="T21" fmla="*/ 365759 h 429768"/>
              <a:gd name="T22" fmla="*/ 41147 w 76200"/>
              <a:gd name="T23" fmla="*/ 0 h 429768"/>
              <a:gd name="T24" fmla="*/ 33527 w 76200"/>
              <a:gd name="T25" fmla="*/ 0 h 429768"/>
              <a:gd name="T26" fmla="*/ 32003 w 76200"/>
              <a:gd name="T27" fmla="*/ 4571 h 429768"/>
              <a:gd name="T28" fmla="*/ 32003 w 76200"/>
              <a:gd name="T29" fmla="*/ 365759 h 429768"/>
              <a:gd name="T30" fmla="*/ 33527 w 76200"/>
              <a:gd name="T31" fmla="*/ 368807 h 429768"/>
              <a:gd name="T32" fmla="*/ 38100 w 76200"/>
              <a:gd name="T33" fmla="*/ 370331 h 429768"/>
              <a:gd name="T34" fmla="*/ 33527 w 76200"/>
              <a:gd name="T35" fmla="*/ 368807 h 429768"/>
              <a:gd name="T36" fmla="*/ 32003 w 76200"/>
              <a:gd name="T37" fmla="*/ 365759 h 429768"/>
              <a:gd name="T38" fmla="*/ 38100 w 76200"/>
              <a:gd name="T39" fmla="*/ 429768 h 429768"/>
              <a:gd name="T40" fmla="*/ 41147 w 76200"/>
              <a:gd name="T41" fmla="*/ 368807 h 429768"/>
              <a:gd name="T42" fmla="*/ 42671 w 76200"/>
              <a:gd name="T43" fmla="*/ 365759 h 429768"/>
              <a:gd name="T44" fmla="*/ 42671 w 76200"/>
              <a:gd name="T45" fmla="*/ 4571 h 429768"/>
              <a:gd name="T46" fmla="*/ 41147 w 76200"/>
              <a:gd name="T47" fmla="*/ 0 h 429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200" h="429768">
                <a:moveTo>
                  <a:pt x="42671" y="365759"/>
                </a:moveTo>
                <a:lnTo>
                  <a:pt x="41147" y="368807"/>
                </a:lnTo>
                <a:lnTo>
                  <a:pt x="38100" y="429768"/>
                </a:lnTo>
                <a:lnTo>
                  <a:pt x="76200" y="353568"/>
                </a:lnTo>
                <a:lnTo>
                  <a:pt x="42671" y="353567"/>
                </a:lnTo>
                <a:lnTo>
                  <a:pt x="42671" y="365759"/>
                </a:lnTo>
                <a:close/>
              </a:path>
              <a:path w="76200" h="429768">
                <a:moveTo>
                  <a:pt x="32003" y="365759"/>
                </a:moveTo>
                <a:lnTo>
                  <a:pt x="32003" y="353567"/>
                </a:lnTo>
                <a:lnTo>
                  <a:pt x="0" y="353568"/>
                </a:lnTo>
                <a:lnTo>
                  <a:pt x="38100" y="429768"/>
                </a:lnTo>
                <a:lnTo>
                  <a:pt x="32003" y="365759"/>
                </a:lnTo>
                <a:close/>
              </a:path>
              <a:path w="76200" h="429768">
                <a:moveTo>
                  <a:pt x="41147" y="0"/>
                </a:moveTo>
                <a:lnTo>
                  <a:pt x="33527" y="0"/>
                </a:lnTo>
                <a:lnTo>
                  <a:pt x="32003" y="4571"/>
                </a:lnTo>
                <a:lnTo>
                  <a:pt x="32003" y="365759"/>
                </a:lnTo>
                <a:lnTo>
                  <a:pt x="33527" y="368807"/>
                </a:lnTo>
                <a:lnTo>
                  <a:pt x="38100" y="370331"/>
                </a:lnTo>
                <a:lnTo>
                  <a:pt x="33527" y="368807"/>
                </a:lnTo>
                <a:lnTo>
                  <a:pt x="32003" y="365759"/>
                </a:lnTo>
                <a:lnTo>
                  <a:pt x="38100" y="429768"/>
                </a:lnTo>
                <a:lnTo>
                  <a:pt x="41147" y="368807"/>
                </a:lnTo>
                <a:lnTo>
                  <a:pt x="42671" y="365759"/>
                </a:lnTo>
                <a:lnTo>
                  <a:pt x="42671" y="4571"/>
                </a:lnTo>
                <a:lnTo>
                  <a:pt x="411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8" name="object 86"/>
          <p:cNvSpPr>
            <a:spLocks/>
          </p:cNvSpPr>
          <p:nvPr/>
        </p:nvSpPr>
        <p:spPr bwMode="auto">
          <a:xfrm>
            <a:off x="4013200" y="2481263"/>
            <a:ext cx="1319213" cy="774700"/>
          </a:xfrm>
          <a:custGeom>
            <a:avLst/>
            <a:gdLst>
              <a:gd name="T0" fmla="*/ 68892 w 1542288"/>
              <a:gd name="T1" fmla="*/ 824485 h 853439"/>
              <a:gd name="T2" fmla="*/ 50291 w 1542288"/>
              <a:gd name="T3" fmla="*/ 824484 h 853439"/>
              <a:gd name="T4" fmla="*/ 51815 w 1542288"/>
              <a:gd name="T5" fmla="*/ 827532 h 853439"/>
              <a:gd name="T6" fmla="*/ 57912 w 1542288"/>
              <a:gd name="T7" fmla="*/ 830580 h 853439"/>
              <a:gd name="T8" fmla="*/ 85344 w 1542288"/>
              <a:gd name="T9" fmla="*/ 853439 h 853439"/>
              <a:gd name="T10" fmla="*/ 68892 w 1542288"/>
              <a:gd name="T11" fmla="*/ 824485 h 853439"/>
              <a:gd name="T12" fmla="*/ 53339 w 1542288"/>
              <a:gd name="T13" fmla="*/ 821436 h 853439"/>
              <a:gd name="T14" fmla="*/ 63851 w 1542288"/>
              <a:gd name="T15" fmla="*/ 815613 h 853439"/>
              <a:gd name="T16" fmla="*/ 47244 w 1542288"/>
              <a:gd name="T17" fmla="*/ 786384 h 853439"/>
              <a:gd name="T18" fmla="*/ 0 w 1542288"/>
              <a:gd name="T19" fmla="*/ 856488 h 853439"/>
              <a:gd name="T20" fmla="*/ 53339 w 1542288"/>
              <a:gd name="T21" fmla="*/ 821436 h 853439"/>
              <a:gd name="T22" fmla="*/ 1540764 w 1542288"/>
              <a:gd name="T23" fmla="*/ 7619 h 853439"/>
              <a:gd name="T24" fmla="*/ 1542288 w 1542288"/>
              <a:gd name="T25" fmla="*/ 6095 h 853439"/>
              <a:gd name="T26" fmla="*/ 1542288 w 1542288"/>
              <a:gd name="T27" fmla="*/ 1524 h 853439"/>
              <a:gd name="T28" fmla="*/ 1539239 w 1542288"/>
              <a:gd name="T29" fmla="*/ 0 h 853439"/>
              <a:gd name="T30" fmla="*/ 1536191 w 1542288"/>
              <a:gd name="T31" fmla="*/ 0 h 853439"/>
              <a:gd name="T32" fmla="*/ 63851 w 1542288"/>
              <a:gd name="T33" fmla="*/ 815613 h 853439"/>
              <a:gd name="T34" fmla="*/ 53339 w 1542288"/>
              <a:gd name="T35" fmla="*/ 821436 h 853439"/>
              <a:gd name="T36" fmla="*/ 0 w 1542288"/>
              <a:gd name="T37" fmla="*/ 856488 h 853439"/>
              <a:gd name="T38" fmla="*/ 53339 w 1542288"/>
              <a:gd name="T39" fmla="*/ 830580 h 853439"/>
              <a:gd name="T40" fmla="*/ 0 w 1542288"/>
              <a:gd name="T41" fmla="*/ 856488 h 853439"/>
              <a:gd name="T42" fmla="*/ 85344 w 1542288"/>
              <a:gd name="T43" fmla="*/ 853439 h 853439"/>
              <a:gd name="T44" fmla="*/ 57912 w 1542288"/>
              <a:gd name="T45" fmla="*/ 830580 h 853439"/>
              <a:gd name="T46" fmla="*/ 51815 w 1542288"/>
              <a:gd name="T47" fmla="*/ 827532 h 853439"/>
              <a:gd name="T48" fmla="*/ 50291 w 1542288"/>
              <a:gd name="T49" fmla="*/ 824484 h 853439"/>
              <a:gd name="T50" fmla="*/ 68892 w 1542288"/>
              <a:gd name="T51" fmla="*/ 824485 h 853439"/>
              <a:gd name="T52" fmla="*/ 1540764 w 1542288"/>
              <a:gd name="T53" fmla="*/ 7619 h 853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2288" h="853439">
                <a:moveTo>
                  <a:pt x="68892" y="824485"/>
                </a:moveTo>
                <a:lnTo>
                  <a:pt x="50291" y="824484"/>
                </a:lnTo>
                <a:lnTo>
                  <a:pt x="51815" y="827532"/>
                </a:lnTo>
                <a:lnTo>
                  <a:pt x="57912" y="830580"/>
                </a:lnTo>
                <a:lnTo>
                  <a:pt x="85344" y="853439"/>
                </a:lnTo>
                <a:lnTo>
                  <a:pt x="68892" y="824485"/>
                </a:lnTo>
                <a:close/>
              </a:path>
              <a:path w="1542288" h="853439">
                <a:moveTo>
                  <a:pt x="53339" y="821436"/>
                </a:moveTo>
                <a:lnTo>
                  <a:pt x="63851" y="815613"/>
                </a:lnTo>
                <a:lnTo>
                  <a:pt x="47244" y="786384"/>
                </a:lnTo>
                <a:lnTo>
                  <a:pt x="0" y="856488"/>
                </a:lnTo>
                <a:lnTo>
                  <a:pt x="53339" y="821436"/>
                </a:lnTo>
                <a:close/>
              </a:path>
              <a:path w="1542288" h="853439">
                <a:moveTo>
                  <a:pt x="1540764" y="7619"/>
                </a:moveTo>
                <a:lnTo>
                  <a:pt x="1542288" y="6095"/>
                </a:lnTo>
                <a:lnTo>
                  <a:pt x="1542288" y="1524"/>
                </a:lnTo>
                <a:lnTo>
                  <a:pt x="1539239" y="0"/>
                </a:lnTo>
                <a:lnTo>
                  <a:pt x="1536191" y="0"/>
                </a:lnTo>
                <a:lnTo>
                  <a:pt x="63851" y="815613"/>
                </a:lnTo>
                <a:lnTo>
                  <a:pt x="53339" y="821436"/>
                </a:lnTo>
                <a:lnTo>
                  <a:pt x="0" y="856488"/>
                </a:lnTo>
                <a:lnTo>
                  <a:pt x="53339" y="830580"/>
                </a:lnTo>
                <a:lnTo>
                  <a:pt x="0" y="856488"/>
                </a:lnTo>
                <a:lnTo>
                  <a:pt x="85344" y="853439"/>
                </a:lnTo>
                <a:lnTo>
                  <a:pt x="57912" y="830580"/>
                </a:lnTo>
                <a:lnTo>
                  <a:pt x="51815" y="827532"/>
                </a:lnTo>
                <a:lnTo>
                  <a:pt x="50291" y="824484"/>
                </a:lnTo>
                <a:lnTo>
                  <a:pt x="68892" y="824485"/>
                </a:lnTo>
                <a:lnTo>
                  <a:pt x="1540764" y="76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9" name="object 87"/>
          <p:cNvSpPr>
            <a:spLocks/>
          </p:cNvSpPr>
          <p:nvPr/>
        </p:nvSpPr>
        <p:spPr bwMode="auto">
          <a:xfrm>
            <a:off x="5324475" y="2481263"/>
            <a:ext cx="927100" cy="777875"/>
          </a:xfrm>
          <a:custGeom>
            <a:avLst/>
            <a:gdLst>
              <a:gd name="T0" fmla="*/ 1036319 w 1083564"/>
              <a:gd name="T1" fmla="*/ 813815 h 856487"/>
              <a:gd name="T2" fmla="*/ 1037843 w 1083564"/>
              <a:gd name="T3" fmla="*/ 816863 h 856487"/>
              <a:gd name="T4" fmla="*/ 1083564 w 1083564"/>
              <a:gd name="T5" fmla="*/ 856487 h 856487"/>
              <a:gd name="T6" fmla="*/ 1046988 w 1083564"/>
              <a:gd name="T7" fmla="*/ 778763 h 856487"/>
              <a:gd name="T8" fmla="*/ 1026092 w 1083564"/>
              <a:gd name="T9" fmla="*/ 805725 h 856487"/>
              <a:gd name="T10" fmla="*/ 1036319 w 1083564"/>
              <a:gd name="T11" fmla="*/ 813815 h 856487"/>
              <a:gd name="T12" fmla="*/ 1036319 w 1083564"/>
              <a:gd name="T13" fmla="*/ 819911 h 856487"/>
              <a:gd name="T14" fmla="*/ 1030223 w 1083564"/>
              <a:gd name="T15" fmla="*/ 821435 h 856487"/>
              <a:gd name="T16" fmla="*/ 1033271 w 1083564"/>
              <a:gd name="T17" fmla="*/ 821435 h 856487"/>
              <a:gd name="T18" fmla="*/ 1036319 w 1083564"/>
              <a:gd name="T19" fmla="*/ 819911 h 856487"/>
              <a:gd name="T20" fmla="*/ 0 w 1083564"/>
              <a:gd name="T21" fmla="*/ 4571 h 856487"/>
              <a:gd name="T22" fmla="*/ 1523 w 1083564"/>
              <a:gd name="T23" fmla="*/ 7619 h 856487"/>
              <a:gd name="T24" fmla="*/ 1020114 w 1083564"/>
              <a:gd name="T25" fmla="*/ 813438 h 856487"/>
              <a:gd name="T26" fmla="*/ 1030223 w 1083564"/>
              <a:gd name="T27" fmla="*/ 821435 h 856487"/>
              <a:gd name="T28" fmla="*/ 1036319 w 1083564"/>
              <a:gd name="T29" fmla="*/ 819911 h 856487"/>
              <a:gd name="T30" fmla="*/ 1033271 w 1083564"/>
              <a:gd name="T31" fmla="*/ 821435 h 856487"/>
              <a:gd name="T32" fmla="*/ 1030223 w 1083564"/>
              <a:gd name="T33" fmla="*/ 821435 h 856487"/>
              <a:gd name="T34" fmla="*/ 1020114 w 1083564"/>
              <a:gd name="T35" fmla="*/ 813438 h 856487"/>
              <a:gd name="T36" fmla="*/ 999743 w 1083564"/>
              <a:gd name="T37" fmla="*/ 839723 h 856487"/>
              <a:gd name="T38" fmla="*/ 1083564 w 1083564"/>
              <a:gd name="T39" fmla="*/ 856487 h 856487"/>
              <a:gd name="T40" fmla="*/ 1037843 w 1083564"/>
              <a:gd name="T41" fmla="*/ 816863 h 856487"/>
              <a:gd name="T42" fmla="*/ 1036319 w 1083564"/>
              <a:gd name="T43" fmla="*/ 813815 h 856487"/>
              <a:gd name="T44" fmla="*/ 1026092 w 1083564"/>
              <a:gd name="T45" fmla="*/ 805725 h 856487"/>
              <a:gd name="T46" fmla="*/ 7619 w 1083564"/>
              <a:gd name="T47" fmla="*/ 0 h 856487"/>
              <a:gd name="T48" fmla="*/ 4571 w 1083564"/>
              <a:gd name="T49" fmla="*/ 0 h 856487"/>
              <a:gd name="T50" fmla="*/ 1523 w 1083564"/>
              <a:gd name="T51" fmla="*/ 1524 h 856487"/>
              <a:gd name="T52" fmla="*/ 0 w 1083564"/>
              <a:gd name="T53" fmla="*/ 4571 h 856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83564" h="856487">
                <a:moveTo>
                  <a:pt x="1036319" y="813815"/>
                </a:moveTo>
                <a:lnTo>
                  <a:pt x="1037843" y="816863"/>
                </a:lnTo>
                <a:lnTo>
                  <a:pt x="1083564" y="856487"/>
                </a:lnTo>
                <a:lnTo>
                  <a:pt x="1046988" y="778763"/>
                </a:lnTo>
                <a:lnTo>
                  <a:pt x="1026092" y="805725"/>
                </a:lnTo>
                <a:lnTo>
                  <a:pt x="1036319" y="813815"/>
                </a:lnTo>
                <a:close/>
              </a:path>
              <a:path w="1083564" h="856487">
                <a:moveTo>
                  <a:pt x="1036319" y="819911"/>
                </a:moveTo>
                <a:lnTo>
                  <a:pt x="1030223" y="821435"/>
                </a:lnTo>
                <a:lnTo>
                  <a:pt x="1033271" y="821435"/>
                </a:lnTo>
                <a:lnTo>
                  <a:pt x="1036319" y="819911"/>
                </a:lnTo>
                <a:close/>
              </a:path>
              <a:path w="1083564" h="856487">
                <a:moveTo>
                  <a:pt x="0" y="4571"/>
                </a:moveTo>
                <a:lnTo>
                  <a:pt x="1523" y="7619"/>
                </a:lnTo>
                <a:lnTo>
                  <a:pt x="1020114" y="813438"/>
                </a:lnTo>
                <a:lnTo>
                  <a:pt x="1030223" y="821435"/>
                </a:lnTo>
                <a:lnTo>
                  <a:pt x="1036319" y="819911"/>
                </a:lnTo>
                <a:lnTo>
                  <a:pt x="1033271" y="821435"/>
                </a:lnTo>
                <a:lnTo>
                  <a:pt x="1030223" y="821435"/>
                </a:lnTo>
                <a:lnTo>
                  <a:pt x="1020114" y="813438"/>
                </a:lnTo>
                <a:lnTo>
                  <a:pt x="999743" y="839723"/>
                </a:lnTo>
                <a:lnTo>
                  <a:pt x="1083564" y="856487"/>
                </a:lnTo>
                <a:lnTo>
                  <a:pt x="1037843" y="816863"/>
                </a:lnTo>
                <a:lnTo>
                  <a:pt x="1036319" y="813815"/>
                </a:lnTo>
                <a:lnTo>
                  <a:pt x="1026092" y="805725"/>
                </a:lnTo>
                <a:lnTo>
                  <a:pt x="7619" y="0"/>
                </a:lnTo>
                <a:lnTo>
                  <a:pt x="4571" y="0"/>
                </a:lnTo>
                <a:lnTo>
                  <a:pt x="1523" y="1524"/>
                </a:lnTo>
                <a:lnTo>
                  <a:pt x="0" y="45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0" name="object 88"/>
          <p:cNvSpPr>
            <a:spLocks/>
          </p:cNvSpPr>
          <p:nvPr/>
        </p:nvSpPr>
        <p:spPr bwMode="auto">
          <a:xfrm>
            <a:off x="4013200" y="2903538"/>
            <a:ext cx="57150" cy="704850"/>
          </a:xfrm>
          <a:custGeom>
            <a:avLst/>
            <a:gdLst>
              <a:gd name="T0" fmla="*/ 0 w 67056"/>
              <a:gd name="T1" fmla="*/ 777239 h 777240"/>
              <a:gd name="T2" fmla="*/ 67056 w 67056"/>
              <a:gd name="T3" fmla="*/ 710184 h 777240"/>
              <a:gd name="T4" fmla="*/ 67056 w 67056"/>
              <a:gd name="T5" fmla="*/ 0 h 777240"/>
              <a:gd name="T6" fmla="*/ 0 w 67056"/>
              <a:gd name="T7" fmla="*/ 68579 h 777240"/>
              <a:gd name="T8" fmla="*/ 0 w 67056"/>
              <a:gd name="T9" fmla="*/ 777239 h 777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056" h="777240">
                <a:moveTo>
                  <a:pt x="0" y="777239"/>
                </a:moveTo>
                <a:lnTo>
                  <a:pt x="67056" y="710184"/>
                </a:lnTo>
                <a:lnTo>
                  <a:pt x="67056" y="0"/>
                </a:lnTo>
                <a:lnTo>
                  <a:pt x="0" y="68579"/>
                </a:lnTo>
                <a:lnTo>
                  <a:pt x="0" y="777239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1" name="object 89"/>
          <p:cNvSpPr>
            <a:spLocks/>
          </p:cNvSpPr>
          <p:nvPr/>
        </p:nvSpPr>
        <p:spPr bwMode="auto">
          <a:xfrm>
            <a:off x="4013200" y="3548063"/>
            <a:ext cx="57150" cy="60325"/>
          </a:xfrm>
          <a:custGeom>
            <a:avLst/>
            <a:gdLst>
              <a:gd name="T0" fmla="*/ 0 w 67056"/>
              <a:gd name="T1" fmla="*/ 67055 h 67055"/>
              <a:gd name="T2" fmla="*/ 67056 w 67056"/>
              <a:gd name="T3" fmla="*/ 0 h 670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7055">
                <a:moveTo>
                  <a:pt x="0" y="67055"/>
                </a:moveTo>
                <a:lnTo>
                  <a:pt x="67056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2" name="object 90"/>
          <p:cNvSpPr>
            <a:spLocks/>
          </p:cNvSpPr>
          <p:nvPr/>
        </p:nvSpPr>
        <p:spPr bwMode="auto">
          <a:xfrm>
            <a:off x="2565400" y="2903538"/>
            <a:ext cx="1504950" cy="61912"/>
          </a:xfrm>
          <a:custGeom>
            <a:avLst/>
            <a:gdLst>
              <a:gd name="T0" fmla="*/ 1693163 w 1760220"/>
              <a:gd name="T1" fmla="*/ 68579 h 68579"/>
              <a:gd name="T2" fmla="*/ 1760220 w 1760220"/>
              <a:gd name="T3" fmla="*/ 0 h 68579"/>
              <a:gd name="T4" fmla="*/ 68580 w 1760220"/>
              <a:gd name="T5" fmla="*/ 0 h 68579"/>
              <a:gd name="T6" fmla="*/ 0 w 1760220"/>
              <a:gd name="T7" fmla="*/ 68579 h 68579"/>
              <a:gd name="T8" fmla="*/ 1693163 w 1760220"/>
              <a:gd name="T9" fmla="*/ 68579 h 68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0220" h="68579">
                <a:moveTo>
                  <a:pt x="1693163" y="68579"/>
                </a:moveTo>
                <a:lnTo>
                  <a:pt x="1760220" y="0"/>
                </a:lnTo>
                <a:lnTo>
                  <a:pt x="68580" y="0"/>
                </a:lnTo>
                <a:lnTo>
                  <a:pt x="0" y="68579"/>
                </a:lnTo>
                <a:lnTo>
                  <a:pt x="1693163" y="68579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3" name="object 91"/>
          <p:cNvSpPr>
            <a:spLocks/>
          </p:cNvSpPr>
          <p:nvPr/>
        </p:nvSpPr>
        <p:spPr bwMode="auto">
          <a:xfrm>
            <a:off x="4013200" y="2903538"/>
            <a:ext cx="57150" cy="61912"/>
          </a:xfrm>
          <a:custGeom>
            <a:avLst/>
            <a:gdLst>
              <a:gd name="T0" fmla="*/ 0 w 67056"/>
              <a:gd name="T1" fmla="*/ 68579 h 68579"/>
              <a:gd name="T2" fmla="*/ 67056 w 67056"/>
              <a:gd name="T3" fmla="*/ 0 h 685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8579">
                <a:moveTo>
                  <a:pt x="0" y="68579"/>
                </a:moveTo>
                <a:lnTo>
                  <a:pt x="67056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4" name="object 92"/>
          <p:cNvSpPr>
            <a:spLocks/>
          </p:cNvSpPr>
          <p:nvPr/>
        </p:nvSpPr>
        <p:spPr bwMode="auto">
          <a:xfrm>
            <a:off x="2565400" y="2965450"/>
            <a:ext cx="1447800" cy="642938"/>
          </a:xfrm>
          <a:custGeom>
            <a:avLst/>
            <a:gdLst>
              <a:gd name="T0" fmla="*/ 0 w 1693163"/>
              <a:gd name="T1" fmla="*/ 0 h 708660"/>
              <a:gd name="T2" fmla="*/ 0 w 1693163"/>
              <a:gd name="T3" fmla="*/ 708660 h 708660"/>
              <a:gd name="T4" fmla="*/ 1693163 w 1693163"/>
              <a:gd name="T5" fmla="*/ 708660 h 708660"/>
              <a:gd name="T6" fmla="*/ 1693163 w 1693163"/>
              <a:gd name="T7" fmla="*/ 0 h 708660"/>
              <a:gd name="T8" fmla="*/ 0 w 1693163"/>
              <a:gd name="T9" fmla="*/ 0 h 708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3163" h="708660">
                <a:moveTo>
                  <a:pt x="0" y="0"/>
                </a:moveTo>
                <a:lnTo>
                  <a:pt x="0" y="708660"/>
                </a:lnTo>
                <a:lnTo>
                  <a:pt x="1693163" y="708660"/>
                </a:lnTo>
                <a:lnTo>
                  <a:pt x="1693163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5" name="object 93"/>
          <p:cNvSpPr>
            <a:spLocks/>
          </p:cNvSpPr>
          <p:nvPr/>
        </p:nvSpPr>
        <p:spPr bwMode="auto">
          <a:xfrm>
            <a:off x="2565400" y="2965450"/>
            <a:ext cx="0" cy="642938"/>
          </a:xfrm>
          <a:custGeom>
            <a:avLst/>
            <a:gdLst>
              <a:gd name="T0" fmla="*/ 0 h 708660"/>
              <a:gd name="T1" fmla="*/ 708660 h 7086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708660">
                <a:moveTo>
                  <a:pt x="0" y="0"/>
                </a:moveTo>
                <a:lnTo>
                  <a:pt x="0" y="708660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6" name="object 94"/>
          <p:cNvSpPr>
            <a:spLocks/>
          </p:cNvSpPr>
          <p:nvPr/>
        </p:nvSpPr>
        <p:spPr bwMode="auto">
          <a:xfrm>
            <a:off x="2565400" y="3608388"/>
            <a:ext cx="1447800" cy="0"/>
          </a:xfrm>
          <a:custGeom>
            <a:avLst/>
            <a:gdLst>
              <a:gd name="T0" fmla="*/ 0 w 1693163"/>
              <a:gd name="T1" fmla="*/ 1693163 w 16931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3">
                <a:moveTo>
                  <a:pt x="0" y="0"/>
                </a:moveTo>
                <a:lnTo>
                  <a:pt x="1693163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7" name="object 95"/>
          <p:cNvSpPr>
            <a:spLocks/>
          </p:cNvSpPr>
          <p:nvPr/>
        </p:nvSpPr>
        <p:spPr bwMode="auto">
          <a:xfrm>
            <a:off x="4013200" y="2965450"/>
            <a:ext cx="0" cy="642938"/>
          </a:xfrm>
          <a:custGeom>
            <a:avLst/>
            <a:gdLst>
              <a:gd name="T0" fmla="*/ 708660 h 708660"/>
              <a:gd name="T1" fmla="*/ 0 h 7086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708660">
                <a:moveTo>
                  <a:pt x="0" y="70866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8" name="object 96"/>
          <p:cNvSpPr>
            <a:spLocks/>
          </p:cNvSpPr>
          <p:nvPr/>
        </p:nvSpPr>
        <p:spPr bwMode="auto">
          <a:xfrm>
            <a:off x="2565400" y="2965450"/>
            <a:ext cx="1447800" cy="0"/>
          </a:xfrm>
          <a:custGeom>
            <a:avLst/>
            <a:gdLst>
              <a:gd name="T0" fmla="*/ 1693163 w 1693163"/>
              <a:gd name="T1" fmla="*/ 0 w 16931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3">
                <a:moveTo>
                  <a:pt x="1693163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9" name="object 97"/>
          <p:cNvSpPr>
            <a:spLocks/>
          </p:cNvSpPr>
          <p:nvPr/>
        </p:nvSpPr>
        <p:spPr bwMode="auto">
          <a:xfrm>
            <a:off x="7008813" y="2481263"/>
            <a:ext cx="65087" cy="390525"/>
          </a:xfrm>
          <a:custGeom>
            <a:avLst/>
            <a:gdLst>
              <a:gd name="T0" fmla="*/ 42671 w 76200"/>
              <a:gd name="T1" fmla="*/ 365759 h 429768"/>
              <a:gd name="T2" fmla="*/ 41147 w 76200"/>
              <a:gd name="T3" fmla="*/ 368807 h 429768"/>
              <a:gd name="T4" fmla="*/ 38100 w 76200"/>
              <a:gd name="T5" fmla="*/ 429768 h 429768"/>
              <a:gd name="T6" fmla="*/ 76200 w 76200"/>
              <a:gd name="T7" fmla="*/ 353568 h 429768"/>
              <a:gd name="T8" fmla="*/ 42671 w 76200"/>
              <a:gd name="T9" fmla="*/ 353567 h 429768"/>
              <a:gd name="T10" fmla="*/ 42671 w 76200"/>
              <a:gd name="T11" fmla="*/ 365759 h 429768"/>
              <a:gd name="T12" fmla="*/ 33527 w 76200"/>
              <a:gd name="T13" fmla="*/ 365759 h 429768"/>
              <a:gd name="T14" fmla="*/ 33527 w 76200"/>
              <a:gd name="T15" fmla="*/ 353567 h 429768"/>
              <a:gd name="T16" fmla="*/ 0 w 76200"/>
              <a:gd name="T17" fmla="*/ 353568 h 429768"/>
              <a:gd name="T18" fmla="*/ 38100 w 76200"/>
              <a:gd name="T19" fmla="*/ 429768 h 429768"/>
              <a:gd name="T20" fmla="*/ 33527 w 76200"/>
              <a:gd name="T21" fmla="*/ 365759 h 429768"/>
              <a:gd name="T22" fmla="*/ 41147 w 76200"/>
              <a:gd name="T23" fmla="*/ 0 h 429768"/>
              <a:gd name="T24" fmla="*/ 35051 w 76200"/>
              <a:gd name="T25" fmla="*/ 0 h 429768"/>
              <a:gd name="T26" fmla="*/ 33527 w 76200"/>
              <a:gd name="T27" fmla="*/ 4571 h 429768"/>
              <a:gd name="T28" fmla="*/ 33527 w 76200"/>
              <a:gd name="T29" fmla="*/ 365759 h 429768"/>
              <a:gd name="T30" fmla="*/ 35051 w 76200"/>
              <a:gd name="T31" fmla="*/ 368807 h 429768"/>
              <a:gd name="T32" fmla="*/ 38100 w 76200"/>
              <a:gd name="T33" fmla="*/ 370331 h 429768"/>
              <a:gd name="T34" fmla="*/ 35051 w 76200"/>
              <a:gd name="T35" fmla="*/ 368807 h 429768"/>
              <a:gd name="T36" fmla="*/ 33527 w 76200"/>
              <a:gd name="T37" fmla="*/ 365759 h 429768"/>
              <a:gd name="T38" fmla="*/ 38100 w 76200"/>
              <a:gd name="T39" fmla="*/ 429768 h 429768"/>
              <a:gd name="T40" fmla="*/ 41147 w 76200"/>
              <a:gd name="T41" fmla="*/ 368807 h 429768"/>
              <a:gd name="T42" fmla="*/ 42671 w 76200"/>
              <a:gd name="T43" fmla="*/ 365759 h 429768"/>
              <a:gd name="T44" fmla="*/ 42671 w 76200"/>
              <a:gd name="T45" fmla="*/ 4571 h 429768"/>
              <a:gd name="T46" fmla="*/ 41147 w 76200"/>
              <a:gd name="T47" fmla="*/ 0 h 429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200" h="429768">
                <a:moveTo>
                  <a:pt x="42671" y="365759"/>
                </a:moveTo>
                <a:lnTo>
                  <a:pt x="41147" y="368807"/>
                </a:lnTo>
                <a:lnTo>
                  <a:pt x="38100" y="429768"/>
                </a:lnTo>
                <a:lnTo>
                  <a:pt x="76200" y="353568"/>
                </a:lnTo>
                <a:lnTo>
                  <a:pt x="42671" y="353567"/>
                </a:lnTo>
                <a:lnTo>
                  <a:pt x="42671" y="365759"/>
                </a:lnTo>
                <a:close/>
              </a:path>
              <a:path w="76200" h="429768">
                <a:moveTo>
                  <a:pt x="33527" y="365759"/>
                </a:moveTo>
                <a:lnTo>
                  <a:pt x="33527" y="353567"/>
                </a:lnTo>
                <a:lnTo>
                  <a:pt x="0" y="353568"/>
                </a:lnTo>
                <a:lnTo>
                  <a:pt x="38100" y="429768"/>
                </a:lnTo>
                <a:lnTo>
                  <a:pt x="33527" y="365759"/>
                </a:lnTo>
                <a:close/>
              </a:path>
              <a:path w="76200" h="429768">
                <a:moveTo>
                  <a:pt x="41147" y="0"/>
                </a:moveTo>
                <a:lnTo>
                  <a:pt x="35051" y="0"/>
                </a:lnTo>
                <a:lnTo>
                  <a:pt x="33527" y="4571"/>
                </a:lnTo>
                <a:lnTo>
                  <a:pt x="33527" y="365759"/>
                </a:lnTo>
                <a:lnTo>
                  <a:pt x="35051" y="368807"/>
                </a:lnTo>
                <a:lnTo>
                  <a:pt x="38100" y="370331"/>
                </a:lnTo>
                <a:lnTo>
                  <a:pt x="35051" y="368807"/>
                </a:lnTo>
                <a:lnTo>
                  <a:pt x="33527" y="365759"/>
                </a:lnTo>
                <a:lnTo>
                  <a:pt x="38100" y="429768"/>
                </a:lnTo>
                <a:lnTo>
                  <a:pt x="41147" y="368807"/>
                </a:lnTo>
                <a:lnTo>
                  <a:pt x="42671" y="365759"/>
                </a:lnTo>
                <a:lnTo>
                  <a:pt x="42671" y="4571"/>
                </a:lnTo>
                <a:lnTo>
                  <a:pt x="411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0" name="object 98"/>
          <p:cNvSpPr>
            <a:spLocks/>
          </p:cNvSpPr>
          <p:nvPr/>
        </p:nvSpPr>
        <p:spPr bwMode="auto">
          <a:xfrm>
            <a:off x="7829550" y="2892425"/>
            <a:ext cx="68263" cy="846138"/>
          </a:xfrm>
          <a:custGeom>
            <a:avLst/>
            <a:gdLst>
              <a:gd name="T0" fmla="*/ 0 w 80772"/>
              <a:gd name="T1" fmla="*/ 932688 h 932688"/>
              <a:gd name="T2" fmla="*/ 80772 w 80772"/>
              <a:gd name="T3" fmla="*/ 851915 h 932688"/>
              <a:gd name="T4" fmla="*/ 80772 w 80772"/>
              <a:gd name="T5" fmla="*/ 0 h 932688"/>
              <a:gd name="T6" fmla="*/ 0 w 80772"/>
              <a:gd name="T7" fmla="*/ 80771 h 932688"/>
              <a:gd name="T8" fmla="*/ 0 w 80772"/>
              <a:gd name="T9" fmla="*/ 932688 h 93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932688">
                <a:moveTo>
                  <a:pt x="0" y="932688"/>
                </a:moveTo>
                <a:lnTo>
                  <a:pt x="80772" y="851915"/>
                </a:lnTo>
                <a:lnTo>
                  <a:pt x="80772" y="0"/>
                </a:lnTo>
                <a:lnTo>
                  <a:pt x="0" y="80771"/>
                </a:lnTo>
                <a:lnTo>
                  <a:pt x="0" y="932688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1" name="object 99"/>
          <p:cNvSpPr>
            <a:spLocks/>
          </p:cNvSpPr>
          <p:nvPr/>
        </p:nvSpPr>
        <p:spPr bwMode="auto">
          <a:xfrm>
            <a:off x="7829550" y="3665538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2" name="object 100"/>
          <p:cNvSpPr>
            <a:spLocks/>
          </p:cNvSpPr>
          <p:nvPr/>
        </p:nvSpPr>
        <p:spPr bwMode="auto">
          <a:xfrm>
            <a:off x="6251575" y="2892425"/>
            <a:ext cx="1646238" cy="73025"/>
          </a:xfrm>
          <a:custGeom>
            <a:avLst/>
            <a:gdLst>
              <a:gd name="T0" fmla="*/ 1845563 w 1926335"/>
              <a:gd name="T1" fmla="*/ 80771 h 80772"/>
              <a:gd name="T2" fmla="*/ 1926335 w 1926335"/>
              <a:gd name="T3" fmla="*/ 0 h 80772"/>
              <a:gd name="T4" fmla="*/ 80772 w 1926335"/>
              <a:gd name="T5" fmla="*/ 0 h 80772"/>
              <a:gd name="T6" fmla="*/ 0 w 1926335"/>
              <a:gd name="T7" fmla="*/ 80771 h 80772"/>
              <a:gd name="T8" fmla="*/ 1845563 w 1926335"/>
              <a:gd name="T9" fmla="*/ 80771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6335" h="80772">
                <a:moveTo>
                  <a:pt x="1845563" y="80771"/>
                </a:moveTo>
                <a:lnTo>
                  <a:pt x="1926335" y="0"/>
                </a:lnTo>
                <a:lnTo>
                  <a:pt x="80772" y="0"/>
                </a:lnTo>
                <a:lnTo>
                  <a:pt x="0" y="80771"/>
                </a:lnTo>
                <a:lnTo>
                  <a:pt x="1845563" y="80771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3" name="object 101"/>
          <p:cNvSpPr>
            <a:spLocks/>
          </p:cNvSpPr>
          <p:nvPr/>
        </p:nvSpPr>
        <p:spPr bwMode="auto">
          <a:xfrm>
            <a:off x="7829550" y="2892425"/>
            <a:ext cx="68263" cy="73025"/>
          </a:xfrm>
          <a:custGeom>
            <a:avLst/>
            <a:gdLst>
              <a:gd name="T0" fmla="*/ 0 w 80772"/>
              <a:gd name="T1" fmla="*/ 80771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4" name="object 102"/>
          <p:cNvSpPr>
            <a:spLocks/>
          </p:cNvSpPr>
          <p:nvPr/>
        </p:nvSpPr>
        <p:spPr bwMode="auto">
          <a:xfrm>
            <a:off x="6251575" y="2965450"/>
            <a:ext cx="1577975" cy="773113"/>
          </a:xfrm>
          <a:custGeom>
            <a:avLst/>
            <a:gdLst>
              <a:gd name="T0" fmla="*/ 0 w 1845563"/>
              <a:gd name="T1" fmla="*/ 0 h 851916"/>
              <a:gd name="T2" fmla="*/ 0 w 1845563"/>
              <a:gd name="T3" fmla="*/ 851916 h 851916"/>
              <a:gd name="T4" fmla="*/ 1845563 w 1845563"/>
              <a:gd name="T5" fmla="*/ 851916 h 851916"/>
              <a:gd name="T6" fmla="*/ 1845563 w 1845563"/>
              <a:gd name="T7" fmla="*/ 0 h 851916"/>
              <a:gd name="T8" fmla="*/ 0 w 1845563"/>
              <a:gd name="T9" fmla="*/ 0 h 85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5563" h="851916">
                <a:moveTo>
                  <a:pt x="0" y="0"/>
                </a:moveTo>
                <a:lnTo>
                  <a:pt x="0" y="851916"/>
                </a:lnTo>
                <a:lnTo>
                  <a:pt x="1845563" y="851916"/>
                </a:lnTo>
                <a:lnTo>
                  <a:pt x="1845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5" name="object 103"/>
          <p:cNvSpPr>
            <a:spLocks/>
          </p:cNvSpPr>
          <p:nvPr/>
        </p:nvSpPr>
        <p:spPr bwMode="auto">
          <a:xfrm>
            <a:off x="6251575" y="2965450"/>
            <a:ext cx="0" cy="773113"/>
          </a:xfrm>
          <a:custGeom>
            <a:avLst/>
            <a:gdLst>
              <a:gd name="T0" fmla="*/ 0 h 851916"/>
              <a:gd name="T1" fmla="*/ 851916 h 85191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51916">
                <a:moveTo>
                  <a:pt x="0" y="0"/>
                </a:moveTo>
                <a:lnTo>
                  <a:pt x="0" y="851916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6" name="object 104"/>
          <p:cNvSpPr>
            <a:spLocks/>
          </p:cNvSpPr>
          <p:nvPr/>
        </p:nvSpPr>
        <p:spPr bwMode="auto">
          <a:xfrm>
            <a:off x="6251575" y="3738563"/>
            <a:ext cx="1577975" cy="0"/>
          </a:xfrm>
          <a:custGeom>
            <a:avLst/>
            <a:gdLst>
              <a:gd name="T0" fmla="*/ 0 w 1845563"/>
              <a:gd name="T1" fmla="*/ 1845563 w 18455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45563">
                <a:moveTo>
                  <a:pt x="0" y="0"/>
                </a:moveTo>
                <a:lnTo>
                  <a:pt x="1845563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7" name="object 105"/>
          <p:cNvSpPr>
            <a:spLocks/>
          </p:cNvSpPr>
          <p:nvPr/>
        </p:nvSpPr>
        <p:spPr bwMode="auto">
          <a:xfrm>
            <a:off x="7829550" y="2965450"/>
            <a:ext cx="0" cy="773113"/>
          </a:xfrm>
          <a:custGeom>
            <a:avLst/>
            <a:gdLst>
              <a:gd name="T0" fmla="*/ 851916 h 851916"/>
              <a:gd name="T1" fmla="*/ 0 h 85191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51916">
                <a:moveTo>
                  <a:pt x="0" y="85191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8" name="object 106"/>
          <p:cNvSpPr>
            <a:spLocks/>
          </p:cNvSpPr>
          <p:nvPr/>
        </p:nvSpPr>
        <p:spPr bwMode="auto">
          <a:xfrm>
            <a:off x="6251575" y="2965450"/>
            <a:ext cx="1577975" cy="0"/>
          </a:xfrm>
          <a:custGeom>
            <a:avLst/>
            <a:gdLst>
              <a:gd name="T0" fmla="*/ 1845563 w 1845563"/>
              <a:gd name="T1" fmla="*/ 0 w 18455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45563">
                <a:moveTo>
                  <a:pt x="1845563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9" name="object 84"/>
          <p:cNvSpPr>
            <a:spLocks/>
          </p:cNvSpPr>
          <p:nvPr/>
        </p:nvSpPr>
        <p:spPr bwMode="auto">
          <a:xfrm>
            <a:off x="3190875" y="3824288"/>
            <a:ext cx="65088" cy="392112"/>
          </a:xfrm>
          <a:custGeom>
            <a:avLst/>
            <a:gdLst>
              <a:gd name="T0" fmla="*/ 38100 w 76200"/>
              <a:gd name="T1" fmla="*/ 0 h 431291"/>
              <a:gd name="T2" fmla="*/ 33527 w 76200"/>
              <a:gd name="T3" fmla="*/ 1524 h 431291"/>
              <a:gd name="T4" fmla="*/ 32003 w 76200"/>
              <a:gd name="T5" fmla="*/ 6095 h 431291"/>
              <a:gd name="T6" fmla="*/ 32003 w 76200"/>
              <a:gd name="T7" fmla="*/ 367283 h 431291"/>
              <a:gd name="T8" fmla="*/ 33527 w 76200"/>
              <a:gd name="T9" fmla="*/ 370331 h 431291"/>
              <a:gd name="T10" fmla="*/ 38100 w 76200"/>
              <a:gd name="T11" fmla="*/ 371855 h 431291"/>
              <a:gd name="T12" fmla="*/ 33527 w 76200"/>
              <a:gd name="T13" fmla="*/ 370331 h 431291"/>
              <a:gd name="T14" fmla="*/ 32003 w 76200"/>
              <a:gd name="T15" fmla="*/ 367283 h 431291"/>
              <a:gd name="T16" fmla="*/ 38100 w 76200"/>
              <a:gd name="T17" fmla="*/ 431291 h 431291"/>
              <a:gd name="T18" fmla="*/ 41147 w 76200"/>
              <a:gd name="T19" fmla="*/ 370331 h 431291"/>
              <a:gd name="T20" fmla="*/ 42671 w 76200"/>
              <a:gd name="T21" fmla="*/ 367283 h 431291"/>
              <a:gd name="T22" fmla="*/ 42671 w 76200"/>
              <a:gd name="T23" fmla="*/ 6095 h 431291"/>
              <a:gd name="T24" fmla="*/ 41147 w 76200"/>
              <a:gd name="T25" fmla="*/ 1524 h 431291"/>
              <a:gd name="T26" fmla="*/ 38100 w 76200"/>
              <a:gd name="T27" fmla="*/ 0 h 431291"/>
              <a:gd name="T28" fmla="*/ 42671 w 76200"/>
              <a:gd name="T29" fmla="*/ 367283 h 431291"/>
              <a:gd name="T30" fmla="*/ 41147 w 76200"/>
              <a:gd name="T31" fmla="*/ 370331 h 431291"/>
              <a:gd name="T32" fmla="*/ 38100 w 76200"/>
              <a:gd name="T33" fmla="*/ 431291 h 431291"/>
              <a:gd name="T34" fmla="*/ 76200 w 76200"/>
              <a:gd name="T35" fmla="*/ 355091 h 431291"/>
              <a:gd name="T36" fmla="*/ 42671 w 76200"/>
              <a:gd name="T37" fmla="*/ 355091 h 431291"/>
              <a:gd name="T38" fmla="*/ 42671 w 76200"/>
              <a:gd name="T39" fmla="*/ 367283 h 431291"/>
              <a:gd name="T40" fmla="*/ 32003 w 76200"/>
              <a:gd name="T41" fmla="*/ 367283 h 431291"/>
              <a:gd name="T42" fmla="*/ 32003 w 76200"/>
              <a:gd name="T43" fmla="*/ 355091 h 431291"/>
              <a:gd name="T44" fmla="*/ 0 w 76200"/>
              <a:gd name="T45" fmla="*/ 355091 h 431291"/>
              <a:gd name="T46" fmla="*/ 38100 w 76200"/>
              <a:gd name="T47" fmla="*/ 431291 h 431291"/>
              <a:gd name="T48" fmla="*/ 32003 w 76200"/>
              <a:gd name="T49" fmla="*/ 367283 h 43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200" h="431291">
                <a:moveTo>
                  <a:pt x="38100" y="0"/>
                </a:moveTo>
                <a:lnTo>
                  <a:pt x="33527" y="1524"/>
                </a:lnTo>
                <a:lnTo>
                  <a:pt x="32003" y="6095"/>
                </a:lnTo>
                <a:lnTo>
                  <a:pt x="32003" y="367283"/>
                </a:lnTo>
                <a:lnTo>
                  <a:pt x="33527" y="370331"/>
                </a:lnTo>
                <a:lnTo>
                  <a:pt x="38100" y="371855"/>
                </a:lnTo>
                <a:lnTo>
                  <a:pt x="33527" y="370331"/>
                </a:lnTo>
                <a:lnTo>
                  <a:pt x="32003" y="367283"/>
                </a:lnTo>
                <a:lnTo>
                  <a:pt x="38100" y="431291"/>
                </a:lnTo>
                <a:lnTo>
                  <a:pt x="41147" y="370331"/>
                </a:lnTo>
                <a:lnTo>
                  <a:pt x="42671" y="367283"/>
                </a:lnTo>
                <a:lnTo>
                  <a:pt x="42671" y="6095"/>
                </a:lnTo>
                <a:lnTo>
                  <a:pt x="41147" y="1524"/>
                </a:lnTo>
                <a:lnTo>
                  <a:pt x="38100" y="0"/>
                </a:lnTo>
                <a:close/>
              </a:path>
              <a:path w="76200" h="431291">
                <a:moveTo>
                  <a:pt x="42671" y="367283"/>
                </a:moveTo>
                <a:lnTo>
                  <a:pt x="41147" y="370331"/>
                </a:lnTo>
                <a:lnTo>
                  <a:pt x="38100" y="431291"/>
                </a:lnTo>
                <a:lnTo>
                  <a:pt x="76200" y="355091"/>
                </a:lnTo>
                <a:lnTo>
                  <a:pt x="42671" y="355091"/>
                </a:lnTo>
                <a:lnTo>
                  <a:pt x="42671" y="367283"/>
                </a:lnTo>
                <a:close/>
              </a:path>
              <a:path w="76200" h="431291">
                <a:moveTo>
                  <a:pt x="32003" y="367283"/>
                </a:moveTo>
                <a:lnTo>
                  <a:pt x="32003" y="355091"/>
                </a:lnTo>
                <a:lnTo>
                  <a:pt x="0" y="355091"/>
                </a:lnTo>
                <a:lnTo>
                  <a:pt x="38100" y="431291"/>
                </a:lnTo>
                <a:lnTo>
                  <a:pt x="32003" y="367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0" name="object 83"/>
          <p:cNvSpPr>
            <a:spLocks/>
          </p:cNvSpPr>
          <p:nvPr/>
        </p:nvSpPr>
        <p:spPr bwMode="auto">
          <a:xfrm>
            <a:off x="3190875" y="5019675"/>
            <a:ext cx="65088" cy="390525"/>
          </a:xfrm>
          <a:custGeom>
            <a:avLst/>
            <a:gdLst>
              <a:gd name="T0" fmla="*/ 38100 w 76200"/>
              <a:gd name="T1" fmla="*/ 0 h 431292"/>
              <a:gd name="T2" fmla="*/ 33527 w 76200"/>
              <a:gd name="T3" fmla="*/ 1524 h 431292"/>
              <a:gd name="T4" fmla="*/ 32003 w 76200"/>
              <a:gd name="T5" fmla="*/ 4572 h 431292"/>
              <a:gd name="T6" fmla="*/ 32004 w 76200"/>
              <a:gd name="T7" fmla="*/ 368808 h 431292"/>
              <a:gd name="T8" fmla="*/ 33528 w 76200"/>
              <a:gd name="T9" fmla="*/ 371856 h 431292"/>
              <a:gd name="T10" fmla="*/ 38100 w 76200"/>
              <a:gd name="T11" fmla="*/ 373380 h 431292"/>
              <a:gd name="T12" fmla="*/ 33528 w 76200"/>
              <a:gd name="T13" fmla="*/ 371856 h 431292"/>
              <a:gd name="T14" fmla="*/ 32004 w 76200"/>
              <a:gd name="T15" fmla="*/ 368808 h 431292"/>
              <a:gd name="T16" fmla="*/ 38100 w 76200"/>
              <a:gd name="T17" fmla="*/ 431292 h 431292"/>
              <a:gd name="T18" fmla="*/ 41148 w 76200"/>
              <a:gd name="T19" fmla="*/ 371856 h 431292"/>
              <a:gd name="T20" fmla="*/ 42672 w 76200"/>
              <a:gd name="T21" fmla="*/ 368808 h 431292"/>
              <a:gd name="T22" fmla="*/ 42671 w 76200"/>
              <a:gd name="T23" fmla="*/ 4572 h 431292"/>
              <a:gd name="T24" fmla="*/ 41147 w 76200"/>
              <a:gd name="T25" fmla="*/ 1524 h 431292"/>
              <a:gd name="T26" fmla="*/ 38100 w 76200"/>
              <a:gd name="T27" fmla="*/ 0 h 431292"/>
              <a:gd name="T28" fmla="*/ 42672 w 76200"/>
              <a:gd name="T29" fmla="*/ 368808 h 431292"/>
              <a:gd name="T30" fmla="*/ 41148 w 76200"/>
              <a:gd name="T31" fmla="*/ 371856 h 431292"/>
              <a:gd name="T32" fmla="*/ 38100 w 76200"/>
              <a:gd name="T33" fmla="*/ 431292 h 431292"/>
              <a:gd name="T34" fmla="*/ 76200 w 76200"/>
              <a:gd name="T35" fmla="*/ 355092 h 431292"/>
              <a:gd name="T36" fmla="*/ 42671 w 76200"/>
              <a:gd name="T37" fmla="*/ 355091 h 431292"/>
              <a:gd name="T38" fmla="*/ 42672 w 76200"/>
              <a:gd name="T39" fmla="*/ 368808 h 431292"/>
              <a:gd name="T40" fmla="*/ 32004 w 76200"/>
              <a:gd name="T41" fmla="*/ 368808 h 431292"/>
              <a:gd name="T42" fmla="*/ 32003 w 76200"/>
              <a:gd name="T43" fmla="*/ 355091 h 431292"/>
              <a:gd name="T44" fmla="*/ 0 w 76200"/>
              <a:gd name="T45" fmla="*/ 355092 h 431292"/>
              <a:gd name="T46" fmla="*/ 38100 w 76200"/>
              <a:gd name="T47" fmla="*/ 431292 h 431292"/>
              <a:gd name="T48" fmla="*/ 32004 w 76200"/>
              <a:gd name="T49" fmla="*/ 368808 h 43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200" h="431292">
                <a:moveTo>
                  <a:pt x="38100" y="0"/>
                </a:moveTo>
                <a:lnTo>
                  <a:pt x="33527" y="1524"/>
                </a:lnTo>
                <a:lnTo>
                  <a:pt x="32003" y="4572"/>
                </a:lnTo>
                <a:lnTo>
                  <a:pt x="32004" y="368808"/>
                </a:lnTo>
                <a:lnTo>
                  <a:pt x="33528" y="371856"/>
                </a:lnTo>
                <a:lnTo>
                  <a:pt x="38100" y="373380"/>
                </a:lnTo>
                <a:lnTo>
                  <a:pt x="33528" y="371856"/>
                </a:lnTo>
                <a:lnTo>
                  <a:pt x="32004" y="368808"/>
                </a:lnTo>
                <a:lnTo>
                  <a:pt x="38100" y="431292"/>
                </a:lnTo>
                <a:lnTo>
                  <a:pt x="41148" y="371856"/>
                </a:lnTo>
                <a:lnTo>
                  <a:pt x="42672" y="368808"/>
                </a:lnTo>
                <a:lnTo>
                  <a:pt x="42671" y="4572"/>
                </a:lnTo>
                <a:lnTo>
                  <a:pt x="41147" y="1524"/>
                </a:lnTo>
                <a:lnTo>
                  <a:pt x="38100" y="0"/>
                </a:lnTo>
                <a:close/>
              </a:path>
              <a:path w="76200" h="431292">
                <a:moveTo>
                  <a:pt x="42672" y="368808"/>
                </a:moveTo>
                <a:lnTo>
                  <a:pt x="41148" y="371856"/>
                </a:lnTo>
                <a:lnTo>
                  <a:pt x="38100" y="431292"/>
                </a:lnTo>
                <a:lnTo>
                  <a:pt x="76200" y="355092"/>
                </a:lnTo>
                <a:lnTo>
                  <a:pt x="42671" y="355091"/>
                </a:lnTo>
                <a:lnTo>
                  <a:pt x="42672" y="368808"/>
                </a:lnTo>
                <a:close/>
              </a:path>
              <a:path w="76200" h="431292">
                <a:moveTo>
                  <a:pt x="32004" y="368808"/>
                </a:moveTo>
                <a:lnTo>
                  <a:pt x="32003" y="355091"/>
                </a:lnTo>
                <a:lnTo>
                  <a:pt x="0" y="355092"/>
                </a:lnTo>
                <a:lnTo>
                  <a:pt x="38100" y="431292"/>
                </a:lnTo>
                <a:lnTo>
                  <a:pt x="32004" y="3688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1" name="object 62"/>
          <p:cNvSpPr>
            <a:spLocks/>
          </p:cNvSpPr>
          <p:nvPr/>
        </p:nvSpPr>
        <p:spPr bwMode="auto">
          <a:xfrm>
            <a:off x="4010025" y="4457700"/>
            <a:ext cx="2371725" cy="69850"/>
          </a:xfrm>
          <a:custGeom>
            <a:avLst/>
            <a:gdLst>
              <a:gd name="T0" fmla="*/ 2697479 w 2773680"/>
              <a:gd name="T1" fmla="*/ 42671 h 76200"/>
              <a:gd name="T2" fmla="*/ 2697480 w 2773680"/>
              <a:gd name="T3" fmla="*/ 76200 h 76200"/>
              <a:gd name="T4" fmla="*/ 2709671 w 2773680"/>
              <a:gd name="T5" fmla="*/ 42672 h 76200"/>
              <a:gd name="T6" fmla="*/ 2712719 w 2773680"/>
              <a:gd name="T7" fmla="*/ 41148 h 76200"/>
              <a:gd name="T8" fmla="*/ 2714243 w 2773680"/>
              <a:gd name="T9" fmla="*/ 38100 h 76200"/>
              <a:gd name="T10" fmla="*/ 2712719 w 2773680"/>
              <a:gd name="T11" fmla="*/ 35051 h 76200"/>
              <a:gd name="T12" fmla="*/ 2709671 w 2773680"/>
              <a:gd name="T13" fmla="*/ 33527 h 76200"/>
              <a:gd name="T14" fmla="*/ 4572 w 2773680"/>
              <a:gd name="T15" fmla="*/ 33528 h 76200"/>
              <a:gd name="T16" fmla="*/ 1524 w 2773680"/>
              <a:gd name="T17" fmla="*/ 35052 h 76200"/>
              <a:gd name="T18" fmla="*/ 0 w 2773680"/>
              <a:gd name="T19" fmla="*/ 38100 h 76200"/>
              <a:gd name="T20" fmla="*/ 1524 w 2773680"/>
              <a:gd name="T21" fmla="*/ 41148 h 76200"/>
              <a:gd name="T22" fmla="*/ 4572 w 2773680"/>
              <a:gd name="T23" fmla="*/ 42672 h 76200"/>
              <a:gd name="T24" fmla="*/ 2697479 w 2773680"/>
              <a:gd name="T25" fmla="*/ 42671 h 76200"/>
              <a:gd name="T26" fmla="*/ 2712719 w 2773680"/>
              <a:gd name="T27" fmla="*/ 35051 h 76200"/>
              <a:gd name="T28" fmla="*/ 2714243 w 2773680"/>
              <a:gd name="T29" fmla="*/ 38100 h 76200"/>
              <a:gd name="T30" fmla="*/ 2712719 w 2773680"/>
              <a:gd name="T31" fmla="*/ 41148 h 76200"/>
              <a:gd name="T32" fmla="*/ 2709671 w 2773680"/>
              <a:gd name="T33" fmla="*/ 42672 h 76200"/>
              <a:gd name="T34" fmla="*/ 2697480 w 2773680"/>
              <a:gd name="T35" fmla="*/ 76200 h 76200"/>
              <a:gd name="T36" fmla="*/ 2773680 w 2773680"/>
              <a:gd name="T37" fmla="*/ 38100 h 76200"/>
              <a:gd name="T38" fmla="*/ 2697480 w 2773680"/>
              <a:gd name="T39" fmla="*/ 0 h 76200"/>
              <a:gd name="T40" fmla="*/ 2697479 w 2773680"/>
              <a:gd name="T41" fmla="*/ 33527 h 76200"/>
              <a:gd name="T42" fmla="*/ 2709671 w 2773680"/>
              <a:gd name="T43" fmla="*/ 33527 h 76200"/>
              <a:gd name="T44" fmla="*/ 2712719 w 2773680"/>
              <a:gd name="T45" fmla="*/ 35051 h 76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73680" h="76200">
                <a:moveTo>
                  <a:pt x="2697479" y="42671"/>
                </a:moveTo>
                <a:lnTo>
                  <a:pt x="2697480" y="76200"/>
                </a:lnTo>
                <a:lnTo>
                  <a:pt x="2709671" y="42672"/>
                </a:lnTo>
                <a:lnTo>
                  <a:pt x="2712719" y="41148"/>
                </a:lnTo>
                <a:lnTo>
                  <a:pt x="2714243" y="38100"/>
                </a:lnTo>
                <a:lnTo>
                  <a:pt x="2712719" y="35051"/>
                </a:lnTo>
                <a:lnTo>
                  <a:pt x="2709671" y="33527"/>
                </a:lnTo>
                <a:lnTo>
                  <a:pt x="4572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2697479" y="42671"/>
                </a:lnTo>
                <a:close/>
              </a:path>
              <a:path w="2773680" h="76200">
                <a:moveTo>
                  <a:pt x="2712719" y="35051"/>
                </a:moveTo>
                <a:lnTo>
                  <a:pt x="2714243" y="38100"/>
                </a:lnTo>
                <a:lnTo>
                  <a:pt x="2712719" y="41148"/>
                </a:lnTo>
                <a:lnTo>
                  <a:pt x="2709671" y="42672"/>
                </a:lnTo>
                <a:lnTo>
                  <a:pt x="2697480" y="76200"/>
                </a:lnTo>
                <a:lnTo>
                  <a:pt x="2773680" y="38100"/>
                </a:lnTo>
                <a:lnTo>
                  <a:pt x="2697480" y="0"/>
                </a:lnTo>
                <a:lnTo>
                  <a:pt x="2697479" y="33527"/>
                </a:lnTo>
                <a:lnTo>
                  <a:pt x="2709671" y="33527"/>
                </a:lnTo>
                <a:lnTo>
                  <a:pt x="2712719" y="350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2" name="object 63"/>
          <p:cNvSpPr>
            <a:spLocks/>
          </p:cNvSpPr>
          <p:nvPr/>
        </p:nvSpPr>
        <p:spPr bwMode="auto">
          <a:xfrm>
            <a:off x="4013200" y="4818063"/>
            <a:ext cx="2371725" cy="38100"/>
          </a:xfrm>
          <a:custGeom>
            <a:avLst/>
            <a:gdLst>
              <a:gd name="T0" fmla="*/ 76199 w 2773680"/>
              <a:gd name="T1" fmla="*/ 9143 h 42672"/>
              <a:gd name="T2" fmla="*/ 2772156 w 2773680"/>
              <a:gd name="T3" fmla="*/ 9144 h 42672"/>
              <a:gd name="T4" fmla="*/ 2773680 w 2773680"/>
              <a:gd name="T5" fmla="*/ 4572 h 42672"/>
              <a:gd name="T6" fmla="*/ 2772156 w 2773680"/>
              <a:gd name="T7" fmla="*/ 1524 h 42672"/>
              <a:gd name="T8" fmla="*/ 2769108 w 2773680"/>
              <a:gd name="T9" fmla="*/ 0 h 42672"/>
              <a:gd name="T10" fmla="*/ 64008 w 2773680"/>
              <a:gd name="T11" fmla="*/ 0 h 42672"/>
              <a:gd name="T12" fmla="*/ 59436 w 2773680"/>
              <a:gd name="T13" fmla="*/ 1524 h 42672"/>
              <a:gd name="T14" fmla="*/ 76199 w 2773680"/>
              <a:gd name="T15" fmla="*/ 9143 h 42672"/>
              <a:gd name="T16" fmla="*/ 57912 w 2773680"/>
              <a:gd name="T17" fmla="*/ 4572 h 42672"/>
              <a:gd name="T18" fmla="*/ 0 w 2773680"/>
              <a:gd name="T19" fmla="*/ 4572 h 42672"/>
              <a:gd name="T20" fmla="*/ 59436 w 2773680"/>
              <a:gd name="T21" fmla="*/ 9144 h 42672"/>
              <a:gd name="T22" fmla="*/ 57912 w 2773680"/>
              <a:gd name="T23" fmla="*/ 4572 h 42672"/>
              <a:gd name="T24" fmla="*/ 0 w 2773680"/>
              <a:gd name="T25" fmla="*/ 4572 h 42672"/>
              <a:gd name="T26" fmla="*/ 76200 w 2773680"/>
              <a:gd name="T27" fmla="*/ 42672 h 42672"/>
              <a:gd name="T28" fmla="*/ 76199 w 2773680"/>
              <a:gd name="T29" fmla="*/ 9143 h 42672"/>
              <a:gd name="T30" fmla="*/ 59436 w 2773680"/>
              <a:gd name="T31" fmla="*/ 1524 h 42672"/>
              <a:gd name="T32" fmla="*/ 64008 w 2773680"/>
              <a:gd name="T33" fmla="*/ 0 h 42672"/>
              <a:gd name="T34" fmla="*/ 76199 w 2773680"/>
              <a:gd name="T35" fmla="*/ 0 h 42672"/>
              <a:gd name="T36" fmla="*/ 76200 w 2773680"/>
              <a:gd name="T37" fmla="*/ -33527 h 42672"/>
              <a:gd name="T38" fmla="*/ 0 w 2773680"/>
              <a:gd name="T39" fmla="*/ 4572 h 42672"/>
              <a:gd name="T40" fmla="*/ 57912 w 2773680"/>
              <a:gd name="T41" fmla="*/ 4572 h 42672"/>
              <a:gd name="T42" fmla="*/ 59436 w 2773680"/>
              <a:gd name="T43" fmla="*/ 9144 h 42672"/>
              <a:gd name="T44" fmla="*/ 0 w 2773680"/>
              <a:gd name="T45" fmla="*/ 4572 h 42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73680" h="42672">
                <a:moveTo>
                  <a:pt x="76199" y="9143"/>
                </a:moveTo>
                <a:lnTo>
                  <a:pt x="2772156" y="9144"/>
                </a:lnTo>
                <a:lnTo>
                  <a:pt x="2773680" y="4572"/>
                </a:lnTo>
                <a:lnTo>
                  <a:pt x="2772156" y="1524"/>
                </a:lnTo>
                <a:lnTo>
                  <a:pt x="2769108" y="0"/>
                </a:lnTo>
                <a:lnTo>
                  <a:pt x="64008" y="0"/>
                </a:lnTo>
                <a:lnTo>
                  <a:pt x="59436" y="1524"/>
                </a:lnTo>
                <a:lnTo>
                  <a:pt x="76199" y="9143"/>
                </a:lnTo>
                <a:close/>
              </a:path>
              <a:path w="2773680" h="42672">
                <a:moveTo>
                  <a:pt x="57912" y="4572"/>
                </a:moveTo>
                <a:lnTo>
                  <a:pt x="0" y="4572"/>
                </a:lnTo>
                <a:lnTo>
                  <a:pt x="59436" y="9144"/>
                </a:lnTo>
                <a:lnTo>
                  <a:pt x="57912" y="4572"/>
                </a:lnTo>
                <a:close/>
              </a:path>
              <a:path w="2773680" h="42672">
                <a:moveTo>
                  <a:pt x="0" y="4572"/>
                </a:moveTo>
                <a:lnTo>
                  <a:pt x="76200" y="42672"/>
                </a:lnTo>
                <a:lnTo>
                  <a:pt x="76199" y="9143"/>
                </a:lnTo>
                <a:lnTo>
                  <a:pt x="59436" y="1524"/>
                </a:lnTo>
                <a:lnTo>
                  <a:pt x="64008" y="0"/>
                </a:lnTo>
                <a:lnTo>
                  <a:pt x="76199" y="0"/>
                </a:lnTo>
                <a:lnTo>
                  <a:pt x="76200" y="-33527"/>
                </a:lnTo>
                <a:lnTo>
                  <a:pt x="0" y="4572"/>
                </a:lnTo>
                <a:lnTo>
                  <a:pt x="57912" y="4572"/>
                </a:lnTo>
                <a:lnTo>
                  <a:pt x="59436" y="9144"/>
                </a:lnTo>
                <a:lnTo>
                  <a:pt x="0" y="45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3" name="object 64"/>
          <p:cNvSpPr>
            <a:spLocks/>
          </p:cNvSpPr>
          <p:nvPr/>
        </p:nvSpPr>
        <p:spPr bwMode="auto">
          <a:xfrm>
            <a:off x="4013200" y="4279900"/>
            <a:ext cx="57150" cy="577850"/>
          </a:xfrm>
          <a:custGeom>
            <a:avLst/>
            <a:gdLst>
              <a:gd name="T0" fmla="*/ 0 w 67056"/>
              <a:gd name="T1" fmla="*/ 637032 h 637032"/>
              <a:gd name="T2" fmla="*/ 67056 w 67056"/>
              <a:gd name="T3" fmla="*/ 569976 h 637032"/>
              <a:gd name="T4" fmla="*/ 67056 w 67056"/>
              <a:gd name="T5" fmla="*/ 0 h 637032"/>
              <a:gd name="T6" fmla="*/ 0 w 67056"/>
              <a:gd name="T7" fmla="*/ 67056 h 637032"/>
              <a:gd name="T8" fmla="*/ 0 w 67056"/>
              <a:gd name="T9" fmla="*/ 637032 h 637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056" h="637032">
                <a:moveTo>
                  <a:pt x="0" y="637032"/>
                </a:moveTo>
                <a:lnTo>
                  <a:pt x="67056" y="569976"/>
                </a:lnTo>
                <a:lnTo>
                  <a:pt x="67056" y="0"/>
                </a:lnTo>
                <a:lnTo>
                  <a:pt x="0" y="67056"/>
                </a:lnTo>
                <a:lnTo>
                  <a:pt x="0" y="637032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4" name="object 65"/>
          <p:cNvSpPr>
            <a:spLocks/>
          </p:cNvSpPr>
          <p:nvPr/>
        </p:nvSpPr>
        <p:spPr bwMode="auto">
          <a:xfrm>
            <a:off x="4013200" y="4797425"/>
            <a:ext cx="57150" cy="60325"/>
          </a:xfrm>
          <a:custGeom>
            <a:avLst/>
            <a:gdLst>
              <a:gd name="T0" fmla="*/ 0 w 67056"/>
              <a:gd name="T1" fmla="*/ 67056 h 67056"/>
              <a:gd name="T2" fmla="*/ 67056 w 67056"/>
              <a:gd name="T3" fmla="*/ 0 h 670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7056">
                <a:moveTo>
                  <a:pt x="0" y="67056"/>
                </a:moveTo>
                <a:lnTo>
                  <a:pt x="67056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5" name="object 66"/>
          <p:cNvSpPr>
            <a:spLocks/>
          </p:cNvSpPr>
          <p:nvPr/>
        </p:nvSpPr>
        <p:spPr bwMode="auto">
          <a:xfrm>
            <a:off x="2565400" y="4279900"/>
            <a:ext cx="1504950" cy="60325"/>
          </a:xfrm>
          <a:custGeom>
            <a:avLst/>
            <a:gdLst>
              <a:gd name="T0" fmla="*/ 1693163 w 1760220"/>
              <a:gd name="T1" fmla="*/ 67056 h 67056"/>
              <a:gd name="T2" fmla="*/ 1760220 w 1760220"/>
              <a:gd name="T3" fmla="*/ 0 h 67056"/>
              <a:gd name="T4" fmla="*/ 68580 w 1760220"/>
              <a:gd name="T5" fmla="*/ 0 h 67056"/>
              <a:gd name="T6" fmla="*/ 0 w 1760220"/>
              <a:gd name="T7" fmla="*/ 67056 h 67056"/>
              <a:gd name="T8" fmla="*/ 1693163 w 1760220"/>
              <a:gd name="T9" fmla="*/ 67056 h 67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0220" h="67056">
                <a:moveTo>
                  <a:pt x="1693163" y="67056"/>
                </a:moveTo>
                <a:lnTo>
                  <a:pt x="1760220" y="0"/>
                </a:lnTo>
                <a:lnTo>
                  <a:pt x="68580" y="0"/>
                </a:lnTo>
                <a:lnTo>
                  <a:pt x="0" y="67056"/>
                </a:lnTo>
                <a:lnTo>
                  <a:pt x="1693163" y="67056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6" name="object 67"/>
          <p:cNvSpPr>
            <a:spLocks/>
          </p:cNvSpPr>
          <p:nvPr/>
        </p:nvSpPr>
        <p:spPr bwMode="auto">
          <a:xfrm>
            <a:off x="4013200" y="4279900"/>
            <a:ext cx="57150" cy="60325"/>
          </a:xfrm>
          <a:custGeom>
            <a:avLst/>
            <a:gdLst>
              <a:gd name="T0" fmla="*/ 0 w 67056"/>
              <a:gd name="T1" fmla="*/ 67056 h 67056"/>
              <a:gd name="T2" fmla="*/ 67056 w 67056"/>
              <a:gd name="T3" fmla="*/ 0 h 670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7056">
                <a:moveTo>
                  <a:pt x="0" y="67056"/>
                </a:moveTo>
                <a:lnTo>
                  <a:pt x="67056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7" name="object 68"/>
          <p:cNvSpPr>
            <a:spLocks/>
          </p:cNvSpPr>
          <p:nvPr/>
        </p:nvSpPr>
        <p:spPr bwMode="auto">
          <a:xfrm>
            <a:off x="2565400" y="4340225"/>
            <a:ext cx="1447800" cy="517525"/>
          </a:xfrm>
          <a:custGeom>
            <a:avLst/>
            <a:gdLst>
              <a:gd name="T0" fmla="*/ 0 w 1693163"/>
              <a:gd name="T1" fmla="*/ 0 h 569976"/>
              <a:gd name="T2" fmla="*/ 0 w 1693163"/>
              <a:gd name="T3" fmla="*/ 569976 h 569976"/>
              <a:gd name="T4" fmla="*/ 1693163 w 1693163"/>
              <a:gd name="T5" fmla="*/ 569976 h 569976"/>
              <a:gd name="T6" fmla="*/ 1693163 w 1693163"/>
              <a:gd name="T7" fmla="*/ 0 h 569976"/>
              <a:gd name="T8" fmla="*/ 0 w 1693163"/>
              <a:gd name="T9" fmla="*/ 0 h 56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3163" h="569976">
                <a:moveTo>
                  <a:pt x="0" y="0"/>
                </a:moveTo>
                <a:lnTo>
                  <a:pt x="0" y="569976"/>
                </a:lnTo>
                <a:lnTo>
                  <a:pt x="1693163" y="569976"/>
                </a:lnTo>
                <a:lnTo>
                  <a:pt x="1693163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8" name="object 69"/>
          <p:cNvSpPr>
            <a:spLocks/>
          </p:cNvSpPr>
          <p:nvPr/>
        </p:nvSpPr>
        <p:spPr bwMode="auto">
          <a:xfrm>
            <a:off x="2565400" y="4340225"/>
            <a:ext cx="0" cy="517525"/>
          </a:xfrm>
          <a:custGeom>
            <a:avLst/>
            <a:gdLst>
              <a:gd name="T0" fmla="*/ 0 h 569976"/>
              <a:gd name="T1" fmla="*/ 569976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0"/>
                </a:moveTo>
                <a:lnTo>
                  <a:pt x="0" y="569976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9" name="object 70"/>
          <p:cNvSpPr>
            <a:spLocks/>
          </p:cNvSpPr>
          <p:nvPr/>
        </p:nvSpPr>
        <p:spPr bwMode="auto">
          <a:xfrm>
            <a:off x="2565400" y="4857750"/>
            <a:ext cx="1447800" cy="0"/>
          </a:xfrm>
          <a:custGeom>
            <a:avLst/>
            <a:gdLst>
              <a:gd name="T0" fmla="*/ 0 w 1693163"/>
              <a:gd name="T1" fmla="*/ 1693163 w 16931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3">
                <a:moveTo>
                  <a:pt x="0" y="0"/>
                </a:moveTo>
                <a:lnTo>
                  <a:pt x="1693163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0" name="object 71"/>
          <p:cNvSpPr>
            <a:spLocks/>
          </p:cNvSpPr>
          <p:nvPr/>
        </p:nvSpPr>
        <p:spPr bwMode="auto">
          <a:xfrm>
            <a:off x="4013200" y="4340225"/>
            <a:ext cx="0" cy="517525"/>
          </a:xfrm>
          <a:custGeom>
            <a:avLst/>
            <a:gdLst>
              <a:gd name="T0" fmla="*/ 569976 h 569976"/>
              <a:gd name="T1" fmla="*/ 0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56997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1" name="object 72"/>
          <p:cNvSpPr>
            <a:spLocks/>
          </p:cNvSpPr>
          <p:nvPr/>
        </p:nvSpPr>
        <p:spPr bwMode="auto">
          <a:xfrm>
            <a:off x="2565400" y="4340225"/>
            <a:ext cx="1447800" cy="0"/>
          </a:xfrm>
          <a:custGeom>
            <a:avLst/>
            <a:gdLst>
              <a:gd name="T0" fmla="*/ 1693163 w 1693163"/>
              <a:gd name="T1" fmla="*/ 0 w 16931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3">
                <a:moveTo>
                  <a:pt x="1693163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2" name="object 73"/>
          <p:cNvSpPr>
            <a:spLocks/>
          </p:cNvSpPr>
          <p:nvPr/>
        </p:nvSpPr>
        <p:spPr bwMode="auto">
          <a:xfrm>
            <a:off x="7008813" y="4006850"/>
            <a:ext cx="65087" cy="260350"/>
          </a:xfrm>
          <a:custGeom>
            <a:avLst/>
            <a:gdLst>
              <a:gd name="T0" fmla="*/ 38100 w 76200"/>
              <a:gd name="T1" fmla="*/ 0 h 286512"/>
              <a:gd name="T2" fmla="*/ 35051 w 76200"/>
              <a:gd name="T3" fmla="*/ 1524 h 286512"/>
              <a:gd name="T4" fmla="*/ 33527 w 76200"/>
              <a:gd name="T5" fmla="*/ 4572 h 286512"/>
              <a:gd name="T6" fmla="*/ 33527 w 76200"/>
              <a:gd name="T7" fmla="*/ 224027 h 286512"/>
              <a:gd name="T8" fmla="*/ 35051 w 76200"/>
              <a:gd name="T9" fmla="*/ 227075 h 286512"/>
              <a:gd name="T10" fmla="*/ 38100 w 76200"/>
              <a:gd name="T11" fmla="*/ 228600 h 286512"/>
              <a:gd name="T12" fmla="*/ 35051 w 76200"/>
              <a:gd name="T13" fmla="*/ 227075 h 286512"/>
              <a:gd name="T14" fmla="*/ 33527 w 76200"/>
              <a:gd name="T15" fmla="*/ 224027 h 286512"/>
              <a:gd name="T16" fmla="*/ 38100 w 76200"/>
              <a:gd name="T17" fmla="*/ 286512 h 286512"/>
              <a:gd name="T18" fmla="*/ 41147 w 76200"/>
              <a:gd name="T19" fmla="*/ 227075 h 286512"/>
              <a:gd name="T20" fmla="*/ 42671 w 76200"/>
              <a:gd name="T21" fmla="*/ 224027 h 286512"/>
              <a:gd name="T22" fmla="*/ 42671 w 76200"/>
              <a:gd name="T23" fmla="*/ 4572 h 286512"/>
              <a:gd name="T24" fmla="*/ 41147 w 76200"/>
              <a:gd name="T25" fmla="*/ 1524 h 286512"/>
              <a:gd name="T26" fmla="*/ 38100 w 76200"/>
              <a:gd name="T27" fmla="*/ 0 h 286512"/>
              <a:gd name="T28" fmla="*/ 42671 w 76200"/>
              <a:gd name="T29" fmla="*/ 224027 h 286512"/>
              <a:gd name="T30" fmla="*/ 41147 w 76200"/>
              <a:gd name="T31" fmla="*/ 227075 h 286512"/>
              <a:gd name="T32" fmla="*/ 38100 w 76200"/>
              <a:gd name="T33" fmla="*/ 286512 h 286512"/>
              <a:gd name="T34" fmla="*/ 76200 w 76200"/>
              <a:gd name="T35" fmla="*/ 210312 h 286512"/>
              <a:gd name="T36" fmla="*/ 42671 w 76200"/>
              <a:gd name="T37" fmla="*/ 210311 h 286512"/>
              <a:gd name="T38" fmla="*/ 42671 w 76200"/>
              <a:gd name="T39" fmla="*/ 224027 h 286512"/>
              <a:gd name="T40" fmla="*/ 33527 w 76200"/>
              <a:gd name="T41" fmla="*/ 224027 h 286512"/>
              <a:gd name="T42" fmla="*/ 33527 w 76200"/>
              <a:gd name="T43" fmla="*/ 210312 h 286512"/>
              <a:gd name="T44" fmla="*/ 0 w 76200"/>
              <a:gd name="T45" fmla="*/ 210312 h 286512"/>
              <a:gd name="T46" fmla="*/ 38100 w 76200"/>
              <a:gd name="T47" fmla="*/ 286512 h 286512"/>
              <a:gd name="T48" fmla="*/ 33527 w 76200"/>
              <a:gd name="T49" fmla="*/ 224027 h 286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200" h="286512">
                <a:moveTo>
                  <a:pt x="38100" y="0"/>
                </a:moveTo>
                <a:lnTo>
                  <a:pt x="35051" y="1524"/>
                </a:lnTo>
                <a:lnTo>
                  <a:pt x="33527" y="4572"/>
                </a:lnTo>
                <a:lnTo>
                  <a:pt x="33527" y="224027"/>
                </a:lnTo>
                <a:lnTo>
                  <a:pt x="35051" y="227075"/>
                </a:lnTo>
                <a:lnTo>
                  <a:pt x="38100" y="228600"/>
                </a:lnTo>
                <a:lnTo>
                  <a:pt x="35051" y="227075"/>
                </a:lnTo>
                <a:lnTo>
                  <a:pt x="33527" y="224027"/>
                </a:lnTo>
                <a:lnTo>
                  <a:pt x="38100" y="286512"/>
                </a:lnTo>
                <a:lnTo>
                  <a:pt x="41147" y="227075"/>
                </a:lnTo>
                <a:lnTo>
                  <a:pt x="42671" y="224027"/>
                </a:lnTo>
                <a:lnTo>
                  <a:pt x="42671" y="4572"/>
                </a:lnTo>
                <a:lnTo>
                  <a:pt x="41147" y="1524"/>
                </a:lnTo>
                <a:lnTo>
                  <a:pt x="38100" y="0"/>
                </a:lnTo>
                <a:close/>
              </a:path>
              <a:path w="76200" h="286512">
                <a:moveTo>
                  <a:pt x="42671" y="224027"/>
                </a:moveTo>
                <a:lnTo>
                  <a:pt x="41147" y="227075"/>
                </a:lnTo>
                <a:lnTo>
                  <a:pt x="38100" y="286512"/>
                </a:lnTo>
                <a:lnTo>
                  <a:pt x="76200" y="210312"/>
                </a:lnTo>
                <a:lnTo>
                  <a:pt x="42671" y="210311"/>
                </a:lnTo>
                <a:lnTo>
                  <a:pt x="42671" y="224027"/>
                </a:lnTo>
                <a:close/>
              </a:path>
              <a:path w="76200" h="286512">
                <a:moveTo>
                  <a:pt x="33527" y="224027"/>
                </a:moveTo>
                <a:lnTo>
                  <a:pt x="33527" y="210312"/>
                </a:lnTo>
                <a:lnTo>
                  <a:pt x="0" y="210312"/>
                </a:lnTo>
                <a:lnTo>
                  <a:pt x="38100" y="286512"/>
                </a:lnTo>
                <a:lnTo>
                  <a:pt x="33527" y="2240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3" name="object 74"/>
          <p:cNvSpPr>
            <a:spLocks/>
          </p:cNvSpPr>
          <p:nvPr/>
        </p:nvSpPr>
        <p:spPr bwMode="auto">
          <a:xfrm>
            <a:off x="7829550" y="4267200"/>
            <a:ext cx="68263" cy="590550"/>
          </a:xfrm>
          <a:custGeom>
            <a:avLst/>
            <a:gdLst>
              <a:gd name="T0" fmla="*/ 0 w 80772"/>
              <a:gd name="T1" fmla="*/ 650748 h 650748"/>
              <a:gd name="T2" fmla="*/ 80772 w 80772"/>
              <a:gd name="T3" fmla="*/ 569976 h 650748"/>
              <a:gd name="T4" fmla="*/ 80772 w 80772"/>
              <a:gd name="T5" fmla="*/ 0 h 650748"/>
              <a:gd name="T6" fmla="*/ 0 w 80772"/>
              <a:gd name="T7" fmla="*/ 80772 h 650748"/>
              <a:gd name="T8" fmla="*/ 0 w 80772"/>
              <a:gd name="T9" fmla="*/ 650748 h 650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650748">
                <a:moveTo>
                  <a:pt x="0" y="650748"/>
                </a:moveTo>
                <a:lnTo>
                  <a:pt x="80772" y="569976"/>
                </a:lnTo>
                <a:lnTo>
                  <a:pt x="80772" y="0"/>
                </a:lnTo>
                <a:lnTo>
                  <a:pt x="0" y="80772"/>
                </a:lnTo>
                <a:lnTo>
                  <a:pt x="0" y="650748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4" name="object 75"/>
          <p:cNvSpPr>
            <a:spLocks/>
          </p:cNvSpPr>
          <p:nvPr/>
        </p:nvSpPr>
        <p:spPr bwMode="auto">
          <a:xfrm>
            <a:off x="7829550" y="4784725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5" name="object 76"/>
          <p:cNvSpPr>
            <a:spLocks/>
          </p:cNvSpPr>
          <p:nvPr/>
        </p:nvSpPr>
        <p:spPr bwMode="auto">
          <a:xfrm>
            <a:off x="6381750" y="4267200"/>
            <a:ext cx="1516063" cy="73025"/>
          </a:xfrm>
          <a:custGeom>
            <a:avLst/>
            <a:gdLst>
              <a:gd name="T0" fmla="*/ 1693163 w 1773935"/>
              <a:gd name="T1" fmla="*/ 80772 h 80772"/>
              <a:gd name="T2" fmla="*/ 1773935 w 1773935"/>
              <a:gd name="T3" fmla="*/ 0 h 80772"/>
              <a:gd name="T4" fmla="*/ 80772 w 1773935"/>
              <a:gd name="T5" fmla="*/ 0 h 80772"/>
              <a:gd name="T6" fmla="*/ 0 w 1773935"/>
              <a:gd name="T7" fmla="*/ 80772 h 80772"/>
              <a:gd name="T8" fmla="*/ 1693163 w 1773935"/>
              <a:gd name="T9" fmla="*/ 80772 h 8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935" h="80772">
                <a:moveTo>
                  <a:pt x="1693163" y="80772"/>
                </a:moveTo>
                <a:lnTo>
                  <a:pt x="1773935" y="0"/>
                </a:lnTo>
                <a:lnTo>
                  <a:pt x="80772" y="0"/>
                </a:lnTo>
                <a:lnTo>
                  <a:pt x="0" y="80772"/>
                </a:lnTo>
                <a:lnTo>
                  <a:pt x="1693163" y="80772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6" name="object 77"/>
          <p:cNvSpPr>
            <a:spLocks/>
          </p:cNvSpPr>
          <p:nvPr/>
        </p:nvSpPr>
        <p:spPr bwMode="auto">
          <a:xfrm>
            <a:off x="7829550" y="4267200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7" name="object 78"/>
          <p:cNvSpPr>
            <a:spLocks/>
          </p:cNvSpPr>
          <p:nvPr/>
        </p:nvSpPr>
        <p:spPr bwMode="auto">
          <a:xfrm>
            <a:off x="6381750" y="4340225"/>
            <a:ext cx="1447800" cy="517525"/>
          </a:xfrm>
          <a:custGeom>
            <a:avLst/>
            <a:gdLst>
              <a:gd name="T0" fmla="*/ 0 w 1693163"/>
              <a:gd name="T1" fmla="*/ 0 h 569976"/>
              <a:gd name="T2" fmla="*/ 0 w 1693163"/>
              <a:gd name="T3" fmla="*/ 569976 h 569976"/>
              <a:gd name="T4" fmla="*/ 1693163 w 1693163"/>
              <a:gd name="T5" fmla="*/ 569976 h 569976"/>
              <a:gd name="T6" fmla="*/ 1693163 w 1693163"/>
              <a:gd name="T7" fmla="*/ 0 h 569976"/>
              <a:gd name="T8" fmla="*/ 0 w 1693163"/>
              <a:gd name="T9" fmla="*/ 0 h 56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3163" h="569976">
                <a:moveTo>
                  <a:pt x="0" y="0"/>
                </a:moveTo>
                <a:lnTo>
                  <a:pt x="0" y="569976"/>
                </a:lnTo>
                <a:lnTo>
                  <a:pt x="1693163" y="569976"/>
                </a:lnTo>
                <a:lnTo>
                  <a:pt x="1693163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8" name="object 79"/>
          <p:cNvSpPr>
            <a:spLocks/>
          </p:cNvSpPr>
          <p:nvPr/>
        </p:nvSpPr>
        <p:spPr bwMode="auto">
          <a:xfrm>
            <a:off x="6381750" y="4340225"/>
            <a:ext cx="0" cy="517525"/>
          </a:xfrm>
          <a:custGeom>
            <a:avLst/>
            <a:gdLst>
              <a:gd name="T0" fmla="*/ 0 h 569976"/>
              <a:gd name="T1" fmla="*/ 569976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0"/>
                </a:moveTo>
                <a:lnTo>
                  <a:pt x="0" y="569976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9" name="object 80"/>
          <p:cNvSpPr>
            <a:spLocks/>
          </p:cNvSpPr>
          <p:nvPr/>
        </p:nvSpPr>
        <p:spPr bwMode="auto">
          <a:xfrm>
            <a:off x="6381750" y="4857750"/>
            <a:ext cx="1447800" cy="0"/>
          </a:xfrm>
          <a:custGeom>
            <a:avLst/>
            <a:gdLst>
              <a:gd name="T0" fmla="*/ 0 w 1693163"/>
              <a:gd name="T1" fmla="*/ 1693163 w 16931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3">
                <a:moveTo>
                  <a:pt x="0" y="0"/>
                </a:moveTo>
                <a:lnTo>
                  <a:pt x="1693163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0" name="object 81"/>
          <p:cNvSpPr>
            <a:spLocks/>
          </p:cNvSpPr>
          <p:nvPr/>
        </p:nvSpPr>
        <p:spPr bwMode="auto">
          <a:xfrm>
            <a:off x="7829550" y="4340225"/>
            <a:ext cx="0" cy="517525"/>
          </a:xfrm>
          <a:custGeom>
            <a:avLst/>
            <a:gdLst>
              <a:gd name="T0" fmla="*/ 569976 h 569976"/>
              <a:gd name="T1" fmla="*/ 0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56997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1" name="object 82"/>
          <p:cNvSpPr>
            <a:spLocks/>
          </p:cNvSpPr>
          <p:nvPr/>
        </p:nvSpPr>
        <p:spPr bwMode="auto">
          <a:xfrm>
            <a:off x="6381750" y="4340225"/>
            <a:ext cx="1447800" cy="0"/>
          </a:xfrm>
          <a:custGeom>
            <a:avLst/>
            <a:gdLst>
              <a:gd name="T0" fmla="*/ 1693163 w 1693163"/>
              <a:gd name="T1" fmla="*/ 0 w 16931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3">
                <a:moveTo>
                  <a:pt x="1693163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2" name="object 61"/>
          <p:cNvSpPr>
            <a:spLocks/>
          </p:cNvSpPr>
          <p:nvPr/>
        </p:nvSpPr>
        <p:spPr bwMode="auto">
          <a:xfrm>
            <a:off x="7008813" y="5019675"/>
            <a:ext cx="65087" cy="390525"/>
          </a:xfrm>
          <a:custGeom>
            <a:avLst/>
            <a:gdLst>
              <a:gd name="T0" fmla="*/ 38100 w 76200"/>
              <a:gd name="T1" fmla="*/ 0 h 431292"/>
              <a:gd name="T2" fmla="*/ 35051 w 76200"/>
              <a:gd name="T3" fmla="*/ 1524 h 431292"/>
              <a:gd name="T4" fmla="*/ 33527 w 76200"/>
              <a:gd name="T5" fmla="*/ 4572 h 431292"/>
              <a:gd name="T6" fmla="*/ 33527 w 76200"/>
              <a:gd name="T7" fmla="*/ 368808 h 431292"/>
              <a:gd name="T8" fmla="*/ 35051 w 76200"/>
              <a:gd name="T9" fmla="*/ 371856 h 431292"/>
              <a:gd name="T10" fmla="*/ 38100 w 76200"/>
              <a:gd name="T11" fmla="*/ 373380 h 431292"/>
              <a:gd name="T12" fmla="*/ 35051 w 76200"/>
              <a:gd name="T13" fmla="*/ 371856 h 431292"/>
              <a:gd name="T14" fmla="*/ 33527 w 76200"/>
              <a:gd name="T15" fmla="*/ 368808 h 431292"/>
              <a:gd name="T16" fmla="*/ 38100 w 76200"/>
              <a:gd name="T17" fmla="*/ 431292 h 431292"/>
              <a:gd name="T18" fmla="*/ 41147 w 76200"/>
              <a:gd name="T19" fmla="*/ 371856 h 431292"/>
              <a:gd name="T20" fmla="*/ 42671 w 76200"/>
              <a:gd name="T21" fmla="*/ 368808 h 431292"/>
              <a:gd name="T22" fmla="*/ 42671 w 76200"/>
              <a:gd name="T23" fmla="*/ 4572 h 431292"/>
              <a:gd name="T24" fmla="*/ 41147 w 76200"/>
              <a:gd name="T25" fmla="*/ 1524 h 431292"/>
              <a:gd name="T26" fmla="*/ 38100 w 76200"/>
              <a:gd name="T27" fmla="*/ 0 h 431292"/>
              <a:gd name="T28" fmla="*/ 42671 w 76200"/>
              <a:gd name="T29" fmla="*/ 368808 h 431292"/>
              <a:gd name="T30" fmla="*/ 41147 w 76200"/>
              <a:gd name="T31" fmla="*/ 371856 h 431292"/>
              <a:gd name="T32" fmla="*/ 38100 w 76200"/>
              <a:gd name="T33" fmla="*/ 431292 h 431292"/>
              <a:gd name="T34" fmla="*/ 76200 w 76200"/>
              <a:gd name="T35" fmla="*/ 355092 h 431292"/>
              <a:gd name="T36" fmla="*/ 42671 w 76200"/>
              <a:gd name="T37" fmla="*/ 355091 h 431292"/>
              <a:gd name="T38" fmla="*/ 42671 w 76200"/>
              <a:gd name="T39" fmla="*/ 368808 h 431292"/>
              <a:gd name="T40" fmla="*/ 33527 w 76200"/>
              <a:gd name="T41" fmla="*/ 368808 h 431292"/>
              <a:gd name="T42" fmla="*/ 33527 w 76200"/>
              <a:gd name="T43" fmla="*/ 355092 h 431292"/>
              <a:gd name="T44" fmla="*/ 0 w 76200"/>
              <a:gd name="T45" fmla="*/ 355092 h 431292"/>
              <a:gd name="T46" fmla="*/ 38100 w 76200"/>
              <a:gd name="T47" fmla="*/ 431292 h 431292"/>
              <a:gd name="T48" fmla="*/ 33527 w 76200"/>
              <a:gd name="T49" fmla="*/ 368808 h 43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200" h="431292">
                <a:moveTo>
                  <a:pt x="38100" y="0"/>
                </a:moveTo>
                <a:lnTo>
                  <a:pt x="35051" y="1524"/>
                </a:lnTo>
                <a:lnTo>
                  <a:pt x="33527" y="4572"/>
                </a:lnTo>
                <a:lnTo>
                  <a:pt x="33527" y="368808"/>
                </a:lnTo>
                <a:lnTo>
                  <a:pt x="35051" y="371856"/>
                </a:lnTo>
                <a:lnTo>
                  <a:pt x="38100" y="373380"/>
                </a:lnTo>
                <a:lnTo>
                  <a:pt x="35051" y="371856"/>
                </a:lnTo>
                <a:lnTo>
                  <a:pt x="33527" y="368808"/>
                </a:lnTo>
                <a:lnTo>
                  <a:pt x="38100" y="431292"/>
                </a:lnTo>
                <a:lnTo>
                  <a:pt x="41147" y="371856"/>
                </a:lnTo>
                <a:lnTo>
                  <a:pt x="42671" y="368808"/>
                </a:lnTo>
                <a:lnTo>
                  <a:pt x="42671" y="4572"/>
                </a:lnTo>
                <a:lnTo>
                  <a:pt x="41147" y="1524"/>
                </a:lnTo>
                <a:lnTo>
                  <a:pt x="38100" y="0"/>
                </a:lnTo>
                <a:close/>
              </a:path>
              <a:path w="76200" h="431292">
                <a:moveTo>
                  <a:pt x="42671" y="368808"/>
                </a:moveTo>
                <a:lnTo>
                  <a:pt x="41147" y="371856"/>
                </a:lnTo>
                <a:lnTo>
                  <a:pt x="38100" y="431292"/>
                </a:lnTo>
                <a:lnTo>
                  <a:pt x="76200" y="355092"/>
                </a:lnTo>
                <a:lnTo>
                  <a:pt x="42671" y="355091"/>
                </a:lnTo>
                <a:lnTo>
                  <a:pt x="42671" y="368808"/>
                </a:lnTo>
                <a:close/>
              </a:path>
              <a:path w="76200" h="431292">
                <a:moveTo>
                  <a:pt x="33527" y="368808"/>
                </a:moveTo>
                <a:lnTo>
                  <a:pt x="33527" y="355092"/>
                </a:lnTo>
                <a:lnTo>
                  <a:pt x="0" y="355092"/>
                </a:lnTo>
                <a:lnTo>
                  <a:pt x="38100" y="431292"/>
                </a:lnTo>
                <a:lnTo>
                  <a:pt x="33527" y="3688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3" name="object 52"/>
          <p:cNvSpPr>
            <a:spLocks/>
          </p:cNvSpPr>
          <p:nvPr/>
        </p:nvSpPr>
        <p:spPr bwMode="auto">
          <a:xfrm>
            <a:off x="4013200" y="1695450"/>
            <a:ext cx="69850" cy="590550"/>
          </a:xfrm>
          <a:custGeom>
            <a:avLst/>
            <a:gdLst>
              <a:gd name="T0" fmla="*/ 0 w 80772"/>
              <a:gd name="T1" fmla="*/ 650747 h 650747"/>
              <a:gd name="T2" fmla="*/ 80772 w 80772"/>
              <a:gd name="T3" fmla="*/ 569975 h 650747"/>
              <a:gd name="T4" fmla="*/ 80772 w 80772"/>
              <a:gd name="T5" fmla="*/ 0 h 650747"/>
              <a:gd name="T6" fmla="*/ 0 w 80772"/>
              <a:gd name="T7" fmla="*/ 80771 h 650747"/>
              <a:gd name="T8" fmla="*/ 0 w 80772"/>
              <a:gd name="T9" fmla="*/ 650747 h 650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650747">
                <a:moveTo>
                  <a:pt x="0" y="650747"/>
                </a:moveTo>
                <a:lnTo>
                  <a:pt x="80772" y="569975"/>
                </a:lnTo>
                <a:lnTo>
                  <a:pt x="80772" y="0"/>
                </a:lnTo>
                <a:lnTo>
                  <a:pt x="0" y="80771"/>
                </a:lnTo>
                <a:lnTo>
                  <a:pt x="0" y="650747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4" name="object 53"/>
          <p:cNvSpPr>
            <a:spLocks/>
          </p:cNvSpPr>
          <p:nvPr/>
        </p:nvSpPr>
        <p:spPr bwMode="auto">
          <a:xfrm>
            <a:off x="4013200" y="2212975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5" name="object 54"/>
          <p:cNvSpPr>
            <a:spLocks/>
          </p:cNvSpPr>
          <p:nvPr/>
        </p:nvSpPr>
        <p:spPr bwMode="auto">
          <a:xfrm>
            <a:off x="2565400" y="1695450"/>
            <a:ext cx="1517650" cy="73025"/>
          </a:xfrm>
          <a:custGeom>
            <a:avLst/>
            <a:gdLst>
              <a:gd name="T0" fmla="*/ 1693164 w 1773936"/>
              <a:gd name="T1" fmla="*/ 80771 h 80771"/>
              <a:gd name="T2" fmla="*/ 1773936 w 1773936"/>
              <a:gd name="T3" fmla="*/ 0 h 80771"/>
              <a:gd name="T4" fmla="*/ 80772 w 1773936"/>
              <a:gd name="T5" fmla="*/ 0 h 80771"/>
              <a:gd name="T6" fmla="*/ 0 w 1773936"/>
              <a:gd name="T7" fmla="*/ 80771 h 80771"/>
              <a:gd name="T8" fmla="*/ 1693164 w 1773936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936" h="80771">
                <a:moveTo>
                  <a:pt x="1693164" y="80771"/>
                </a:moveTo>
                <a:lnTo>
                  <a:pt x="1773936" y="0"/>
                </a:lnTo>
                <a:lnTo>
                  <a:pt x="80772" y="0"/>
                </a:lnTo>
                <a:lnTo>
                  <a:pt x="0" y="80771"/>
                </a:lnTo>
                <a:lnTo>
                  <a:pt x="1693164" y="80771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6" name="object 55"/>
          <p:cNvSpPr>
            <a:spLocks/>
          </p:cNvSpPr>
          <p:nvPr/>
        </p:nvSpPr>
        <p:spPr bwMode="auto">
          <a:xfrm>
            <a:off x="4013200" y="1695450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7" name="object 56"/>
          <p:cNvSpPr>
            <a:spLocks/>
          </p:cNvSpPr>
          <p:nvPr/>
        </p:nvSpPr>
        <p:spPr bwMode="auto">
          <a:xfrm>
            <a:off x="2565400" y="1768475"/>
            <a:ext cx="1447800" cy="517525"/>
          </a:xfrm>
          <a:custGeom>
            <a:avLst/>
            <a:gdLst>
              <a:gd name="T0" fmla="*/ 0 w 1693164"/>
              <a:gd name="T1" fmla="*/ 0 h 569976"/>
              <a:gd name="T2" fmla="*/ 0 w 1693164"/>
              <a:gd name="T3" fmla="*/ 569976 h 569976"/>
              <a:gd name="T4" fmla="*/ 1693164 w 1693164"/>
              <a:gd name="T5" fmla="*/ 569976 h 569976"/>
              <a:gd name="T6" fmla="*/ 1693164 w 1693164"/>
              <a:gd name="T7" fmla="*/ 0 h 569976"/>
              <a:gd name="T8" fmla="*/ 0 w 1693164"/>
              <a:gd name="T9" fmla="*/ 0 h 56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3164" h="569976">
                <a:moveTo>
                  <a:pt x="0" y="0"/>
                </a:moveTo>
                <a:lnTo>
                  <a:pt x="0" y="569976"/>
                </a:lnTo>
                <a:lnTo>
                  <a:pt x="1693164" y="569976"/>
                </a:lnTo>
                <a:lnTo>
                  <a:pt x="1693164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8" name="object 57"/>
          <p:cNvSpPr>
            <a:spLocks/>
          </p:cNvSpPr>
          <p:nvPr/>
        </p:nvSpPr>
        <p:spPr bwMode="auto">
          <a:xfrm>
            <a:off x="2565400" y="1768475"/>
            <a:ext cx="0" cy="517525"/>
          </a:xfrm>
          <a:custGeom>
            <a:avLst/>
            <a:gdLst>
              <a:gd name="T0" fmla="*/ 0 h 569976"/>
              <a:gd name="T1" fmla="*/ 569976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0"/>
                </a:moveTo>
                <a:lnTo>
                  <a:pt x="0" y="569976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9" name="object 58"/>
          <p:cNvSpPr>
            <a:spLocks/>
          </p:cNvSpPr>
          <p:nvPr/>
        </p:nvSpPr>
        <p:spPr bwMode="auto">
          <a:xfrm>
            <a:off x="2565400" y="2286000"/>
            <a:ext cx="1447800" cy="0"/>
          </a:xfrm>
          <a:custGeom>
            <a:avLst/>
            <a:gdLst>
              <a:gd name="T0" fmla="*/ 0 w 1693164"/>
              <a:gd name="T1" fmla="*/ 1693164 w 169316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4">
                <a:moveTo>
                  <a:pt x="0" y="0"/>
                </a:moveTo>
                <a:lnTo>
                  <a:pt x="1693164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0" name="object 59"/>
          <p:cNvSpPr>
            <a:spLocks/>
          </p:cNvSpPr>
          <p:nvPr/>
        </p:nvSpPr>
        <p:spPr bwMode="auto">
          <a:xfrm>
            <a:off x="4013200" y="1768475"/>
            <a:ext cx="0" cy="517525"/>
          </a:xfrm>
          <a:custGeom>
            <a:avLst/>
            <a:gdLst>
              <a:gd name="T0" fmla="*/ 569976 h 569976"/>
              <a:gd name="T1" fmla="*/ 0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56997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1" name="object 60"/>
          <p:cNvSpPr>
            <a:spLocks/>
          </p:cNvSpPr>
          <p:nvPr/>
        </p:nvSpPr>
        <p:spPr bwMode="auto">
          <a:xfrm>
            <a:off x="2565400" y="1768475"/>
            <a:ext cx="1447800" cy="0"/>
          </a:xfrm>
          <a:custGeom>
            <a:avLst/>
            <a:gdLst>
              <a:gd name="T0" fmla="*/ 1693164 w 1693164"/>
              <a:gd name="T1" fmla="*/ 0 w 169316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4">
                <a:moveTo>
                  <a:pt x="1693164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2" name="object 43"/>
          <p:cNvSpPr>
            <a:spLocks/>
          </p:cNvSpPr>
          <p:nvPr/>
        </p:nvSpPr>
        <p:spPr bwMode="auto">
          <a:xfrm>
            <a:off x="4013200" y="5476875"/>
            <a:ext cx="57150" cy="576263"/>
          </a:xfrm>
          <a:custGeom>
            <a:avLst/>
            <a:gdLst>
              <a:gd name="T0" fmla="*/ 0 w 67056"/>
              <a:gd name="T1" fmla="*/ 633984 h 633984"/>
              <a:gd name="T2" fmla="*/ 67056 w 67056"/>
              <a:gd name="T3" fmla="*/ 566928 h 633984"/>
              <a:gd name="T4" fmla="*/ 67056 w 67056"/>
              <a:gd name="T5" fmla="*/ 0 h 633984"/>
              <a:gd name="T6" fmla="*/ 0 w 67056"/>
              <a:gd name="T7" fmla="*/ 67055 h 633984"/>
              <a:gd name="T8" fmla="*/ 0 w 67056"/>
              <a:gd name="T9" fmla="*/ 633984 h 633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056" h="633984">
                <a:moveTo>
                  <a:pt x="0" y="633984"/>
                </a:moveTo>
                <a:lnTo>
                  <a:pt x="67056" y="566928"/>
                </a:lnTo>
                <a:lnTo>
                  <a:pt x="67056" y="0"/>
                </a:lnTo>
                <a:lnTo>
                  <a:pt x="0" y="67055"/>
                </a:lnTo>
                <a:lnTo>
                  <a:pt x="0" y="633984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3" name="object 44"/>
          <p:cNvSpPr>
            <a:spLocks/>
          </p:cNvSpPr>
          <p:nvPr/>
        </p:nvSpPr>
        <p:spPr bwMode="auto">
          <a:xfrm>
            <a:off x="4013200" y="5991225"/>
            <a:ext cx="57150" cy="61913"/>
          </a:xfrm>
          <a:custGeom>
            <a:avLst/>
            <a:gdLst>
              <a:gd name="T0" fmla="*/ 0 w 67056"/>
              <a:gd name="T1" fmla="*/ 67055 h 67055"/>
              <a:gd name="T2" fmla="*/ 67056 w 67056"/>
              <a:gd name="T3" fmla="*/ 0 h 670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7055">
                <a:moveTo>
                  <a:pt x="0" y="67055"/>
                </a:moveTo>
                <a:lnTo>
                  <a:pt x="67056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4" name="object 45"/>
          <p:cNvSpPr>
            <a:spLocks/>
          </p:cNvSpPr>
          <p:nvPr/>
        </p:nvSpPr>
        <p:spPr bwMode="auto">
          <a:xfrm>
            <a:off x="2565400" y="5476875"/>
            <a:ext cx="1504950" cy="61913"/>
          </a:xfrm>
          <a:custGeom>
            <a:avLst/>
            <a:gdLst>
              <a:gd name="T0" fmla="*/ 1693164 w 1760220"/>
              <a:gd name="T1" fmla="*/ 67055 h 67055"/>
              <a:gd name="T2" fmla="*/ 1760220 w 1760220"/>
              <a:gd name="T3" fmla="*/ 0 h 67055"/>
              <a:gd name="T4" fmla="*/ 68580 w 1760220"/>
              <a:gd name="T5" fmla="*/ 0 h 67055"/>
              <a:gd name="T6" fmla="*/ 0 w 1760220"/>
              <a:gd name="T7" fmla="*/ 67055 h 67055"/>
              <a:gd name="T8" fmla="*/ 1693164 w 1760220"/>
              <a:gd name="T9" fmla="*/ 67055 h 67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0220" h="67055">
                <a:moveTo>
                  <a:pt x="1693164" y="67055"/>
                </a:moveTo>
                <a:lnTo>
                  <a:pt x="1760220" y="0"/>
                </a:lnTo>
                <a:lnTo>
                  <a:pt x="68580" y="0"/>
                </a:lnTo>
                <a:lnTo>
                  <a:pt x="0" y="67055"/>
                </a:lnTo>
                <a:lnTo>
                  <a:pt x="1693164" y="67055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5" name="object 46"/>
          <p:cNvSpPr>
            <a:spLocks/>
          </p:cNvSpPr>
          <p:nvPr/>
        </p:nvSpPr>
        <p:spPr bwMode="auto">
          <a:xfrm>
            <a:off x="4013200" y="5476875"/>
            <a:ext cx="57150" cy="61913"/>
          </a:xfrm>
          <a:custGeom>
            <a:avLst/>
            <a:gdLst>
              <a:gd name="T0" fmla="*/ 0 w 67056"/>
              <a:gd name="T1" fmla="*/ 67055 h 67055"/>
              <a:gd name="T2" fmla="*/ 67056 w 67056"/>
              <a:gd name="T3" fmla="*/ 0 h 670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056" h="67055">
                <a:moveTo>
                  <a:pt x="0" y="67055"/>
                </a:moveTo>
                <a:lnTo>
                  <a:pt x="67056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6" name="object 47"/>
          <p:cNvSpPr>
            <a:spLocks/>
          </p:cNvSpPr>
          <p:nvPr/>
        </p:nvSpPr>
        <p:spPr bwMode="auto">
          <a:xfrm>
            <a:off x="2565400" y="5538788"/>
            <a:ext cx="1447800" cy="514350"/>
          </a:xfrm>
          <a:custGeom>
            <a:avLst/>
            <a:gdLst>
              <a:gd name="T0" fmla="*/ 0 w 1693164"/>
              <a:gd name="T1" fmla="*/ 0 h 566928"/>
              <a:gd name="T2" fmla="*/ 0 w 1693164"/>
              <a:gd name="T3" fmla="*/ 566928 h 566928"/>
              <a:gd name="T4" fmla="*/ 1693164 w 1693164"/>
              <a:gd name="T5" fmla="*/ 566928 h 566928"/>
              <a:gd name="T6" fmla="*/ 1693164 w 1693164"/>
              <a:gd name="T7" fmla="*/ 0 h 566928"/>
              <a:gd name="T8" fmla="*/ 0 w 1693164"/>
              <a:gd name="T9" fmla="*/ 0 h 566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3164" h="566928">
                <a:moveTo>
                  <a:pt x="0" y="0"/>
                </a:moveTo>
                <a:lnTo>
                  <a:pt x="0" y="566928"/>
                </a:lnTo>
                <a:lnTo>
                  <a:pt x="1693164" y="566928"/>
                </a:lnTo>
                <a:lnTo>
                  <a:pt x="1693164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7" name="object 48"/>
          <p:cNvSpPr>
            <a:spLocks/>
          </p:cNvSpPr>
          <p:nvPr/>
        </p:nvSpPr>
        <p:spPr bwMode="auto">
          <a:xfrm>
            <a:off x="2565400" y="5538788"/>
            <a:ext cx="0" cy="514350"/>
          </a:xfrm>
          <a:custGeom>
            <a:avLst/>
            <a:gdLst>
              <a:gd name="T0" fmla="*/ 0 h 566928"/>
              <a:gd name="T1" fmla="*/ 566928 h 56692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6928">
                <a:moveTo>
                  <a:pt x="0" y="0"/>
                </a:moveTo>
                <a:lnTo>
                  <a:pt x="0" y="566928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8" name="object 49"/>
          <p:cNvSpPr>
            <a:spLocks/>
          </p:cNvSpPr>
          <p:nvPr/>
        </p:nvSpPr>
        <p:spPr bwMode="auto">
          <a:xfrm>
            <a:off x="2565400" y="6053138"/>
            <a:ext cx="1447800" cy="0"/>
          </a:xfrm>
          <a:custGeom>
            <a:avLst/>
            <a:gdLst>
              <a:gd name="T0" fmla="*/ 0 w 1693164"/>
              <a:gd name="T1" fmla="*/ 1693164 w 169316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4">
                <a:moveTo>
                  <a:pt x="0" y="0"/>
                </a:moveTo>
                <a:lnTo>
                  <a:pt x="1693164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9" name="object 50"/>
          <p:cNvSpPr>
            <a:spLocks/>
          </p:cNvSpPr>
          <p:nvPr/>
        </p:nvSpPr>
        <p:spPr bwMode="auto">
          <a:xfrm>
            <a:off x="4013200" y="5538788"/>
            <a:ext cx="0" cy="514350"/>
          </a:xfrm>
          <a:custGeom>
            <a:avLst/>
            <a:gdLst>
              <a:gd name="T0" fmla="*/ 566928 h 566928"/>
              <a:gd name="T1" fmla="*/ 0 h 56692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6928">
                <a:moveTo>
                  <a:pt x="0" y="566928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0" name="object 51"/>
          <p:cNvSpPr>
            <a:spLocks/>
          </p:cNvSpPr>
          <p:nvPr/>
        </p:nvSpPr>
        <p:spPr bwMode="auto">
          <a:xfrm>
            <a:off x="2565400" y="5538788"/>
            <a:ext cx="1447800" cy="0"/>
          </a:xfrm>
          <a:custGeom>
            <a:avLst/>
            <a:gdLst>
              <a:gd name="T0" fmla="*/ 1693164 w 1693164"/>
              <a:gd name="T1" fmla="*/ 0 w 169316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4">
                <a:moveTo>
                  <a:pt x="1693164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1" name="object 34"/>
          <p:cNvSpPr>
            <a:spLocks/>
          </p:cNvSpPr>
          <p:nvPr/>
        </p:nvSpPr>
        <p:spPr bwMode="auto">
          <a:xfrm>
            <a:off x="5986463" y="1695450"/>
            <a:ext cx="69850" cy="590550"/>
          </a:xfrm>
          <a:custGeom>
            <a:avLst/>
            <a:gdLst>
              <a:gd name="T0" fmla="*/ 0 w 80772"/>
              <a:gd name="T1" fmla="*/ 650747 h 650747"/>
              <a:gd name="T2" fmla="*/ 80772 w 80772"/>
              <a:gd name="T3" fmla="*/ 569975 h 650747"/>
              <a:gd name="T4" fmla="*/ 80772 w 80772"/>
              <a:gd name="T5" fmla="*/ 0 h 650747"/>
              <a:gd name="T6" fmla="*/ 0 w 80772"/>
              <a:gd name="T7" fmla="*/ 80771 h 650747"/>
              <a:gd name="T8" fmla="*/ 0 w 80772"/>
              <a:gd name="T9" fmla="*/ 650747 h 650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650747">
                <a:moveTo>
                  <a:pt x="0" y="650747"/>
                </a:moveTo>
                <a:lnTo>
                  <a:pt x="80772" y="569975"/>
                </a:lnTo>
                <a:lnTo>
                  <a:pt x="80772" y="0"/>
                </a:lnTo>
                <a:lnTo>
                  <a:pt x="0" y="80771"/>
                </a:lnTo>
                <a:lnTo>
                  <a:pt x="0" y="650747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2" name="object 35"/>
          <p:cNvSpPr>
            <a:spLocks/>
          </p:cNvSpPr>
          <p:nvPr/>
        </p:nvSpPr>
        <p:spPr bwMode="auto">
          <a:xfrm>
            <a:off x="5986463" y="2212975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3" name="object 36"/>
          <p:cNvSpPr>
            <a:spLocks/>
          </p:cNvSpPr>
          <p:nvPr/>
        </p:nvSpPr>
        <p:spPr bwMode="auto">
          <a:xfrm>
            <a:off x="4406900" y="1695450"/>
            <a:ext cx="1649413" cy="73025"/>
          </a:xfrm>
          <a:custGeom>
            <a:avLst/>
            <a:gdLst>
              <a:gd name="T0" fmla="*/ 1847088 w 1927860"/>
              <a:gd name="T1" fmla="*/ 80771 h 80771"/>
              <a:gd name="T2" fmla="*/ 1927860 w 1927860"/>
              <a:gd name="T3" fmla="*/ 0 h 80771"/>
              <a:gd name="T4" fmla="*/ 80772 w 1927860"/>
              <a:gd name="T5" fmla="*/ 0 h 80771"/>
              <a:gd name="T6" fmla="*/ 0 w 1927860"/>
              <a:gd name="T7" fmla="*/ 80771 h 80771"/>
              <a:gd name="T8" fmla="*/ 1847088 w 1927860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7860" h="80771">
                <a:moveTo>
                  <a:pt x="1847088" y="80771"/>
                </a:moveTo>
                <a:lnTo>
                  <a:pt x="1927860" y="0"/>
                </a:lnTo>
                <a:lnTo>
                  <a:pt x="80772" y="0"/>
                </a:lnTo>
                <a:lnTo>
                  <a:pt x="0" y="80771"/>
                </a:lnTo>
                <a:lnTo>
                  <a:pt x="1847088" y="80771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4" name="object 37"/>
          <p:cNvSpPr>
            <a:spLocks/>
          </p:cNvSpPr>
          <p:nvPr/>
        </p:nvSpPr>
        <p:spPr bwMode="auto">
          <a:xfrm>
            <a:off x="5986463" y="1695450"/>
            <a:ext cx="69850" cy="73025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5" name="object 38"/>
          <p:cNvSpPr>
            <a:spLocks/>
          </p:cNvSpPr>
          <p:nvPr/>
        </p:nvSpPr>
        <p:spPr bwMode="auto">
          <a:xfrm>
            <a:off x="4406900" y="1768475"/>
            <a:ext cx="1579563" cy="517525"/>
          </a:xfrm>
          <a:custGeom>
            <a:avLst/>
            <a:gdLst>
              <a:gd name="T0" fmla="*/ 0 w 1847088"/>
              <a:gd name="T1" fmla="*/ 0 h 569976"/>
              <a:gd name="T2" fmla="*/ 0 w 1847088"/>
              <a:gd name="T3" fmla="*/ 569976 h 569976"/>
              <a:gd name="T4" fmla="*/ 1847088 w 1847088"/>
              <a:gd name="T5" fmla="*/ 569976 h 569976"/>
              <a:gd name="T6" fmla="*/ 1847088 w 1847088"/>
              <a:gd name="T7" fmla="*/ 0 h 569976"/>
              <a:gd name="T8" fmla="*/ 0 w 1847088"/>
              <a:gd name="T9" fmla="*/ 0 h 56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7088" h="569976">
                <a:moveTo>
                  <a:pt x="0" y="0"/>
                </a:moveTo>
                <a:lnTo>
                  <a:pt x="0" y="569976"/>
                </a:lnTo>
                <a:lnTo>
                  <a:pt x="1847088" y="569976"/>
                </a:lnTo>
                <a:lnTo>
                  <a:pt x="1847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6" name="object 39"/>
          <p:cNvSpPr>
            <a:spLocks/>
          </p:cNvSpPr>
          <p:nvPr/>
        </p:nvSpPr>
        <p:spPr bwMode="auto">
          <a:xfrm>
            <a:off x="4406900" y="1768475"/>
            <a:ext cx="0" cy="517525"/>
          </a:xfrm>
          <a:custGeom>
            <a:avLst/>
            <a:gdLst>
              <a:gd name="T0" fmla="*/ 0 h 569976"/>
              <a:gd name="T1" fmla="*/ 569976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0"/>
                </a:moveTo>
                <a:lnTo>
                  <a:pt x="0" y="569976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7" name="object 40"/>
          <p:cNvSpPr>
            <a:spLocks/>
          </p:cNvSpPr>
          <p:nvPr/>
        </p:nvSpPr>
        <p:spPr bwMode="auto">
          <a:xfrm>
            <a:off x="4406900" y="2286000"/>
            <a:ext cx="1579563" cy="0"/>
          </a:xfrm>
          <a:custGeom>
            <a:avLst/>
            <a:gdLst>
              <a:gd name="T0" fmla="*/ 0 w 1847088"/>
              <a:gd name="T1" fmla="*/ 1847088 w 1847088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47088">
                <a:moveTo>
                  <a:pt x="0" y="0"/>
                </a:moveTo>
                <a:lnTo>
                  <a:pt x="1847088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8" name="object 41"/>
          <p:cNvSpPr>
            <a:spLocks/>
          </p:cNvSpPr>
          <p:nvPr/>
        </p:nvSpPr>
        <p:spPr bwMode="auto">
          <a:xfrm>
            <a:off x="5986463" y="1768475"/>
            <a:ext cx="0" cy="517525"/>
          </a:xfrm>
          <a:custGeom>
            <a:avLst/>
            <a:gdLst>
              <a:gd name="T0" fmla="*/ 569976 h 569976"/>
              <a:gd name="T1" fmla="*/ 0 h 56997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69976">
                <a:moveTo>
                  <a:pt x="0" y="56997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9" name="object 42"/>
          <p:cNvSpPr>
            <a:spLocks/>
          </p:cNvSpPr>
          <p:nvPr/>
        </p:nvSpPr>
        <p:spPr bwMode="auto">
          <a:xfrm>
            <a:off x="4406900" y="1768475"/>
            <a:ext cx="1579563" cy="0"/>
          </a:xfrm>
          <a:custGeom>
            <a:avLst/>
            <a:gdLst>
              <a:gd name="T0" fmla="*/ 1847088 w 1847088"/>
              <a:gd name="T1" fmla="*/ 0 w 1847088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47088">
                <a:moveTo>
                  <a:pt x="1847088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0" name="object 25"/>
          <p:cNvSpPr>
            <a:spLocks/>
          </p:cNvSpPr>
          <p:nvPr/>
        </p:nvSpPr>
        <p:spPr bwMode="auto">
          <a:xfrm>
            <a:off x="7829550" y="5464175"/>
            <a:ext cx="68263" cy="661988"/>
          </a:xfrm>
          <a:custGeom>
            <a:avLst/>
            <a:gdLst>
              <a:gd name="T0" fmla="*/ 0 w 80772"/>
              <a:gd name="T1" fmla="*/ 728472 h 728472"/>
              <a:gd name="T2" fmla="*/ 80772 w 80772"/>
              <a:gd name="T3" fmla="*/ 647700 h 728472"/>
              <a:gd name="T4" fmla="*/ 80772 w 80772"/>
              <a:gd name="T5" fmla="*/ 0 h 728472"/>
              <a:gd name="T6" fmla="*/ 0 w 80772"/>
              <a:gd name="T7" fmla="*/ 80771 h 728472"/>
              <a:gd name="T8" fmla="*/ 0 w 80772"/>
              <a:gd name="T9" fmla="*/ 728472 h 72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72" h="728472">
                <a:moveTo>
                  <a:pt x="0" y="728472"/>
                </a:moveTo>
                <a:lnTo>
                  <a:pt x="80772" y="647700"/>
                </a:lnTo>
                <a:lnTo>
                  <a:pt x="80772" y="0"/>
                </a:lnTo>
                <a:lnTo>
                  <a:pt x="0" y="80771"/>
                </a:lnTo>
                <a:lnTo>
                  <a:pt x="0" y="728472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1" name="object 26"/>
          <p:cNvSpPr>
            <a:spLocks/>
          </p:cNvSpPr>
          <p:nvPr/>
        </p:nvSpPr>
        <p:spPr bwMode="auto">
          <a:xfrm>
            <a:off x="7829550" y="6053138"/>
            <a:ext cx="68263" cy="73025"/>
          </a:xfrm>
          <a:custGeom>
            <a:avLst/>
            <a:gdLst>
              <a:gd name="T0" fmla="*/ 0 w 80772"/>
              <a:gd name="T1" fmla="*/ 80772 h 80772"/>
              <a:gd name="T2" fmla="*/ 80772 w 80772"/>
              <a:gd name="T3" fmla="*/ 0 h 8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2">
                <a:moveTo>
                  <a:pt x="0" y="80772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E1E1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2" name="object 27"/>
          <p:cNvSpPr>
            <a:spLocks/>
          </p:cNvSpPr>
          <p:nvPr/>
        </p:nvSpPr>
        <p:spPr bwMode="auto">
          <a:xfrm>
            <a:off x="6381750" y="5464175"/>
            <a:ext cx="1516063" cy="74613"/>
          </a:xfrm>
          <a:custGeom>
            <a:avLst/>
            <a:gdLst>
              <a:gd name="T0" fmla="*/ 1693163 w 1773935"/>
              <a:gd name="T1" fmla="*/ 80771 h 80771"/>
              <a:gd name="T2" fmla="*/ 1773935 w 1773935"/>
              <a:gd name="T3" fmla="*/ 0 h 80771"/>
              <a:gd name="T4" fmla="*/ 80772 w 1773935"/>
              <a:gd name="T5" fmla="*/ 0 h 80771"/>
              <a:gd name="T6" fmla="*/ 0 w 1773935"/>
              <a:gd name="T7" fmla="*/ 80771 h 80771"/>
              <a:gd name="T8" fmla="*/ 1693163 w 1773935"/>
              <a:gd name="T9" fmla="*/ 80771 h 80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935" h="80771">
                <a:moveTo>
                  <a:pt x="1693163" y="80771"/>
                </a:moveTo>
                <a:lnTo>
                  <a:pt x="1773935" y="0"/>
                </a:lnTo>
                <a:lnTo>
                  <a:pt x="80772" y="0"/>
                </a:lnTo>
                <a:lnTo>
                  <a:pt x="0" y="80771"/>
                </a:lnTo>
                <a:lnTo>
                  <a:pt x="1693163" y="80771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3" name="object 28"/>
          <p:cNvSpPr>
            <a:spLocks/>
          </p:cNvSpPr>
          <p:nvPr/>
        </p:nvSpPr>
        <p:spPr bwMode="auto">
          <a:xfrm>
            <a:off x="7829550" y="5464175"/>
            <a:ext cx="68263" cy="74613"/>
          </a:xfrm>
          <a:custGeom>
            <a:avLst/>
            <a:gdLst>
              <a:gd name="T0" fmla="*/ 0 w 80772"/>
              <a:gd name="T1" fmla="*/ 80771 h 80771"/>
              <a:gd name="T2" fmla="*/ 80772 w 80772"/>
              <a:gd name="T3" fmla="*/ 0 h 807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772" h="80771">
                <a:moveTo>
                  <a:pt x="0" y="80771"/>
                </a:moveTo>
                <a:lnTo>
                  <a:pt x="80772" y="0"/>
                </a:lnTo>
              </a:path>
            </a:pathLst>
          </a:custGeom>
          <a:noFill/>
          <a:ln w="1524">
            <a:solidFill>
              <a:srgbClr val="9797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4" name="object 29"/>
          <p:cNvSpPr>
            <a:spLocks/>
          </p:cNvSpPr>
          <p:nvPr/>
        </p:nvSpPr>
        <p:spPr bwMode="auto">
          <a:xfrm>
            <a:off x="6381750" y="5538788"/>
            <a:ext cx="1447800" cy="587375"/>
          </a:xfrm>
          <a:custGeom>
            <a:avLst/>
            <a:gdLst>
              <a:gd name="T0" fmla="*/ 0 w 1693163"/>
              <a:gd name="T1" fmla="*/ 0 h 647700"/>
              <a:gd name="T2" fmla="*/ 0 w 1693163"/>
              <a:gd name="T3" fmla="*/ 647700 h 647700"/>
              <a:gd name="T4" fmla="*/ 1693163 w 1693163"/>
              <a:gd name="T5" fmla="*/ 647700 h 647700"/>
              <a:gd name="T6" fmla="*/ 1693163 w 1693163"/>
              <a:gd name="T7" fmla="*/ 0 h 647700"/>
              <a:gd name="T8" fmla="*/ 0 w 1693163"/>
              <a:gd name="T9" fmla="*/ 0 h 647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3163" h="647700">
                <a:moveTo>
                  <a:pt x="0" y="0"/>
                </a:moveTo>
                <a:lnTo>
                  <a:pt x="0" y="647700"/>
                </a:lnTo>
                <a:lnTo>
                  <a:pt x="1693163" y="647700"/>
                </a:lnTo>
                <a:lnTo>
                  <a:pt x="1693163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5" name="object 30"/>
          <p:cNvSpPr>
            <a:spLocks/>
          </p:cNvSpPr>
          <p:nvPr/>
        </p:nvSpPr>
        <p:spPr bwMode="auto">
          <a:xfrm>
            <a:off x="6381750" y="5538788"/>
            <a:ext cx="0" cy="587375"/>
          </a:xfrm>
          <a:custGeom>
            <a:avLst/>
            <a:gdLst>
              <a:gd name="T0" fmla="*/ 0 h 647700"/>
              <a:gd name="T1" fmla="*/ 647700 h 6477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47700">
                <a:moveTo>
                  <a:pt x="0" y="0"/>
                </a:moveTo>
                <a:lnTo>
                  <a:pt x="0" y="647700"/>
                </a:lnTo>
              </a:path>
            </a:pathLst>
          </a:custGeom>
          <a:noFill/>
          <a:ln w="12192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6" name="object 31"/>
          <p:cNvSpPr>
            <a:spLocks/>
          </p:cNvSpPr>
          <p:nvPr/>
        </p:nvSpPr>
        <p:spPr bwMode="auto">
          <a:xfrm>
            <a:off x="6381750" y="6126163"/>
            <a:ext cx="1447800" cy="0"/>
          </a:xfrm>
          <a:custGeom>
            <a:avLst/>
            <a:gdLst>
              <a:gd name="T0" fmla="*/ 0 w 1693163"/>
              <a:gd name="T1" fmla="*/ 1693163 w 16931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3">
                <a:moveTo>
                  <a:pt x="0" y="0"/>
                </a:moveTo>
                <a:lnTo>
                  <a:pt x="1693163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7" name="object 32"/>
          <p:cNvSpPr>
            <a:spLocks/>
          </p:cNvSpPr>
          <p:nvPr/>
        </p:nvSpPr>
        <p:spPr bwMode="auto">
          <a:xfrm>
            <a:off x="7829550" y="5538788"/>
            <a:ext cx="0" cy="587375"/>
          </a:xfrm>
          <a:custGeom>
            <a:avLst/>
            <a:gdLst>
              <a:gd name="T0" fmla="*/ 647700 h 647700"/>
              <a:gd name="T1" fmla="*/ 0 h 6477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47700">
                <a:moveTo>
                  <a:pt x="0" y="64770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8" name="object 33"/>
          <p:cNvSpPr>
            <a:spLocks/>
          </p:cNvSpPr>
          <p:nvPr/>
        </p:nvSpPr>
        <p:spPr bwMode="auto">
          <a:xfrm>
            <a:off x="6381750" y="5538788"/>
            <a:ext cx="1447800" cy="0"/>
          </a:xfrm>
          <a:custGeom>
            <a:avLst/>
            <a:gdLst>
              <a:gd name="T0" fmla="*/ 1693163 w 1693163"/>
              <a:gd name="T1" fmla="*/ 0 w 169316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693163">
                <a:moveTo>
                  <a:pt x="1693163" y="0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B6B6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object 24"/>
          <p:cNvSpPr txBox="1"/>
          <p:nvPr/>
        </p:nvSpPr>
        <p:spPr>
          <a:xfrm>
            <a:off x="1120775" y="1082675"/>
            <a:ext cx="1897063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S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NT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Z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9588" y="1082675"/>
            <a:ext cx="2460625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C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P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36991" name="object 22"/>
          <p:cNvSpPr txBox="1">
            <a:spLocks noChangeArrowheads="1"/>
          </p:cNvSpPr>
          <p:nvPr/>
        </p:nvSpPr>
        <p:spPr bwMode="auto">
          <a:xfrm>
            <a:off x="5543550" y="1082675"/>
            <a:ext cx="768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MO</a:t>
            </a:r>
            <a:endParaRPr lang="en-US" sz="3400"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7625" y="1824038"/>
            <a:ext cx="509588" cy="379412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350"/>
              </a:lnSpc>
              <a:spcBef>
                <a:spcPts val="63"/>
              </a:spcBef>
            </a:pPr>
            <a:r>
              <a:rPr lang="en-US" sz="1200">
                <a:cs typeface="Arial" panose="020B0604020202020204" pitchFamily="34" charset="0"/>
              </a:rPr>
              <a:t>IZVOR</a:t>
            </a:r>
          </a:p>
          <a:p>
            <a:pPr eaLnBrk="1" hangingPunct="1">
              <a:lnSpc>
                <a:spcPct val="96000"/>
              </a:lnSpc>
            </a:pPr>
            <a:r>
              <a:rPr lang="en-US" sz="1200">
                <a:cs typeface="Arial" panose="020B0604020202020204" pitchFamily="34" charset="0"/>
              </a:rPr>
              <a:t>MOĆI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17625" y="2543175"/>
            <a:ext cx="331788" cy="18573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spc="4" dirty="0">
                <a:latin typeface="Arial"/>
                <a:cs typeface="Arial"/>
              </a:rPr>
              <a:t>k</a:t>
            </a:r>
            <a:r>
              <a:rPr sz="1200" spc="-8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5863" y="3019425"/>
            <a:ext cx="773112" cy="57467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350"/>
              </a:lnSpc>
              <a:spcBef>
                <a:spcPts val="63"/>
              </a:spcBef>
            </a:pPr>
            <a:r>
              <a:rPr lang="en-US" sz="1200">
                <a:cs typeface="Arial" panose="020B0604020202020204" pitchFamily="34" charset="0"/>
              </a:rPr>
              <a:t>PROCES</a:t>
            </a:r>
          </a:p>
          <a:p>
            <a:pPr eaLnBrk="1" hangingPunct="1">
              <a:lnSpc>
                <a:spcPts val="1413"/>
              </a:lnSpc>
            </a:pPr>
            <a:r>
              <a:rPr lang="en-US" sz="1200">
                <a:cs typeface="Arial" panose="020B0604020202020204" pitchFamily="34" charset="0"/>
              </a:rPr>
              <a:t>STICANJA MOĆI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49388" y="4068763"/>
            <a:ext cx="425450" cy="185737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spc="4" dirty="0">
                <a:latin typeface="Arial"/>
                <a:cs typeface="Arial"/>
              </a:rPr>
              <a:t>k</a:t>
            </a:r>
            <a:r>
              <a:rPr sz="1200" spc="-8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eira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75163" y="4216400"/>
            <a:ext cx="955675" cy="18573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dirty="0">
                <a:latin typeface="Arial"/>
                <a:cs typeface="Arial"/>
              </a:rPr>
              <a:t>Leg</a:t>
            </a:r>
            <a:r>
              <a:rPr sz="1200" spc="-8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-8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z</a:t>
            </a:r>
            <a:r>
              <a:rPr sz="1200" spc="-12" dirty="0">
                <a:latin typeface="Arial"/>
                <a:cs typeface="Arial"/>
              </a:rPr>
              <a:t>a</a:t>
            </a:r>
            <a:r>
              <a:rPr sz="1200" spc="4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ija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5863" y="4397375"/>
            <a:ext cx="1133475" cy="18573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dirty="0">
                <a:latin typeface="Arial"/>
                <a:cs typeface="Arial"/>
              </a:rPr>
              <a:t>OS</a:t>
            </a:r>
            <a:r>
              <a:rPr sz="1200" spc="-4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OVA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7" dirty="0">
                <a:latin typeface="Arial"/>
                <a:cs typeface="Arial"/>
              </a:rPr>
              <a:t>Ć</a:t>
            </a:r>
            <a:r>
              <a:rPr sz="120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5163" y="4549775"/>
            <a:ext cx="1268412" cy="18573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spc="4" dirty="0">
                <a:latin typeface="Arial"/>
                <a:cs typeface="Arial"/>
              </a:rPr>
              <a:t>I</a:t>
            </a:r>
            <a:r>
              <a:rPr sz="1200" spc="-12" dirty="0">
                <a:latin typeface="Arial"/>
                <a:cs typeface="Arial"/>
              </a:rPr>
              <a:t>n</a:t>
            </a:r>
            <a:r>
              <a:rPr sz="1200" spc="-4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4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4" dirty="0">
                <a:latin typeface="Arial"/>
                <a:cs typeface="Arial"/>
              </a:rPr>
              <a:t>c</a:t>
            </a:r>
            <a:r>
              <a:rPr sz="1200" spc="-8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onai</a:t>
            </a:r>
            <a:r>
              <a:rPr sz="1200" spc="-8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z</a:t>
            </a:r>
            <a:r>
              <a:rPr sz="1200" spc="-12" dirty="0">
                <a:latin typeface="Arial"/>
                <a:cs typeface="Arial"/>
              </a:rPr>
              <a:t>a</a:t>
            </a:r>
            <a:r>
              <a:rPr sz="1200" spc="4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ija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5863" y="5262563"/>
            <a:ext cx="795337" cy="1841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dirty="0">
                <a:latin typeface="Arial"/>
                <a:cs typeface="Arial"/>
              </a:rPr>
              <a:t>I </a:t>
            </a:r>
            <a:r>
              <a:rPr sz="1200" dirty="0" err="1">
                <a:latin typeface="Arial"/>
                <a:cs typeface="Arial"/>
              </a:rPr>
              <a:t>r</a:t>
            </a:r>
            <a:r>
              <a:rPr sz="1200" spc="-12" dirty="0" err="1">
                <a:latin typeface="Arial"/>
                <a:cs typeface="Arial"/>
              </a:rPr>
              <a:t>e</a:t>
            </a:r>
            <a:r>
              <a:rPr sz="1200" spc="4" dirty="0" err="1">
                <a:latin typeface="Arial"/>
                <a:cs typeface="Arial"/>
              </a:rPr>
              <a:t>z</a:t>
            </a:r>
            <a:r>
              <a:rPr sz="1200" dirty="0" err="1">
                <a:latin typeface="Arial"/>
                <a:cs typeface="Arial"/>
              </a:rPr>
              <a:t>u</a:t>
            </a:r>
            <a:r>
              <a:rPr lang="en-US" sz="1200" spc="-8" dirty="0" err="1">
                <a:latin typeface="Arial"/>
                <a:cs typeface="Arial"/>
              </a:rPr>
              <a:t>l</a:t>
            </a:r>
            <a:r>
              <a:rPr sz="1200" spc="4" dirty="0" err="1">
                <a:latin typeface="Arial"/>
                <a:cs typeface="Arial"/>
              </a:rPr>
              <a:t>t</a:t>
            </a:r>
            <a:r>
              <a:rPr sz="1200" dirty="0" err="1">
                <a:latin typeface="Arial"/>
                <a:cs typeface="Arial"/>
              </a:rPr>
              <a:t>i</a:t>
            </a:r>
            <a:r>
              <a:rPr sz="1200" spc="-8" dirty="0" err="1">
                <a:latin typeface="Arial"/>
                <a:cs typeface="Arial"/>
              </a:rPr>
              <a:t>r</a:t>
            </a:r>
            <a:r>
              <a:rPr sz="1200" dirty="0" err="1">
                <a:latin typeface="Arial"/>
                <a:cs typeface="Arial"/>
              </a:rPr>
              <a:t>a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85863" y="5743575"/>
            <a:ext cx="930275" cy="18573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1346"/>
              </a:lnSpc>
              <a:spcBef>
                <a:spcPts val="67"/>
              </a:spcBef>
              <a:defRPr/>
            </a:pPr>
            <a:r>
              <a:rPr sz="1200" dirty="0">
                <a:latin typeface="Arial"/>
                <a:cs typeface="Arial"/>
              </a:rPr>
              <a:t>OBL</a:t>
            </a:r>
            <a:r>
              <a:rPr sz="1200" spc="4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K</a:t>
            </a:r>
            <a:r>
              <a:rPr sz="1200" spc="-4" dirty="0">
                <a:latin typeface="Arial"/>
                <a:cs typeface="Arial"/>
              </a:rPr>
              <a:t> 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7" dirty="0">
                <a:latin typeface="Arial"/>
                <a:cs typeface="Arial"/>
              </a:rPr>
              <a:t>Ć</a:t>
            </a:r>
            <a:r>
              <a:rPr sz="120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81750" y="5538788"/>
            <a:ext cx="1447800" cy="587375"/>
          </a:xfrm>
          <a:prstGeom prst="rect">
            <a:avLst/>
          </a:prstGeom>
        </p:spPr>
        <p:txBody>
          <a:bodyPr lIns="0" tIns="0" rIns="0" bIns="0"/>
          <a:lstStyle>
            <a:lvl1pPr marL="573088" indent="-4016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13"/>
              </a:lnSpc>
              <a:spcBef>
                <a:spcPts val="413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Interpretativna </a:t>
            </a:r>
            <a:endParaRPr lang="en-US" sz="1400">
              <a:cs typeface="Arial" panose="020B0604020202020204" pitchFamily="34" charset="0"/>
            </a:endParaRPr>
          </a:p>
          <a:p>
            <a:pPr eaLnBrk="1" hangingPunct="1">
              <a:lnSpc>
                <a:spcPts val="1613"/>
              </a:lnSpc>
              <a:spcBef>
                <a:spcPts val="88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moć</a:t>
            </a:r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5400" y="5538788"/>
            <a:ext cx="1447800" cy="514350"/>
          </a:xfrm>
          <a:prstGeom prst="rect">
            <a:avLst/>
          </a:prstGeom>
        </p:spPr>
        <p:txBody>
          <a:bodyPr lIns="0" tIns="0" rIns="0" bIns="0"/>
          <a:lstStyle/>
          <a:p>
            <a:pPr marL="168372">
              <a:lnSpc>
                <a:spcPct val="95825"/>
              </a:lnSpc>
              <a:spcBef>
                <a:spcPts val="430"/>
              </a:spcBef>
              <a:defRPr/>
            </a:pP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Re</a:t>
            </a:r>
            <a:r>
              <a:rPr sz="1400" spc="4" dirty="0" err="1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1400" spc="-4" dirty="0" err="1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400" spc="4" dirty="0" err="1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na</a:t>
            </a:r>
            <a:r>
              <a:rPr sz="1400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mo</a:t>
            </a:r>
            <a:r>
              <a:rPr lang="en-US" sz="1400" dirty="0" err="1">
                <a:solidFill>
                  <a:srgbClr val="000099"/>
                </a:solidFill>
                <a:latin typeface="Arial"/>
                <a:cs typeface="Arial"/>
              </a:rPr>
              <a:t>ć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1750" y="4340225"/>
            <a:ext cx="1539875" cy="517525"/>
          </a:xfrm>
          <a:prstGeom prst="rect">
            <a:avLst/>
          </a:prstGeom>
        </p:spPr>
        <p:txBody>
          <a:bodyPr lIns="0" tIns="0" rIns="0" bIns="0"/>
          <a:lstStyle>
            <a:lvl1pPr marL="369888" indent="-428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13"/>
              </a:lnSpc>
              <a:spcBef>
                <a:spcPts val="413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Kognitivna </a:t>
            </a:r>
            <a:endParaRPr lang="en-US" sz="1400">
              <a:cs typeface="Arial" panose="020B0604020202020204" pitchFamily="34" charset="0"/>
            </a:endParaRPr>
          </a:p>
          <a:p>
            <a:pPr eaLnBrk="1" hangingPunct="1">
              <a:lnSpc>
                <a:spcPts val="1613"/>
              </a:lnSpc>
              <a:spcBef>
                <a:spcPts val="100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zavisnost</a:t>
            </a:r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5400" y="4340225"/>
            <a:ext cx="1517650" cy="517525"/>
          </a:xfrm>
          <a:prstGeom prst="rect">
            <a:avLst/>
          </a:prstGeom>
        </p:spPr>
        <p:txBody>
          <a:bodyPr lIns="0" tIns="0" rIns="0" bIns="0"/>
          <a:lstStyle>
            <a:lvl1pPr marL="369888" indent="-79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13"/>
              </a:lnSpc>
              <a:spcBef>
                <a:spcPts val="413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Resursna </a:t>
            </a:r>
            <a:endParaRPr lang="en-US" sz="1400">
              <a:cs typeface="Arial" panose="020B0604020202020204" pitchFamily="34" charset="0"/>
            </a:endParaRPr>
          </a:p>
          <a:p>
            <a:pPr eaLnBrk="1" hangingPunct="1">
              <a:lnSpc>
                <a:spcPts val="1613"/>
              </a:lnSpc>
              <a:spcBef>
                <a:spcPts val="100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zavisnost</a:t>
            </a:r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1575" y="2965450"/>
            <a:ext cx="1720850" cy="773113"/>
          </a:xfrm>
          <a:prstGeom prst="rect">
            <a:avLst/>
          </a:prstGeom>
        </p:spPr>
        <p:txBody>
          <a:bodyPr lIns="0" tIns="0" rIns="0" bIns="0"/>
          <a:lstStyle>
            <a:lvl1pPr marL="3222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13"/>
              </a:lnSpc>
              <a:spcBef>
                <a:spcPts val="400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Socijaina konstrukcija realnosti</a:t>
            </a:r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5400" y="2965450"/>
            <a:ext cx="1504950" cy="642938"/>
          </a:xfrm>
          <a:prstGeom prst="rect">
            <a:avLst/>
          </a:prstGeom>
        </p:spPr>
        <p:txBody>
          <a:bodyPr lIns="0" tIns="0" rIns="0" bIns="0"/>
          <a:lstStyle>
            <a:lvl1pPr marL="374650" indent="-1079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13"/>
              </a:lnSpc>
              <a:spcBef>
                <a:spcPts val="400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Nejedenaka </a:t>
            </a:r>
            <a:endParaRPr lang="en-US" sz="1400">
              <a:cs typeface="Arial" panose="020B0604020202020204" pitchFamily="34" charset="0"/>
            </a:endParaRPr>
          </a:p>
          <a:p>
            <a:pPr eaLnBrk="1" hangingPunct="1">
              <a:lnSpc>
                <a:spcPts val="1613"/>
              </a:lnSpc>
              <a:spcBef>
                <a:spcPts val="100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razmena</a:t>
            </a:r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6900" y="1768475"/>
            <a:ext cx="1579563" cy="517525"/>
          </a:xfrm>
          <a:prstGeom prst="rect">
            <a:avLst/>
          </a:prstGeom>
        </p:spPr>
        <p:txBody>
          <a:bodyPr lIns="0" tIns="0" rIns="0" bIns="0"/>
          <a:lstStyle/>
          <a:p>
            <a:pPr marL="196432">
              <a:lnSpc>
                <a:spcPct val="95825"/>
              </a:lnSpc>
              <a:spcBef>
                <a:spcPts val="430"/>
              </a:spcBef>
              <a:defRPr/>
            </a:pPr>
            <a:r>
              <a:rPr sz="1400" spc="4" dirty="0" err="1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lang="en-US" sz="1400" spc="-4" dirty="0" err="1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1400" spc="4" dirty="0" err="1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400" spc="-8" dirty="0" err="1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400" spc="4" dirty="0" err="1">
                <a:solidFill>
                  <a:srgbClr val="000099"/>
                </a:solidFill>
                <a:latin typeface="Arial"/>
                <a:cs typeface="Arial"/>
              </a:rPr>
              <a:t>ic</a:t>
            </a:r>
            <a:r>
              <a:rPr sz="1400" spc="-4" dirty="0" err="1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400" spc="-3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4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400" spc="4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400" spc="4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008" name="object 5"/>
          <p:cNvSpPr txBox="1">
            <a:spLocks noChangeArrowheads="1"/>
          </p:cNvSpPr>
          <p:nvPr/>
        </p:nvSpPr>
        <p:spPr bwMode="auto">
          <a:xfrm>
            <a:off x="6251575" y="455613"/>
            <a:ext cx="12192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  <a:p>
            <a:pPr eaLnBrk="1" hangingPunct="1">
              <a:lnSpc>
                <a:spcPct val="96000"/>
              </a:lnSpc>
              <a:spcBef>
                <a:spcPts val="3550"/>
              </a:spcBef>
            </a:pPr>
            <a:r>
              <a:rPr lang="en-US" sz="3400">
                <a:solidFill>
                  <a:srgbClr val="320065"/>
                </a:solidFill>
                <a:cs typeface="Arial" panose="020B0604020202020204" pitchFamily="34" charset="0"/>
              </a:rPr>
              <a:t>Ć</a:t>
            </a: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I</a:t>
            </a:r>
            <a:endParaRPr lang="en-US" sz="3400">
              <a:cs typeface="Arial" panose="020B0604020202020204" pitchFamily="34" charset="0"/>
            </a:endParaRPr>
          </a:p>
        </p:txBody>
      </p:sp>
      <p:sp>
        <p:nvSpPr>
          <p:cNvPr id="37009" name="object 4"/>
          <p:cNvSpPr txBox="1">
            <a:spLocks noChangeArrowheads="1"/>
          </p:cNvSpPr>
          <p:nvPr/>
        </p:nvSpPr>
        <p:spPr bwMode="auto">
          <a:xfrm>
            <a:off x="7470775" y="455613"/>
            <a:ext cx="3587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3" name="object 3"/>
          <p:cNvSpPr txBox="1"/>
          <p:nvPr/>
        </p:nvSpPr>
        <p:spPr>
          <a:xfrm>
            <a:off x="6251575" y="1768475"/>
            <a:ext cx="1577975" cy="517525"/>
          </a:xfrm>
          <a:prstGeom prst="rect">
            <a:avLst/>
          </a:prstGeom>
        </p:spPr>
        <p:txBody>
          <a:bodyPr lIns="0" tIns="0" rIns="0" bIns="0"/>
          <a:lstStyle>
            <a:lvl1pPr marL="331788" indent="138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13"/>
              </a:lnSpc>
              <a:spcBef>
                <a:spcPts val="413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Liderske </a:t>
            </a:r>
            <a:endParaRPr lang="en-US" sz="1400">
              <a:cs typeface="Arial" panose="020B0604020202020204" pitchFamily="34" charset="0"/>
            </a:endParaRPr>
          </a:p>
          <a:p>
            <a:pPr eaLnBrk="1" hangingPunct="1">
              <a:lnSpc>
                <a:spcPts val="1613"/>
              </a:lnSpc>
              <a:spcBef>
                <a:spcPts val="88"/>
              </a:spcBef>
            </a:pPr>
            <a:r>
              <a:rPr lang="en-US" sz="1400">
                <a:solidFill>
                  <a:srgbClr val="000099"/>
                </a:solidFill>
                <a:cs typeface="Arial" panose="020B0604020202020204" pitchFamily="34" charset="0"/>
              </a:rPr>
              <a:t>sposobnosti</a:t>
            </a:r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65400" y="1768475"/>
            <a:ext cx="1447800" cy="517525"/>
          </a:xfrm>
          <a:prstGeom prst="rect">
            <a:avLst/>
          </a:prstGeom>
        </p:spPr>
        <p:txBody>
          <a:bodyPr lIns="0" tIns="0" rIns="0" bIns="0"/>
          <a:lstStyle/>
          <a:p>
            <a:pPr marL="88197">
              <a:lnSpc>
                <a:spcPct val="95825"/>
              </a:lnSpc>
              <a:spcBef>
                <a:spcPts val="430"/>
              </a:spcBef>
              <a:defRPr/>
            </a:pPr>
            <a:r>
              <a:rPr sz="1400" spc="4" dirty="0" err="1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ont</a:t>
            </a:r>
            <a:r>
              <a:rPr sz="1400" spc="-4" dirty="0" err="1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lang="en-US" sz="1400" spc="4" dirty="0" err="1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1400" dirty="0" err="1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400" spc="-48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400" spc="4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1400" spc="-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400" spc="4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1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42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1" name="object 41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2" name="object 40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3" name="object 39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4" name="object 38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5" name="object 37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6" name="object 36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7" name="object 35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8" name="object 34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9" name="object 33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0" name="object 32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1" name="object 31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2" name="object 30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3" name="object 29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4" name="object 28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5" name="object 27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6" name="object 26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7" name="object 25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8" name="object 24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9" name="object 23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0" name="object 22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1" name="object 21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2" name="object 20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3" name="object 19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4" name="object 18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5" name="object 17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6" name="object 16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7" name="object 15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8" name="object 14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9" name="object 13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20" name="object 12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21" name="object 11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120775" y="646113"/>
            <a:ext cx="6259513" cy="984250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225"/>
              </a:lnSpc>
              <a:spcBef>
                <a:spcPts val="163"/>
              </a:spcBef>
            </a:pPr>
            <a:r>
              <a:rPr lang="en-US" sz="3100" b="1">
                <a:solidFill>
                  <a:srgbClr val="320065"/>
                </a:solidFill>
                <a:cs typeface="Arial" panose="020B0604020202020204" pitchFamily="34" charset="0"/>
              </a:rPr>
              <a:t>STRATEGIJE MOĆI –Sredstva za</a:t>
            </a:r>
            <a:endParaRPr lang="en-US" sz="31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</a:pPr>
            <a:r>
              <a:rPr lang="en-US" sz="3100" b="1">
                <a:solidFill>
                  <a:srgbClr val="320065"/>
                </a:solidFill>
                <a:cs typeface="Arial" panose="020B0604020202020204" pitchFamily="34" charset="0"/>
              </a:rPr>
              <a:t>sticanje i održavanje moći</a:t>
            </a:r>
            <a:endParaRPr lang="en-US" sz="3100"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0775" y="1962150"/>
            <a:ext cx="4949825" cy="36988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dirty="0">
                <a:solidFill>
                  <a:srgbClr val="320065"/>
                </a:solidFill>
                <a:latin typeface="Times New Roman"/>
                <a:cs typeface="Times New Roman"/>
              </a:rPr>
              <a:t>•</a:t>
            </a:r>
            <a:r>
              <a:rPr spc="707" dirty="0">
                <a:solidFill>
                  <a:srgbClr val="320065"/>
                </a:solidFill>
                <a:latin typeface="Times New Roman"/>
                <a:cs typeface="Times New Roman"/>
              </a:rPr>
              <a:t> </a:t>
            </a:r>
            <a:r>
              <a:rPr sz="2600" dirty="0" err="1">
                <a:latin typeface="Arial"/>
                <a:cs typeface="Arial"/>
              </a:rPr>
              <a:t>S</a:t>
            </a:r>
            <a:r>
              <a:rPr sz="2600" spc="-12" dirty="0" err="1">
                <a:latin typeface="Arial"/>
                <a:cs typeface="Arial"/>
              </a:rPr>
              <a:t>e</a:t>
            </a:r>
            <a:r>
              <a:rPr lang="en-US" sz="2600" spc="4" dirty="0" err="1">
                <a:latin typeface="Arial"/>
                <a:cs typeface="Arial"/>
              </a:rPr>
              <a:t>l</a:t>
            </a:r>
            <a:r>
              <a:rPr sz="2600" dirty="0" err="1">
                <a:latin typeface="Arial"/>
                <a:cs typeface="Arial"/>
              </a:rPr>
              <a:t>ek</a:t>
            </a:r>
            <a:r>
              <a:rPr sz="2600" spc="-4" dirty="0" err="1">
                <a:latin typeface="Arial"/>
                <a:cs typeface="Arial"/>
              </a:rPr>
              <a:t>t</a:t>
            </a:r>
            <a:r>
              <a:rPr sz="2600" spc="4" dirty="0" err="1">
                <a:latin typeface="Arial"/>
                <a:cs typeface="Arial"/>
              </a:rPr>
              <a:t>i</a:t>
            </a:r>
            <a:r>
              <a:rPr sz="2600" spc="-12" dirty="0" err="1">
                <a:latin typeface="Arial"/>
                <a:cs typeface="Arial"/>
              </a:rPr>
              <a:t>vn</a:t>
            </a:r>
            <a:r>
              <a:rPr sz="2600" dirty="0" err="1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 upo</a:t>
            </a:r>
            <a:r>
              <a:rPr sz="2600" spc="-4" dirty="0">
                <a:latin typeface="Arial"/>
                <a:cs typeface="Arial"/>
              </a:rPr>
              <a:t>tr</a:t>
            </a:r>
            <a:r>
              <a:rPr sz="2600" dirty="0">
                <a:latin typeface="Arial"/>
                <a:cs typeface="Arial"/>
              </a:rPr>
              <a:t>eba o</a:t>
            </a:r>
            <a:r>
              <a:rPr sz="2600" spc="-12" dirty="0">
                <a:latin typeface="Arial"/>
                <a:cs typeface="Arial"/>
              </a:rPr>
              <a:t>b</a:t>
            </a:r>
            <a:r>
              <a:rPr sz="2600" spc="4" dirty="0">
                <a:latin typeface="Arial"/>
                <a:cs typeface="Arial"/>
              </a:rPr>
              <a:t>j</a:t>
            </a:r>
            <a:r>
              <a:rPr sz="2600" dirty="0">
                <a:latin typeface="Arial"/>
                <a:cs typeface="Arial"/>
              </a:rPr>
              <a:t>ek</a:t>
            </a:r>
            <a:r>
              <a:rPr sz="2600" spc="-17" dirty="0">
                <a:latin typeface="Arial"/>
                <a:cs typeface="Arial"/>
              </a:rPr>
              <a:t>t</a:t>
            </a:r>
            <a:r>
              <a:rPr sz="2600" spc="4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-12" dirty="0">
                <a:latin typeface="Arial"/>
                <a:cs typeface="Arial"/>
              </a:rPr>
              <a:t>n</a:t>
            </a:r>
            <a:r>
              <a:rPr sz="2600" spc="-4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89650" y="1962150"/>
            <a:ext cx="1573213" cy="36988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sz="2600" dirty="0">
                <a:latin typeface="Arial"/>
                <a:cs typeface="Arial"/>
              </a:rPr>
              <a:t>k</a:t>
            </a:r>
            <a:r>
              <a:rPr sz="2600" spc="-4" dirty="0">
                <a:latin typeface="Arial"/>
                <a:cs typeface="Arial"/>
              </a:rPr>
              <a:t>r</a:t>
            </a:r>
            <a:r>
              <a:rPr sz="2600" spc="4" dirty="0">
                <a:latin typeface="Arial"/>
                <a:cs typeface="Arial"/>
              </a:rPr>
              <a:t>it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4" dirty="0">
                <a:latin typeface="Arial"/>
                <a:cs typeface="Arial"/>
              </a:rPr>
              <a:t>ri</a:t>
            </a:r>
            <a:r>
              <a:rPr sz="2600" spc="4" dirty="0">
                <a:latin typeface="Arial"/>
                <a:cs typeface="Arial"/>
              </a:rPr>
              <a:t>j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4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0775" y="2462213"/>
            <a:ext cx="1660525" cy="13652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dirty="0">
                <a:solidFill>
                  <a:srgbClr val="320065"/>
                </a:solidFill>
                <a:latin typeface="Times New Roman"/>
                <a:cs typeface="Times New Roman"/>
              </a:rPr>
              <a:t>•</a:t>
            </a:r>
            <a:r>
              <a:rPr spc="707" dirty="0">
                <a:solidFill>
                  <a:srgbClr val="320065"/>
                </a:solidFill>
                <a:latin typeface="Times New Roman"/>
                <a:cs typeface="Times New Roman"/>
              </a:rPr>
              <a:t> </a:t>
            </a:r>
            <a:r>
              <a:rPr sz="2600" dirty="0" err="1">
                <a:latin typeface="Arial"/>
                <a:cs typeface="Arial"/>
              </a:rPr>
              <a:t>Kon</a:t>
            </a:r>
            <a:r>
              <a:rPr sz="2600" spc="-4" dirty="0" err="1">
                <a:latin typeface="Arial"/>
                <a:cs typeface="Arial"/>
              </a:rPr>
              <a:t>tr</a:t>
            </a:r>
            <a:r>
              <a:rPr sz="2600" dirty="0" err="1">
                <a:latin typeface="Arial"/>
                <a:cs typeface="Arial"/>
              </a:rPr>
              <a:t>o</a:t>
            </a:r>
            <a:r>
              <a:rPr lang="en-US" sz="2600" spc="-4" dirty="0" err="1">
                <a:latin typeface="Arial"/>
                <a:cs typeface="Arial"/>
              </a:rPr>
              <a:t>l</a:t>
            </a:r>
            <a:r>
              <a:rPr sz="2600" dirty="0" err="1">
                <a:latin typeface="Arial"/>
                <a:cs typeface="Arial"/>
              </a:rPr>
              <a:t>a</a:t>
            </a:r>
            <a:endParaRPr sz="2600" dirty="0">
              <a:latin typeface="Arial"/>
              <a:cs typeface="Arial"/>
            </a:endParaRPr>
          </a:p>
          <a:p>
            <a:pPr marL="11135">
              <a:lnSpc>
                <a:spcPct val="95825"/>
              </a:lnSpc>
              <a:spcBef>
                <a:spcPts val="624"/>
              </a:spcBef>
              <a:defRPr/>
            </a:pPr>
            <a:r>
              <a:rPr dirty="0">
                <a:solidFill>
                  <a:srgbClr val="320065"/>
                </a:solidFill>
                <a:latin typeface="Times New Roman"/>
                <a:cs typeface="Times New Roman"/>
              </a:rPr>
              <a:t>•</a:t>
            </a:r>
            <a:r>
              <a:rPr spc="707" dirty="0">
                <a:solidFill>
                  <a:srgbClr val="320065"/>
                </a:solidFill>
                <a:latin typeface="Times New Roman"/>
                <a:cs typeface="Times New Roman"/>
              </a:rPr>
              <a:t> </a:t>
            </a:r>
            <a:r>
              <a:rPr sz="2600" dirty="0" err="1">
                <a:latin typeface="Arial"/>
                <a:cs typeface="Arial"/>
              </a:rPr>
              <a:t>Kon</a:t>
            </a:r>
            <a:r>
              <a:rPr sz="2600" spc="-4" dirty="0" err="1">
                <a:latin typeface="Arial"/>
                <a:cs typeface="Arial"/>
              </a:rPr>
              <a:t>tr</a:t>
            </a:r>
            <a:r>
              <a:rPr sz="2600" dirty="0" err="1">
                <a:latin typeface="Arial"/>
                <a:cs typeface="Arial"/>
              </a:rPr>
              <a:t>o</a:t>
            </a:r>
            <a:r>
              <a:rPr lang="en-US" sz="2600" spc="-4" dirty="0" err="1">
                <a:latin typeface="Arial"/>
                <a:cs typeface="Arial"/>
              </a:rPr>
              <a:t>l</a:t>
            </a:r>
            <a:r>
              <a:rPr sz="2600" dirty="0" err="1">
                <a:latin typeface="Arial"/>
                <a:cs typeface="Arial"/>
              </a:rPr>
              <a:t>a</a:t>
            </a:r>
            <a:endParaRPr sz="2600" dirty="0">
              <a:latin typeface="Arial"/>
              <a:cs typeface="Arial"/>
            </a:endParaRPr>
          </a:p>
          <a:p>
            <a:pPr marL="11135">
              <a:lnSpc>
                <a:spcPct val="95825"/>
              </a:lnSpc>
              <a:spcBef>
                <a:spcPts val="773"/>
              </a:spcBef>
              <a:defRPr/>
            </a:pPr>
            <a:r>
              <a:rPr dirty="0">
                <a:solidFill>
                  <a:srgbClr val="320065"/>
                </a:solidFill>
                <a:latin typeface="Times New Roman"/>
                <a:cs typeface="Times New Roman"/>
              </a:rPr>
              <a:t>•</a:t>
            </a:r>
            <a:r>
              <a:rPr spc="707" dirty="0">
                <a:solidFill>
                  <a:srgbClr val="320065"/>
                </a:solidFill>
                <a:latin typeface="Times New Roman"/>
                <a:cs typeface="Times New Roman"/>
              </a:rPr>
              <a:t> </a:t>
            </a:r>
            <a:r>
              <a:rPr sz="2600" dirty="0" err="1">
                <a:latin typeface="Arial"/>
                <a:cs typeface="Arial"/>
              </a:rPr>
              <a:t>Kon</a:t>
            </a:r>
            <a:r>
              <a:rPr sz="2600" spc="-4" dirty="0" err="1">
                <a:latin typeface="Arial"/>
                <a:cs typeface="Arial"/>
              </a:rPr>
              <a:t>tr</a:t>
            </a:r>
            <a:r>
              <a:rPr sz="2600" dirty="0" err="1">
                <a:latin typeface="Arial"/>
                <a:cs typeface="Arial"/>
              </a:rPr>
              <a:t>o</a:t>
            </a:r>
            <a:r>
              <a:rPr lang="en-US" sz="2600" spc="-4" dirty="0" err="1">
                <a:latin typeface="Arial"/>
                <a:cs typeface="Arial"/>
              </a:rPr>
              <a:t>l</a:t>
            </a:r>
            <a:r>
              <a:rPr sz="2600" dirty="0" err="1">
                <a:latin typeface="Arial"/>
                <a:cs typeface="Arial"/>
              </a:rPr>
              <a:t>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1938" y="2462213"/>
            <a:ext cx="2057400" cy="86677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sz="2600">
                <a:cs typeface="Arial" panose="020B0604020202020204" pitchFamily="34" charset="0"/>
              </a:rPr>
              <a:t>dnevnog reda</a:t>
            </a:r>
          </a:p>
          <a:p>
            <a:pPr eaLnBrk="1" hangingPunct="1">
              <a:lnSpc>
                <a:spcPct val="96000"/>
              </a:lnSpc>
              <a:spcBef>
                <a:spcPts val="625"/>
              </a:spcBef>
            </a:pPr>
            <a:r>
              <a:rPr lang="en-US" sz="2600">
                <a:cs typeface="Arial" panose="020B0604020202020204" pitchFamily="34" charset="0"/>
              </a:rPr>
              <a:t>informacija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01938" y="3459163"/>
            <a:ext cx="1570037" cy="36830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sz="2600" dirty="0" err="1">
                <a:latin typeface="Arial"/>
                <a:cs typeface="Arial"/>
              </a:rPr>
              <a:t>a</a:t>
            </a:r>
            <a:r>
              <a:rPr lang="en-US" sz="2600" spc="4" dirty="0" err="1">
                <a:latin typeface="Arial"/>
                <a:cs typeface="Arial"/>
              </a:rPr>
              <a:t>l</a:t>
            </a:r>
            <a:r>
              <a:rPr sz="2600" spc="-4" dirty="0" err="1">
                <a:latin typeface="Arial"/>
                <a:cs typeface="Arial"/>
              </a:rPr>
              <a:t>t</a:t>
            </a:r>
            <a:r>
              <a:rPr sz="2600" dirty="0" err="1">
                <a:latin typeface="Arial"/>
                <a:cs typeface="Arial"/>
              </a:rPr>
              <a:t>e</a:t>
            </a:r>
            <a:r>
              <a:rPr sz="2600" spc="-4" dirty="0" err="1">
                <a:latin typeface="Arial"/>
                <a:cs typeface="Arial"/>
              </a:rPr>
              <a:t>r</a:t>
            </a:r>
            <a:r>
              <a:rPr sz="2600" spc="-12" dirty="0" err="1">
                <a:latin typeface="Arial"/>
                <a:cs typeface="Arial"/>
              </a:rPr>
              <a:t>n</a:t>
            </a:r>
            <a:r>
              <a:rPr sz="2600" dirty="0" err="1">
                <a:latin typeface="Arial"/>
                <a:cs typeface="Arial"/>
              </a:rPr>
              <a:t>a</a:t>
            </a:r>
            <a:r>
              <a:rPr sz="2600" spc="-4" dirty="0" err="1">
                <a:latin typeface="Arial"/>
                <a:cs typeface="Arial"/>
              </a:rPr>
              <a:t>t</a:t>
            </a:r>
            <a:r>
              <a:rPr sz="2600" spc="4" dirty="0" err="1">
                <a:latin typeface="Arial"/>
                <a:cs typeface="Arial"/>
              </a:rPr>
              <a:t>i</a:t>
            </a:r>
            <a:r>
              <a:rPr sz="2600" spc="-12" dirty="0" err="1">
                <a:latin typeface="Arial"/>
                <a:cs typeface="Arial"/>
              </a:rPr>
              <a:t>v</a:t>
            </a:r>
            <a:r>
              <a:rPr sz="2600" dirty="0" err="1">
                <a:latin typeface="Arial"/>
                <a:cs typeface="Arial"/>
              </a:rPr>
              <a:t>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7928" name="object 4"/>
          <p:cNvSpPr txBox="1">
            <a:spLocks noChangeArrowheads="1"/>
          </p:cNvSpPr>
          <p:nvPr/>
        </p:nvSpPr>
        <p:spPr bwMode="auto">
          <a:xfrm>
            <a:off x="4391025" y="3459163"/>
            <a:ext cx="14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sz="2600">
                <a:cs typeface="Arial" panose="020B0604020202020204" pitchFamily="34" charset="0"/>
              </a:rPr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4538" y="3459163"/>
            <a:ext cx="1335087" cy="36830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775"/>
              </a:lnSpc>
              <a:spcBef>
                <a:spcPts val="139"/>
              </a:spcBef>
              <a:defRPr/>
            </a:pPr>
            <a:r>
              <a:rPr sz="2600" dirty="0" err="1">
                <a:latin typeface="Arial"/>
                <a:cs typeface="Arial"/>
              </a:rPr>
              <a:t>p</a:t>
            </a:r>
            <a:r>
              <a:rPr sz="2600" spc="-4" dirty="0" err="1">
                <a:latin typeface="Arial"/>
                <a:cs typeface="Arial"/>
              </a:rPr>
              <a:t>r</a:t>
            </a:r>
            <a:r>
              <a:rPr sz="2600" dirty="0" err="1">
                <a:latin typeface="Arial"/>
                <a:cs typeface="Arial"/>
              </a:rPr>
              <a:t>e</a:t>
            </a:r>
            <a:r>
              <a:rPr sz="2600" spc="-12" dirty="0" err="1">
                <a:latin typeface="Arial"/>
                <a:cs typeface="Arial"/>
              </a:rPr>
              <a:t>d</a:t>
            </a:r>
            <a:r>
              <a:rPr lang="en-US" sz="2600" spc="-4" dirty="0" err="1">
                <a:latin typeface="Arial"/>
                <a:cs typeface="Arial"/>
              </a:rPr>
              <a:t>l</a:t>
            </a:r>
            <a:r>
              <a:rPr sz="2600" dirty="0" err="1">
                <a:latin typeface="Arial"/>
                <a:cs typeface="Arial"/>
              </a:rPr>
              <a:t>oga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0775" y="3957638"/>
            <a:ext cx="4497388" cy="2362200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Formiranje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koalicija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25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Kooperacija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75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Jezik</a:t>
            </a:r>
            <a:r>
              <a:rPr lang="en-US" sz="2600" dirty="0"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cs typeface="Arial" panose="020B0604020202020204" pitchFamily="34" charset="0"/>
              </a:rPr>
              <a:t>simboli</a:t>
            </a:r>
            <a:r>
              <a:rPr lang="sr-Latn-RS" sz="2600" dirty="0" smtClean="0">
                <a:cs typeface="Arial" panose="020B0604020202020204" pitchFamily="34" charset="0"/>
              </a:rPr>
              <a:t>,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rituali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63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Sponzorstvo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75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Upotreba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spoljnih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eksperata</a:t>
            </a:r>
            <a:endParaRPr 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76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object 77"/>
          <p:cNvSpPr>
            <a:spLocks/>
          </p:cNvSpPr>
          <p:nvPr/>
        </p:nvSpPr>
        <p:spPr bwMode="auto">
          <a:xfrm>
            <a:off x="1052513" y="1768475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6" name="object 78"/>
          <p:cNvSpPr>
            <a:spLocks/>
          </p:cNvSpPr>
          <p:nvPr/>
        </p:nvSpPr>
        <p:spPr bwMode="auto">
          <a:xfrm>
            <a:off x="1052513" y="6480175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7" name="object 79"/>
          <p:cNvSpPr>
            <a:spLocks/>
          </p:cNvSpPr>
          <p:nvPr/>
        </p:nvSpPr>
        <p:spPr bwMode="auto">
          <a:xfrm>
            <a:off x="1052513" y="1768475"/>
            <a:ext cx="0" cy="4711700"/>
          </a:xfrm>
          <a:custGeom>
            <a:avLst/>
            <a:gdLst>
              <a:gd name="T0" fmla="*/ 0 h 5190743"/>
              <a:gd name="T1" fmla="*/ 5190743 h 5190743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190743">
                <a:moveTo>
                  <a:pt x="0" y="0"/>
                </a:moveTo>
                <a:lnTo>
                  <a:pt x="0" y="5190743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object 80"/>
          <p:cNvSpPr>
            <a:spLocks/>
          </p:cNvSpPr>
          <p:nvPr/>
        </p:nvSpPr>
        <p:spPr bwMode="auto">
          <a:xfrm>
            <a:off x="3924300" y="1768475"/>
            <a:ext cx="0" cy="4711700"/>
          </a:xfrm>
          <a:custGeom>
            <a:avLst/>
            <a:gdLst>
              <a:gd name="T0" fmla="*/ 0 h 5190744"/>
              <a:gd name="T1" fmla="*/ 5190744 h 519074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190744">
                <a:moveTo>
                  <a:pt x="0" y="0"/>
                </a:moveTo>
                <a:lnTo>
                  <a:pt x="0" y="5190744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9" name="object 81"/>
          <p:cNvSpPr>
            <a:spLocks/>
          </p:cNvSpPr>
          <p:nvPr/>
        </p:nvSpPr>
        <p:spPr bwMode="auto">
          <a:xfrm>
            <a:off x="1052513" y="2759075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object 82"/>
          <p:cNvSpPr>
            <a:spLocks/>
          </p:cNvSpPr>
          <p:nvPr/>
        </p:nvSpPr>
        <p:spPr bwMode="auto">
          <a:xfrm>
            <a:off x="5562600" y="2182813"/>
            <a:ext cx="0" cy="4297362"/>
          </a:xfrm>
          <a:custGeom>
            <a:avLst/>
            <a:gdLst>
              <a:gd name="T0" fmla="*/ 0 h 4735068"/>
              <a:gd name="T1" fmla="*/ 4735068 h 473506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735068">
                <a:moveTo>
                  <a:pt x="0" y="0"/>
                </a:moveTo>
                <a:lnTo>
                  <a:pt x="0" y="4735068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object 83"/>
          <p:cNvSpPr>
            <a:spLocks/>
          </p:cNvSpPr>
          <p:nvPr/>
        </p:nvSpPr>
        <p:spPr bwMode="auto">
          <a:xfrm>
            <a:off x="7083425" y="2182813"/>
            <a:ext cx="0" cy="4297362"/>
          </a:xfrm>
          <a:custGeom>
            <a:avLst/>
            <a:gdLst>
              <a:gd name="T0" fmla="*/ 0 h 4735068"/>
              <a:gd name="T1" fmla="*/ 4735068 h 4735068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735068">
                <a:moveTo>
                  <a:pt x="0" y="0"/>
                </a:moveTo>
                <a:lnTo>
                  <a:pt x="0" y="4735068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object 84"/>
          <p:cNvSpPr>
            <a:spLocks/>
          </p:cNvSpPr>
          <p:nvPr/>
        </p:nvSpPr>
        <p:spPr bwMode="auto">
          <a:xfrm>
            <a:off x="1052513" y="3173413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3" name="object 85"/>
          <p:cNvSpPr>
            <a:spLocks/>
          </p:cNvSpPr>
          <p:nvPr/>
        </p:nvSpPr>
        <p:spPr bwMode="auto">
          <a:xfrm>
            <a:off x="1052513" y="3586163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4" name="object 86"/>
          <p:cNvSpPr>
            <a:spLocks/>
          </p:cNvSpPr>
          <p:nvPr/>
        </p:nvSpPr>
        <p:spPr bwMode="auto">
          <a:xfrm>
            <a:off x="1052513" y="3998913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5" name="object 87"/>
          <p:cNvSpPr>
            <a:spLocks/>
          </p:cNvSpPr>
          <p:nvPr/>
        </p:nvSpPr>
        <p:spPr bwMode="auto">
          <a:xfrm>
            <a:off x="1052513" y="4411663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6" name="object 88"/>
          <p:cNvSpPr>
            <a:spLocks/>
          </p:cNvSpPr>
          <p:nvPr/>
        </p:nvSpPr>
        <p:spPr bwMode="auto">
          <a:xfrm>
            <a:off x="1052513" y="4826000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7" name="object 89"/>
          <p:cNvSpPr>
            <a:spLocks/>
          </p:cNvSpPr>
          <p:nvPr/>
        </p:nvSpPr>
        <p:spPr bwMode="auto">
          <a:xfrm>
            <a:off x="1052513" y="5238750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8" name="object 90"/>
          <p:cNvSpPr>
            <a:spLocks/>
          </p:cNvSpPr>
          <p:nvPr/>
        </p:nvSpPr>
        <p:spPr bwMode="auto">
          <a:xfrm>
            <a:off x="1052513" y="5653088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9" name="object 91"/>
          <p:cNvSpPr>
            <a:spLocks/>
          </p:cNvSpPr>
          <p:nvPr/>
        </p:nvSpPr>
        <p:spPr bwMode="auto">
          <a:xfrm>
            <a:off x="1052513" y="6065838"/>
            <a:ext cx="7597775" cy="0"/>
          </a:xfrm>
          <a:custGeom>
            <a:avLst/>
            <a:gdLst>
              <a:gd name="T0" fmla="*/ 8686796 w 8884916"/>
              <a:gd name="T1" fmla="*/ 0 w 8884916"/>
              <a:gd name="T2" fmla="*/ 0 w 8884916"/>
              <a:gd name="T3" fmla="*/ 8686796 w 88849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884916">
                <a:moveTo>
                  <a:pt x="8686796" y="0"/>
                </a:moveTo>
                <a:lnTo>
                  <a:pt x="0" y="0"/>
                </a:lnTo>
              </a:path>
              <a:path w="8884916">
                <a:moveTo>
                  <a:pt x="0" y="1"/>
                </a:moveTo>
                <a:lnTo>
                  <a:pt x="8686796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0" name="object 92"/>
          <p:cNvSpPr>
            <a:spLocks/>
          </p:cNvSpPr>
          <p:nvPr/>
        </p:nvSpPr>
        <p:spPr bwMode="auto">
          <a:xfrm>
            <a:off x="3924300" y="2182813"/>
            <a:ext cx="4725988" cy="0"/>
          </a:xfrm>
          <a:custGeom>
            <a:avLst/>
            <a:gdLst>
              <a:gd name="T0" fmla="*/ 5327903 w 5526024"/>
              <a:gd name="T1" fmla="*/ 0 w 5526024"/>
              <a:gd name="T2" fmla="*/ 0 w 5526024"/>
              <a:gd name="T3" fmla="*/ 5327903 w 55260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526024">
                <a:moveTo>
                  <a:pt x="5327903" y="0"/>
                </a:moveTo>
                <a:lnTo>
                  <a:pt x="0" y="0"/>
                </a:lnTo>
              </a:path>
              <a:path w="5526024">
                <a:moveTo>
                  <a:pt x="0" y="1"/>
                </a:moveTo>
                <a:lnTo>
                  <a:pt x="5327903" y="0"/>
                </a:lnTo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1" name="object 75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2" name="object 74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3" name="object 73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4" name="object 72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5" name="object 71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6" name="object 70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7" name="object 69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8" name="object 68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9" name="object 67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0" name="object 66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1" name="object 65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2" name="object 64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object 63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object 62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5" name="object 61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6" name="object 60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7" name="object 59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8" name="object 58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9" name="object 57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0" name="object 56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1" name="object 55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2" name="object 54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3" name="object 53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4" name="object 52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5" name="object 51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6" name="object 50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7" name="object 49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8" name="object 48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9" name="object 47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0" name="object 46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1" name="object 45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44"/>
          <p:cNvSpPr txBox="1"/>
          <p:nvPr/>
        </p:nvSpPr>
        <p:spPr>
          <a:xfrm>
            <a:off x="1052513" y="455613"/>
            <a:ext cx="6418262" cy="131286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877"/>
              </a:lnSpc>
              <a:defRPr/>
            </a:pPr>
            <a:endParaRPr sz="900">
              <a:latin typeface="Arial" charset="0"/>
            </a:endParaRPr>
          </a:p>
          <a:p>
            <a:pPr marL="80178">
              <a:lnSpc>
                <a:spcPct val="95825"/>
              </a:lnSpc>
              <a:spcBef>
                <a:spcPts val="3554"/>
              </a:spcBef>
              <a:defRPr/>
            </a:pP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TAKT</a:t>
            </a:r>
            <a:r>
              <a:rPr sz="3400" b="1" spc="-12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E 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M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dirty="0">
                <a:solidFill>
                  <a:srgbClr val="320065"/>
                </a:solidFill>
                <a:latin typeface="Arial"/>
                <a:cs typeface="Arial"/>
              </a:rPr>
              <a:t>Ć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endParaRPr sz="3400">
              <a:latin typeface="Arial"/>
              <a:cs typeface="Arial"/>
            </a:endParaRPr>
          </a:p>
        </p:txBody>
      </p:sp>
      <p:sp>
        <p:nvSpPr>
          <p:cNvPr id="38963" name="object 43"/>
          <p:cNvSpPr txBox="1">
            <a:spLocks noChangeArrowheads="1"/>
          </p:cNvSpPr>
          <p:nvPr/>
        </p:nvSpPr>
        <p:spPr bwMode="auto">
          <a:xfrm>
            <a:off x="7470775" y="455613"/>
            <a:ext cx="10096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42" name="object 42"/>
          <p:cNvSpPr txBox="1"/>
          <p:nvPr/>
        </p:nvSpPr>
        <p:spPr>
          <a:xfrm>
            <a:off x="1052513" y="1768475"/>
            <a:ext cx="2871787" cy="990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877"/>
              </a:lnSpc>
              <a:defRPr/>
            </a:pPr>
            <a:endParaRPr sz="900">
              <a:latin typeface="Arial" charset="0"/>
            </a:endParaRPr>
          </a:p>
          <a:p>
            <a:pPr marL="80169">
              <a:lnSpc>
                <a:spcPct val="95825"/>
              </a:lnSpc>
              <a:spcBef>
                <a:spcPts val="1806"/>
              </a:spcBef>
              <a:defRPr/>
            </a:pPr>
            <a:r>
              <a:rPr sz="1900" dirty="0">
                <a:latin typeface="Arial"/>
                <a:cs typeface="Arial"/>
              </a:rPr>
              <a:t>Ta</a:t>
            </a:r>
            <a:r>
              <a:rPr sz="1900" spc="4" dirty="0">
                <a:latin typeface="Arial"/>
                <a:cs typeface="Arial"/>
              </a:rPr>
              <a:t>k</a:t>
            </a:r>
            <a:r>
              <a:rPr sz="1900" dirty="0">
                <a:latin typeface="Arial"/>
                <a:cs typeface="Arial"/>
              </a:rPr>
              <a:t>t</a:t>
            </a:r>
            <a:r>
              <a:rPr sz="1900" spc="4" dirty="0">
                <a:latin typeface="Arial"/>
                <a:cs typeface="Arial"/>
              </a:rPr>
              <a:t>ik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4" dirty="0">
                <a:latin typeface="Arial"/>
                <a:cs typeface="Arial"/>
              </a:rPr>
              <a:t>m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4" dirty="0">
                <a:latin typeface="Times New Roman"/>
                <a:cs typeface="Times New Roman"/>
              </a:rPr>
              <a:t>ć</a:t>
            </a:r>
            <a:r>
              <a:rPr sz="1900" dirty="0"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24300" y="1768475"/>
            <a:ext cx="4556125" cy="414338"/>
          </a:xfrm>
          <a:prstGeom prst="rect">
            <a:avLst/>
          </a:prstGeom>
        </p:spPr>
        <p:txBody>
          <a:bodyPr lIns="0" tIns="0" rIns="0" bIns="0"/>
          <a:lstStyle>
            <a:lvl1pPr marL="19145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 sz="1900">
                <a:cs typeface="Arial" panose="020B0604020202020204" pitchFamily="34" charset="0"/>
              </a:rPr>
              <a:t>Rezlitati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924300" y="2182813"/>
            <a:ext cx="1638300" cy="576262"/>
          </a:xfrm>
          <a:prstGeom prst="rect">
            <a:avLst/>
          </a:prstGeom>
        </p:spPr>
        <p:txBody>
          <a:bodyPr lIns="0" tIns="0" rIns="0" bIns="0"/>
          <a:lstStyle>
            <a:lvl1pPr marL="5318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Otpor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562600" y="2182813"/>
            <a:ext cx="1520825" cy="576262"/>
          </a:xfrm>
          <a:prstGeom prst="rect">
            <a:avLst/>
          </a:prstGeom>
        </p:spPr>
        <p:txBody>
          <a:bodyPr lIns="0" tIns="0" rIns="0" bIns="0"/>
          <a:lstStyle/>
          <a:p>
            <a:pPr marL="249881">
              <a:lnSpc>
                <a:spcPct val="95825"/>
              </a:lnSpc>
              <a:spcBef>
                <a:spcPts val="302"/>
              </a:spcBef>
              <a:defRPr/>
            </a:pPr>
            <a:r>
              <a:rPr spc="-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iu</a:t>
            </a:r>
            <a:r>
              <a:rPr dirty="0">
                <a:latin typeface="Garamond"/>
                <a:cs typeface="Garamond"/>
              </a:rPr>
              <a:t>š</a:t>
            </a:r>
            <a:r>
              <a:rPr dirty="0">
                <a:latin typeface="Arial"/>
                <a:cs typeface="Arial"/>
              </a:rPr>
              <a:t>n</a:t>
            </a:r>
            <a:r>
              <a:rPr spc="-8"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083425" y="2182813"/>
            <a:ext cx="1566863" cy="576262"/>
          </a:xfrm>
          <a:prstGeom prst="rect">
            <a:avLst/>
          </a:prstGeom>
        </p:spPr>
        <p:txBody>
          <a:bodyPr lIns="0" tIns="0" rIns="0" bIns="0"/>
          <a:lstStyle/>
          <a:p>
            <a:pPr marL="171043">
              <a:lnSpc>
                <a:spcPct val="95825"/>
              </a:lnSpc>
              <a:spcBef>
                <a:spcPts val="364"/>
              </a:spcBef>
              <a:defRPr/>
            </a:pPr>
            <a:r>
              <a:rPr spc="-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e</a:t>
            </a:r>
            <a:r>
              <a:rPr dirty="0">
                <a:latin typeface="Times New Roman"/>
                <a:cs typeface="Times New Roman"/>
              </a:rPr>
              <a:t>ć</a:t>
            </a:r>
            <a:r>
              <a:rPr dirty="0">
                <a:latin typeface="Arial"/>
                <a:cs typeface="Arial"/>
              </a:rPr>
              <a:t>en</a:t>
            </a:r>
            <a:r>
              <a:rPr spc="-8"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52513" y="2759075"/>
            <a:ext cx="2871787" cy="414338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77"/>
              </a:spcBef>
              <a:defRPr/>
            </a:pPr>
            <a:r>
              <a:rPr sz="1900" dirty="0" err="1">
                <a:latin typeface="Arial"/>
                <a:cs typeface="Arial"/>
              </a:rPr>
              <a:t>Kon</a:t>
            </a:r>
            <a:r>
              <a:rPr sz="1900" spc="4" dirty="0" err="1">
                <a:latin typeface="Arial"/>
                <a:cs typeface="Arial"/>
              </a:rPr>
              <a:t>s</a:t>
            </a:r>
            <a:r>
              <a:rPr sz="1900" dirty="0" err="1">
                <a:latin typeface="Arial"/>
                <a:cs typeface="Arial"/>
              </a:rPr>
              <a:t>u</a:t>
            </a:r>
            <a:r>
              <a:rPr lang="en-US" sz="1900" spc="4" dirty="0" err="1">
                <a:latin typeface="Arial"/>
                <a:cs typeface="Arial"/>
              </a:rPr>
              <a:t>l</a:t>
            </a:r>
            <a:r>
              <a:rPr sz="1900" dirty="0" err="1">
                <a:latin typeface="Arial"/>
                <a:cs typeface="Arial"/>
              </a:rPr>
              <a:t>to</a:t>
            </a:r>
            <a:r>
              <a:rPr sz="1900" spc="-4" dirty="0" err="1">
                <a:latin typeface="Arial"/>
                <a:cs typeface="Arial"/>
              </a:rPr>
              <a:t>v</a:t>
            </a:r>
            <a:r>
              <a:rPr sz="1900" dirty="0" err="1">
                <a:latin typeface="Arial"/>
                <a:cs typeface="Arial"/>
              </a:rPr>
              <a:t>an</a:t>
            </a:r>
            <a:r>
              <a:rPr sz="1900" spc="4" dirty="0" err="1">
                <a:latin typeface="Arial"/>
                <a:cs typeface="Arial"/>
              </a:rPr>
              <a:t>j</a:t>
            </a:r>
            <a:r>
              <a:rPr sz="1900" dirty="0" err="1">
                <a:latin typeface="Arial"/>
                <a:cs typeface="Arial"/>
              </a:rPr>
              <a:t>e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8970" name="object 36"/>
          <p:cNvSpPr txBox="1">
            <a:spLocks noChangeArrowheads="1"/>
          </p:cNvSpPr>
          <p:nvPr/>
        </p:nvSpPr>
        <p:spPr bwMode="auto">
          <a:xfrm>
            <a:off x="3924300" y="2759075"/>
            <a:ext cx="1638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8737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18%</a:t>
            </a:r>
          </a:p>
        </p:txBody>
      </p:sp>
      <p:sp>
        <p:nvSpPr>
          <p:cNvPr id="38971" name="object 35"/>
          <p:cNvSpPr txBox="1">
            <a:spLocks noChangeArrowheads="1"/>
          </p:cNvSpPr>
          <p:nvPr/>
        </p:nvSpPr>
        <p:spPr bwMode="auto">
          <a:xfrm>
            <a:off x="5562600" y="2759075"/>
            <a:ext cx="1520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286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27%</a:t>
            </a:r>
          </a:p>
        </p:txBody>
      </p:sp>
      <p:sp>
        <p:nvSpPr>
          <p:cNvPr id="38972" name="object 34"/>
          <p:cNvSpPr txBox="1">
            <a:spLocks noChangeArrowheads="1"/>
          </p:cNvSpPr>
          <p:nvPr/>
        </p:nvSpPr>
        <p:spPr bwMode="auto">
          <a:xfrm>
            <a:off x="7083425" y="2759075"/>
            <a:ext cx="1397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94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55%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52513" y="3173413"/>
            <a:ext cx="2871787" cy="412750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77"/>
              </a:spcBef>
              <a:defRPr/>
            </a:pPr>
            <a:r>
              <a:rPr sz="1900" dirty="0" err="1">
                <a:latin typeface="Arial"/>
                <a:cs typeface="Arial"/>
              </a:rPr>
              <a:t>Ra</a:t>
            </a:r>
            <a:r>
              <a:rPr sz="1900" spc="4" dirty="0" err="1">
                <a:latin typeface="Arial"/>
                <a:cs typeface="Arial"/>
              </a:rPr>
              <a:t>ci</a:t>
            </a:r>
            <a:r>
              <a:rPr sz="1900" dirty="0" err="1">
                <a:latin typeface="Arial"/>
                <a:cs typeface="Arial"/>
              </a:rPr>
              <a:t>ona</a:t>
            </a:r>
            <a:r>
              <a:rPr sz="1900" spc="4" dirty="0" err="1">
                <a:latin typeface="Arial"/>
                <a:cs typeface="Arial"/>
              </a:rPr>
              <a:t>i</a:t>
            </a:r>
            <a:r>
              <a:rPr sz="1900" dirty="0" err="1">
                <a:latin typeface="Arial"/>
                <a:cs typeface="Arial"/>
              </a:rPr>
              <a:t>no</a:t>
            </a:r>
            <a:r>
              <a:rPr sz="1900" spc="-96" dirty="0">
                <a:latin typeface="Arial"/>
                <a:cs typeface="Arial"/>
              </a:rPr>
              <a:t> </a:t>
            </a:r>
            <a:r>
              <a:rPr sz="1900" dirty="0" err="1">
                <a:latin typeface="Arial"/>
                <a:cs typeface="Arial"/>
              </a:rPr>
              <a:t>ube</a:t>
            </a:r>
            <a:r>
              <a:rPr lang="en-US" sz="1900" dirty="0" err="1">
                <a:latin typeface="Arial"/>
                <a:cs typeface="Arial"/>
              </a:rPr>
              <a:t>đ</a:t>
            </a:r>
            <a:r>
              <a:rPr sz="1900" spc="4" dirty="0" err="1">
                <a:latin typeface="Arial"/>
                <a:cs typeface="Arial"/>
              </a:rPr>
              <a:t>i</a:t>
            </a:r>
            <a:r>
              <a:rPr sz="1900" spc="-4" dirty="0" err="1">
                <a:latin typeface="Arial"/>
                <a:cs typeface="Arial"/>
              </a:rPr>
              <a:t>v</a:t>
            </a:r>
            <a:r>
              <a:rPr sz="1900" dirty="0" err="1">
                <a:latin typeface="Arial"/>
                <a:cs typeface="Arial"/>
              </a:rPr>
              <a:t>an</a:t>
            </a:r>
            <a:r>
              <a:rPr sz="1900" spc="4" dirty="0" err="1">
                <a:latin typeface="Arial"/>
                <a:cs typeface="Arial"/>
              </a:rPr>
              <a:t>j</a:t>
            </a:r>
            <a:r>
              <a:rPr sz="1900" dirty="0" err="1">
                <a:latin typeface="Arial"/>
                <a:cs typeface="Arial"/>
              </a:rPr>
              <a:t>e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8974" name="object 32"/>
          <p:cNvSpPr txBox="1">
            <a:spLocks noChangeArrowheads="1"/>
          </p:cNvSpPr>
          <p:nvPr/>
        </p:nvSpPr>
        <p:spPr bwMode="auto">
          <a:xfrm>
            <a:off x="3924300" y="3173413"/>
            <a:ext cx="16383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58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47</a:t>
            </a:r>
          </a:p>
        </p:txBody>
      </p:sp>
      <p:sp>
        <p:nvSpPr>
          <p:cNvPr id="38975" name="object 31"/>
          <p:cNvSpPr txBox="1">
            <a:spLocks noChangeArrowheads="1"/>
          </p:cNvSpPr>
          <p:nvPr/>
        </p:nvSpPr>
        <p:spPr bwMode="auto">
          <a:xfrm>
            <a:off x="5562600" y="3173413"/>
            <a:ext cx="1520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30</a:t>
            </a:r>
          </a:p>
        </p:txBody>
      </p:sp>
      <p:sp>
        <p:nvSpPr>
          <p:cNvPr id="38976" name="object 30"/>
          <p:cNvSpPr txBox="1">
            <a:spLocks noChangeArrowheads="1"/>
          </p:cNvSpPr>
          <p:nvPr/>
        </p:nvSpPr>
        <p:spPr bwMode="auto">
          <a:xfrm>
            <a:off x="7083425" y="3173413"/>
            <a:ext cx="1397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477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52513" y="3586163"/>
            <a:ext cx="2871787" cy="412750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77"/>
              </a:spcBef>
              <a:defRPr/>
            </a:pPr>
            <a:r>
              <a:rPr sz="1900" dirty="0">
                <a:latin typeface="Arial"/>
                <a:cs typeface="Arial"/>
              </a:rPr>
              <a:t>In</a:t>
            </a:r>
            <a:r>
              <a:rPr sz="1900" spc="4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p</a:t>
            </a:r>
            <a:r>
              <a:rPr sz="1900" spc="4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ra</a:t>
            </a:r>
            <a:r>
              <a:rPr sz="1900" spc="4" dirty="0">
                <a:latin typeface="Arial"/>
                <a:cs typeface="Arial"/>
              </a:rPr>
              <a:t>cij</a:t>
            </a:r>
            <a:r>
              <a:rPr sz="1900" dirty="0"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978" name="object 28"/>
          <p:cNvSpPr txBox="1">
            <a:spLocks noChangeArrowheads="1"/>
          </p:cNvSpPr>
          <p:nvPr/>
        </p:nvSpPr>
        <p:spPr bwMode="auto">
          <a:xfrm>
            <a:off x="3924300" y="3586163"/>
            <a:ext cx="16383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493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0</a:t>
            </a:r>
          </a:p>
        </p:txBody>
      </p:sp>
      <p:sp>
        <p:nvSpPr>
          <p:cNvPr id="38979" name="object 27"/>
          <p:cNvSpPr txBox="1">
            <a:spLocks noChangeArrowheads="1"/>
          </p:cNvSpPr>
          <p:nvPr/>
        </p:nvSpPr>
        <p:spPr bwMode="auto">
          <a:xfrm>
            <a:off x="5562600" y="3586163"/>
            <a:ext cx="1520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980" name="object 26"/>
          <p:cNvSpPr txBox="1">
            <a:spLocks noChangeArrowheads="1"/>
          </p:cNvSpPr>
          <p:nvPr/>
        </p:nvSpPr>
        <p:spPr bwMode="auto">
          <a:xfrm>
            <a:off x="7083425" y="3586163"/>
            <a:ext cx="1397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477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75"/>
              </a:spcBef>
            </a:pPr>
            <a:r>
              <a:rPr lang="en-US">
                <a:cs typeface="Arial" panose="020B0604020202020204" pitchFamily="34" charset="0"/>
              </a:rPr>
              <a:t>90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52513" y="3998913"/>
            <a:ext cx="2871787" cy="412750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90"/>
              </a:spcBef>
              <a:defRPr/>
            </a:pPr>
            <a:r>
              <a:rPr sz="1900" dirty="0">
                <a:latin typeface="Arial"/>
                <a:cs typeface="Arial"/>
              </a:rPr>
              <a:t>Ingra</a:t>
            </a:r>
            <a:r>
              <a:rPr sz="1900" spc="4" dirty="0">
                <a:latin typeface="Arial"/>
                <a:cs typeface="Arial"/>
              </a:rPr>
              <a:t>cij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4" dirty="0">
                <a:latin typeface="Arial"/>
                <a:cs typeface="Arial"/>
              </a:rPr>
              <a:t>cij</a:t>
            </a:r>
            <a:r>
              <a:rPr sz="1900" dirty="0"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982" name="object 24"/>
          <p:cNvSpPr txBox="1">
            <a:spLocks noChangeArrowheads="1"/>
          </p:cNvSpPr>
          <p:nvPr/>
        </p:nvSpPr>
        <p:spPr bwMode="auto">
          <a:xfrm>
            <a:off x="3924300" y="3998913"/>
            <a:ext cx="16383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58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41</a:t>
            </a:r>
          </a:p>
        </p:txBody>
      </p:sp>
      <p:sp>
        <p:nvSpPr>
          <p:cNvPr id="38983" name="object 23"/>
          <p:cNvSpPr txBox="1">
            <a:spLocks noChangeArrowheads="1"/>
          </p:cNvSpPr>
          <p:nvPr/>
        </p:nvSpPr>
        <p:spPr bwMode="auto">
          <a:xfrm>
            <a:off x="5562600" y="3998913"/>
            <a:ext cx="1520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28</a:t>
            </a:r>
          </a:p>
        </p:txBody>
      </p:sp>
      <p:sp>
        <p:nvSpPr>
          <p:cNvPr id="38984" name="object 22"/>
          <p:cNvSpPr txBox="1">
            <a:spLocks noChangeArrowheads="1"/>
          </p:cNvSpPr>
          <p:nvPr/>
        </p:nvSpPr>
        <p:spPr bwMode="auto">
          <a:xfrm>
            <a:off x="7083425" y="3998913"/>
            <a:ext cx="1397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477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31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52513" y="4411663"/>
            <a:ext cx="2871787" cy="414337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77"/>
              </a:spcBef>
              <a:defRPr/>
            </a:pPr>
            <a:r>
              <a:rPr sz="1900" dirty="0" err="1">
                <a:latin typeface="Arial"/>
                <a:cs typeface="Arial"/>
              </a:rPr>
              <a:t>Koa</a:t>
            </a:r>
            <a:r>
              <a:rPr lang="en-US" sz="1900" spc="4" dirty="0" err="1">
                <a:latin typeface="Arial"/>
                <a:cs typeface="Arial"/>
              </a:rPr>
              <a:t>l</a:t>
            </a:r>
            <a:r>
              <a:rPr sz="1900" spc="4" dirty="0" err="1">
                <a:latin typeface="Arial"/>
                <a:cs typeface="Arial"/>
              </a:rPr>
              <a:t>ic</a:t>
            </a:r>
            <a:r>
              <a:rPr sz="1900" spc="-8" dirty="0" err="1">
                <a:latin typeface="Arial"/>
                <a:cs typeface="Arial"/>
              </a:rPr>
              <a:t>i</a:t>
            </a:r>
            <a:r>
              <a:rPr sz="1900" spc="4" dirty="0" err="1">
                <a:latin typeface="Arial"/>
                <a:cs typeface="Arial"/>
              </a:rPr>
              <a:t>j</a:t>
            </a:r>
            <a:r>
              <a:rPr sz="1900" dirty="0" err="1">
                <a:latin typeface="Arial"/>
                <a:cs typeface="Arial"/>
              </a:rPr>
              <a:t>a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8986" name="object 20"/>
          <p:cNvSpPr txBox="1">
            <a:spLocks noChangeArrowheads="1"/>
          </p:cNvSpPr>
          <p:nvPr/>
        </p:nvSpPr>
        <p:spPr bwMode="auto">
          <a:xfrm>
            <a:off x="3924300" y="4411663"/>
            <a:ext cx="16383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58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53</a:t>
            </a:r>
          </a:p>
        </p:txBody>
      </p:sp>
      <p:sp>
        <p:nvSpPr>
          <p:cNvPr id="38987" name="object 19"/>
          <p:cNvSpPr txBox="1">
            <a:spLocks noChangeArrowheads="1"/>
          </p:cNvSpPr>
          <p:nvPr/>
        </p:nvSpPr>
        <p:spPr bwMode="auto">
          <a:xfrm>
            <a:off x="5562600" y="4411663"/>
            <a:ext cx="15208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44</a:t>
            </a:r>
          </a:p>
        </p:txBody>
      </p:sp>
      <p:sp>
        <p:nvSpPr>
          <p:cNvPr id="38988" name="object 18"/>
          <p:cNvSpPr txBox="1">
            <a:spLocks noChangeArrowheads="1"/>
          </p:cNvSpPr>
          <p:nvPr/>
        </p:nvSpPr>
        <p:spPr bwMode="auto">
          <a:xfrm>
            <a:off x="7083425" y="4411663"/>
            <a:ext cx="1397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112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52513" y="4826000"/>
            <a:ext cx="2871787" cy="412750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77"/>
              </a:spcBef>
              <a:defRPr/>
            </a:pPr>
            <a:r>
              <a:rPr sz="1900" dirty="0">
                <a:latin typeface="Arial"/>
                <a:cs typeface="Arial"/>
              </a:rPr>
              <a:t>Pr</a:t>
            </a:r>
            <a:r>
              <a:rPr sz="1900" spc="4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t</a:t>
            </a:r>
            <a:r>
              <a:rPr sz="1900" spc="4" dirty="0">
                <a:latin typeface="Arial"/>
                <a:cs typeface="Arial"/>
              </a:rPr>
              <a:t>is</a:t>
            </a:r>
            <a:r>
              <a:rPr sz="1900" dirty="0">
                <a:latin typeface="Arial"/>
                <a:cs typeface="Arial"/>
              </a:rPr>
              <a:t>ak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990" name="object 16"/>
          <p:cNvSpPr txBox="1">
            <a:spLocks noChangeArrowheads="1"/>
          </p:cNvSpPr>
          <p:nvPr/>
        </p:nvSpPr>
        <p:spPr bwMode="auto">
          <a:xfrm>
            <a:off x="3924300" y="4826000"/>
            <a:ext cx="16383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58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56</a:t>
            </a:r>
          </a:p>
        </p:txBody>
      </p:sp>
      <p:sp>
        <p:nvSpPr>
          <p:cNvPr id="38991" name="object 15"/>
          <p:cNvSpPr txBox="1">
            <a:spLocks noChangeArrowheads="1"/>
          </p:cNvSpPr>
          <p:nvPr/>
        </p:nvSpPr>
        <p:spPr bwMode="auto">
          <a:xfrm>
            <a:off x="5562600" y="4826000"/>
            <a:ext cx="1520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41</a:t>
            </a:r>
          </a:p>
        </p:txBody>
      </p:sp>
      <p:sp>
        <p:nvSpPr>
          <p:cNvPr id="38992" name="object 14"/>
          <p:cNvSpPr txBox="1">
            <a:spLocks noChangeArrowheads="1"/>
          </p:cNvSpPr>
          <p:nvPr/>
        </p:nvSpPr>
        <p:spPr bwMode="auto">
          <a:xfrm>
            <a:off x="7083425" y="4826000"/>
            <a:ext cx="1397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112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2513" y="5238750"/>
            <a:ext cx="2871787" cy="414338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77"/>
              </a:spcBef>
              <a:defRPr/>
            </a:pPr>
            <a:r>
              <a:rPr sz="1900" dirty="0">
                <a:latin typeface="Arial"/>
                <a:cs typeface="Arial"/>
              </a:rPr>
              <a:t>Leg</a:t>
            </a:r>
            <a:r>
              <a:rPr sz="1900" spc="4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t</a:t>
            </a:r>
            <a:r>
              <a:rPr sz="1900" spc="4" dirty="0">
                <a:latin typeface="Arial"/>
                <a:cs typeface="Arial"/>
              </a:rPr>
              <a:t>i</a:t>
            </a:r>
            <a:r>
              <a:rPr sz="1900" spc="-4" dirty="0">
                <a:latin typeface="Arial"/>
                <a:cs typeface="Arial"/>
              </a:rPr>
              <a:t>m</a:t>
            </a:r>
            <a:r>
              <a:rPr sz="1900" spc="4" dirty="0">
                <a:latin typeface="Arial"/>
                <a:cs typeface="Arial"/>
              </a:rPr>
              <a:t>is</a:t>
            </a:r>
            <a:r>
              <a:rPr sz="1900" dirty="0">
                <a:latin typeface="Arial"/>
                <a:cs typeface="Arial"/>
              </a:rPr>
              <a:t>an</a:t>
            </a:r>
            <a:r>
              <a:rPr sz="1900" spc="4" dirty="0">
                <a:latin typeface="Arial"/>
                <a:cs typeface="Arial"/>
              </a:rPr>
              <a:t>j</a:t>
            </a:r>
            <a:r>
              <a:rPr sz="1900" dirty="0"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994" name="object 12"/>
          <p:cNvSpPr txBox="1">
            <a:spLocks noChangeArrowheads="1"/>
          </p:cNvSpPr>
          <p:nvPr/>
        </p:nvSpPr>
        <p:spPr bwMode="auto">
          <a:xfrm>
            <a:off x="3924300" y="5238750"/>
            <a:ext cx="1638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58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44</a:t>
            </a:r>
          </a:p>
        </p:txBody>
      </p:sp>
      <p:sp>
        <p:nvSpPr>
          <p:cNvPr id="38995" name="object 11"/>
          <p:cNvSpPr txBox="1">
            <a:spLocks noChangeArrowheads="1"/>
          </p:cNvSpPr>
          <p:nvPr/>
        </p:nvSpPr>
        <p:spPr bwMode="auto">
          <a:xfrm>
            <a:off x="5562600" y="5238750"/>
            <a:ext cx="1520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56</a:t>
            </a:r>
          </a:p>
        </p:txBody>
      </p:sp>
      <p:sp>
        <p:nvSpPr>
          <p:cNvPr id="38996" name="object 10"/>
          <p:cNvSpPr txBox="1">
            <a:spLocks noChangeArrowheads="1"/>
          </p:cNvSpPr>
          <p:nvPr/>
        </p:nvSpPr>
        <p:spPr bwMode="auto">
          <a:xfrm>
            <a:off x="7083425" y="5238750"/>
            <a:ext cx="1397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112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2513" y="5653088"/>
            <a:ext cx="2871787" cy="412750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68"/>
              </a:spcBef>
              <a:defRPr/>
            </a:pPr>
            <a:r>
              <a:rPr sz="1900" dirty="0" err="1">
                <a:latin typeface="Arial"/>
                <a:cs typeface="Arial"/>
              </a:rPr>
              <a:t>L</a:t>
            </a:r>
            <a:r>
              <a:rPr sz="1900" spc="4" dirty="0" err="1">
                <a:latin typeface="Arial"/>
                <a:cs typeface="Arial"/>
              </a:rPr>
              <a:t>i</a:t>
            </a:r>
            <a:r>
              <a:rPr sz="1900" spc="-4" dirty="0" err="1">
                <a:latin typeface="Times New Roman"/>
                <a:cs typeface="Times New Roman"/>
              </a:rPr>
              <a:t>č</a:t>
            </a:r>
            <a:r>
              <a:rPr sz="1900" dirty="0" err="1">
                <a:latin typeface="Arial"/>
                <a:cs typeface="Arial"/>
              </a:rPr>
              <a:t>na</a:t>
            </a:r>
            <a:r>
              <a:rPr sz="1900" spc="-36" dirty="0">
                <a:latin typeface="Arial"/>
                <a:cs typeface="Arial"/>
              </a:rPr>
              <a:t> </a:t>
            </a:r>
            <a:r>
              <a:rPr sz="1900" spc="-4" dirty="0" err="1" smtClean="0">
                <a:latin typeface="Arial"/>
                <a:cs typeface="Arial"/>
              </a:rPr>
              <a:t>m</a:t>
            </a:r>
            <a:r>
              <a:rPr sz="1900" dirty="0" err="1" smtClean="0">
                <a:latin typeface="Arial"/>
                <a:cs typeface="Arial"/>
              </a:rPr>
              <a:t>o</a:t>
            </a:r>
            <a:r>
              <a:rPr lang="sr-Latn-RS" sz="1900" spc="4" dirty="0">
                <a:latin typeface="Arial"/>
                <a:cs typeface="Arial"/>
              </a:rPr>
              <a:t>l</a:t>
            </a:r>
            <a:r>
              <a:rPr sz="1900" dirty="0" err="1" smtClean="0">
                <a:latin typeface="Arial"/>
                <a:cs typeface="Arial"/>
              </a:rPr>
              <a:t>ba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8998" name="object 8"/>
          <p:cNvSpPr txBox="1">
            <a:spLocks noChangeArrowheads="1"/>
          </p:cNvSpPr>
          <p:nvPr/>
        </p:nvSpPr>
        <p:spPr bwMode="auto">
          <a:xfrm>
            <a:off x="3924300" y="5653088"/>
            <a:ext cx="16383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58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25</a:t>
            </a:r>
          </a:p>
        </p:txBody>
      </p:sp>
      <p:sp>
        <p:nvSpPr>
          <p:cNvPr id="38999" name="object 7"/>
          <p:cNvSpPr txBox="1">
            <a:spLocks noChangeArrowheads="1"/>
          </p:cNvSpPr>
          <p:nvPr/>
        </p:nvSpPr>
        <p:spPr bwMode="auto">
          <a:xfrm>
            <a:off x="5562600" y="5653088"/>
            <a:ext cx="1520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000" name="object 6"/>
          <p:cNvSpPr txBox="1">
            <a:spLocks noChangeArrowheads="1"/>
          </p:cNvSpPr>
          <p:nvPr/>
        </p:nvSpPr>
        <p:spPr bwMode="auto">
          <a:xfrm>
            <a:off x="7083425" y="5653088"/>
            <a:ext cx="1397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477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42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2513" y="6065838"/>
            <a:ext cx="2871787" cy="414337"/>
          </a:xfrm>
          <a:prstGeom prst="rect">
            <a:avLst/>
          </a:prstGeom>
        </p:spPr>
        <p:txBody>
          <a:bodyPr lIns="0" tIns="0" rIns="0" bIns="0"/>
          <a:lstStyle/>
          <a:p>
            <a:pPr marL="80178">
              <a:lnSpc>
                <a:spcPct val="95825"/>
              </a:lnSpc>
              <a:spcBef>
                <a:spcPts val="377"/>
              </a:spcBef>
              <a:defRPr/>
            </a:pPr>
            <a:r>
              <a:rPr sz="1900" dirty="0">
                <a:latin typeface="Arial"/>
                <a:cs typeface="Arial"/>
              </a:rPr>
              <a:t>Ra</a:t>
            </a:r>
            <a:r>
              <a:rPr sz="1900" spc="4" dirty="0">
                <a:latin typeface="Arial"/>
                <a:cs typeface="Arial"/>
              </a:rPr>
              <a:t>z</a:t>
            </a:r>
            <a:r>
              <a:rPr sz="1900" spc="-4" dirty="0">
                <a:latin typeface="Arial"/>
                <a:cs typeface="Arial"/>
              </a:rPr>
              <a:t>m</a:t>
            </a:r>
            <a:r>
              <a:rPr sz="1900" dirty="0">
                <a:latin typeface="Arial"/>
                <a:cs typeface="Arial"/>
              </a:rPr>
              <a:t>ena</a:t>
            </a:r>
            <a:endParaRPr sz="1900">
              <a:latin typeface="Arial"/>
              <a:cs typeface="Arial"/>
            </a:endParaRPr>
          </a:p>
        </p:txBody>
      </p:sp>
      <p:sp>
        <p:nvSpPr>
          <p:cNvPr id="39002" name="object 4"/>
          <p:cNvSpPr txBox="1">
            <a:spLocks noChangeArrowheads="1"/>
          </p:cNvSpPr>
          <p:nvPr/>
        </p:nvSpPr>
        <p:spPr bwMode="auto">
          <a:xfrm>
            <a:off x="3924300" y="6065838"/>
            <a:ext cx="16383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58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24</a:t>
            </a:r>
          </a:p>
        </p:txBody>
      </p:sp>
      <p:sp>
        <p:nvSpPr>
          <p:cNvPr id="39003" name="object 3"/>
          <p:cNvSpPr txBox="1">
            <a:spLocks noChangeArrowheads="1"/>
          </p:cNvSpPr>
          <p:nvPr/>
        </p:nvSpPr>
        <p:spPr bwMode="auto">
          <a:xfrm>
            <a:off x="5562600" y="6065838"/>
            <a:ext cx="15208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41</a:t>
            </a:r>
          </a:p>
        </p:txBody>
      </p:sp>
      <p:sp>
        <p:nvSpPr>
          <p:cNvPr id="39004" name="object 2"/>
          <p:cNvSpPr txBox="1">
            <a:spLocks noChangeArrowheads="1"/>
          </p:cNvSpPr>
          <p:nvPr/>
        </p:nvSpPr>
        <p:spPr bwMode="auto">
          <a:xfrm>
            <a:off x="7083425" y="6065838"/>
            <a:ext cx="1397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477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>
                <a:cs typeface="Arial" panose="020B0604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4160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37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object 36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object 35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object 34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2" name="object 33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3" name="object 32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4" name="object 31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5" name="object 30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6" name="object 29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7" name="object 28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8" name="object 27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9" name="object 26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0" name="object 25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1" name="object 24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2" name="object 23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3" name="object 22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4" name="object 21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object 20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object 19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object 18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object 17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object 16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object 15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object 14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2" name="object 13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3" name="object 12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4" name="object 11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5" name="object 10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6" name="object 9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7" name="object 8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8" name="object 7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9" name="object 6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1120775" y="1082675"/>
            <a:ext cx="5922963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KT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I U O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G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AN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-8" dirty="0">
                <a:solidFill>
                  <a:srgbClr val="320065"/>
                </a:solidFill>
                <a:latin typeface="Arial"/>
                <a:cs typeface="Arial"/>
              </a:rPr>
              <a:t>Z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AC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JI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4188" y="2944813"/>
            <a:ext cx="3776662" cy="388937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902"/>
              </a:lnSpc>
              <a:spcBef>
                <a:spcPts val="145"/>
              </a:spcBef>
              <a:defRPr/>
            </a:pP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8" dirty="0">
                <a:latin typeface="Times New Roman"/>
                <a:cs typeface="Times New Roman"/>
              </a:rPr>
              <a:t>na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8" dirty="0">
                <a:latin typeface="Times New Roman"/>
                <a:cs typeface="Times New Roman"/>
              </a:rPr>
              <a:t>ž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52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8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oše</a:t>
            </a:r>
            <a:r>
              <a:rPr sz="2800" spc="5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oko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8" dirty="0">
                <a:latin typeface="Times New Roman"/>
                <a:cs typeface="Times New Roman"/>
              </a:rPr>
              <a:t>0</a:t>
            </a:r>
            <a:r>
              <a:rPr sz="2800" dirty="0">
                <a:latin typeface="Times New Roman"/>
                <a:cs typeface="Times New Roman"/>
              </a:rPr>
              <a:t>%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8800" y="2944813"/>
            <a:ext cx="1800225" cy="388937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902"/>
              </a:lnSpc>
              <a:spcBef>
                <a:spcPts val="145"/>
              </a:spcBef>
              <a:defRPr/>
            </a:pP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8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spc="8" dirty="0">
                <a:latin typeface="Times New Roman"/>
                <a:cs typeface="Times New Roman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47" dirty="0">
                <a:latin typeface="Times New Roman"/>
                <a:cs typeface="Times New Roman"/>
              </a:rPr>
              <a:t> </a:t>
            </a:r>
            <a:r>
              <a:rPr sz="2800" spc="8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47863" y="3359150"/>
            <a:ext cx="5589587" cy="388938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902"/>
              </a:lnSpc>
              <a:spcBef>
                <a:spcPts val="145"/>
              </a:spcBef>
              <a:defRPr/>
            </a:pPr>
            <a:r>
              <a:rPr sz="2800" spc="-4" dirty="0" err="1">
                <a:latin typeface="Times New Roman"/>
                <a:cs typeface="Times New Roman"/>
              </a:rPr>
              <a:t>r</a:t>
            </a:r>
            <a:r>
              <a:rPr sz="2800" dirty="0" err="1">
                <a:latin typeface="Times New Roman"/>
                <a:cs typeface="Times New Roman"/>
              </a:rPr>
              <a:t>ešav</a:t>
            </a:r>
            <a:r>
              <a:rPr sz="2800" spc="8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r>
              <a:rPr sz="2800" spc="4" dirty="0" err="1">
                <a:latin typeface="Times New Roman"/>
                <a:cs typeface="Times New Roman"/>
              </a:rPr>
              <a:t>j</a:t>
            </a:r>
            <a:r>
              <a:rPr sz="2800" dirty="0" err="1">
                <a:latin typeface="Times New Roman"/>
                <a:cs typeface="Times New Roman"/>
              </a:rPr>
              <a:t>e</a:t>
            </a:r>
            <a:r>
              <a:rPr sz="2800" spc="34" dirty="0">
                <a:latin typeface="Times New Roman"/>
                <a:cs typeface="Times New Roman"/>
              </a:rPr>
              <a:t> </a:t>
            </a:r>
            <a:r>
              <a:rPr sz="2800" spc="8" dirty="0">
                <a:latin typeface="Times New Roman"/>
                <a:cs typeface="Times New Roman"/>
              </a:rPr>
              <a:t>ko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li</a:t>
            </a:r>
            <a:r>
              <a:rPr sz="2800" dirty="0">
                <a:latin typeface="Times New Roman"/>
                <a:cs typeface="Times New Roman"/>
              </a:rPr>
              <a:t>ka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4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8" dirty="0">
                <a:latin typeface="Times New Roman"/>
                <a:cs typeface="Times New Roman"/>
              </a:rPr>
              <a:t>rg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zac</a:t>
            </a:r>
            <a:r>
              <a:rPr sz="2800" spc="4" dirty="0">
                <a:latin typeface="Times New Roman"/>
                <a:cs typeface="Times New Roman"/>
              </a:rPr>
              <a:t>ij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31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46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3" name="object 45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4" name="object 44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5" name="object 43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object 42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object 41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object 40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object 39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0" name="object 38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1" name="object 37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2" name="object 36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3" name="object 35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4" name="object 34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5" name="object 33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6" name="object 32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7" name="object 31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8" name="object 30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9" name="object 29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0" name="object 28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object 27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2" name="object 26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3" name="object 25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4" name="object 24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5" name="object 23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6" name="object 22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7" name="object 21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8" name="object 20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9" name="object 19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0" name="object 18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1" name="object 17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2" name="object 16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3" name="object 15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1155700" y="509588"/>
            <a:ext cx="3217863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P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j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am k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on</a:t>
            </a:r>
            <a:r>
              <a:rPr sz="3400" b="1" spc="8" dirty="0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400" b="1" spc="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spc="-4" dirty="0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a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388" y="1065213"/>
            <a:ext cx="8208962" cy="5100637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88"/>
              </a:lnSpc>
              <a:spcBef>
                <a:spcPts val="88"/>
              </a:spcBef>
            </a:pP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Konflikt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je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neslaganje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između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dve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osobe </a:t>
            </a:r>
            <a:r>
              <a:rPr lang="en-US" sz="2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ili</a:t>
            </a: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više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clanova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organizacije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iii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grupa</a:t>
            </a:r>
            <a:endParaRPr 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788"/>
              </a:lnSpc>
              <a:spcBef>
                <a:spcPts val="88"/>
              </a:spcBef>
            </a:pPr>
            <a:endParaRPr lang="en-US" sz="2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2113"/>
              </a:lnSpc>
              <a:spcBef>
                <a:spcPts val="313"/>
              </a:spcBef>
            </a:pPr>
            <a:r>
              <a:rPr lang="en-US" sz="2200" dirty="0" err="1">
                <a:cs typeface="Arial" panose="020B0604020202020204" pitchFamily="34" charset="0"/>
              </a:rPr>
              <a:t>Konflikt</a:t>
            </a:r>
            <a:r>
              <a:rPr lang="en-US" sz="2200" dirty="0">
                <a:cs typeface="Arial" panose="020B0604020202020204" pitchFamily="34" charset="0"/>
              </a:rPr>
              <a:t> (</a:t>
            </a:r>
            <a:r>
              <a:rPr lang="en-US" sz="2200" dirty="0" err="1">
                <a:cs typeface="Arial" panose="020B0604020202020204" pitchFamily="34" charset="0"/>
              </a:rPr>
              <a:t>sukob</a:t>
            </a:r>
            <a:r>
              <a:rPr lang="en-US" sz="2200" dirty="0">
                <a:cs typeface="Arial" panose="020B0604020202020204" pitchFamily="34" charset="0"/>
              </a:rPr>
              <a:t>) </a:t>
            </a:r>
            <a:r>
              <a:rPr lang="en-US" sz="2200" dirty="0" err="1">
                <a:cs typeface="Arial" panose="020B0604020202020204" pitchFamily="34" charset="0"/>
              </a:rPr>
              <a:t>predstavija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situaciju</a:t>
            </a:r>
            <a:r>
              <a:rPr lang="en-US" sz="2200" dirty="0">
                <a:cs typeface="Arial" panose="020B0604020202020204" pitchFamily="34" charset="0"/>
              </a:rPr>
              <a:t> u </a:t>
            </a:r>
            <a:r>
              <a:rPr lang="en-US" sz="2200" dirty="0" err="1">
                <a:cs typeface="Arial" panose="020B0604020202020204" pitchFamily="34" charset="0"/>
              </a:rPr>
              <a:t>kojoj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postoje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sukobljena</a:t>
            </a:r>
            <a:r>
              <a:rPr lang="en-US" sz="22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2113"/>
              </a:lnSpc>
            </a:pPr>
            <a:r>
              <a:rPr lang="en-US" sz="2200" dirty="0" err="1">
                <a:cs typeface="Arial" panose="020B0604020202020204" pitchFamily="34" charset="0"/>
              </a:rPr>
              <a:t>najmanje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dva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</a:t>
            </a:r>
            <a:r>
              <a:rPr lang="en-US" sz="2200" dirty="0">
                <a:cs typeface="Arial" panose="020B0604020202020204" pitchFamily="34" charset="0"/>
              </a:rPr>
              <a:t> vise </a:t>
            </a:r>
            <a:r>
              <a:rPr lang="en-US" sz="2200" dirty="0" err="1">
                <a:cs typeface="Arial" panose="020B0604020202020204" pitchFamily="34" charset="0"/>
              </a:rPr>
              <a:t>različita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suprotna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mišljenja</a:t>
            </a:r>
            <a:r>
              <a:rPr lang="en-US" sz="2200" dirty="0">
                <a:cs typeface="Arial" panose="020B0604020202020204" pitchFamily="34" charset="0"/>
              </a:rPr>
              <a:t> o </a:t>
            </a:r>
            <a:r>
              <a:rPr lang="en-US" sz="2200" dirty="0" err="1">
                <a:cs typeface="Arial" panose="020B0604020202020204" pitchFamily="34" charset="0"/>
              </a:rPr>
              <a:t>situaciji</a:t>
            </a:r>
            <a:r>
              <a:rPr lang="en-US" sz="2200" dirty="0">
                <a:cs typeface="Arial" panose="020B0604020202020204" pitchFamily="34" charset="0"/>
              </a:rPr>
              <a:t>, </a:t>
            </a:r>
          </a:p>
          <a:p>
            <a:pPr eaLnBrk="1" hangingPunct="1">
              <a:lnSpc>
                <a:spcPts val="2113"/>
              </a:lnSpc>
            </a:pPr>
            <a:r>
              <a:rPr lang="en-US" sz="2200" dirty="0" err="1">
                <a:cs typeface="Arial" panose="020B0604020202020204" pitchFamily="34" charset="0"/>
              </a:rPr>
              <a:t>zbivanju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tendenciji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osećajima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načinu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rešavanja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nekog</a:t>
            </a:r>
            <a:r>
              <a:rPr lang="en-US" sz="22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2113"/>
              </a:lnSpc>
            </a:pPr>
            <a:r>
              <a:rPr lang="en-US" sz="2200" dirty="0" err="1">
                <a:cs typeface="Arial" panose="020B0604020202020204" pitchFamily="34" charset="0"/>
              </a:rPr>
              <a:t>problema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nesuglasnosti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ciljeva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mogućih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načina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njihovih</a:t>
            </a:r>
            <a:r>
              <a:rPr lang="en-US" sz="22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2113"/>
              </a:lnSpc>
            </a:pPr>
            <a:r>
              <a:rPr lang="en-US" sz="2200" dirty="0" err="1">
                <a:cs typeface="Arial" panose="020B0604020202020204" pitchFamily="34" charset="0"/>
              </a:rPr>
              <a:t>ostvarenja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slično</a:t>
            </a:r>
            <a:endParaRPr lang="en-US" sz="2200" dirty="0">
              <a:cs typeface="Arial" panose="020B0604020202020204" pitchFamily="34" charset="0"/>
            </a:endParaRPr>
          </a:p>
          <a:p>
            <a:pPr eaLnBrk="1" hangingPunct="1">
              <a:lnSpc>
                <a:spcPts val="2113"/>
              </a:lnSpc>
            </a:pPr>
            <a:endParaRPr lang="en-US" sz="2200" dirty="0">
              <a:cs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spcBef>
                <a:spcPts val="400"/>
              </a:spcBef>
            </a:pPr>
            <a:r>
              <a:rPr lang="en-US" sz="2200" dirty="0" err="1">
                <a:cs typeface="Arial" panose="020B0604020202020204" pitchFamily="34" charset="0"/>
              </a:rPr>
              <a:t>Nastanak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konfiikta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uglavnom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proizilazi</a:t>
            </a:r>
            <a:r>
              <a:rPr lang="en-US" sz="2200" dirty="0">
                <a:cs typeface="Arial" panose="020B0604020202020204" pitchFamily="34" charset="0"/>
              </a:rPr>
              <a:t>: </a:t>
            </a:r>
            <a:r>
              <a:rPr lang="en-US" sz="2200" dirty="0" err="1">
                <a:cs typeface="Arial" panose="020B0604020202020204" pitchFamily="34" charset="0"/>
              </a:rPr>
              <a:t>zato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što</a:t>
            </a:r>
            <a:r>
              <a:rPr lang="en-US" sz="2200" dirty="0">
                <a:cs typeface="Arial" panose="020B0604020202020204" pitchFamily="34" charset="0"/>
              </a:rPr>
              <a:t> dele </a:t>
            </a:r>
            <a:r>
              <a:rPr lang="en-US" sz="2200" dirty="0" err="1">
                <a:cs typeface="Arial" panose="020B0604020202020204" pitchFamily="34" charset="0"/>
              </a:rPr>
              <a:t>retke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resurse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zadatke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imaju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različite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ciljeve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stavove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percepcije</a:t>
            </a:r>
            <a:endParaRPr lang="en-US" sz="2200" dirty="0">
              <a:cs typeface="Arial" panose="020B0604020202020204" pitchFamily="34" charset="0"/>
            </a:endParaRPr>
          </a:p>
          <a:p>
            <a:pPr eaLnBrk="1" hangingPunct="1">
              <a:lnSpc>
                <a:spcPts val="2113"/>
              </a:lnSpc>
            </a:pPr>
            <a:endParaRPr lang="en-US" sz="2200" dirty="0">
              <a:cs typeface="Arial" panose="020B0604020202020204" pitchFamily="34" charset="0"/>
            </a:endParaRPr>
          </a:p>
          <a:p>
            <a:pPr eaLnBrk="1" hangingPunct="1"/>
            <a:r>
              <a:rPr lang="en-US" sz="2200" b="1" i="1" dirty="0" err="1"/>
              <a:t>Re</a:t>
            </a:r>
            <a:r>
              <a:rPr lang="en-US" sz="2200" b="1" dirty="0" err="1"/>
              <a:t>č</a:t>
            </a:r>
            <a:r>
              <a:rPr lang="en-US" sz="2200" b="1" dirty="0"/>
              <a:t> </a:t>
            </a:r>
            <a:r>
              <a:rPr lang="en-US" sz="2200" b="1" i="1" dirty="0" err="1"/>
              <a:t>konflikt</a:t>
            </a:r>
            <a:r>
              <a:rPr lang="en-US" sz="2200" b="1" i="1" dirty="0"/>
              <a:t> </a:t>
            </a:r>
            <a:r>
              <a:rPr lang="en-US" sz="2200" b="1" i="1" dirty="0" err="1"/>
              <a:t>latinskog</a:t>
            </a:r>
            <a:r>
              <a:rPr lang="en-US" sz="2200" b="1" i="1" dirty="0"/>
              <a:t> </a:t>
            </a:r>
            <a:r>
              <a:rPr lang="en-US" sz="2200" b="1" i="1" dirty="0" err="1" smtClean="0"/>
              <a:t>porekla</a:t>
            </a:r>
            <a:r>
              <a:rPr lang="en-US" sz="2200" b="1" i="1" dirty="0"/>
              <a:t>, “</a:t>
            </a:r>
            <a:r>
              <a:rPr lang="en-US" sz="2200" b="1" i="1" dirty="0" err="1"/>
              <a:t>conflictus</a:t>
            </a:r>
            <a:r>
              <a:rPr lang="en-US" sz="2200" b="1" i="1" dirty="0"/>
              <a:t>”-</a:t>
            </a:r>
            <a:r>
              <a:rPr lang="en-US" sz="2200" b="1" i="1" dirty="0" err="1"/>
              <a:t>udarati</a:t>
            </a:r>
            <a:r>
              <a:rPr lang="en-US" sz="2200" b="1" i="1" dirty="0"/>
              <a:t> se</a:t>
            </a:r>
          </a:p>
          <a:p>
            <a:pPr eaLnBrk="1" hangingPunct="1"/>
            <a:r>
              <a:rPr lang="en-US" sz="2200" b="1" i="1" dirty="0" err="1"/>
              <a:t>me</a:t>
            </a:r>
            <a:r>
              <a:rPr lang="en-US" sz="2200" b="1" dirty="0" err="1"/>
              <a:t>đ</a:t>
            </a:r>
            <a:r>
              <a:rPr lang="en-US" sz="2200" b="1" i="1" dirty="0" err="1"/>
              <a:t>usobno</a:t>
            </a:r>
            <a:r>
              <a:rPr lang="en-US" sz="2200" b="1" i="1" dirty="0"/>
              <a:t>.”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40996" name="object 12"/>
          <p:cNvSpPr txBox="1">
            <a:spLocks noChangeArrowheads="1"/>
          </p:cNvSpPr>
          <p:nvPr/>
        </p:nvSpPr>
        <p:spPr bwMode="auto">
          <a:xfrm>
            <a:off x="1120775" y="1978025"/>
            <a:ext cx="1666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50"/>
              </a:lnSpc>
              <a:spcBef>
                <a:spcPts val="6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6000"/>
              </a:lnSpc>
              <a:spcBef>
                <a:spcPts val="850"/>
              </a:spcBef>
            </a:pPr>
            <a:r>
              <a:rPr lang="en-US" sz="13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7" name="object 11"/>
          <p:cNvSpPr txBox="1">
            <a:spLocks noChangeArrowheads="1"/>
          </p:cNvSpPr>
          <p:nvPr/>
        </p:nvSpPr>
        <p:spPr bwMode="auto">
          <a:xfrm>
            <a:off x="1120775" y="3635375"/>
            <a:ext cx="1476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50"/>
              </a:lnSpc>
              <a:spcBef>
                <a:spcPts val="6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8" name="object 10"/>
          <p:cNvSpPr txBox="1">
            <a:spLocks noChangeArrowheads="1"/>
          </p:cNvSpPr>
          <p:nvPr/>
        </p:nvSpPr>
        <p:spPr bwMode="auto">
          <a:xfrm>
            <a:off x="1120775" y="4167188"/>
            <a:ext cx="16668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38"/>
              </a:lnSpc>
              <a:spcBef>
                <a:spcPts val="75"/>
              </a:spcBef>
            </a:pPr>
            <a:r>
              <a:rPr lang="en-US" sz="13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9" name="object 9"/>
          <p:cNvSpPr txBox="1">
            <a:spLocks noChangeArrowheads="1"/>
          </p:cNvSpPr>
          <p:nvPr/>
        </p:nvSpPr>
        <p:spPr bwMode="auto">
          <a:xfrm>
            <a:off x="1120775" y="5003800"/>
            <a:ext cx="147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50"/>
              </a:lnSpc>
              <a:spcBef>
                <a:spcPts val="6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6000"/>
              </a:lnSpc>
              <a:spcBef>
                <a:spcPts val="813"/>
              </a:spcBef>
            </a:pPr>
            <a:r>
              <a:rPr lang="en-US" sz="11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0" name="object 7"/>
          <p:cNvSpPr txBox="1">
            <a:spLocks noChangeArrowheads="1"/>
          </p:cNvSpPr>
          <p:nvPr/>
        </p:nvSpPr>
        <p:spPr bwMode="auto">
          <a:xfrm>
            <a:off x="2181225" y="5235575"/>
            <a:ext cx="787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88"/>
              </a:lnSpc>
              <a:spcBef>
                <a:spcPts val="88"/>
              </a:spcBef>
            </a:pPr>
            <a:endParaRPr lang="en-US" sz="1700">
              <a:cs typeface="Arial" panose="020B0604020202020204" pitchFamily="34" charset="0"/>
            </a:endParaRPr>
          </a:p>
        </p:txBody>
      </p:sp>
      <p:sp>
        <p:nvSpPr>
          <p:cNvPr id="41001" name="object 6"/>
          <p:cNvSpPr txBox="1">
            <a:spLocks noChangeArrowheads="1"/>
          </p:cNvSpPr>
          <p:nvPr/>
        </p:nvSpPr>
        <p:spPr bwMode="auto">
          <a:xfrm>
            <a:off x="3190875" y="5235575"/>
            <a:ext cx="9604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88"/>
              </a:lnSpc>
              <a:spcBef>
                <a:spcPts val="88"/>
              </a:spcBef>
            </a:pPr>
            <a:endParaRPr lang="en-US" sz="1700">
              <a:cs typeface="Arial" panose="020B0604020202020204" pitchFamily="34" charset="0"/>
            </a:endParaRPr>
          </a:p>
        </p:txBody>
      </p:sp>
      <p:sp>
        <p:nvSpPr>
          <p:cNvPr id="41002" name="object 5"/>
          <p:cNvSpPr txBox="1">
            <a:spLocks noChangeArrowheads="1"/>
          </p:cNvSpPr>
          <p:nvPr/>
        </p:nvSpPr>
        <p:spPr bwMode="auto">
          <a:xfrm>
            <a:off x="4373563" y="5235575"/>
            <a:ext cx="958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88"/>
              </a:lnSpc>
              <a:spcBef>
                <a:spcPts val="88"/>
              </a:spcBef>
            </a:pPr>
            <a:r>
              <a:rPr lang="en-US" sz="1700" b="1" i="1">
                <a:cs typeface="Arial" panose="020B0604020202020204" pitchFamily="34" charset="0"/>
              </a:rPr>
              <a:t>,</a:t>
            </a:r>
            <a:endParaRPr lang="en-US" sz="1700">
              <a:cs typeface="Arial" panose="020B0604020202020204" pitchFamily="34" charset="0"/>
            </a:endParaRPr>
          </a:p>
        </p:txBody>
      </p:sp>
      <p:sp>
        <p:nvSpPr>
          <p:cNvPr id="41003" name="object 3"/>
          <p:cNvSpPr txBox="1">
            <a:spLocks noChangeArrowheads="1"/>
          </p:cNvSpPr>
          <p:nvPr/>
        </p:nvSpPr>
        <p:spPr bwMode="auto">
          <a:xfrm>
            <a:off x="7767638" y="5235575"/>
            <a:ext cx="2825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88"/>
              </a:lnSpc>
              <a:spcBef>
                <a:spcPts val="88"/>
              </a:spcBef>
            </a:pPr>
            <a:endParaRPr lang="en-US" sz="17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7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8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9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0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2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3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4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5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6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8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0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1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2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3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4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5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6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7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8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9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0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1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2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3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4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5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6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17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0775" y="544513"/>
            <a:ext cx="6376988" cy="2887662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Pristupi</a:t>
            </a: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organizacionim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</a:pP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konfliktima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spcBef>
                <a:spcPts val="2863"/>
              </a:spcBef>
            </a:pPr>
            <a:r>
              <a:rPr lang="en-US" sz="2300" dirty="0">
                <a:cs typeface="Arial" panose="020B0604020202020204" pitchFamily="34" charset="0"/>
              </a:rPr>
              <a:t>A) </a:t>
            </a:r>
            <a:r>
              <a:rPr lang="en-US" sz="2300" dirty="0" err="1">
                <a:cs typeface="Arial" panose="020B0604020202020204" pitchFamily="34" charset="0"/>
              </a:rPr>
              <a:t>Tradicionalni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pristup</a:t>
            </a:r>
            <a:r>
              <a:rPr lang="en-US" sz="2300" dirty="0">
                <a:cs typeface="Arial" panose="020B0604020202020204" pitchFamily="34" charset="0"/>
              </a:rPr>
              <a:t> – </a:t>
            </a:r>
            <a:r>
              <a:rPr lang="en-US" sz="2300" dirty="0" err="1">
                <a:cs typeface="Arial" panose="020B0604020202020204" pitchFamily="34" charset="0"/>
              </a:rPr>
              <a:t>smatra</a:t>
            </a:r>
            <a:r>
              <a:rPr lang="en-US" sz="2300" dirty="0">
                <a:cs typeface="Arial" panose="020B0604020202020204" pitchFamily="34" charset="0"/>
              </a:rPr>
              <a:t> da je </a:t>
            </a:r>
            <a:r>
              <a:rPr lang="en-US" sz="2300" dirty="0" err="1" smtClean="0">
                <a:cs typeface="Arial" panose="020B0604020202020204" pitchFamily="34" charset="0"/>
              </a:rPr>
              <a:t>konf</a:t>
            </a:r>
            <a:r>
              <a:rPr lang="sr-Latn-RS" sz="2300" dirty="0" smtClean="0">
                <a:cs typeface="Arial" panose="020B0604020202020204" pitchFamily="34" charset="0"/>
              </a:rPr>
              <a:t>l</a:t>
            </a:r>
            <a:r>
              <a:rPr lang="en-US" sz="2300" dirty="0" err="1" smtClean="0">
                <a:cs typeface="Arial" panose="020B0604020202020204" pitchFamily="34" charset="0"/>
              </a:rPr>
              <a:t>ikt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loša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pojava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da </a:t>
            </a:r>
            <a:r>
              <a:rPr lang="en-US" sz="2300" dirty="0" err="1">
                <a:cs typeface="Arial" panose="020B0604020202020204" pitchFamily="34" charset="0"/>
              </a:rPr>
              <a:t>su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njegovi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uticaji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štetni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treba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ga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svaku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cenu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izbeći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550"/>
              </a:spcBef>
            </a:pPr>
            <a:r>
              <a:rPr lang="en-US" sz="2300" dirty="0">
                <a:cs typeface="Arial" panose="020B0604020202020204" pitchFamily="34" charset="0"/>
              </a:rPr>
              <a:t>B) </a:t>
            </a:r>
            <a:r>
              <a:rPr lang="en-US" sz="2300" dirty="0" err="1">
                <a:cs typeface="Arial" panose="020B0604020202020204" pitchFamily="34" charset="0"/>
              </a:rPr>
              <a:t>Interaktivni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pristup</a:t>
            </a:r>
            <a:r>
              <a:rPr lang="en-US" sz="2300" dirty="0">
                <a:cs typeface="Arial" panose="020B0604020202020204" pitchFamily="34" charset="0"/>
              </a:rPr>
              <a:t> – </a:t>
            </a:r>
            <a:r>
              <a:rPr lang="en-US" sz="2300" dirty="0" err="1">
                <a:cs typeface="Arial" panose="020B0604020202020204" pitchFamily="34" charset="0"/>
              </a:rPr>
              <a:t>savremeni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pristup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koji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na</a:t>
            </a:r>
            <a:endParaRPr lang="en-US" sz="2300" dirty="0"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0775" y="3432175"/>
            <a:ext cx="6851650" cy="216217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r>
              <a:rPr lang="en-US" sz="2300">
                <a:cs typeface="Arial" panose="020B0604020202020204" pitchFamily="34" charset="0"/>
              </a:rPr>
              <a:t>konflikte gleda kao na normalnu, neizbežnu pojavu,</a:t>
            </a:r>
          </a:p>
          <a:p>
            <a:pPr eaLnBrk="1" hangingPunct="1"/>
            <a:r>
              <a:rPr lang="en-US" sz="2300">
                <a:cs typeface="Arial" panose="020B0604020202020204" pitchFamily="34" charset="0"/>
              </a:rPr>
              <a:t>koja moze imati pozitivan ili negativan uticaj na organizacione performanse. </a:t>
            </a:r>
          </a:p>
          <a:p>
            <a:pPr eaLnBrk="1" hangingPunct="1"/>
            <a:r>
              <a:rPr lang="en-US" sz="2300">
                <a:cs typeface="Arial" panose="020B0604020202020204" pitchFamily="34" charset="0"/>
              </a:rPr>
              <a:t>Oni u određenoj meri mogu pridoneti većoj delotvornosti, mogu povećati kreativnost, dinamičnost, omogućiti razlicite poglede na probleme</a:t>
            </a:r>
          </a:p>
        </p:txBody>
      </p:sp>
    </p:spTree>
    <p:extLst>
      <p:ext uri="{BB962C8B-B14F-4D97-AF65-F5344CB8AC3E}">
        <p14:creationId xmlns:p14="http://schemas.microsoft.com/office/powerpoint/2010/main" val="37437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3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4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5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6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7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9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0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1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2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3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8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0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2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3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4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5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6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7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8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9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0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1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8713" y="1271588"/>
            <a:ext cx="6894512" cy="4570412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Uzroci</a:t>
            </a: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konflikta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463"/>
              </a:spcBef>
            </a:pPr>
            <a:r>
              <a:rPr lang="en-US" sz="2300" dirty="0">
                <a:cs typeface="Arial" panose="020B0604020202020204" pitchFamily="34" charset="0"/>
              </a:rPr>
              <a:t>a) </a:t>
            </a:r>
            <a:r>
              <a:rPr lang="en-US" sz="2300" dirty="0" err="1">
                <a:cs typeface="Arial" panose="020B0604020202020204" pitchFamily="34" charset="0"/>
              </a:rPr>
              <a:t>Personalni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uzroci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konflikta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13"/>
              </a:spcBef>
            </a:pPr>
            <a:r>
              <a:rPr lang="en-US" sz="1300" dirty="0">
                <a:solidFill>
                  <a:srgbClr val="659999"/>
                </a:solidFill>
                <a:cs typeface="Arial" panose="020B0604020202020204" pitchFamily="34" charset="0"/>
              </a:rPr>
              <a:t>-     </a:t>
            </a:r>
            <a:r>
              <a:rPr lang="en-US" sz="1900" dirty="0" err="1">
                <a:cs typeface="Arial" panose="020B0604020202020204" pitchFamily="34" charset="0"/>
              </a:rPr>
              <a:t>Pogrešna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atribucija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25"/>
              </a:spcBef>
            </a:pPr>
            <a:r>
              <a:rPr lang="en-US" sz="1300" dirty="0">
                <a:solidFill>
                  <a:srgbClr val="659999"/>
                </a:solidFill>
                <a:cs typeface="Arial" panose="020B0604020202020204" pitchFamily="34" charset="0"/>
              </a:rPr>
              <a:t>-     </a:t>
            </a:r>
            <a:r>
              <a:rPr lang="en-US" sz="1900" dirty="0" err="1">
                <a:cs typeface="Arial" panose="020B0604020202020204" pitchFamily="34" charset="0"/>
              </a:rPr>
              <a:t>Greške</a:t>
            </a:r>
            <a:r>
              <a:rPr lang="en-US" sz="1900" dirty="0">
                <a:cs typeface="Arial" panose="020B0604020202020204" pitchFamily="34" charset="0"/>
              </a:rPr>
              <a:t> u </a:t>
            </a:r>
            <a:r>
              <a:rPr lang="en-US" sz="1900" dirty="0" err="1">
                <a:cs typeface="Arial" panose="020B0604020202020204" pitchFamily="34" charset="0"/>
              </a:rPr>
              <a:t>komunikaciji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25"/>
              </a:spcBef>
            </a:pPr>
            <a:r>
              <a:rPr lang="en-US" sz="1300" dirty="0">
                <a:solidFill>
                  <a:srgbClr val="659999"/>
                </a:solidFill>
                <a:cs typeface="Arial" panose="020B0604020202020204" pitchFamily="34" charset="0"/>
              </a:rPr>
              <a:t>-     </a:t>
            </a:r>
            <a:r>
              <a:rPr lang="en-US" sz="1900" dirty="0" err="1">
                <a:cs typeface="Arial" panose="020B0604020202020204" pitchFamily="34" charset="0"/>
              </a:rPr>
              <a:t>Nepoverenje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13"/>
              </a:spcBef>
            </a:pPr>
            <a:r>
              <a:rPr lang="en-US" sz="1300" dirty="0">
                <a:solidFill>
                  <a:srgbClr val="659999"/>
                </a:solidFill>
                <a:cs typeface="Arial" panose="020B0604020202020204" pitchFamily="34" charset="0"/>
              </a:rPr>
              <a:t>-     </a:t>
            </a:r>
            <a:r>
              <a:rPr lang="en-US" sz="1900" dirty="0" err="1">
                <a:cs typeface="Arial" panose="020B0604020202020204" pitchFamily="34" charset="0"/>
              </a:rPr>
              <a:t>Personalne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karakteristike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413"/>
              </a:spcBef>
            </a:pPr>
            <a:r>
              <a:rPr lang="en-US" sz="2300" dirty="0">
                <a:cs typeface="Arial" panose="020B0604020202020204" pitchFamily="34" charset="0"/>
              </a:rPr>
              <a:t>b) </a:t>
            </a:r>
            <a:r>
              <a:rPr lang="en-US" sz="2300" dirty="0" err="1">
                <a:cs typeface="Arial" panose="020B0604020202020204" pitchFamily="34" charset="0"/>
              </a:rPr>
              <a:t>Organizacioni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uzroci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konf</a:t>
            </a:r>
            <a:r>
              <a:rPr lang="sr-Latn-RS" sz="2300" dirty="0" smtClean="0">
                <a:cs typeface="Arial" panose="020B0604020202020204" pitchFamily="34" charset="0"/>
              </a:rPr>
              <a:t>l</a:t>
            </a:r>
            <a:r>
              <a:rPr lang="en-US" sz="2300" dirty="0" err="1" smtClean="0">
                <a:cs typeface="Arial" panose="020B0604020202020204" pitchFamily="34" charset="0"/>
              </a:rPr>
              <a:t>ikta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13"/>
              </a:spcBef>
            </a:pPr>
            <a:r>
              <a:rPr lang="en-US" sz="13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dirty="0" err="1">
                <a:cs typeface="Arial" panose="020B0604020202020204" pitchFamily="34" charset="0"/>
              </a:rPr>
              <a:t>Međuzavisnost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13"/>
              </a:spcBef>
            </a:pPr>
            <a:r>
              <a:rPr lang="en-US" sz="13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dirty="0" err="1">
                <a:cs typeface="Arial" panose="020B0604020202020204" pitchFamily="34" charset="0"/>
              </a:rPr>
              <a:t>Diferenciranost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jedinica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i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cs typeface="Arial" panose="020B0604020202020204" pitchFamily="34" charset="0"/>
              </a:rPr>
              <a:t>inkopatibinost</a:t>
            </a:r>
            <a:r>
              <a:rPr lang="en-US" sz="1900" dirty="0" smtClean="0"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cs typeface="Arial" panose="020B0604020202020204" pitchFamily="34" charset="0"/>
              </a:rPr>
              <a:t>operativnih</a:t>
            </a:r>
            <a:r>
              <a:rPr lang="en-US" sz="1900" dirty="0" smtClean="0"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cs typeface="Arial" panose="020B0604020202020204" pitchFamily="34" charset="0"/>
              </a:rPr>
              <a:t>ciljeva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25"/>
              </a:spcBef>
            </a:pPr>
            <a:r>
              <a:rPr lang="en-US" sz="13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dirty="0" err="1">
                <a:cs typeface="Arial" panose="020B0604020202020204" pitchFamily="34" charset="0"/>
              </a:rPr>
              <a:t>Deoba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ograničenih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resursa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25"/>
              </a:spcBef>
            </a:pPr>
            <a:r>
              <a:rPr lang="en-US" sz="13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dirty="0" err="1">
                <a:cs typeface="Arial" panose="020B0604020202020204" pitchFamily="34" charset="0"/>
              </a:rPr>
              <a:t>Sistem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nagrađivanja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13"/>
              </a:spcBef>
            </a:pPr>
            <a:r>
              <a:rPr lang="en-US" sz="13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dirty="0" err="1">
                <a:cs typeface="Arial" panose="020B0604020202020204" pitchFamily="34" charset="0"/>
              </a:rPr>
              <a:t>Organizacione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nejasnoće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i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propusti</a:t>
            </a:r>
            <a:endParaRPr lang="en-US" sz="1900" dirty="0"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65825" y="4375150"/>
            <a:ext cx="1957388" cy="27622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056"/>
              </a:lnSpc>
              <a:spcBef>
                <a:spcPts val="103"/>
              </a:spcBef>
              <a:defRPr/>
            </a:pPr>
            <a:endParaRPr sz="1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42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object 41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object 40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object 39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object 38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object 37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object 36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object 35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2" name="object 34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3" name="object 33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4" name="object 32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object 31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6" name="object 30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7" name="object 29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8" name="object 28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object 27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object 26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object 25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2" name="object 24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object 23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4" name="object 22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5" name="object 21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object 20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7" name="object 19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object 18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object 17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0" name="object 16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1" name="object 15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2" name="object 14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3" name="object 13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4" name="object 12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5" name="object 11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120775" y="1082675"/>
            <a:ext cx="3006725" cy="1249363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Vrste konflikta</a:t>
            </a:r>
            <a:endParaRPr lang="en-US" sz="34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675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>
                <a:cs typeface="Arial" panose="020B0604020202020204" pitchFamily="34" charset="0"/>
              </a:rPr>
              <a:t> </a:t>
            </a:r>
            <a:r>
              <a:rPr lang="en-US" sz="2600" u="sng">
                <a:cs typeface="Arial" panose="020B0604020202020204" pitchFamily="34" charset="0"/>
              </a:rPr>
              <a:t>Prema uzroku:</a:t>
            </a: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0775" y="2443163"/>
            <a:ext cx="3846513" cy="819150"/>
          </a:xfrm>
          <a:prstGeom prst="rect">
            <a:avLst/>
          </a:prstGeom>
        </p:spPr>
        <p:txBody>
          <a:bodyPr lIns="0" tIns="0" rIns="0" bIns="0"/>
          <a:lstStyle>
            <a:lvl1pPr marL="3127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smtClean="0">
                <a:cs typeface="Arial" panose="020B0604020202020204" pitchFamily="34" charset="0"/>
              </a:rPr>
              <a:t>persona</a:t>
            </a:r>
            <a:r>
              <a:rPr lang="sr-Latn-RS" sz="2300" dirty="0" smtClean="0">
                <a:cs typeface="Arial" panose="020B0604020202020204" pitchFamily="34" charset="0"/>
              </a:rPr>
              <a:t>l</a:t>
            </a:r>
            <a:r>
              <a:rPr lang="en-US" sz="2300" dirty="0" err="1" smtClean="0">
                <a:cs typeface="Arial" panose="020B0604020202020204" pitchFamily="34" charset="0"/>
              </a:rPr>
              <a:t>ni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organizacioni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38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u="sng" dirty="0" err="1">
                <a:cs typeface="Arial" panose="020B0604020202020204" pitchFamily="34" charset="0"/>
              </a:rPr>
              <a:t>Prema</a:t>
            </a:r>
            <a:r>
              <a:rPr lang="en-US" sz="2600" u="sng" dirty="0">
                <a:cs typeface="Arial" panose="020B0604020202020204" pitchFamily="34" charset="0"/>
              </a:rPr>
              <a:t> </a:t>
            </a:r>
            <a:r>
              <a:rPr lang="en-US" sz="2600" u="sng" dirty="0" err="1">
                <a:cs typeface="Arial" panose="020B0604020202020204" pitchFamily="34" charset="0"/>
              </a:rPr>
              <a:t>procesu</a:t>
            </a:r>
            <a:r>
              <a:rPr lang="en-US" sz="2600" u="sng" dirty="0">
                <a:cs typeface="Arial" panose="020B0604020202020204" pitchFamily="34" charset="0"/>
              </a:rPr>
              <a:t>:</a:t>
            </a: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0775" y="3375025"/>
            <a:ext cx="3436938" cy="817563"/>
          </a:xfrm>
          <a:prstGeom prst="rect">
            <a:avLst/>
          </a:prstGeom>
        </p:spPr>
        <p:txBody>
          <a:bodyPr lIns="0" tIns="0" rIns="0" bIns="0"/>
          <a:lstStyle>
            <a:lvl1pPr marL="3127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 smtClean="0">
                <a:cs typeface="Arial" panose="020B0604020202020204" pitchFamily="34" charset="0"/>
              </a:rPr>
              <a:t>horizonta</a:t>
            </a:r>
            <a:r>
              <a:rPr lang="sr-Latn-RS" sz="2300" dirty="0" smtClean="0">
                <a:cs typeface="Arial" panose="020B0604020202020204" pitchFamily="34" charset="0"/>
              </a:rPr>
              <a:t>l</a:t>
            </a:r>
            <a:r>
              <a:rPr lang="en-US" sz="2300" dirty="0" err="1" smtClean="0">
                <a:cs typeface="Arial" panose="020B0604020202020204" pitchFamily="34" charset="0"/>
              </a:rPr>
              <a:t>ni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vertika</a:t>
            </a:r>
            <a:r>
              <a:rPr lang="sr-Latn-RS" sz="2300" dirty="0" smtClean="0">
                <a:cs typeface="Arial" panose="020B0604020202020204" pitchFamily="34" charset="0"/>
              </a:rPr>
              <a:t>l</a:t>
            </a:r>
            <a:r>
              <a:rPr lang="en-US" sz="2300" dirty="0" err="1" smtClean="0">
                <a:cs typeface="Arial" panose="020B0604020202020204" pitchFamily="34" charset="0"/>
              </a:rPr>
              <a:t>ni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38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u="sng" dirty="0" err="1">
                <a:cs typeface="Arial" panose="020B0604020202020204" pitchFamily="34" charset="0"/>
              </a:rPr>
              <a:t>Prema</a:t>
            </a:r>
            <a:r>
              <a:rPr lang="en-US" sz="2600" u="sng" dirty="0">
                <a:cs typeface="Arial" panose="020B0604020202020204" pitchFamily="34" charset="0"/>
              </a:rPr>
              <a:t> </a:t>
            </a:r>
            <a:r>
              <a:rPr lang="en-US" sz="2600" u="sng" dirty="0" err="1">
                <a:cs typeface="Arial" panose="020B0604020202020204" pitchFamily="34" charset="0"/>
              </a:rPr>
              <a:t>sadržaju</a:t>
            </a:r>
            <a:r>
              <a:rPr lang="en-US" sz="2600" u="sng" dirty="0">
                <a:cs typeface="Arial" panose="020B0604020202020204" pitchFamily="34" charset="0"/>
              </a:rPr>
              <a:t>:</a:t>
            </a: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8372" y="4442894"/>
            <a:ext cx="3376613" cy="819150"/>
          </a:xfrm>
          <a:prstGeom prst="rect">
            <a:avLst/>
          </a:prstGeom>
        </p:spPr>
        <p:txBody>
          <a:bodyPr lIns="0" tIns="0" rIns="0" bIns="0"/>
          <a:lstStyle>
            <a:lvl1pPr marL="2794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425"/>
              </a:lnSpc>
              <a:spcBef>
                <a:spcPts val="12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kognitivni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afektivni</a:t>
            </a:r>
            <a:r>
              <a:rPr lang="en-US" dirty="0" smtClean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600" u="sng" dirty="0" err="1">
                <a:cs typeface="Arial" panose="020B0604020202020204" pitchFamily="34" charset="0"/>
              </a:rPr>
              <a:t>Prema</a:t>
            </a:r>
            <a:r>
              <a:rPr lang="en-US" sz="2600" u="sng" dirty="0">
                <a:cs typeface="Arial" panose="020B0604020202020204" pitchFamily="34" charset="0"/>
              </a:rPr>
              <a:t> </a:t>
            </a:r>
            <a:r>
              <a:rPr lang="en-US" sz="2600" u="sng" dirty="0" err="1">
                <a:cs typeface="Arial" panose="020B0604020202020204" pitchFamily="34" charset="0"/>
              </a:rPr>
              <a:t>posledicama</a:t>
            </a:r>
            <a:r>
              <a:rPr lang="en-US" sz="26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4463" y="5235575"/>
            <a:ext cx="3930650" cy="3238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420"/>
              </a:lnSpc>
              <a:spcBef>
                <a:spcPts val="121"/>
              </a:spcBef>
              <a:defRPr/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r>
              <a:rPr sz="1600" spc="37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spc="-4" dirty="0" err="1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300" spc="4" dirty="0" err="1" smtClean="0">
                <a:solidFill>
                  <a:srgbClr val="FF0000"/>
                </a:solidFill>
                <a:latin typeface="Arial"/>
                <a:cs typeface="Arial"/>
              </a:rPr>
              <a:t>unkc</a:t>
            </a:r>
            <a:r>
              <a:rPr sz="2300" spc="-12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300" spc="4" dirty="0" err="1" smtClean="0">
                <a:solidFill>
                  <a:srgbClr val="FF0000"/>
                </a:solidFill>
                <a:latin typeface="Arial"/>
                <a:cs typeface="Arial"/>
              </a:rPr>
              <a:t>ona</a:t>
            </a:r>
            <a:r>
              <a:rPr lang="sr-Latn-RS" sz="2300" spc="-12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300" spc="4" dirty="0" err="1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3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3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4" dirty="0" err="1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3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300" spc="4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300" spc="-4" dirty="0" err="1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300" spc="4" dirty="0" err="1" smtClean="0">
                <a:solidFill>
                  <a:srgbClr val="FF0000"/>
                </a:solidFill>
                <a:latin typeface="Arial"/>
                <a:cs typeface="Arial"/>
              </a:rPr>
              <a:t>unkc</a:t>
            </a:r>
            <a:r>
              <a:rPr sz="2300" spc="-12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300" spc="4" dirty="0" err="1" smtClean="0">
                <a:solidFill>
                  <a:srgbClr val="FF0000"/>
                </a:solidFill>
                <a:latin typeface="Arial"/>
                <a:cs typeface="Arial"/>
              </a:rPr>
              <a:t>ona</a:t>
            </a:r>
            <a:r>
              <a:rPr lang="sr-Latn-RS" sz="23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300" spc="4" dirty="0" err="1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3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4071" name="object 5"/>
          <p:cNvSpPr txBox="1">
            <a:spLocks noChangeArrowheads="1"/>
          </p:cNvSpPr>
          <p:nvPr/>
        </p:nvSpPr>
        <p:spPr bwMode="auto">
          <a:xfrm>
            <a:off x="2382838" y="2127250"/>
            <a:ext cx="904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44072" name="object 4"/>
          <p:cNvSpPr txBox="1">
            <a:spLocks noChangeArrowheads="1"/>
          </p:cNvSpPr>
          <p:nvPr/>
        </p:nvSpPr>
        <p:spPr bwMode="auto">
          <a:xfrm>
            <a:off x="2382838" y="3059113"/>
            <a:ext cx="90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44073" name="object 3"/>
          <p:cNvSpPr txBox="1">
            <a:spLocks noChangeArrowheads="1"/>
          </p:cNvSpPr>
          <p:nvPr/>
        </p:nvSpPr>
        <p:spPr bwMode="auto">
          <a:xfrm>
            <a:off x="2382838" y="3989388"/>
            <a:ext cx="90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44074" name="object 2"/>
          <p:cNvSpPr txBox="1">
            <a:spLocks noChangeArrowheads="1"/>
          </p:cNvSpPr>
          <p:nvPr/>
        </p:nvSpPr>
        <p:spPr bwMode="auto">
          <a:xfrm>
            <a:off x="2382838" y="4919663"/>
            <a:ext cx="904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69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1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2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7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8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9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0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1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2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3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4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5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6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7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8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9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0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1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2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3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4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5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6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7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8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9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0775" y="1082675"/>
            <a:ext cx="6180138" cy="1270000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Personalni</a:t>
            </a: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konflikti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ts val="1613"/>
              </a:lnSpc>
              <a:spcBef>
                <a:spcPts val="2675"/>
              </a:spcBef>
            </a:pPr>
            <a:r>
              <a:rPr lang="en-US" sz="11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7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Persona</a:t>
            </a:r>
            <a:r>
              <a:rPr lang="sr-Latn-RS" sz="17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l</a:t>
            </a:r>
            <a:r>
              <a:rPr lang="en-US" sz="1700" b="1" dirty="0" err="1" smtClean="0">
                <a:solidFill>
                  <a:srgbClr val="FF3200"/>
                </a:solidFill>
                <a:cs typeface="Arial" panose="020B0604020202020204" pitchFamily="34" charset="0"/>
              </a:rPr>
              <a:t>ni</a:t>
            </a:r>
            <a:r>
              <a:rPr lang="en-US" sz="17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FF3200"/>
                </a:solidFill>
                <a:cs typeface="Arial" panose="020B0604020202020204" pitchFamily="34" charset="0"/>
              </a:rPr>
              <a:t>konflikti</a:t>
            </a:r>
            <a:r>
              <a:rPr lang="en-US" sz="1700" b="1" dirty="0">
                <a:solidFill>
                  <a:srgbClr val="FF3200"/>
                </a:solidFill>
                <a:cs typeface="Arial" panose="020B0604020202020204" pitchFamily="34" charset="0"/>
              </a:rPr>
              <a:t> – </a:t>
            </a:r>
            <a:r>
              <a:rPr lang="en-US" sz="1700" b="1" dirty="0" err="1">
                <a:solidFill>
                  <a:srgbClr val="FF3200"/>
                </a:solidFill>
                <a:cs typeface="Arial" panose="020B0604020202020204" pitchFamily="34" charset="0"/>
              </a:rPr>
              <a:t>nastaju</a:t>
            </a:r>
            <a:r>
              <a:rPr lang="en-US" sz="1700" b="1" dirty="0">
                <a:solidFill>
                  <a:srgbClr val="FF3200"/>
                </a:solidFill>
                <a:cs typeface="Arial" panose="020B0604020202020204" pitchFamily="34" charset="0"/>
              </a:rPr>
              <a:t> u </a:t>
            </a:r>
            <a:r>
              <a:rPr lang="en-US" sz="17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li</a:t>
            </a:r>
            <a:r>
              <a:rPr lang="sr-Latn-RS" sz="1700" dirty="0" err="1">
                <a:solidFill>
                  <a:srgbClr val="FF3200"/>
                </a:solidFill>
              </a:rPr>
              <a:t>č</a:t>
            </a:r>
            <a:r>
              <a:rPr lang="en-US" sz="1700" b="1" dirty="0" err="1" smtClean="0">
                <a:solidFill>
                  <a:srgbClr val="FF3200"/>
                </a:solidFill>
                <a:cs typeface="Arial" panose="020B0604020202020204" pitchFamily="34" charset="0"/>
              </a:rPr>
              <a:t>nosti</a:t>
            </a:r>
            <a:r>
              <a:rPr lang="en-US" sz="17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FF3200"/>
                </a:solidFill>
                <a:cs typeface="Arial" panose="020B0604020202020204" pitchFamily="34" charset="0"/>
              </a:rPr>
              <a:t>pojedinca</a:t>
            </a:r>
            <a:r>
              <a:rPr lang="en-US" sz="1700" b="1" dirty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solidFill>
                  <a:srgbClr val="FF3200"/>
                </a:solidFill>
                <a:cs typeface="Arial" panose="020B0604020202020204" pitchFamily="34" charset="0"/>
              </a:rPr>
              <a:t>i</a:t>
            </a:r>
            <a:r>
              <a:rPr lang="sr-Latn-RS" sz="17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l</a:t>
            </a:r>
            <a:r>
              <a:rPr lang="en-US" sz="1700" b="1" dirty="0" err="1" smtClean="0">
                <a:solidFill>
                  <a:srgbClr val="FF3200"/>
                </a:solidFill>
                <a:cs typeface="Arial" panose="020B0604020202020204" pitchFamily="34" charset="0"/>
              </a:rPr>
              <a:t>i</a:t>
            </a:r>
            <a:r>
              <a:rPr lang="en-US" sz="17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FF3200"/>
                </a:solidFill>
                <a:cs typeface="Arial" panose="020B0604020202020204" pitchFamily="34" charset="0"/>
              </a:rPr>
              <a:t>izme</a:t>
            </a:r>
            <a:r>
              <a:rPr lang="en-US" sz="1700" dirty="0" err="1">
                <a:solidFill>
                  <a:srgbClr val="FF3200"/>
                </a:solidFill>
                <a:cs typeface="Arial" panose="020B0604020202020204" pitchFamily="34" charset="0"/>
              </a:rPr>
              <a:t>đ</a:t>
            </a:r>
            <a:r>
              <a:rPr lang="en-US" sz="1700" b="1" dirty="0" err="1">
                <a:solidFill>
                  <a:srgbClr val="FF3200"/>
                </a:solidFill>
                <a:cs typeface="Arial" panose="020B0604020202020204" pitchFamily="34" charset="0"/>
              </a:rPr>
              <a:t>u</a:t>
            </a:r>
            <a:r>
              <a:rPr lang="en-US" sz="1700" b="1" dirty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FF3200"/>
                </a:solidFill>
                <a:cs typeface="Arial" panose="020B0604020202020204" pitchFamily="34" charset="0"/>
              </a:rPr>
              <a:t>pojedinaca</a:t>
            </a:r>
            <a:endParaRPr lang="en-US" sz="1700" dirty="0"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0775" y="2368550"/>
            <a:ext cx="6664325" cy="2751138"/>
          </a:xfrm>
          <a:prstGeom prst="rect">
            <a:avLst/>
          </a:prstGeom>
        </p:spPr>
        <p:txBody>
          <a:bodyPr lIns="0" tIns="0" rIns="0" bIns="0"/>
          <a:lstStyle>
            <a:lvl1pPr marL="617538" indent="-303213" eaLnBrk="0" hangingPunct="0"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25"/>
              </a:lnSpc>
              <a:spcBef>
                <a:spcPts val="225"/>
              </a:spcBef>
            </a:pPr>
            <a:r>
              <a:rPr lang="en-US" sz="11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500" b="1" dirty="0" err="1" smtClean="0">
                <a:cs typeface="Arial" panose="020B0604020202020204" pitchFamily="34" charset="0"/>
              </a:rPr>
              <a:t>Intrapersona</a:t>
            </a:r>
            <a:r>
              <a:rPr lang="sr-Latn-RS" sz="1500" b="1" dirty="0" smtClean="0">
                <a:cs typeface="Arial" panose="020B0604020202020204" pitchFamily="34" charset="0"/>
              </a:rPr>
              <a:t>l</a:t>
            </a:r>
            <a:r>
              <a:rPr lang="en-US" sz="1500" b="1" dirty="0" err="1" smtClean="0">
                <a:cs typeface="Arial" panose="020B0604020202020204" pitchFamily="34" charset="0"/>
              </a:rPr>
              <a:t>ni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sukobi</a:t>
            </a:r>
            <a:r>
              <a:rPr lang="en-US" sz="1500" b="1" dirty="0">
                <a:cs typeface="Arial" panose="020B0604020202020204" pitchFamily="34" charset="0"/>
              </a:rPr>
              <a:t>, </a:t>
            </a:r>
            <a:r>
              <a:rPr lang="en-US" sz="1500" b="1" dirty="0" err="1">
                <a:cs typeface="Arial" panose="020B0604020202020204" pitchFamily="34" charset="0"/>
              </a:rPr>
              <a:t>izazvani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sukobom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motiva</a:t>
            </a:r>
            <a:r>
              <a:rPr lang="en-US" sz="1500" b="1" dirty="0">
                <a:cs typeface="Arial" panose="020B0604020202020204" pitchFamily="34" charset="0"/>
              </a:rPr>
              <a:t>, </a:t>
            </a:r>
            <a:r>
              <a:rPr lang="en-US" sz="1500" b="1" dirty="0" err="1">
                <a:cs typeface="Arial" panose="020B0604020202020204" pitchFamily="34" charset="0"/>
              </a:rPr>
              <a:t>ciljeva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i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cs typeface="Arial" panose="020B0604020202020204" pitchFamily="34" charset="0"/>
              </a:rPr>
              <a:t>mogu</a:t>
            </a:r>
            <a:r>
              <a:rPr lang="en-US" sz="1500" dirty="0" err="1" smtClean="0">
                <a:cs typeface="Arial" panose="020B0604020202020204" pitchFamily="34" charset="0"/>
              </a:rPr>
              <a:t>ć</a:t>
            </a:r>
            <a:r>
              <a:rPr lang="en-US" sz="1500" b="1" dirty="0" err="1" smtClean="0">
                <a:cs typeface="Arial" panose="020B0604020202020204" pitchFamily="34" charset="0"/>
              </a:rPr>
              <a:t>no</a:t>
            </a:r>
            <a:r>
              <a:rPr lang="sr-Latn-RS" sz="1500" b="1" dirty="0" smtClean="0">
                <a:cs typeface="Arial" panose="020B0604020202020204" pitchFamily="34" charset="0"/>
              </a:rPr>
              <a:t>š</a:t>
            </a:r>
            <a:r>
              <a:rPr lang="sr-Latn-RS" sz="1500" dirty="0"/>
              <a:t>ć</a:t>
            </a:r>
            <a:r>
              <a:rPr lang="en-US" sz="1500" b="1" dirty="0" smtClean="0">
                <a:cs typeface="Arial" panose="020B0604020202020204" pitchFamily="34" charset="0"/>
              </a:rPr>
              <a:t>u </a:t>
            </a:r>
            <a:r>
              <a:rPr lang="en-US" sz="1500" b="1" dirty="0" err="1">
                <a:cs typeface="Arial" panose="020B0604020202020204" pitchFamily="34" charset="0"/>
              </a:rPr>
              <a:t>njihovog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zadovoljenja</a:t>
            </a:r>
            <a:r>
              <a:rPr lang="en-US" sz="1500" b="1" dirty="0">
                <a:cs typeface="Arial" panose="020B0604020202020204" pitchFamily="34" charset="0"/>
              </a:rPr>
              <a:t> (</a:t>
            </a:r>
            <a:r>
              <a:rPr lang="en-US" sz="1500" b="1" dirty="0" err="1">
                <a:cs typeface="Arial" panose="020B0604020202020204" pitchFamily="34" charset="0"/>
              </a:rPr>
              <a:t>vezani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su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za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cs typeface="Arial" panose="020B0604020202020204" pitchFamily="34" charset="0"/>
              </a:rPr>
              <a:t>psiholo</a:t>
            </a:r>
            <a:r>
              <a:rPr lang="sr-Latn-RS" sz="1500" b="1" dirty="0" smtClean="0">
                <a:cs typeface="Arial" panose="020B0604020202020204" pitchFamily="34" charset="0"/>
              </a:rPr>
              <a:t>š</a:t>
            </a:r>
            <a:r>
              <a:rPr lang="en-US" sz="1500" b="1" dirty="0" err="1" smtClean="0">
                <a:cs typeface="Arial" panose="020B0604020202020204" pitchFamily="34" charset="0"/>
              </a:rPr>
              <a:t>ko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bi</a:t>
            </a:r>
            <a:r>
              <a:rPr lang="en-US" sz="1500" dirty="0" err="1">
                <a:cs typeface="Arial" panose="020B0604020202020204" pitchFamily="34" charset="0"/>
              </a:rPr>
              <a:t>ć</a:t>
            </a:r>
            <a:r>
              <a:rPr lang="en-US" sz="1500" b="1" dirty="0" err="1">
                <a:cs typeface="Arial" panose="020B0604020202020204" pitchFamily="34" charset="0"/>
              </a:rPr>
              <a:t>e</a:t>
            </a:r>
            <a:r>
              <a:rPr lang="en-US" sz="1500" b="1" dirty="0">
                <a:cs typeface="Arial" panose="020B0604020202020204" pitchFamily="34" charset="0"/>
              </a:rPr>
              <a:t>)</a:t>
            </a:r>
            <a:endParaRPr lang="en-US" sz="1500" dirty="0">
              <a:cs typeface="Arial" panose="020B0604020202020204" pitchFamily="34" charset="0"/>
            </a:endParaRPr>
          </a:p>
          <a:p>
            <a:pPr eaLnBrk="1" hangingPunct="1">
              <a:lnSpc>
                <a:spcPts val="1425"/>
              </a:lnSpc>
              <a:spcBef>
                <a:spcPts val="363"/>
              </a:spcBef>
            </a:pPr>
            <a:r>
              <a:rPr lang="en-US" sz="11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sz="1500" b="1" dirty="0" err="1" smtClean="0">
                <a:cs typeface="Arial" panose="020B0604020202020204" pitchFamily="34" charset="0"/>
              </a:rPr>
              <a:t>Interpersona</a:t>
            </a:r>
            <a:r>
              <a:rPr lang="sr-Latn-RS" sz="1500" b="1" dirty="0" smtClean="0">
                <a:cs typeface="Arial" panose="020B0604020202020204" pitchFamily="34" charset="0"/>
              </a:rPr>
              <a:t>l</a:t>
            </a:r>
            <a:r>
              <a:rPr lang="en-US" sz="1500" b="1" dirty="0" err="1" smtClean="0">
                <a:cs typeface="Arial" panose="020B0604020202020204" pitchFamily="34" charset="0"/>
              </a:rPr>
              <a:t>ni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cs typeface="Arial" panose="020B0604020202020204" pitchFamily="34" charset="0"/>
              </a:rPr>
              <a:t>konf</a:t>
            </a:r>
            <a:r>
              <a:rPr lang="sr-Latn-RS" sz="1500" b="1" dirty="0" smtClean="0">
                <a:cs typeface="Arial" panose="020B0604020202020204" pitchFamily="34" charset="0"/>
              </a:rPr>
              <a:t>li</a:t>
            </a:r>
            <a:r>
              <a:rPr lang="en-US" sz="1500" b="1" dirty="0" err="1" smtClean="0">
                <a:cs typeface="Arial" panose="020B0604020202020204" pitchFamily="34" charset="0"/>
              </a:rPr>
              <a:t>kti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su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sukobi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izme</a:t>
            </a:r>
            <a:r>
              <a:rPr lang="en-US" sz="1500" dirty="0" err="1">
                <a:cs typeface="Arial" panose="020B0604020202020204" pitchFamily="34" charset="0"/>
              </a:rPr>
              <a:t>đ</a:t>
            </a:r>
            <a:r>
              <a:rPr lang="en-US" sz="1500" b="1" dirty="0" err="1">
                <a:cs typeface="Arial" panose="020B0604020202020204" pitchFamily="34" charset="0"/>
              </a:rPr>
              <a:t>u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pojedinaca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unutar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iste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ili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razli</a:t>
            </a:r>
            <a:r>
              <a:rPr lang="en-US" sz="1500" dirty="0" err="1">
                <a:cs typeface="Arial" panose="020B0604020202020204" pitchFamily="34" charset="0"/>
              </a:rPr>
              <a:t>č</a:t>
            </a:r>
            <a:r>
              <a:rPr lang="en-US" sz="1500" b="1" dirty="0" err="1">
                <a:cs typeface="Arial" panose="020B0604020202020204" pitchFamily="34" charset="0"/>
              </a:rPr>
              <a:t>itih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grupa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koji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  <a:r>
              <a:rPr lang="en-US" sz="1500" b="1" dirty="0" err="1">
                <a:cs typeface="Arial" panose="020B0604020202020204" pitchFamily="34" charset="0"/>
              </a:rPr>
              <a:t>su</a:t>
            </a:r>
            <a:r>
              <a:rPr lang="en-US" sz="1500" b="1" dirty="0">
                <a:cs typeface="Arial" panose="020B0604020202020204" pitchFamily="34" charset="0"/>
              </a:rPr>
              <a:t> u </a:t>
            </a:r>
            <a:r>
              <a:rPr lang="en-US" sz="1500" b="1" dirty="0" err="1">
                <a:cs typeface="Arial" panose="020B0604020202020204" pitchFamily="34" charset="0"/>
              </a:rPr>
              <a:t>interakciji</a:t>
            </a:r>
            <a:endParaRPr lang="en-US" sz="15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5"/>
              </a:spcBef>
            </a:pPr>
            <a:r>
              <a:rPr lang="en-US" sz="1000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400" b="1" dirty="0" err="1">
                <a:cs typeface="Arial" panose="020B0604020202020204" pitchFamily="34" charset="0"/>
              </a:rPr>
              <a:t>Sukob</a:t>
            </a:r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cs typeface="Arial" panose="020B0604020202020204" pitchFamily="34" charset="0"/>
              </a:rPr>
              <a:t>me</a:t>
            </a:r>
            <a:r>
              <a:rPr lang="en-US" sz="1400" dirty="0" err="1"/>
              <a:t>đ</a:t>
            </a:r>
            <a:r>
              <a:rPr lang="en-US" sz="1400" b="1" dirty="0" err="1" smtClean="0">
                <a:cs typeface="Arial" panose="020B0604020202020204" pitchFamily="34" charset="0"/>
              </a:rPr>
              <a:t>u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r>
              <a:rPr lang="en-US" sz="1400" b="1" dirty="0" err="1">
                <a:cs typeface="Arial" panose="020B0604020202020204" pitchFamily="34" charset="0"/>
              </a:rPr>
              <a:t>pojedincima</a:t>
            </a:r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en-US" sz="1400" b="1" dirty="0" err="1">
                <a:cs typeface="Arial" panose="020B0604020202020204" pitchFamily="34" charset="0"/>
              </a:rPr>
              <a:t>zbog</a:t>
            </a:r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en-US" sz="1400" b="1" dirty="0" err="1">
                <a:cs typeface="Arial" panose="020B0604020202020204" pitchFamily="34" charset="0"/>
              </a:rPr>
              <a:t>razlika</a:t>
            </a:r>
            <a:r>
              <a:rPr lang="en-US" sz="1400" b="1" dirty="0">
                <a:cs typeface="Arial" panose="020B0604020202020204" pitchFamily="34" charset="0"/>
              </a:rPr>
              <a:t> u </a:t>
            </a:r>
            <a:r>
              <a:rPr lang="en-US" sz="1400" b="1" dirty="0" err="1">
                <a:cs typeface="Arial" panose="020B0604020202020204" pitchFamily="34" charset="0"/>
              </a:rPr>
              <a:t>ciljevima</a:t>
            </a:r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cs typeface="Arial" panose="020B0604020202020204" pitchFamily="34" charset="0"/>
              </a:rPr>
              <a:t>i</a:t>
            </a:r>
            <a:r>
              <a:rPr lang="sr-Latn-RS" sz="1400" b="1" dirty="0" smtClean="0">
                <a:cs typeface="Arial" panose="020B0604020202020204" pitchFamily="34" charset="0"/>
              </a:rPr>
              <a:t>l</a:t>
            </a:r>
            <a:r>
              <a:rPr lang="en-US" sz="1400" b="1" dirty="0" err="1" smtClean="0">
                <a:cs typeface="Arial" panose="020B0604020202020204" pitchFamily="34" charset="0"/>
              </a:rPr>
              <a:t>i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r>
              <a:rPr lang="en-US" sz="1400" b="1" dirty="0" err="1">
                <a:cs typeface="Arial" panose="020B0604020202020204" pitchFamily="34" charset="0"/>
              </a:rPr>
              <a:t>vrednostima</a:t>
            </a:r>
            <a:r>
              <a:rPr lang="en-US" sz="1400" b="1" dirty="0">
                <a:cs typeface="Arial" panose="020B0604020202020204" pitchFamily="34" charset="0"/>
              </a:rPr>
              <a:t>.</a:t>
            </a:r>
            <a:endParaRPr lang="en-US" sz="1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5"/>
              </a:spcBef>
            </a:pPr>
            <a:r>
              <a:rPr lang="en-US" sz="1000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400" b="1" dirty="0" err="1">
                <a:cs typeface="Arial" panose="020B0604020202020204" pitchFamily="34" charset="0"/>
              </a:rPr>
              <a:t>Intragrupni</a:t>
            </a:r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en-US" sz="1400" b="1" dirty="0" err="1">
                <a:cs typeface="Arial" panose="020B0604020202020204" pitchFamily="34" charset="0"/>
              </a:rPr>
              <a:t>sukob</a:t>
            </a:r>
            <a:endParaRPr lang="en-US" sz="1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8"/>
              </a:spcBef>
            </a:pPr>
            <a:r>
              <a:rPr lang="en-US" sz="10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1200" b="1" dirty="0" err="1">
                <a:cs typeface="Arial" panose="020B0604020202020204" pitchFamily="34" charset="0"/>
              </a:rPr>
              <a:t>Sukob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unutar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grupe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ili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tima</a:t>
            </a:r>
            <a:r>
              <a:rPr lang="en-US" sz="1200" b="1" dirty="0">
                <a:cs typeface="Arial" panose="020B0604020202020204" pitchFamily="34" charset="0"/>
              </a:rPr>
              <a:t>.</a:t>
            </a:r>
            <a:endParaRPr lang="en-US" sz="12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00"/>
              </a:spcBef>
            </a:pPr>
            <a:r>
              <a:rPr lang="en-US" sz="1000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400" b="1" dirty="0" err="1">
                <a:cs typeface="Arial" panose="020B0604020202020204" pitchFamily="34" charset="0"/>
              </a:rPr>
              <a:t>Intergrupni</a:t>
            </a:r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en-US" sz="1400" b="1" dirty="0" err="1">
                <a:cs typeface="Arial" panose="020B0604020202020204" pitchFamily="34" charset="0"/>
              </a:rPr>
              <a:t>sukob</a:t>
            </a:r>
            <a:endParaRPr lang="en-US" sz="1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8"/>
              </a:spcBef>
            </a:pPr>
            <a:r>
              <a:rPr lang="en-US" sz="10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1200" b="1" dirty="0" err="1">
                <a:cs typeface="Arial" panose="020B0604020202020204" pitchFamily="34" charset="0"/>
              </a:rPr>
              <a:t>Sukob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cs typeface="Arial" panose="020B0604020202020204" pitchFamily="34" charset="0"/>
              </a:rPr>
              <a:t>izme</a:t>
            </a:r>
            <a:r>
              <a:rPr lang="en-US" sz="1200" dirty="0" err="1"/>
              <a:t>đ</a:t>
            </a:r>
            <a:r>
              <a:rPr lang="en-US" sz="1200" b="1" dirty="0" err="1" smtClean="0">
                <a:cs typeface="Arial" panose="020B0604020202020204" pitchFamily="34" charset="0"/>
              </a:rPr>
              <a:t>u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dve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ili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više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timova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cs typeface="Arial" panose="020B0604020202020204" pitchFamily="34" charset="0"/>
              </a:rPr>
              <a:t>i</a:t>
            </a:r>
            <a:r>
              <a:rPr lang="sr-Latn-RS" sz="1200" b="1" dirty="0" smtClean="0">
                <a:cs typeface="Arial" panose="020B0604020202020204" pitchFamily="34" charset="0"/>
              </a:rPr>
              <a:t>l</a:t>
            </a:r>
            <a:r>
              <a:rPr lang="en-US" sz="1200" b="1" dirty="0" err="1" smtClean="0">
                <a:cs typeface="Arial" panose="020B0604020202020204" pitchFamily="34" charset="0"/>
              </a:rPr>
              <a:t>i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grupa</a:t>
            </a:r>
            <a:r>
              <a:rPr lang="en-US" sz="1200" b="1" dirty="0">
                <a:cs typeface="Arial" panose="020B0604020202020204" pitchFamily="34" charset="0"/>
              </a:rPr>
              <a:t>.</a:t>
            </a:r>
            <a:endParaRPr lang="en-US" sz="12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3"/>
              </a:spcBef>
            </a:pPr>
            <a:r>
              <a:rPr lang="en-US" sz="10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1200" b="1" dirty="0" err="1">
                <a:cs typeface="Arial" panose="020B0604020202020204" pitchFamily="34" charset="0"/>
              </a:rPr>
              <a:t>Menadžeri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imaju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klju</a:t>
            </a:r>
            <a:r>
              <a:rPr lang="en-US" sz="1200" dirty="0" err="1">
                <a:cs typeface="Arial" panose="020B0604020202020204" pitchFamily="34" charset="0"/>
              </a:rPr>
              <a:t>č</a:t>
            </a:r>
            <a:r>
              <a:rPr lang="en-US" sz="1200" b="1" dirty="0" err="1">
                <a:cs typeface="Arial" panose="020B0604020202020204" pitchFamily="34" charset="0"/>
              </a:rPr>
              <a:t>nu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cs typeface="Arial" panose="020B0604020202020204" pitchFamily="34" charset="0"/>
              </a:rPr>
              <a:t>u</a:t>
            </a:r>
            <a:r>
              <a:rPr lang="sr-Latn-RS" sz="1200" b="1" dirty="0" smtClean="0">
                <a:cs typeface="Arial" panose="020B0604020202020204" pitchFamily="34" charset="0"/>
              </a:rPr>
              <a:t>l</a:t>
            </a:r>
            <a:r>
              <a:rPr lang="en-US" sz="1200" b="1" dirty="0" err="1" smtClean="0">
                <a:cs typeface="Arial" panose="020B0604020202020204" pitchFamily="34" charset="0"/>
              </a:rPr>
              <a:t>ogu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b="1" dirty="0">
                <a:cs typeface="Arial" panose="020B0604020202020204" pitchFamily="34" charset="0"/>
              </a:rPr>
              <a:t>u </a:t>
            </a:r>
            <a:r>
              <a:rPr lang="en-US" sz="1200" b="1" dirty="0" err="1">
                <a:cs typeface="Arial" panose="020B0604020202020204" pitchFamily="34" charset="0"/>
              </a:rPr>
              <a:t>razrešavanju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ovog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sukoba</a:t>
            </a:r>
            <a:r>
              <a:rPr lang="en-US" sz="1200" b="1" dirty="0">
                <a:cs typeface="Arial" panose="020B0604020202020204" pitchFamily="34" charset="0"/>
              </a:rPr>
              <a:t>.</a:t>
            </a:r>
            <a:endParaRPr lang="en-US" sz="12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88"/>
              </a:spcBef>
            </a:pPr>
            <a:r>
              <a:rPr lang="en-US" sz="1000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400" b="1" dirty="0" err="1">
                <a:cs typeface="Arial" panose="020B0604020202020204" pitchFamily="34" charset="0"/>
              </a:rPr>
              <a:t>Interorganizacijski</a:t>
            </a:r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en-US" sz="1400" b="1" dirty="0" err="1">
                <a:cs typeface="Arial" panose="020B0604020202020204" pitchFamily="34" charset="0"/>
              </a:rPr>
              <a:t>sukob</a:t>
            </a:r>
            <a:endParaRPr lang="en-US" sz="1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50"/>
              </a:spcBef>
            </a:pPr>
            <a:r>
              <a:rPr lang="en-US" sz="10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1200" b="1" dirty="0" err="1">
                <a:cs typeface="Arial" panose="020B0604020202020204" pitchFamily="34" charset="0"/>
              </a:rPr>
              <a:t>Sukob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koji</a:t>
            </a:r>
            <a:r>
              <a:rPr lang="en-US" sz="1200" b="1" dirty="0">
                <a:cs typeface="Arial" panose="020B0604020202020204" pitchFamily="34" charset="0"/>
              </a:rPr>
              <a:t> se </a:t>
            </a:r>
            <a:r>
              <a:rPr lang="en-US" sz="1200" b="1" dirty="0" err="1" smtClean="0">
                <a:cs typeface="Arial" panose="020B0604020202020204" pitchFamily="34" charset="0"/>
              </a:rPr>
              <a:t>jav</a:t>
            </a:r>
            <a:r>
              <a:rPr lang="sr-Latn-RS" sz="1200" b="1" dirty="0" smtClean="0">
                <a:cs typeface="Arial" panose="020B0604020202020204" pitchFamily="34" charset="0"/>
              </a:rPr>
              <a:t>l</a:t>
            </a:r>
            <a:r>
              <a:rPr lang="en-US" sz="1200" b="1" dirty="0" err="1" smtClean="0">
                <a:cs typeface="Arial" panose="020B0604020202020204" pitchFamily="34" charset="0"/>
              </a:rPr>
              <a:t>ja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b="1" dirty="0">
                <a:cs typeface="Arial" panose="020B0604020202020204" pitchFamily="34" charset="0"/>
              </a:rPr>
              <a:t>u </a:t>
            </a:r>
            <a:r>
              <a:rPr lang="en-US" sz="1200" b="1" dirty="0" err="1">
                <a:cs typeface="Arial" panose="020B0604020202020204" pitchFamily="34" charset="0"/>
              </a:rPr>
              <a:t>organizaciji</a:t>
            </a:r>
            <a:r>
              <a:rPr lang="en-US" sz="1200" b="1" dirty="0">
                <a:cs typeface="Arial" panose="020B0604020202020204" pitchFamily="34" charset="0"/>
              </a:rPr>
              <a:t>.</a:t>
            </a:r>
            <a:endParaRPr lang="en-US" sz="12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00"/>
              </a:spcBef>
            </a:pPr>
            <a:r>
              <a:rPr lang="en-US" sz="11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700" b="1" dirty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FF3200"/>
                </a:solidFill>
                <a:cs typeface="Arial" panose="020B0604020202020204" pitchFamily="34" charset="0"/>
              </a:rPr>
              <a:t>Konflikt</a:t>
            </a:r>
            <a:r>
              <a:rPr lang="en-US" sz="1700" b="1" dirty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FF3200"/>
                </a:solidFill>
                <a:cs typeface="Arial" panose="020B0604020202020204" pitchFamily="34" charset="0"/>
              </a:rPr>
              <a:t>uloga</a:t>
            </a:r>
            <a:endParaRPr lang="en-US" sz="17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38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object 37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4" name="object 36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object 35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object 34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object 33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object 32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object 31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object 30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object 29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object 28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object 27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object 26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object 25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6" name="object 24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7" name="object 23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8" name="object 22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object 21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0" name="object 20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1" name="object 19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2" name="object 18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3" name="object 17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4" name="object 16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5" name="object 15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6" name="object 14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7" name="object 13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8" name="object 12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9" name="object 11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0" name="object 10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1" name="object 9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2" name="object 8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3" name="object 7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1120775" y="1082675"/>
            <a:ext cx="4633913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g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z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ac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lang="en-US" sz="3400" b="1" spc="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spc="8" dirty="0" err="1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1325" y="1924050"/>
            <a:ext cx="6267450" cy="364172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963"/>
              </a:lnSpc>
              <a:spcBef>
                <a:spcPts val="100"/>
              </a:spcBef>
            </a:pPr>
            <a:r>
              <a:rPr lang="en-US" b="1" dirty="0" err="1">
                <a:cs typeface="Arial" panose="020B0604020202020204" pitchFamily="34" charset="0"/>
              </a:rPr>
              <a:t>Nesuglasje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koje</a:t>
            </a:r>
            <a:r>
              <a:rPr lang="en-US" b="1" dirty="0">
                <a:cs typeface="Arial" panose="020B0604020202020204" pitchFamily="34" charset="0"/>
              </a:rPr>
              <a:t> se </a:t>
            </a:r>
            <a:r>
              <a:rPr lang="en-US" b="1" dirty="0" err="1">
                <a:cs typeface="Arial" panose="020B0604020202020204" pitchFamily="34" charset="0"/>
              </a:rPr>
              <a:t>javlja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kada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su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ciljevi</a:t>
            </a:r>
            <a:r>
              <a:rPr lang="en-US" b="1" dirty="0">
                <a:cs typeface="Arial" panose="020B0604020202020204" pitchFamily="34" charset="0"/>
              </a:rPr>
              <a:t>, </a:t>
            </a:r>
            <a:r>
              <a:rPr lang="en-US" b="1" dirty="0" err="1">
                <a:cs typeface="Arial" panose="020B0604020202020204" pitchFamily="34" charset="0"/>
              </a:rPr>
              <a:t>interesi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ili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1988"/>
              </a:lnSpc>
              <a:spcBef>
                <a:spcPts val="13"/>
              </a:spcBef>
            </a:pPr>
            <a:r>
              <a:rPr lang="en-US" b="1" dirty="0" err="1">
                <a:cs typeface="Arial" panose="020B0604020202020204" pitchFamily="34" charset="0"/>
              </a:rPr>
              <a:t>vrednosti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različ</a:t>
            </a:r>
            <a:r>
              <a:rPr lang="sr-Latn-RS" b="1" dirty="0" smtClean="0">
                <a:cs typeface="Arial" panose="020B0604020202020204" pitchFamily="34" charset="0"/>
              </a:rPr>
              <a:t>i</a:t>
            </a:r>
            <a:r>
              <a:rPr lang="en-US" b="1" dirty="0" err="1" smtClean="0">
                <a:cs typeface="Arial" panose="020B0604020202020204" pitchFamily="34" charset="0"/>
              </a:rPr>
              <a:t>tih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pojedinaca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i</a:t>
            </a:r>
            <a:r>
              <a:rPr lang="sr-Latn-RS" b="1" dirty="0" smtClean="0">
                <a:cs typeface="Arial" panose="020B0604020202020204" pitchFamily="34" charset="0"/>
              </a:rPr>
              <a:t>l</a:t>
            </a:r>
            <a:r>
              <a:rPr lang="en-US" b="1" dirty="0" err="1" smtClean="0">
                <a:cs typeface="Arial" panose="020B0604020202020204" pitchFamily="34" charset="0"/>
              </a:rPr>
              <a:t>i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grupa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nekompatibi</a:t>
            </a:r>
            <a:r>
              <a:rPr lang="sr-Latn-RS" b="1" dirty="0" smtClean="0">
                <a:cs typeface="Arial" panose="020B0604020202020204" pitchFamily="34" charset="0"/>
              </a:rPr>
              <a:t>l</a:t>
            </a:r>
            <a:r>
              <a:rPr lang="en-US" b="1" dirty="0" err="1" smtClean="0">
                <a:cs typeface="Arial" panose="020B0604020202020204" pitchFamily="34" charset="0"/>
              </a:rPr>
              <a:t>ni</a:t>
            </a:r>
            <a:r>
              <a:rPr lang="sr-Latn-RS" b="1" dirty="0"/>
              <a:t> 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ti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ijudi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blokiraju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jedni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drugima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napore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za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postizanjem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1988"/>
              </a:lnSpc>
            </a:pPr>
            <a:r>
              <a:rPr lang="en-US" b="1" dirty="0" err="1">
                <a:cs typeface="Arial" panose="020B0604020202020204" pitchFamily="34" charset="0"/>
              </a:rPr>
              <a:t>ciljeva</a:t>
            </a:r>
            <a:r>
              <a:rPr lang="en-US" b="1" dirty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2175"/>
              </a:lnSpc>
              <a:spcBef>
                <a:spcPts val="313"/>
              </a:spcBef>
            </a:pPr>
            <a:r>
              <a:rPr lang="en-US" b="1" dirty="0" err="1">
                <a:cs typeface="Arial" panose="020B0604020202020204" pitchFamily="34" charset="0"/>
              </a:rPr>
              <a:t>Organizacione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varijab</a:t>
            </a:r>
            <a:r>
              <a:rPr lang="sr-Latn-RS" b="1" dirty="0" smtClean="0">
                <a:cs typeface="Arial" panose="020B0604020202020204" pitchFamily="34" charset="0"/>
              </a:rPr>
              <a:t>l</a:t>
            </a:r>
            <a:r>
              <a:rPr lang="en-US" b="1" dirty="0" smtClean="0">
                <a:cs typeface="Arial" panose="020B0604020202020204" pitchFamily="34" charset="0"/>
              </a:rPr>
              <a:t>e </a:t>
            </a:r>
            <a:r>
              <a:rPr lang="en-US" b="1" dirty="0" err="1">
                <a:cs typeface="Arial" panose="020B0604020202020204" pitchFamily="34" charset="0"/>
              </a:rPr>
              <a:t>koje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mogu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biti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uzro</a:t>
            </a:r>
            <a:r>
              <a:rPr lang="sr-Latn-RS" dirty="0" err="1"/>
              <a:t>č</a:t>
            </a:r>
            <a:r>
              <a:rPr lang="en-US" b="1" dirty="0" err="1" smtClean="0">
                <a:cs typeface="Arial" panose="020B0604020202020204" pitchFamily="34" charset="0"/>
              </a:rPr>
              <a:t>nik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sukoba</a:t>
            </a:r>
            <a:r>
              <a:rPr lang="en-US" b="1" dirty="0">
                <a:cs typeface="Arial" panose="020B0604020202020204" pitchFamily="34" charset="0"/>
              </a:rPr>
              <a:t>: 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2175"/>
              </a:lnSpc>
            </a:pPr>
            <a:r>
              <a:rPr lang="en-US" b="1" dirty="0" err="1">
                <a:cs typeface="Arial" panose="020B0604020202020204" pitchFamily="34" charset="0"/>
              </a:rPr>
              <a:t>org.struktura</a:t>
            </a:r>
            <a:r>
              <a:rPr lang="en-US" b="1" dirty="0">
                <a:cs typeface="Arial" panose="020B0604020202020204" pitchFamily="34" charset="0"/>
              </a:rPr>
              <a:t>, </a:t>
            </a:r>
            <a:r>
              <a:rPr lang="en-US" b="1" dirty="0" err="1">
                <a:cs typeface="Arial" panose="020B0604020202020204" pitchFamily="34" charset="0"/>
              </a:rPr>
              <a:t>kultura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klima</a:t>
            </a:r>
            <a:r>
              <a:rPr lang="en-US" b="1" dirty="0">
                <a:cs typeface="Arial" panose="020B0604020202020204" pitchFamily="34" charset="0"/>
              </a:rPr>
              <a:t>, </a:t>
            </a:r>
            <a:r>
              <a:rPr lang="en-US" b="1" dirty="0" err="1">
                <a:cs typeface="Arial" panose="020B0604020202020204" pitchFamily="34" charset="0"/>
              </a:rPr>
              <a:t>stil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vo</a:t>
            </a:r>
            <a:r>
              <a:rPr lang="en-US" dirty="0" err="1">
                <a:cs typeface="Arial" panose="020B0604020202020204" pitchFamily="34" charset="0"/>
              </a:rPr>
              <a:t>đ</a:t>
            </a:r>
            <a:r>
              <a:rPr lang="en-US" b="1" dirty="0" err="1">
                <a:cs typeface="Arial" panose="020B0604020202020204" pitchFamily="34" charset="0"/>
              </a:rPr>
              <a:t>enja</a:t>
            </a:r>
            <a:r>
              <a:rPr lang="en-US" b="1" dirty="0">
                <a:cs typeface="Arial" panose="020B0604020202020204" pitchFamily="34" charset="0"/>
              </a:rPr>
              <a:t>, </a:t>
            </a:r>
            <a:r>
              <a:rPr lang="en-US" b="1" dirty="0" err="1">
                <a:cs typeface="Arial" panose="020B0604020202020204" pitchFamily="34" charset="0"/>
              </a:rPr>
              <a:t>sistem</a:t>
            </a:r>
            <a:r>
              <a:rPr lang="en-US" b="1" dirty="0">
                <a:cs typeface="Arial" panose="020B0604020202020204" pitchFamily="34" charset="0"/>
              </a:rPr>
              <a:t> 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2175"/>
              </a:lnSpc>
            </a:pPr>
            <a:r>
              <a:rPr lang="en-US" b="1" dirty="0" err="1">
                <a:cs typeface="Arial" panose="020B0604020202020204" pitchFamily="34" charset="0"/>
              </a:rPr>
              <a:t>nagra</a:t>
            </a:r>
            <a:r>
              <a:rPr lang="en-US" dirty="0" err="1">
                <a:cs typeface="Arial" panose="020B0604020202020204" pitchFamily="34" charset="0"/>
              </a:rPr>
              <a:t>đ</a:t>
            </a:r>
            <a:r>
              <a:rPr lang="en-US" b="1" dirty="0" err="1">
                <a:cs typeface="Arial" panose="020B0604020202020204" pitchFamily="34" charset="0"/>
              </a:rPr>
              <a:t>ivanja</a:t>
            </a:r>
            <a:r>
              <a:rPr lang="en-US" b="1" dirty="0">
                <a:cs typeface="Arial" panose="020B0604020202020204" pitchFamily="34" charset="0"/>
              </a:rPr>
              <a:t>, </a:t>
            </a:r>
            <a:r>
              <a:rPr lang="en-US" b="1" dirty="0" err="1">
                <a:cs typeface="Arial" panose="020B0604020202020204" pitchFamily="34" charset="0"/>
              </a:rPr>
              <a:t>kadrovska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politika</a:t>
            </a:r>
            <a:r>
              <a:rPr lang="en-US" b="1" dirty="0">
                <a:cs typeface="Arial" panose="020B0604020202020204" pitchFamily="34" charset="0"/>
              </a:rPr>
              <a:t>,...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  <a:spcBef>
                <a:spcPts val="438"/>
              </a:spcBef>
            </a:pPr>
            <a:r>
              <a:rPr lang="en-US" b="1" dirty="0" err="1">
                <a:cs typeface="Arial" panose="020B0604020202020204" pitchFamily="34" charset="0"/>
              </a:rPr>
              <a:t>Sukob</a:t>
            </a:r>
            <a:r>
              <a:rPr lang="en-US" b="1" dirty="0">
                <a:cs typeface="Arial" panose="020B0604020202020204" pitchFamily="34" charset="0"/>
              </a:rPr>
              <a:t> je </a:t>
            </a:r>
            <a:r>
              <a:rPr lang="en-US" b="1" dirty="0" err="1">
                <a:cs typeface="Arial" panose="020B0604020202020204" pitchFamily="34" charset="0"/>
              </a:rPr>
              <a:t>neizbežan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obzirom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na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širok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spektar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ciljeva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razli</a:t>
            </a:r>
            <a:r>
              <a:rPr lang="en-US" dirty="0" err="1">
                <a:cs typeface="Arial" panose="020B0604020202020204" pitchFamily="34" charset="0"/>
              </a:rPr>
              <a:t>č</a:t>
            </a:r>
            <a:r>
              <a:rPr lang="en-US" b="1" dirty="0" err="1">
                <a:cs typeface="Arial" panose="020B0604020202020204" pitchFamily="34" charset="0"/>
              </a:rPr>
              <a:t>itih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interesenata</a:t>
            </a:r>
            <a:r>
              <a:rPr lang="en-US" b="1" dirty="0">
                <a:cs typeface="Arial" panose="020B0604020202020204" pitchFamily="34" charset="0"/>
              </a:rPr>
              <a:t> u </a:t>
            </a:r>
            <a:r>
              <a:rPr lang="en-US" b="1" dirty="0" err="1">
                <a:cs typeface="Arial" panose="020B0604020202020204" pitchFamily="34" charset="0"/>
              </a:rPr>
              <a:t>organizaciji</a:t>
            </a:r>
            <a:r>
              <a:rPr lang="en-US" b="1" dirty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  <a:spcBef>
                <a:spcPts val="425"/>
              </a:spcBef>
            </a:pPr>
            <a:r>
              <a:rPr lang="en-US" sz="1300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Izostanak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sukoba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upućuje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na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to da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uprava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naglašava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konformizam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guši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inovacije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  <a:spcBef>
                <a:spcPts val="425"/>
              </a:spcBef>
            </a:pPr>
            <a:r>
              <a:rPr lang="en-US" sz="1300" dirty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Sukob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je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dobar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za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organizaciju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iako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na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preterane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sukobe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menadžeri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gube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previše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65FF"/>
                </a:solidFill>
                <a:cs typeface="Arial" panose="020B0604020202020204" pitchFamily="34" charset="0"/>
              </a:rPr>
              <a:t>vremena</a:t>
            </a:r>
            <a:r>
              <a:rPr lang="en-US" b="1" dirty="0">
                <a:solidFill>
                  <a:srgbClr val="0065FF"/>
                </a:solidFill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6116" name="object 4"/>
          <p:cNvSpPr txBox="1">
            <a:spLocks noChangeArrowheads="1"/>
          </p:cNvSpPr>
          <p:nvPr/>
        </p:nvSpPr>
        <p:spPr bwMode="auto">
          <a:xfrm>
            <a:off x="1414463" y="1979613"/>
            <a:ext cx="168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38"/>
              </a:lnSpc>
              <a:spcBef>
                <a:spcPts val="75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7" name="object 3"/>
          <p:cNvSpPr txBox="1">
            <a:spLocks noChangeArrowheads="1"/>
          </p:cNvSpPr>
          <p:nvPr/>
        </p:nvSpPr>
        <p:spPr bwMode="auto">
          <a:xfrm>
            <a:off x="1414463" y="3086100"/>
            <a:ext cx="168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38"/>
              </a:lnSpc>
              <a:spcBef>
                <a:spcPts val="75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8" name="object 2"/>
          <p:cNvSpPr txBox="1">
            <a:spLocks noChangeArrowheads="1"/>
          </p:cNvSpPr>
          <p:nvPr/>
        </p:nvSpPr>
        <p:spPr bwMode="auto">
          <a:xfrm>
            <a:off x="1414463" y="3930650"/>
            <a:ext cx="1682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38"/>
              </a:lnSpc>
              <a:spcBef>
                <a:spcPts val="75"/>
              </a:spcBef>
            </a:pPr>
            <a:r>
              <a:rPr lang="en-US" sz="130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sr-Latn-CS" sz="4000" smtClean="0">
                <a:solidFill>
                  <a:srgbClr val="A50021"/>
                </a:solidFill>
              </a:rPr>
              <a:t>TEORIJA MEĐULJUDSKIH ODNOSA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688012"/>
          </a:xfrm>
        </p:spPr>
        <p:txBody>
          <a:bodyPr/>
          <a:lstStyle/>
          <a:p>
            <a:pPr algn="just"/>
            <a:r>
              <a:rPr lang="sr-Latn-CS" sz="2800" smtClean="0"/>
              <a:t>Klasična teorija organizacije je praktično ignorisala radnika kao ličnost. Radnicima je gore nego mašinama. Stare mašine vlasnik popravlja, dok istrošene radnike vlasnik zamenjuje novim radnicima. </a:t>
            </a:r>
            <a:r>
              <a:rPr lang="en-US" sz="2800" smtClean="0"/>
              <a:t>Razvojem </a:t>
            </a:r>
            <a:r>
              <a:rPr lang="sr-Latn-CS" sz="2800" smtClean="0"/>
              <a:t>mehanizacije i automatizacije čovek sve više počinje da liči na robota, dolazi do otuđenja, otpora prema radu i nezainteresovanosti za uspeh firme i razvoj organizacije. Dakle, može se reči da su metode klasične škole povećale produktivnost u preduzećima, ali istovremeno i nezadovoljstvo radnika.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8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0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1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2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3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4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5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6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7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8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9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0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1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2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3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4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6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7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8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9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0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1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2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5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6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7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0775" y="1117600"/>
            <a:ext cx="5986463" cy="4381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313"/>
              </a:lnSpc>
              <a:spcBef>
                <a:spcPts val="166"/>
              </a:spcBef>
              <a:defRPr/>
            </a:pPr>
            <a:r>
              <a:rPr sz="3200" b="1" spc="4" dirty="0" err="1" smtClean="0">
                <a:solidFill>
                  <a:srgbClr val="320065"/>
                </a:solidFill>
                <a:latin typeface="Arial"/>
                <a:cs typeface="Arial"/>
              </a:rPr>
              <a:t>H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200" b="1" spc="4" dirty="0" err="1" smtClean="0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z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on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ta</a:t>
            </a:r>
            <a:r>
              <a:rPr lang="sr-Latn-RS" sz="3200" b="1" spc="-4" dirty="0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 smtClean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ve</a:t>
            </a:r>
            <a:r>
              <a:rPr sz="3200" b="1" spc="4" dirty="0" err="1" smtClean="0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spc="-8" dirty="0" err="1" smtClean="0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lang="sr-Latn-RS" sz="3200" b="1" spc="-4" dirty="0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 smtClean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200" b="1" spc="4" dirty="0" err="1" smtClean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lang="sr-Latn-RS" sz="3200" b="1" spc="-4" dirty="0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kti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0775" y="1962150"/>
            <a:ext cx="6723063" cy="2528888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Horizontalni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konflikt</a:t>
            </a:r>
            <a:r>
              <a:rPr lang="en-US" sz="2600" dirty="0">
                <a:cs typeface="Arial" panose="020B0604020202020204" pitchFamily="34" charset="0"/>
              </a:rPr>
              <a:t> – </a:t>
            </a:r>
            <a:r>
              <a:rPr lang="en-US" sz="2600" dirty="0" err="1">
                <a:cs typeface="Arial" panose="020B0604020202020204" pitchFamily="34" charset="0"/>
              </a:rPr>
              <a:t>suprotnost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između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/>
            <a:r>
              <a:rPr lang="en-US" sz="2600" dirty="0" err="1">
                <a:cs typeface="Arial" panose="020B0604020202020204" pitchFamily="34" charset="0"/>
              </a:rPr>
              <a:t>pojedinaca</a:t>
            </a:r>
            <a:r>
              <a:rPr lang="en-US" sz="2600" dirty="0">
                <a:cs typeface="Arial" panose="020B0604020202020204" pitchFamily="34" charset="0"/>
              </a:rPr>
              <a:t>, </a:t>
            </a:r>
            <a:r>
              <a:rPr lang="en-US" sz="2600" dirty="0" err="1">
                <a:cs typeface="Arial" panose="020B0604020202020204" pitchFamily="34" charset="0"/>
              </a:rPr>
              <a:t>nosilaca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funkcija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na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istom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nivou</a:t>
            </a:r>
            <a:r>
              <a:rPr lang="en-US" sz="2600" dirty="0">
                <a:cs typeface="Arial" panose="020B0604020202020204" pitchFamily="34" charset="0"/>
              </a:rPr>
              <a:t> u </a:t>
            </a:r>
            <a:r>
              <a:rPr lang="en-US" sz="2600" dirty="0" err="1">
                <a:cs typeface="Arial" panose="020B0604020202020204" pitchFamily="34" charset="0"/>
              </a:rPr>
              <a:t>organizaciji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650"/>
              </a:spcBef>
            </a:pPr>
            <a:r>
              <a:rPr lang="en-US" dirty="0" smtClean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600" dirty="0" err="1" smtClean="0">
                <a:cs typeface="Arial" panose="020B0604020202020204" pitchFamily="34" charset="0"/>
              </a:rPr>
              <a:t>Vertikalni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konflikt</a:t>
            </a:r>
            <a:r>
              <a:rPr lang="en-US" sz="2600" dirty="0">
                <a:cs typeface="Arial" panose="020B0604020202020204" pitchFamily="34" charset="0"/>
              </a:rPr>
              <a:t> – </a:t>
            </a:r>
            <a:r>
              <a:rPr lang="en-US" sz="2600" dirty="0" err="1">
                <a:cs typeface="Arial" panose="020B0604020202020204" pitchFamily="34" charset="0"/>
              </a:rPr>
              <a:t>sukob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između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cs typeface="Arial" panose="020B0604020202020204" pitchFamily="34" charset="0"/>
              </a:rPr>
              <a:t>pojedin</a:t>
            </a:r>
            <a:r>
              <a:rPr lang="sr-Latn-RS" sz="2600" dirty="0" smtClean="0">
                <a:cs typeface="Arial" panose="020B0604020202020204" pitchFamily="34" charset="0"/>
              </a:rPr>
              <a:t>a</a:t>
            </a:r>
            <a:r>
              <a:rPr lang="en-US" sz="2600" dirty="0" err="1" smtClean="0">
                <a:cs typeface="Arial" panose="020B0604020202020204" pitchFamily="34" charset="0"/>
              </a:rPr>
              <a:t>ca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na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različitim</a:t>
            </a:r>
            <a:r>
              <a:rPr lang="en-US" sz="2600" dirty="0">
                <a:cs typeface="Arial" panose="020B0604020202020204" pitchFamily="34" charset="0"/>
              </a:rPr>
              <a:t> (</a:t>
            </a:r>
            <a:r>
              <a:rPr lang="en-US" sz="2600" dirty="0" err="1">
                <a:cs typeface="Arial" panose="020B0604020202020204" pitchFamily="34" charset="0"/>
              </a:rPr>
              <a:t>višim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nižim</a:t>
            </a:r>
            <a:r>
              <a:rPr lang="en-US" sz="2600" dirty="0">
                <a:cs typeface="Arial" panose="020B0604020202020204" pitchFamily="34" charset="0"/>
              </a:rPr>
              <a:t>) </a:t>
            </a:r>
            <a:r>
              <a:rPr lang="en-US" sz="2600" dirty="0" err="1">
                <a:cs typeface="Arial" panose="020B0604020202020204" pitchFamily="34" charset="0"/>
              </a:rPr>
              <a:t>nivoima</a:t>
            </a:r>
            <a:r>
              <a:rPr lang="en-US" sz="2600" dirty="0">
                <a:cs typeface="Arial" panose="020B0604020202020204" pitchFamily="34" charset="0"/>
              </a:rPr>
              <a:t> u </a:t>
            </a:r>
            <a:r>
              <a:rPr lang="en-US" sz="2600" dirty="0" err="1">
                <a:cs typeface="Arial" panose="020B0604020202020204" pitchFamily="34" charset="0"/>
              </a:rPr>
              <a:t>organizaciji</a:t>
            </a:r>
            <a:endParaRPr 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38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object 37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object 36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object 35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object 34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object 33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object 32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7" name="object 31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8" name="object 30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9" name="object 29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0" name="object 28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object 27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2" name="object 26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3" name="object 25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4" name="object 24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object 23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6" name="object 22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7" name="object 21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8" name="object 20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9" name="object 19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0" name="object 18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1" name="object 17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2" name="object 16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3" name="object 15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4" name="object 14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5" name="object 13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6" name="object 12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7" name="object 11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8" name="object 10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9" name="object 9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0" name="object 8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1" name="object 7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1120775" y="1082675"/>
            <a:ext cx="5981700" cy="121602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>
                <a:solidFill>
                  <a:srgbClr val="320065"/>
                </a:solidFill>
                <a:cs typeface="Arial" panose="020B0604020202020204" pitchFamily="34" charset="0"/>
              </a:rPr>
              <a:t>Kognitivni i afektivni konflikti</a:t>
            </a:r>
            <a:endParaRPr lang="en-US" sz="34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425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>
                <a:cs typeface="Arial" panose="020B0604020202020204" pitchFamily="34" charset="0"/>
              </a:rPr>
              <a:t>Kognitivni konflikt </a:t>
            </a:r>
            <a:r>
              <a:rPr lang="en-US" sz="2800">
                <a:cs typeface="Arial" panose="020B0604020202020204" pitchFamily="34" charset="0"/>
              </a:rPr>
              <a:t>nekog</a:t>
            </a:r>
          </a:p>
          <a:p>
            <a:pPr eaLnBrk="1" hangingPunct="1">
              <a:lnSpc>
                <a:spcPct val="96000"/>
              </a:lnSpc>
              <a:spcBef>
                <a:spcPts val="2425"/>
              </a:spcBef>
            </a:pPr>
            <a:endParaRPr lang="en-US" sz="2600"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0775" y="2859088"/>
            <a:ext cx="5772150" cy="3379787"/>
          </a:xfrm>
          <a:prstGeom prst="rect">
            <a:avLst/>
          </a:prstGeom>
        </p:spPr>
        <p:txBody>
          <a:bodyPr lIns="0" tIns="0" rIns="0" bIns="0"/>
          <a:lstStyle>
            <a:lvl1pPr marL="312738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Neslaganje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članova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grupe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ili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tima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oko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cs typeface="Arial" panose="020B0604020202020204" pitchFamily="34" charset="0"/>
              </a:rPr>
              <a:t>ideje</a:t>
            </a:r>
            <a:r>
              <a:rPr lang="en-US" sz="23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za</a:t>
            </a:r>
            <a:r>
              <a:rPr lang="en-US" sz="2300" dirty="0">
                <a:cs typeface="Arial" panose="020B0604020202020204" pitchFamily="34" charset="0"/>
              </a:rPr>
              <a:t> problem (</a:t>
            </a:r>
            <a:r>
              <a:rPr lang="en-US" sz="2300" dirty="0" err="1" smtClean="0">
                <a:cs typeface="Arial" panose="020B0604020202020204" pitchFamily="34" charset="0"/>
              </a:rPr>
              <a:t>razli</a:t>
            </a:r>
            <a:r>
              <a:rPr lang="sr-Latn-RS" sz="2300" dirty="0" smtClean="0"/>
              <a:t>č</a:t>
            </a:r>
            <a:r>
              <a:rPr lang="en-US" sz="2300" dirty="0" err="1" smtClean="0">
                <a:cs typeface="Arial" panose="020B0604020202020204" pitchFamily="34" charset="0"/>
              </a:rPr>
              <a:t>ito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mišljenje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stavovi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rešavanje</a:t>
            </a:r>
            <a:r>
              <a:rPr lang="en-US" sz="23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6000"/>
              </a:lnSpc>
              <a:spcBef>
                <a:spcPts val="263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>
                <a:cs typeface="Arial" panose="020B0604020202020204" pitchFamily="34" charset="0"/>
              </a:rPr>
              <a:t>To je </a:t>
            </a:r>
            <a:r>
              <a:rPr lang="en-US" sz="2300" dirty="0" err="1">
                <a:cs typeface="Arial" panose="020B0604020202020204" pitchFamily="34" charset="0"/>
              </a:rPr>
              <a:t>oblik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konstruktivnog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ponašanja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Poželjan</a:t>
            </a:r>
            <a:r>
              <a:rPr lang="en-US" sz="2300" dirty="0">
                <a:cs typeface="Arial" panose="020B0604020202020204" pitchFamily="34" charset="0"/>
              </a:rPr>
              <a:t> je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treba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ga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stimulisati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450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Afektivni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konflikt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lnSpc>
                <a:spcPct val="96000"/>
              </a:lnSpc>
              <a:spcBef>
                <a:spcPts val="450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Oblik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destruktivnog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ponašanja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388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Posledice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su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loše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odluke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400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Vezan</a:t>
            </a:r>
            <a:r>
              <a:rPr lang="en-US" sz="2300" dirty="0">
                <a:cs typeface="Arial" panose="020B0604020202020204" pitchFamily="34" charset="0"/>
              </a:rPr>
              <a:t> je </a:t>
            </a:r>
            <a:r>
              <a:rPr lang="en-US" sz="2300" dirty="0" err="1">
                <a:cs typeface="Arial" panose="020B0604020202020204" pitchFamily="34" charset="0"/>
              </a:rPr>
              <a:t>za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ličnost</a:t>
            </a:r>
            <a:r>
              <a:rPr lang="en-US" sz="2300" dirty="0">
                <a:cs typeface="Arial" panose="020B0604020202020204" pitchFamily="34" charset="0"/>
              </a:rPr>
              <a:t>, a ne </a:t>
            </a:r>
            <a:r>
              <a:rPr lang="en-US" sz="2300" dirty="0" err="1">
                <a:cs typeface="Arial" panose="020B0604020202020204" pitchFamily="34" charset="0"/>
              </a:rPr>
              <a:t>za</a:t>
            </a:r>
            <a:r>
              <a:rPr lang="en-US" sz="2300" dirty="0">
                <a:cs typeface="Arial" panose="020B0604020202020204" pitchFamily="34" charset="0"/>
              </a:rPr>
              <a:t> problem</a:t>
            </a:r>
          </a:p>
        </p:txBody>
      </p:sp>
      <p:sp>
        <p:nvSpPr>
          <p:cNvPr id="48164" name="object 4"/>
          <p:cNvSpPr txBox="1">
            <a:spLocks noChangeArrowheads="1"/>
          </p:cNvSpPr>
          <p:nvPr/>
        </p:nvSpPr>
        <p:spPr bwMode="auto">
          <a:xfrm>
            <a:off x="6475413" y="2373313"/>
            <a:ext cx="836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endParaRPr lang="en-US" sz="2300">
              <a:cs typeface="Arial" panose="020B0604020202020204" pitchFamily="34" charset="0"/>
            </a:endParaRPr>
          </a:p>
        </p:txBody>
      </p:sp>
      <p:sp>
        <p:nvSpPr>
          <p:cNvPr id="48165" name="object 3"/>
          <p:cNvSpPr txBox="1">
            <a:spLocks noChangeArrowheads="1"/>
          </p:cNvSpPr>
          <p:nvPr/>
        </p:nvSpPr>
        <p:spPr bwMode="auto">
          <a:xfrm>
            <a:off x="6454775" y="2697163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endParaRPr lang="en-US" sz="2300">
              <a:cs typeface="Arial" panose="020B0604020202020204" pitchFamily="34" charset="0"/>
            </a:endParaRPr>
          </a:p>
        </p:txBody>
      </p:sp>
      <p:sp>
        <p:nvSpPr>
          <p:cNvPr id="48166" name="object 2"/>
          <p:cNvSpPr txBox="1">
            <a:spLocks noChangeArrowheads="1"/>
          </p:cNvSpPr>
          <p:nvPr/>
        </p:nvSpPr>
        <p:spPr bwMode="auto">
          <a:xfrm>
            <a:off x="7131050" y="2697163"/>
            <a:ext cx="3635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endParaRPr lang="en-US" sz="2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8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9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1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2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3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4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5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0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1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3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4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5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6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7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8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9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0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1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2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3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4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5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0775" y="1082675"/>
            <a:ext cx="6169025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Fun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kc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on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lang="en-US" sz="3400" b="1" spc="-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d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s</a:t>
            </a:r>
            <a:r>
              <a:rPr sz="3400" b="1" spc="8" dirty="0" err="1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un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kc</a:t>
            </a:r>
            <a:r>
              <a:rPr lang="en-US" sz="3400" b="1" spc="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on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lang="en-US" sz="3400" b="1" spc="-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0775" y="1962150"/>
            <a:ext cx="6873875" cy="25288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b="1" dirty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3200"/>
                </a:solidFill>
                <a:cs typeface="Arial" panose="020B0604020202020204" pitchFamily="34" charset="0"/>
              </a:rPr>
              <a:t>Funkciona</a:t>
            </a:r>
            <a:r>
              <a:rPr lang="sr-Latn-RS" sz="26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l</a:t>
            </a:r>
            <a:r>
              <a:rPr lang="en-US" sz="2600" b="1" dirty="0" err="1" smtClean="0">
                <a:solidFill>
                  <a:srgbClr val="FF3200"/>
                </a:solidFill>
                <a:cs typeface="Arial" panose="020B0604020202020204" pitchFamily="34" charset="0"/>
              </a:rPr>
              <a:t>ni</a:t>
            </a:r>
            <a:r>
              <a:rPr lang="en-US" sz="26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3200"/>
                </a:solidFill>
                <a:cs typeface="Arial" panose="020B0604020202020204" pitchFamily="34" charset="0"/>
              </a:rPr>
              <a:t>sukob</a:t>
            </a:r>
            <a:r>
              <a:rPr lang="en-US" sz="2600" b="1" dirty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pridonosi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ostvarivanju</a:t>
            </a:r>
            <a:endParaRPr lang="en-US" sz="26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US" sz="2600" dirty="0" err="1">
                <a:cs typeface="Arial" panose="020B0604020202020204" pitchFamily="34" charset="0"/>
              </a:rPr>
              <a:t>ciljeva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grupe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ili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organizacije</a:t>
            </a:r>
            <a:r>
              <a:rPr lang="en-US" sz="2600" dirty="0"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cs typeface="Arial" panose="020B0604020202020204" pitchFamily="34" charset="0"/>
              </a:rPr>
              <a:t>Funkciona</a:t>
            </a:r>
            <a:r>
              <a:rPr lang="sr-Latn-RS" sz="2600" dirty="0" smtClean="0">
                <a:cs typeface="Arial" panose="020B0604020202020204" pitchFamily="34" charset="0"/>
              </a:rPr>
              <a:t>l</a:t>
            </a:r>
            <a:r>
              <a:rPr lang="en-US" sz="2600" dirty="0" err="1" smtClean="0">
                <a:cs typeface="Arial" panose="020B0604020202020204" pitchFamily="34" charset="0"/>
              </a:rPr>
              <a:t>ni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sukob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treba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negovati</a:t>
            </a:r>
            <a:r>
              <a:rPr lang="en-US" sz="2600" dirty="0">
                <a:cs typeface="Arial" panose="020B0604020202020204" pitchFamily="34" charset="0"/>
              </a:rPr>
              <a:t>, </a:t>
            </a:r>
            <a:r>
              <a:rPr lang="en-US" sz="2600" dirty="0" err="1">
                <a:cs typeface="Arial" panose="020B0604020202020204" pitchFamily="34" charset="0"/>
              </a:rPr>
              <a:t>ako</a:t>
            </a:r>
            <a:r>
              <a:rPr lang="en-US" sz="2600" dirty="0">
                <a:cs typeface="Arial" panose="020B0604020202020204" pitchFamily="34" charset="0"/>
              </a:rPr>
              <a:t> ne </a:t>
            </a:r>
            <a:r>
              <a:rPr lang="en-US" sz="2600" dirty="0" err="1">
                <a:cs typeface="Arial" panose="020B0604020202020204" pitchFamily="34" charset="0"/>
              </a:rPr>
              <a:t>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ohrabrivati</a:t>
            </a:r>
            <a:r>
              <a:rPr lang="en-US" sz="26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650"/>
              </a:spcBef>
            </a:pPr>
            <a:r>
              <a:rPr lang="en-US" dirty="0" smtClean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</a:t>
            </a:r>
            <a:r>
              <a:rPr lang="en-US" sz="2600" b="1" dirty="0" err="1" smtClean="0">
                <a:solidFill>
                  <a:srgbClr val="FF3200"/>
                </a:solidFill>
                <a:cs typeface="Arial" panose="020B0604020202020204" pitchFamily="34" charset="0"/>
              </a:rPr>
              <a:t>Disfunkcionalni</a:t>
            </a:r>
            <a:r>
              <a:rPr lang="en-US" sz="2600" b="1" dirty="0" smtClean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3200"/>
                </a:solidFill>
                <a:cs typeface="Arial" panose="020B0604020202020204" pitchFamily="34" charset="0"/>
              </a:rPr>
              <a:t>sukob</a:t>
            </a:r>
            <a:r>
              <a:rPr lang="en-US" sz="2600" b="1" dirty="0">
                <a:solidFill>
                  <a:srgbClr val="FF3200"/>
                </a:solidFill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remeti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organizaciju</a:t>
            </a:r>
            <a:r>
              <a:rPr lang="en-US" sz="2600" dirty="0">
                <a:cs typeface="Arial" panose="020B0604020202020204" pitchFamily="34" charset="0"/>
              </a:rPr>
              <a:t> u </a:t>
            </a:r>
            <a:r>
              <a:rPr lang="en-US" sz="2600" dirty="0" err="1">
                <a:cs typeface="Arial" panose="020B0604020202020204" pitchFamily="34" charset="0"/>
              </a:rPr>
              <a:t>ostvarivanju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ciljeva</a:t>
            </a:r>
            <a:r>
              <a:rPr lang="en-US" sz="2600" dirty="0">
                <a:cs typeface="Arial" panose="020B0604020202020204" pitchFamily="34" charset="0"/>
              </a:rPr>
              <a:t>. </a:t>
            </a:r>
            <a:r>
              <a:rPr lang="en-US" sz="2600" dirty="0" err="1">
                <a:cs typeface="Arial" panose="020B0604020202020204" pitchFamily="34" charset="0"/>
              </a:rPr>
              <a:t>Disfunkcionalni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sukob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treba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umanjiti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ili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otkloniti</a:t>
            </a:r>
            <a:r>
              <a:rPr lang="en-US" sz="26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9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10"/>
          <p:cNvSpPr>
            <a:spLocks/>
          </p:cNvSpPr>
          <p:nvPr/>
        </p:nvSpPr>
        <p:spPr bwMode="auto">
          <a:xfrm>
            <a:off x="7470775" y="1273175"/>
            <a:ext cx="0" cy="565150"/>
          </a:xfrm>
          <a:custGeom>
            <a:avLst/>
            <a:gdLst>
              <a:gd name="T0" fmla="*/ 0 h 623316"/>
              <a:gd name="T1" fmla="*/ 623316 h 62331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23316">
                <a:moveTo>
                  <a:pt x="0" y="0"/>
                </a:moveTo>
                <a:lnTo>
                  <a:pt x="0" y="62331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object 11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object 12"/>
          <p:cNvSpPr>
            <a:spLocks noChangeArrowheads="1"/>
          </p:cNvSpPr>
          <p:nvPr/>
        </p:nvSpPr>
        <p:spPr bwMode="auto">
          <a:xfrm>
            <a:off x="1000125" y="1562100"/>
            <a:ext cx="7019925" cy="4619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0181" name="object 13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object 14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object 15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object 16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object 17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object 18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7" name="object 19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object 20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object 21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object 22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object 23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object 24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object 25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object 26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5" name="object 27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object 28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7" name="object 29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object 30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9" name="object 31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0" name="object 32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1" name="object 33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2" name="object 34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3" name="object 35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4" name="object 36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5" name="object 37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6" name="object 38"/>
          <p:cNvSpPr>
            <a:spLocks/>
          </p:cNvSpPr>
          <p:nvPr/>
        </p:nvSpPr>
        <p:spPr bwMode="auto">
          <a:xfrm>
            <a:off x="815975" y="349250"/>
            <a:ext cx="7389813" cy="923925"/>
          </a:xfrm>
          <a:custGeom>
            <a:avLst/>
            <a:gdLst>
              <a:gd name="T0" fmla="*/ 0 w 8642604"/>
              <a:gd name="T1" fmla="*/ 0 h 1016508"/>
              <a:gd name="T2" fmla="*/ 0 w 8642604"/>
              <a:gd name="T3" fmla="*/ 1016508 h 1016508"/>
              <a:gd name="T4" fmla="*/ 8642604 w 8642604"/>
              <a:gd name="T5" fmla="*/ 1016508 h 1016508"/>
              <a:gd name="T6" fmla="*/ 8642604 w 8642604"/>
              <a:gd name="T7" fmla="*/ 0 h 1016508"/>
              <a:gd name="T8" fmla="*/ 0 w 8642604"/>
              <a:gd name="T9" fmla="*/ 0 h 1016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2604" h="1016508">
                <a:moveTo>
                  <a:pt x="0" y="0"/>
                </a:moveTo>
                <a:lnTo>
                  <a:pt x="0" y="1016508"/>
                </a:lnTo>
                <a:lnTo>
                  <a:pt x="8642604" y="1016508"/>
                </a:lnTo>
                <a:lnTo>
                  <a:pt x="86426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7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8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9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0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1" name="object 5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2" name="object 4"/>
          <p:cNvSpPr txBox="1">
            <a:spLocks noChangeArrowheads="1"/>
          </p:cNvSpPr>
          <p:nvPr/>
        </p:nvSpPr>
        <p:spPr bwMode="auto">
          <a:xfrm>
            <a:off x="815975" y="349250"/>
            <a:ext cx="7389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525"/>
              </a:lnSpc>
            </a:pPr>
            <a:endParaRPr lang="en-US" sz="500"/>
          </a:p>
        </p:txBody>
      </p:sp>
      <p:sp>
        <p:nvSpPr>
          <p:cNvPr id="50213" name="object 3"/>
          <p:cNvSpPr txBox="1">
            <a:spLocks noChangeArrowheads="1"/>
          </p:cNvSpPr>
          <p:nvPr/>
        </p:nvSpPr>
        <p:spPr bwMode="auto">
          <a:xfrm>
            <a:off x="815975" y="1273175"/>
            <a:ext cx="6654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50214" name="object 2"/>
          <p:cNvSpPr txBox="1">
            <a:spLocks noChangeArrowheads="1"/>
          </p:cNvSpPr>
          <p:nvPr/>
        </p:nvSpPr>
        <p:spPr bwMode="auto">
          <a:xfrm>
            <a:off x="7470775" y="1273175"/>
            <a:ext cx="7350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983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34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object 33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4" name="object 32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object 31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6" name="object 30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7" name="object 29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8" name="object 28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object 27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object 26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object 25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object 24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object 23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4" name="object 22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object 21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object 20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object 19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8" name="object 18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9" name="object 17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0" name="object 16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1" name="object 15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object 14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3" name="object 13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4" name="object 12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object 11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object 10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object 9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8" name="object 8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9" name="object 7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0" name="object 6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1" name="object 5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2" name="object 4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3" name="object 3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120775" y="1082675"/>
            <a:ext cx="4048125" cy="3479800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  <a:spcBef>
                <a:spcPts val="175"/>
              </a:spcBef>
            </a:pP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Posledice</a:t>
            </a:r>
            <a:r>
              <a:rPr lang="en-US" sz="3400" b="1" dirty="0">
                <a:solidFill>
                  <a:srgbClr val="320065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20065"/>
                </a:solidFill>
                <a:cs typeface="Arial" panose="020B0604020202020204" pitchFamily="34" charset="0"/>
              </a:rPr>
              <a:t>konflikta</a:t>
            </a:r>
            <a:endParaRPr 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2675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 smtClean="0">
                <a:cs typeface="Arial" panose="020B0604020202020204" pitchFamily="34" charset="0"/>
              </a:rPr>
              <a:t>Individua</a:t>
            </a:r>
            <a:r>
              <a:rPr lang="sr-Latn-RS" sz="2600" dirty="0" smtClean="0">
                <a:cs typeface="Arial" panose="020B0604020202020204" pitchFamily="34" charset="0"/>
              </a:rPr>
              <a:t>l</a:t>
            </a:r>
            <a:r>
              <a:rPr lang="en-US" sz="2600" dirty="0" err="1" smtClean="0">
                <a:cs typeface="Arial" panose="020B0604020202020204" pitchFamily="34" charset="0"/>
              </a:rPr>
              <a:t>ni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nivo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7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Pozitivni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efekti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63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Negativne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pos</a:t>
            </a:r>
            <a:r>
              <a:rPr lang="sr-Latn-RS" sz="2300" dirty="0" smtClean="0">
                <a:cs typeface="Arial" panose="020B0604020202020204" pitchFamily="34" charset="0"/>
              </a:rPr>
              <a:t>l</a:t>
            </a:r>
            <a:r>
              <a:rPr lang="en-US" sz="2300" dirty="0" err="1" smtClean="0">
                <a:cs typeface="Arial" panose="020B0604020202020204" pitchFamily="34" charset="0"/>
              </a:rPr>
              <a:t>edice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763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Grupni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nivo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7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Pozitivni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efekti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7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Negativne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pos</a:t>
            </a:r>
            <a:r>
              <a:rPr lang="sr-Latn-RS" sz="2300" dirty="0" smtClean="0">
                <a:cs typeface="Arial" panose="020B0604020202020204" pitchFamily="34" charset="0"/>
              </a:rPr>
              <a:t>l</a:t>
            </a:r>
            <a:r>
              <a:rPr lang="en-US" sz="2300" dirty="0" err="1" smtClean="0">
                <a:cs typeface="Arial" panose="020B0604020202020204" pitchFamily="34" charset="0"/>
              </a:rPr>
              <a:t>edice</a:t>
            </a:r>
            <a:endParaRPr lang="en-US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4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object 4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object 4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object 4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object 4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object 4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object 3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object 3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object 3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object 3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object 3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object 3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object 3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object 3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object 3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object 3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object 2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object 2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object 2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5" name="object 2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object 2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7" name="object 2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8" name="object 2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9" name="object 2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object 2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object 2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object 1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3" name="object 1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4" name="object 1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5" name="object 1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6" name="object 1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7" name="object 1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1120775" y="620713"/>
            <a:ext cx="4675188" cy="4381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313"/>
              </a:lnSpc>
              <a:spcBef>
                <a:spcPts val="166"/>
              </a:spcBef>
              <a:defRPr/>
            </a:pP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Po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s</a:t>
            </a:r>
            <a:r>
              <a:rPr lang="en-US" sz="3200" b="1" spc="-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di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ce</a:t>
            </a:r>
            <a:r>
              <a:rPr sz="32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on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lang="en-US" sz="3200" b="1" spc="-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200" b="1" spc="12" dirty="0" err="1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lang="en-US" sz="32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lang="en-US" sz="3200" b="1" spc="-4" dirty="0" err="1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lang="en-US" sz="32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lang="en-US" sz="32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lang="en-US"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in</a:t>
            </a:r>
            <a:r>
              <a:rPr lang="en-US" sz="3200" b="1" spc="4" dirty="0" err="1" smtClean="0">
                <a:solidFill>
                  <a:srgbClr val="320065"/>
                </a:solidFill>
                <a:latin typeface="Arial"/>
                <a:cs typeface="Arial"/>
              </a:rPr>
              <a:t>di</a:t>
            </a:r>
            <a:r>
              <a:rPr lang="en-US"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v</a:t>
            </a:r>
            <a:r>
              <a:rPr lang="en-US"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idu</a:t>
            </a:r>
            <a:r>
              <a:rPr lang="en-US"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lang="sr-Latn-RS" sz="3200" b="1" spc="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lang="en-US" sz="3200" b="1" spc="-4" dirty="0" smtClean="0">
                <a:solidFill>
                  <a:srgbClr val="320065"/>
                </a:solidFill>
                <a:latin typeface="Arial"/>
                <a:cs typeface="Arial"/>
              </a:rPr>
              <a:t>no</a:t>
            </a:r>
            <a:r>
              <a:rPr lang="en-US" sz="3200" b="1" dirty="0" smtClean="0">
                <a:solidFill>
                  <a:srgbClr val="320065"/>
                </a:solidFill>
                <a:latin typeface="Arial"/>
                <a:cs typeface="Arial"/>
              </a:rPr>
              <a:t>m</a:t>
            </a:r>
            <a:endParaRPr lang="en-US" sz="3200" dirty="0">
              <a:latin typeface="Arial"/>
              <a:cs typeface="Arial"/>
            </a:endParaRPr>
          </a:p>
          <a:p>
            <a:pPr marL="11135">
              <a:lnSpc>
                <a:spcPts val="3313"/>
              </a:lnSpc>
              <a:spcBef>
                <a:spcPts val="166"/>
              </a:spcBef>
              <a:defRPr/>
            </a:pPr>
            <a:r>
              <a:rPr lang="en-US" sz="3200" dirty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363" y="1449388"/>
            <a:ext cx="3514725" cy="1338262"/>
          </a:xfrm>
          <a:prstGeom prst="rect">
            <a:avLst/>
          </a:prstGeom>
        </p:spPr>
        <p:txBody>
          <a:bodyPr lIns="0" tIns="0" rIns="0" bIns="0"/>
          <a:lstStyle>
            <a:lvl1pPr marL="32226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2538"/>
              </a:spcBef>
            </a:pPr>
            <a:r>
              <a:rPr lang="en-US" sz="1900" b="1" u="sng">
                <a:cs typeface="Arial" panose="020B0604020202020204" pitchFamily="34" charset="0"/>
              </a:rPr>
              <a:t>Pozitivni efekti konflikta</a:t>
            </a:r>
            <a:endParaRPr lang="en-US" sz="190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95738" y="1038225"/>
            <a:ext cx="1123950" cy="4381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313"/>
              </a:lnSpc>
              <a:spcBef>
                <a:spcPts val="166"/>
              </a:spcBef>
              <a:defRPr/>
            </a:pPr>
            <a:r>
              <a:rPr sz="3200" b="1" spc="-4" dirty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200" b="1" spc="4" dirty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320065"/>
                </a:solidFill>
                <a:latin typeface="Arial"/>
                <a:cs typeface="Arial"/>
              </a:rPr>
              <a:t>v</a:t>
            </a:r>
            <a:r>
              <a:rPr sz="3200" b="1" spc="-4" dirty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320065"/>
                </a:solidFill>
                <a:latin typeface="Arial"/>
                <a:cs typeface="Arial"/>
              </a:rPr>
              <a:t>u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3763" y="1957388"/>
            <a:ext cx="2878137" cy="322262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420"/>
              </a:lnSpc>
              <a:spcBef>
                <a:spcPts val="121"/>
              </a:spcBef>
              <a:defRPr/>
            </a:pPr>
            <a:r>
              <a:rPr sz="2300" b="1" u="heavy" spc="4" dirty="0" err="1">
                <a:latin typeface="Arial"/>
                <a:cs typeface="Arial"/>
              </a:rPr>
              <a:t>N</a:t>
            </a:r>
            <a:r>
              <a:rPr sz="2300" b="1" u="heavy" spc="-8" dirty="0" err="1">
                <a:latin typeface="Arial"/>
                <a:cs typeface="Arial"/>
              </a:rPr>
              <a:t>e</a:t>
            </a:r>
            <a:r>
              <a:rPr sz="2300" b="1" u="heavy" spc="4" dirty="0" err="1">
                <a:latin typeface="Arial"/>
                <a:cs typeface="Arial"/>
              </a:rPr>
              <a:t>ga</a:t>
            </a:r>
            <a:r>
              <a:rPr sz="2300" b="1" u="heavy" spc="-4" dirty="0" err="1">
                <a:latin typeface="Arial"/>
                <a:cs typeface="Arial"/>
              </a:rPr>
              <a:t>ti</a:t>
            </a:r>
            <a:r>
              <a:rPr sz="2300" b="1" u="heavy" spc="4" dirty="0" err="1">
                <a:latin typeface="Arial"/>
                <a:cs typeface="Arial"/>
              </a:rPr>
              <a:t>v</a:t>
            </a:r>
            <a:r>
              <a:rPr sz="2300" b="1" u="heavy" spc="-8" dirty="0" err="1">
                <a:latin typeface="Arial"/>
                <a:cs typeface="Arial"/>
              </a:rPr>
              <a:t>n</a:t>
            </a:r>
            <a:r>
              <a:rPr sz="2300" b="1" u="heavy" dirty="0" err="1">
                <a:latin typeface="Arial"/>
                <a:cs typeface="Arial"/>
              </a:rPr>
              <a:t>e</a:t>
            </a:r>
            <a:r>
              <a:rPr sz="2300" b="1" u="heavy" dirty="0">
                <a:latin typeface="Arial"/>
                <a:cs typeface="Arial"/>
              </a:rPr>
              <a:t> </a:t>
            </a:r>
            <a:r>
              <a:rPr sz="2300" b="1" u="heavy" spc="4" dirty="0" err="1">
                <a:latin typeface="Arial"/>
                <a:cs typeface="Arial"/>
              </a:rPr>
              <a:t>pos</a:t>
            </a:r>
            <a:r>
              <a:rPr lang="en-US" sz="2300" b="1" u="heavy" spc="-4" dirty="0" err="1">
                <a:latin typeface="Arial"/>
                <a:cs typeface="Arial"/>
              </a:rPr>
              <a:t>l</a:t>
            </a:r>
            <a:r>
              <a:rPr sz="2300" b="1" u="heavy" spc="4" dirty="0" err="1">
                <a:latin typeface="Arial"/>
                <a:cs typeface="Arial"/>
              </a:rPr>
              <a:t>ed</a:t>
            </a:r>
            <a:r>
              <a:rPr sz="2300" b="1" u="heavy" spc="-12" dirty="0" err="1">
                <a:latin typeface="Arial"/>
                <a:cs typeface="Arial"/>
              </a:rPr>
              <a:t>i</a:t>
            </a:r>
            <a:r>
              <a:rPr sz="2300" b="1" u="heavy" spc="4" dirty="0" err="1">
                <a:latin typeface="Arial"/>
                <a:cs typeface="Arial"/>
              </a:rPr>
              <a:t>c</a:t>
            </a:r>
            <a:r>
              <a:rPr sz="2300" b="1" u="heavy" dirty="0" err="1">
                <a:latin typeface="Arial"/>
                <a:cs typeface="Arial"/>
              </a:rPr>
              <a:t>e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2668588"/>
            <a:ext cx="3225800" cy="109537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238"/>
              </a:lnSpc>
              <a:spcBef>
                <a:spcPts val="113"/>
              </a:spcBef>
            </a:pPr>
            <a:r>
              <a:rPr lang="en-US" sz="15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100">
                <a:cs typeface="Arial" panose="020B0604020202020204" pitchFamily="34" charset="0"/>
              </a:rPr>
              <a:t>dodatna motivacija,</a:t>
            </a:r>
          </a:p>
          <a:p>
            <a:pPr eaLnBrk="1" hangingPunct="1">
              <a:lnSpc>
                <a:spcPct val="96000"/>
              </a:lnSpc>
              <a:spcBef>
                <a:spcPts val="488"/>
              </a:spcBef>
            </a:pPr>
            <a:r>
              <a:rPr lang="en-US" sz="15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100">
                <a:cs typeface="Arial" panose="020B0604020202020204" pitchFamily="34" charset="0"/>
              </a:rPr>
              <a:t>otvorenost komunikacija,</a:t>
            </a:r>
          </a:p>
          <a:p>
            <a:pPr eaLnBrk="1" hangingPunct="1">
              <a:lnSpc>
                <a:spcPct val="96000"/>
              </a:lnSpc>
              <a:spcBef>
                <a:spcPts val="613"/>
              </a:spcBef>
            </a:pPr>
            <a:r>
              <a:rPr lang="en-US" sz="15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100">
                <a:cs typeface="Arial" panose="020B0604020202020204" pitchFamily="34" charset="0"/>
              </a:rPr>
              <a:t>bolja informisanost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97450" y="2809875"/>
            <a:ext cx="3003550" cy="1758950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238"/>
              </a:lnSpc>
              <a:spcBef>
                <a:spcPts val="113"/>
              </a:spcBef>
            </a:pPr>
            <a:r>
              <a:rPr lang="en-US" sz="2100">
                <a:cs typeface="Arial" panose="020B0604020202020204" pitchFamily="34" charset="0"/>
              </a:rPr>
              <a:t>negativne emocije i stres,</a:t>
            </a:r>
          </a:p>
          <a:p>
            <a:pPr eaLnBrk="1" hangingPunct="1">
              <a:lnSpc>
                <a:spcPts val="2425"/>
              </a:lnSpc>
              <a:spcBef>
                <a:spcPts val="488"/>
              </a:spcBef>
            </a:pPr>
            <a:r>
              <a:rPr lang="en-US" sz="2100">
                <a:cs typeface="Arial" panose="020B0604020202020204" pitchFamily="34" charset="0"/>
              </a:rPr>
              <a:t>ometanje komunikacija, </a:t>
            </a:r>
          </a:p>
          <a:p>
            <a:pPr eaLnBrk="1" hangingPunct="1">
              <a:lnSpc>
                <a:spcPts val="2425"/>
              </a:lnSpc>
              <a:spcBef>
                <a:spcPts val="613"/>
              </a:spcBef>
            </a:pPr>
            <a:r>
              <a:rPr lang="en-US" sz="2100">
                <a:cs typeface="Arial" panose="020B0604020202020204" pitchFamily="34" charset="0"/>
              </a:rPr>
              <a:t>rasipanje pažnje i</a:t>
            </a:r>
          </a:p>
          <a:p>
            <a:pPr eaLnBrk="1" hangingPunct="1">
              <a:lnSpc>
                <a:spcPts val="1925"/>
              </a:lnSpc>
              <a:spcBef>
                <a:spcPts val="700"/>
              </a:spcBef>
            </a:pPr>
            <a:r>
              <a:rPr lang="en-US" sz="3200" baseline="1000">
                <a:cs typeface="Arial" panose="020B0604020202020204" pitchFamily="34" charset="0"/>
              </a:rPr>
              <a:t>energije na sporedne</a:t>
            </a:r>
            <a:endParaRPr lang="en-US" sz="210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3"/>
              </a:spcBef>
            </a:pPr>
            <a:r>
              <a:rPr lang="en-US" sz="2100">
                <a:cs typeface="Arial" panose="020B0604020202020204" pitchFamily="34" charset="0"/>
              </a:rPr>
              <a:t>stvari</a:t>
            </a:r>
          </a:p>
        </p:txBody>
      </p:sp>
      <p:sp>
        <p:nvSpPr>
          <p:cNvPr id="52264" name="object 7"/>
          <p:cNvSpPr txBox="1">
            <a:spLocks noChangeArrowheads="1"/>
          </p:cNvSpPr>
          <p:nvPr/>
        </p:nvSpPr>
        <p:spPr bwMode="auto">
          <a:xfrm>
            <a:off x="4703763" y="2874963"/>
            <a:ext cx="187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25"/>
              </a:lnSpc>
              <a:spcBef>
                <a:spcPts val="75"/>
              </a:spcBef>
            </a:pPr>
            <a:r>
              <a:rPr lang="en-US" sz="15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65" name="object 6"/>
          <p:cNvSpPr txBox="1">
            <a:spLocks noChangeArrowheads="1"/>
          </p:cNvSpPr>
          <p:nvPr/>
        </p:nvSpPr>
        <p:spPr bwMode="auto">
          <a:xfrm>
            <a:off x="4703763" y="3271838"/>
            <a:ext cx="187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25"/>
              </a:lnSpc>
              <a:spcBef>
                <a:spcPts val="75"/>
              </a:spcBef>
            </a:pPr>
            <a:r>
              <a:rPr lang="en-US" sz="15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66" name="object 5"/>
          <p:cNvSpPr txBox="1">
            <a:spLocks noChangeArrowheads="1"/>
          </p:cNvSpPr>
          <p:nvPr/>
        </p:nvSpPr>
        <p:spPr bwMode="auto">
          <a:xfrm>
            <a:off x="4703763" y="3670300"/>
            <a:ext cx="187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25"/>
              </a:lnSpc>
              <a:spcBef>
                <a:spcPts val="75"/>
              </a:spcBef>
            </a:pPr>
            <a:r>
              <a:rPr lang="en-US" sz="15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67" name="object 4"/>
          <p:cNvSpPr txBox="1">
            <a:spLocks noChangeArrowheads="1"/>
          </p:cNvSpPr>
          <p:nvPr/>
        </p:nvSpPr>
        <p:spPr bwMode="auto">
          <a:xfrm>
            <a:off x="2417763" y="2020888"/>
            <a:ext cx="666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52268" name="object 3"/>
          <p:cNvSpPr txBox="1">
            <a:spLocks noChangeArrowheads="1"/>
          </p:cNvSpPr>
          <p:nvPr/>
        </p:nvSpPr>
        <p:spPr bwMode="auto">
          <a:xfrm>
            <a:off x="3111500" y="2020888"/>
            <a:ext cx="666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  <p:sp>
        <p:nvSpPr>
          <p:cNvPr id="52269" name="object 2"/>
          <p:cNvSpPr txBox="1">
            <a:spLocks noChangeArrowheads="1"/>
          </p:cNvSpPr>
          <p:nvPr/>
        </p:nvSpPr>
        <p:spPr bwMode="auto">
          <a:xfrm>
            <a:off x="6065838" y="2084388"/>
            <a:ext cx="77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225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75"/>
              </a:lnSpc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769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43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object 42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2" name="object 41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object 40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object 39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5" name="object 38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6" name="object 37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7" name="object 36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object 35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object 34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object 33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object 32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2" name="object 31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object 30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4" name="object 29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5" name="object 28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6" name="object 27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7" name="object 26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8" name="object 25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9" name="object 24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object 23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1" name="object 22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2" name="object 21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3" name="object 20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4" name="object 19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5" name="object 18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6" name="object 17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7" name="object 16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8" name="object 15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9" name="object 14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0" name="object 13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1" name="object 12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1120775" y="1168400"/>
            <a:ext cx="2292350" cy="392113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959"/>
              </a:lnSpc>
              <a:spcBef>
                <a:spcPts val="147"/>
              </a:spcBef>
              <a:defRPr/>
            </a:pPr>
            <a:r>
              <a:rPr sz="2800" b="1" dirty="0" err="1">
                <a:solidFill>
                  <a:srgbClr val="320065"/>
                </a:solidFill>
                <a:latin typeface="Arial"/>
                <a:cs typeface="Arial"/>
              </a:rPr>
              <a:t>P</a:t>
            </a:r>
            <a:r>
              <a:rPr sz="2800" b="1" spc="-4" dirty="0" err="1">
                <a:solidFill>
                  <a:srgbClr val="320065"/>
                </a:solidFill>
                <a:latin typeface="Arial"/>
                <a:cs typeface="Arial"/>
              </a:rPr>
              <a:t>os</a:t>
            </a:r>
            <a:r>
              <a:rPr lang="en-US" sz="2800" b="1" spc="-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2800" b="1" spc="-4" dirty="0" err="1">
                <a:solidFill>
                  <a:srgbClr val="320065"/>
                </a:solidFill>
                <a:latin typeface="Arial"/>
                <a:cs typeface="Arial"/>
              </a:rPr>
              <a:t>ed</a:t>
            </a:r>
            <a:r>
              <a:rPr sz="2800" b="1" spc="-12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2800" b="1" spc="-4" dirty="0" err="1">
                <a:solidFill>
                  <a:srgbClr val="320065"/>
                </a:solidFill>
                <a:latin typeface="Arial"/>
                <a:cs typeface="Arial"/>
              </a:rPr>
              <a:t>c</a:t>
            </a:r>
            <a:r>
              <a:rPr sz="2800" b="1" dirty="0" err="1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320065"/>
                </a:solidFill>
                <a:latin typeface="Arial"/>
                <a:cs typeface="Arial"/>
              </a:rPr>
              <a:t>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5350" y="1168400"/>
            <a:ext cx="2597150" cy="392113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959"/>
              </a:lnSpc>
              <a:spcBef>
                <a:spcPts val="147"/>
              </a:spcBef>
              <a:defRPr/>
            </a:pPr>
            <a:r>
              <a:rPr sz="2800" b="1" spc="-4" dirty="0">
                <a:solidFill>
                  <a:srgbClr val="320065"/>
                </a:solidFill>
                <a:latin typeface="Arial"/>
                <a:cs typeface="Arial"/>
              </a:rPr>
              <a:t>g</a:t>
            </a:r>
            <a:r>
              <a:rPr sz="2800" b="1" spc="-8" dirty="0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2800" b="1" spc="-4" dirty="0">
                <a:solidFill>
                  <a:srgbClr val="320065"/>
                </a:solidFill>
                <a:latin typeface="Arial"/>
                <a:cs typeface="Arial"/>
              </a:rPr>
              <a:t>u</a:t>
            </a:r>
            <a:r>
              <a:rPr sz="2800" b="1" spc="-12" dirty="0">
                <a:solidFill>
                  <a:srgbClr val="320065"/>
                </a:solidFill>
                <a:latin typeface="Arial"/>
                <a:cs typeface="Arial"/>
              </a:rPr>
              <a:t>p</a:t>
            </a:r>
            <a:r>
              <a:rPr sz="2800" b="1" spc="-4" dirty="0">
                <a:solidFill>
                  <a:srgbClr val="320065"/>
                </a:solidFill>
                <a:latin typeface="Arial"/>
                <a:cs typeface="Arial"/>
              </a:rPr>
              <a:t>no</a:t>
            </a:r>
            <a:r>
              <a:rPr sz="2800" b="1" dirty="0">
                <a:solidFill>
                  <a:srgbClr val="320065"/>
                </a:solidFill>
                <a:latin typeface="Arial"/>
                <a:cs typeface="Arial"/>
              </a:rPr>
              <a:t>m</a:t>
            </a:r>
            <a:r>
              <a:rPr sz="2800" b="1" spc="-12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320065"/>
                </a:solidFill>
                <a:latin typeface="Arial"/>
                <a:cs typeface="Arial"/>
              </a:rPr>
              <a:t>niv</a:t>
            </a:r>
            <a:r>
              <a:rPr sz="2800" b="1" spc="-12" dirty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20065"/>
                </a:solidFill>
                <a:latin typeface="Arial"/>
                <a:cs typeface="Arial"/>
              </a:rPr>
              <a:t>u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0775" y="1947863"/>
            <a:ext cx="2905125" cy="2038350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63"/>
              </a:lnSpc>
              <a:spcBef>
                <a:spcPts val="100"/>
              </a:spcBef>
            </a:pP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POZITIVNE</a:t>
            </a:r>
          </a:p>
          <a:p>
            <a:pPr eaLnBrk="1" hangingPunct="1">
              <a:lnSpc>
                <a:spcPct val="96000"/>
              </a:lnSpc>
              <a:spcBef>
                <a:spcPts val="463"/>
              </a:spcBef>
            </a:pPr>
            <a:r>
              <a:rPr lang="en-US" sz="13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otkrivanje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problema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,</a:t>
            </a:r>
          </a:p>
          <a:p>
            <a:pPr eaLnBrk="1" hangingPunct="1">
              <a:lnSpc>
                <a:spcPct val="96000"/>
              </a:lnSpc>
              <a:spcBef>
                <a:spcPts val="550"/>
              </a:spcBef>
            </a:pPr>
            <a:r>
              <a:rPr lang="en-US" sz="13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inovacije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promene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,</a:t>
            </a:r>
          </a:p>
          <a:p>
            <a:pPr eaLnBrk="1" hangingPunct="1">
              <a:lnSpc>
                <a:spcPct val="96000"/>
              </a:lnSpc>
              <a:spcBef>
                <a:spcPts val="563"/>
              </a:spcBef>
            </a:pPr>
            <a:r>
              <a:rPr lang="en-US" sz="1300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kohezivnost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privrženost</a:t>
            </a:r>
            <a:endParaRPr lang="en-US" sz="19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spcBef>
                <a:spcPts val="550"/>
              </a:spcBef>
            </a:pPr>
            <a:r>
              <a:rPr lang="en-US" sz="1300" dirty="0" smtClean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900" dirty="0" err="1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Pročišćavanje</a:t>
            </a:r>
            <a:r>
              <a:rPr lang="en-US" sz="1900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interne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sredine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otklanjanje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skrivenih</a:t>
            </a:r>
            <a:r>
              <a:rPr lang="en-US" sz="1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9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sukoba</a:t>
            </a:r>
            <a:endParaRPr lang="en-US" sz="19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3763" y="2095500"/>
            <a:ext cx="1198562" cy="27622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2065"/>
              </a:lnSpc>
              <a:spcBef>
                <a:spcPts val="103"/>
              </a:spcBef>
              <a:defRPr/>
            </a:pPr>
            <a:r>
              <a:rPr sz="1900" spc="-4" dirty="0">
                <a:latin typeface="Arial Narrow"/>
                <a:cs typeface="Arial Narrow"/>
              </a:rPr>
              <a:t>N</a:t>
            </a:r>
            <a:r>
              <a:rPr sz="1900" dirty="0">
                <a:latin typeface="Arial Narrow"/>
                <a:cs typeface="Arial Narrow"/>
              </a:rPr>
              <a:t>EG</a:t>
            </a:r>
            <a:r>
              <a:rPr sz="1900" spc="-4" dirty="0">
                <a:latin typeface="Arial Narrow"/>
                <a:cs typeface="Arial Narrow"/>
              </a:rPr>
              <a:t>A</a:t>
            </a:r>
            <a:r>
              <a:rPr sz="1900" spc="4" dirty="0">
                <a:latin typeface="Arial Narrow"/>
                <a:cs typeface="Arial Narrow"/>
              </a:rPr>
              <a:t>TI</a:t>
            </a:r>
            <a:r>
              <a:rPr sz="1900" dirty="0">
                <a:latin typeface="Arial Narrow"/>
                <a:cs typeface="Arial Narrow"/>
              </a:rPr>
              <a:t>V</a:t>
            </a:r>
            <a:r>
              <a:rPr sz="1900" spc="-4" dirty="0">
                <a:latin typeface="Arial Narrow"/>
                <a:cs typeface="Arial Narrow"/>
              </a:rPr>
              <a:t>N</a:t>
            </a:r>
            <a:r>
              <a:rPr sz="1900" dirty="0">
                <a:latin typeface="Arial Narrow"/>
                <a:cs typeface="Arial Narrow"/>
              </a:rPr>
              <a:t>E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7450" y="2495550"/>
            <a:ext cx="2667000" cy="167322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63"/>
              </a:lnSpc>
              <a:spcBef>
                <a:spcPts val="100"/>
              </a:spcBef>
            </a:pPr>
            <a:r>
              <a:rPr lang="en-US" sz="190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autokratsko liderstvo,</a:t>
            </a:r>
          </a:p>
          <a:p>
            <a:pPr eaLnBrk="1" hangingPunct="1">
              <a:lnSpc>
                <a:spcPts val="2213"/>
              </a:lnSpc>
              <a:spcBef>
                <a:spcPts val="463"/>
              </a:spcBef>
            </a:pPr>
            <a:r>
              <a:rPr lang="en-US" sz="190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negativni stereotipi, </a:t>
            </a:r>
          </a:p>
          <a:p>
            <a:pPr eaLnBrk="1" hangingPunct="1">
              <a:lnSpc>
                <a:spcPts val="2213"/>
              </a:lnSpc>
              <a:spcBef>
                <a:spcPts val="550"/>
              </a:spcBef>
            </a:pPr>
            <a:r>
              <a:rPr lang="en-US" sz="190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naglašavanje emocije umesto</a:t>
            </a:r>
          </a:p>
          <a:p>
            <a:pPr eaLnBrk="1" hangingPunct="1">
              <a:lnSpc>
                <a:spcPts val="1763"/>
              </a:lnSpc>
              <a:spcBef>
                <a:spcPts val="638"/>
              </a:spcBef>
            </a:pPr>
            <a:r>
              <a:rPr lang="en-US" sz="2900" baseline="100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razuma</a:t>
            </a:r>
            <a:endParaRPr lang="en-US" sz="19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463"/>
              </a:spcBef>
            </a:pPr>
            <a:r>
              <a:rPr lang="en-US" sz="190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veće diferenciranje</a:t>
            </a:r>
          </a:p>
        </p:txBody>
      </p:sp>
      <p:sp>
        <p:nvSpPr>
          <p:cNvPr id="53287" name="object 6"/>
          <p:cNvSpPr txBox="1">
            <a:spLocks noChangeArrowheads="1"/>
          </p:cNvSpPr>
          <p:nvPr/>
        </p:nvSpPr>
        <p:spPr bwMode="auto">
          <a:xfrm>
            <a:off x="4703763" y="2562225"/>
            <a:ext cx="1682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38"/>
              </a:lnSpc>
              <a:spcBef>
                <a:spcPts val="75"/>
              </a:spcBef>
            </a:pPr>
            <a:r>
              <a:rPr lang="en-US" sz="13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88" name="object 5"/>
          <p:cNvSpPr txBox="1">
            <a:spLocks noChangeArrowheads="1"/>
          </p:cNvSpPr>
          <p:nvPr/>
        </p:nvSpPr>
        <p:spPr bwMode="auto">
          <a:xfrm>
            <a:off x="4703763" y="2927350"/>
            <a:ext cx="1682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38"/>
              </a:lnSpc>
              <a:spcBef>
                <a:spcPts val="75"/>
              </a:spcBef>
            </a:pPr>
            <a:r>
              <a:rPr lang="en-US" sz="13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89" name="object 4"/>
          <p:cNvSpPr txBox="1">
            <a:spLocks noChangeArrowheads="1"/>
          </p:cNvSpPr>
          <p:nvPr/>
        </p:nvSpPr>
        <p:spPr bwMode="auto">
          <a:xfrm>
            <a:off x="4703763" y="3290888"/>
            <a:ext cx="168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38"/>
              </a:lnSpc>
              <a:spcBef>
                <a:spcPts val="75"/>
              </a:spcBef>
            </a:pPr>
            <a:r>
              <a:rPr lang="en-US" sz="13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0" name="object 3"/>
          <p:cNvSpPr txBox="1">
            <a:spLocks noChangeArrowheads="1"/>
          </p:cNvSpPr>
          <p:nvPr/>
        </p:nvSpPr>
        <p:spPr bwMode="auto">
          <a:xfrm>
            <a:off x="4029075" y="3405188"/>
            <a:ext cx="10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63"/>
              </a:lnSpc>
              <a:spcBef>
                <a:spcPts val="100"/>
              </a:spcBef>
            </a:pPr>
            <a:r>
              <a:rPr lang="en-US" sz="190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</a:t>
            </a:r>
          </a:p>
        </p:txBody>
      </p:sp>
      <p:sp>
        <p:nvSpPr>
          <p:cNvPr id="53291" name="object 2"/>
          <p:cNvSpPr txBox="1">
            <a:spLocks noChangeArrowheads="1"/>
          </p:cNvSpPr>
          <p:nvPr/>
        </p:nvSpPr>
        <p:spPr bwMode="auto">
          <a:xfrm>
            <a:off x="4703763" y="3959225"/>
            <a:ext cx="1682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38"/>
              </a:lnSpc>
              <a:spcBef>
                <a:spcPts val="75"/>
              </a:spcBef>
            </a:pPr>
            <a:r>
              <a:rPr lang="en-US" sz="13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38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object 37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object 36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7" name="object 35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8" name="object 34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object 33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0" name="object 32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1" name="object 31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object 30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object 29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object 28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object 27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6" name="object 26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object 25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8" name="object 24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object 23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object 22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1" name="object 21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2" name="object 20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3" name="object 19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object 18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5" name="object 17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6" name="object 16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7" name="object 15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8" name="object 14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9" name="object 13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300" name="object 12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301" name="object 11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302" name="object 10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303" name="object 9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304" name="object 8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305" name="object 7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1120775" y="1082675"/>
            <a:ext cx="4729163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Up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av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ij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nj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400" b="1" spc="12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on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lang="en-US" sz="3400" b="1" spc="-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spc="8" dirty="0" err="1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ma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2875" y="1957388"/>
            <a:ext cx="6583363" cy="371792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r>
              <a:rPr lang="en-US" sz="2300" dirty="0" err="1">
                <a:cs typeface="Arial" panose="020B0604020202020204" pitchFamily="34" charset="0"/>
              </a:rPr>
              <a:t>Upravijanje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konfliktima</a:t>
            </a:r>
            <a:r>
              <a:rPr lang="en-US" sz="2300" dirty="0">
                <a:cs typeface="Arial" panose="020B0604020202020204" pitchFamily="34" charset="0"/>
              </a:rPr>
              <a:t> je </a:t>
            </a:r>
            <a:r>
              <a:rPr lang="en-US" sz="2300" dirty="0" err="1">
                <a:cs typeface="Arial" panose="020B0604020202020204" pitchFamily="34" charset="0"/>
              </a:rPr>
              <a:t>proces</a:t>
            </a:r>
            <a:r>
              <a:rPr lang="en-US" sz="2300" dirty="0">
                <a:cs typeface="Arial" panose="020B0604020202020204" pitchFamily="34" charset="0"/>
              </a:rPr>
              <a:t> u </a:t>
            </a:r>
            <a:r>
              <a:rPr lang="en-US" sz="2300" dirty="0" err="1">
                <a:cs typeface="Arial" panose="020B0604020202020204" pitchFamily="34" charset="0"/>
              </a:rPr>
              <a:t>kojem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cs typeface="Arial" panose="020B0604020202020204" pitchFamily="34" charset="0"/>
              </a:rPr>
              <a:t>menad</a:t>
            </a:r>
            <a:r>
              <a:rPr lang="sr-Latn-RS" sz="2300" dirty="0" smtClean="0">
                <a:cs typeface="Arial" panose="020B0604020202020204" pitchFamily="34" charset="0"/>
              </a:rPr>
              <a:t>ž</a:t>
            </a:r>
            <a:r>
              <a:rPr lang="en-US" sz="2300" dirty="0" err="1" smtClean="0">
                <a:cs typeface="Arial" panose="020B0604020202020204" pitchFamily="34" charset="0"/>
              </a:rPr>
              <a:t>eri</a:t>
            </a:r>
            <a:r>
              <a:rPr lang="sr-Latn-RS" sz="2300" dirty="0"/>
              <a:t> </a:t>
            </a:r>
            <a:r>
              <a:rPr lang="en-US" sz="2300" dirty="0" smtClean="0">
                <a:cs typeface="Arial" panose="020B0604020202020204" pitchFamily="34" charset="0"/>
              </a:rPr>
              <a:t>p</a:t>
            </a:r>
            <a:r>
              <a:rPr lang="sr-Latn-RS" sz="2300" dirty="0" smtClean="0">
                <a:cs typeface="Arial" panose="020B0604020202020204" pitchFamily="34" charset="0"/>
              </a:rPr>
              <a:t>re</a:t>
            </a:r>
            <a:r>
              <a:rPr lang="en-US" sz="2300" dirty="0" err="1" smtClean="0">
                <a:cs typeface="Arial" panose="020B0604020202020204" pitchFamily="34" charset="0"/>
              </a:rPr>
              <a:t>duzimaju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aktivnosti</a:t>
            </a:r>
            <a:r>
              <a:rPr lang="en-US" sz="2300" dirty="0">
                <a:cs typeface="Arial" panose="020B0604020202020204" pitchFamily="34" charset="0"/>
              </a:rPr>
              <a:t> u </a:t>
            </a:r>
            <a:r>
              <a:rPr lang="en-US" sz="2300" dirty="0" err="1">
                <a:cs typeface="Arial" panose="020B0604020202020204" pitchFamily="34" charset="0"/>
              </a:rPr>
              <a:t>situaciji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određenog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konflikta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sr-Latn-RS" sz="2300" dirty="0" smtClean="0">
                <a:cs typeface="Arial" panose="020B0604020202020204" pitchFamily="34" charset="0"/>
              </a:rPr>
              <a:t>da bi </a:t>
            </a:r>
            <a:r>
              <a:rPr lang="en-US" sz="2300" dirty="0" smtClean="0">
                <a:cs typeface="Arial" panose="020B0604020202020204" pitchFamily="34" charset="0"/>
              </a:rPr>
              <a:t>post</a:t>
            </a:r>
            <a:r>
              <a:rPr lang="sr-Latn-RS" sz="2300" dirty="0" smtClean="0">
                <a:cs typeface="Arial" panose="020B0604020202020204" pitchFamily="34" charset="0"/>
              </a:rPr>
              <a:t>igli</a:t>
            </a:r>
            <a:r>
              <a:rPr lang="en-US" sz="2300" dirty="0" smtClean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njihovo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redukovanje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rešavanje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ili</a:t>
            </a:r>
            <a:r>
              <a:rPr lang="en-US" sz="2300" dirty="0">
                <a:cs typeface="Arial" panose="020B0604020202020204" pitchFamily="34" charset="0"/>
              </a:rPr>
              <a:t> s </a:t>
            </a:r>
            <a:r>
              <a:rPr lang="en-US" sz="2300" dirty="0" err="1">
                <a:cs typeface="Arial" panose="020B0604020202020204" pitchFamily="34" charset="0"/>
              </a:rPr>
              <a:t>druge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strane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njihovo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ohrabrivanje</a:t>
            </a:r>
            <a:r>
              <a:rPr lang="en-US" sz="2300" dirty="0">
                <a:cs typeface="Arial" panose="020B0604020202020204" pitchFamily="34" charset="0"/>
              </a:rPr>
              <a:t> (u </a:t>
            </a:r>
            <a:r>
              <a:rPr lang="en-US" sz="2300" dirty="0" err="1">
                <a:cs typeface="Arial" panose="020B0604020202020204" pitchFamily="34" charset="0"/>
              </a:rPr>
              <a:t>situaciji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nepostojanja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konflikta</a:t>
            </a:r>
            <a:r>
              <a:rPr lang="en-US" sz="2300" dirty="0"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ts val="563"/>
              </a:spcBef>
            </a:pPr>
            <a:r>
              <a:rPr lang="en-US" sz="2300" dirty="0" err="1">
                <a:cs typeface="Arial" panose="020B0604020202020204" pitchFamily="34" charset="0"/>
              </a:rPr>
              <a:t>Cilj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upravljanja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konfliktima</a:t>
            </a:r>
            <a:r>
              <a:rPr lang="en-US" sz="2300" dirty="0">
                <a:cs typeface="Arial" panose="020B0604020202020204" pitchFamily="34" charset="0"/>
              </a:rPr>
              <a:t> je da se </a:t>
            </a:r>
            <a:r>
              <a:rPr lang="en-US" sz="2300" dirty="0" err="1">
                <a:cs typeface="Arial" panose="020B0604020202020204" pitchFamily="34" charset="0"/>
              </a:rPr>
              <a:t>dovedu</a:t>
            </a:r>
            <a:r>
              <a:rPr lang="en-US" sz="2300" dirty="0">
                <a:cs typeface="Arial" panose="020B0604020202020204" pitchFamily="34" charset="0"/>
              </a:rPr>
              <a:t> do </a:t>
            </a:r>
            <a:r>
              <a:rPr lang="en-US" sz="2300" dirty="0" err="1">
                <a:cs typeface="Arial" panose="020B0604020202020204" pitchFamily="34" charset="0"/>
              </a:rPr>
              <a:t>optimalnog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nivoa</a:t>
            </a:r>
            <a:r>
              <a:rPr lang="en-US" sz="2300" dirty="0">
                <a:cs typeface="Arial" panose="020B0604020202020204" pitchFamily="34" charset="0"/>
              </a:rPr>
              <a:t>, a ne da se </a:t>
            </a:r>
            <a:r>
              <a:rPr lang="en-US" sz="2300" dirty="0" err="1">
                <a:cs typeface="Arial" panose="020B0604020202020204" pitchFamily="34" charset="0"/>
              </a:rPr>
              <a:t>eliminisu</a:t>
            </a:r>
            <a:r>
              <a:rPr lang="en-US" sz="23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6000"/>
              </a:lnSpc>
              <a:spcBef>
                <a:spcPts val="563"/>
              </a:spcBef>
            </a:pPr>
            <a:r>
              <a:rPr lang="en-US" sz="2300" dirty="0" err="1">
                <a:cs typeface="Arial" panose="020B0604020202020204" pitchFamily="34" charset="0"/>
              </a:rPr>
              <a:t>Postoje</a:t>
            </a:r>
            <a:r>
              <a:rPr lang="en-US" sz="2300" dirty="0"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6000"/>
              </a:lnSpc>
              <a:spcBef>
                <a:spcPts val="550"/>
              </a:spcBef>
            </a:pPr>
            <a:r>
              <a:rPr lang="en-US" sz="13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dirty="0" err="1">
                <a:cs typeface="Arial" panose="020B0604020202020204" pitchFamily="34" charset="0"/>
              </a:rPr>
              <a:t>Strategije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rešavanja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konflikta</a:t>
            </a:r>
            <a:endParaRPr lang="en-US" sz="19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563"/>
              </a:spcBef>
            </a:pPr>
            <a:r>
              <a:rPr lang="en-US" sz="13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1900" dirty="0" err="1">
                <a:cs typeface="Arial" panose="020B0604020202020204" pitchFamily="34" charset="0"/>
              </a:rPr>
              <a:t>Strategije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stimulisanja</a:t>
            </a:r>
            <a:r>
              <a:rPr lang="en-US" sz="1900" dirty="0">
                <a:cs typeface="Arial" panose="020B0604020202020204" pitchFamily="34" charset="0"/>
              </a:rPr>
              <a:t> </a:t>
            </a:r>
            <a:r>
              <a:rPr lang="en-US" sz="1900" dirty="0" err="1">
                <a:cs typeface="Arial" panose="020B0604020202020204" pitchFamily="34" charset="0"/>
              </a:rPr>
              <a:t>konflikta</a:t>
            </a:r>
            <a:endParaRPr lang="en-US" sz="1900" dirty="0">
              <a:cs typeface="Arial" panose="020B0604020202020204" pitchFamily="34" charset="0"/>
            </a:endParaRPr>
          </a:p>
        </p:txBody>
      </p:sp>
      <p:sp>
        <p:nvSpPr>
          <p:cNvPr id="54308" name="object 4"/>
          <p:cNvSpPr txBox="1">
            <a:spLocks noChangeArrowheads="1"/>
          </p:cNvSpPr>
          <p:nvPr/>
        </p:nvSpPr>
        <p:spPr bwMode="auto">
          <a:xfrm>
            <a:off x="1120775" y="2032000"/>
            <a:ext cx="1968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88"/>
              </a:spcBef>
            </a:pPr>
            <a:r>
              <a:rPr lang="en-US" sz="16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09" name="object 3"/>
          <p:cNvSpPr txBox="1">
            <a:spLocks noChangeArrowheads="1"/>
          </p:cNvSpPr>
          <p:nvPr/>
        </p:nvSpPr>
        <p:spPr bwMode="auto">
          <a:xfrm>
            <a:off x="1120775" y="3905250"/>
            <a:ext cx="1968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88"/>
              </a:spcBef>
            </a:pPr>
            <a:r>
              <a:rPr lang="en-US" sz="16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10" name="object 2"/>
          <p:cNvSpPr txBox="1">
            <a:spLocks noChangeArrowheads="1"/>
          </p:cNvSpPr>
          <p:nvPr/>
        </p:nvSpPr>
        <p:spPr bwMode="auto">
          <a:xfrm>
            <a:off x="1120775" y="4697413"/>
            <a:ext cx="196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88"/>
              </a:spcBef>
            </a:pPr>
            <a:r>
              <a:rPr lang="en-US" sz="160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37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object 36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0" name="object 35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1" name="object 34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2" name="object 33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3" name="object 32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4" name="object 31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5" name="object 30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6" name="object 29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object 28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object 27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object 26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object 25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1" name="object 24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object 23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3" name="object 22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4" name="object 21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5" name="object 20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6" name="object 19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7" name="object 18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8" name="object 17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object 16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0" name="object 15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1" name="object 14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2" name="object 13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3" name="object 12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4" name="object 11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5" name="object 10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6" name="object 9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7" name="object 8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8" name="object 7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29" name="object 6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1120775" y="1082675"/>
            <a:ext cx="6075363" cy="473075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582"/>
              </a:lnSpc>
              <a:spcBef>
                <a:spcPts val="179"/>
              </a:spcBef>
              <a:defRPr/>
            </a:pP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S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tr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g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ij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400" b="1" spc="12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lang="en-US" sz="3400" b="1" dirty="0" err="1">
                <a:solidFill>
                  <a:srgbClr val="320065"/>
                </a:solidFill>
                <a:latin typeface="Arial"/>
                <a:cs typeface="Arial"/>
              </a:rPr>
              <a:t>š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av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j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sz="3400" b="1" spc="12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spc="12" dirty="0" err="1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400" b="1" spc="4" dirty="0" err="1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lang="en-US" sz="3400" b="1" spc="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400" b="1" spc="-4" dirty="0" err="1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4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775" y="1962150"/>
            <a:ext cx="1738313" cy="1781175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Strategija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38"/>
              </a:spcBef>
            </a:pPr>
            <a:r>
              <a:rPr lang="en-US" dirty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 dirty="0" err="1">
                <a:cs typeface="Arial" panose="020B0604020202020204" pitchFamily="34" charset="0"/>
              </a:rPr>
              <a:t>Strategija</a:t>
            </a: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763"/>
              </a:spcBef>
            </a:pPr>
            <a:r>
              <a:rPr lang="en-US" dirty="0" smtClean="0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600" dirty="0" err="1" smtClean="0">
                <a:cs typeface="Arial" panose="020B0604020202020204" pitchFamily="34" charset="0"/>
              </a:rPr>
              <a:t>Strategija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strane</a:t>
            </a:r>
            <a:r>
              <a:rPr lang="en-US" sz="2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8138" y="1962150"/>
            <a:ext cx="4679950" cy="1366838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 sz="2600">
                <a:cs typeface="Arial" panose="020B0604020202020204" pitchFamily="34" charset="0"/>
              </a:rPr>
              <a:t>pregovaranja ili kompromisa</a:t>
            </a:r>
          </a:p>
          <a:p>
            <a:pPr eaLnBrk="1" hangingPunct="1">
              <a:lnSpc>
                <a:spcPct val="96000"/>
              </a:lnSpc>
              <a:spcBef>
                <a:spcPts val="638"/>
              </a:spcBef>
            </a:pPr>
            <a:r>
              <a:rPr lang="en-US" sz="2600">
                <a:cs typeface="Arial" panose="020B0604020202020204" pitchFamily="34" charset="0"/>
              </a:rPr>
              <a:t>nadređenog cilja</a:t>
            </a:r>
          </a:p>
          <a:p>
            <a:pPr eaLnBrk="1" hangingPunct="1">
              <a:lnSpc>
                <a:spcPct val="96000"/>
              </a:lnSpc>
              <a:spcBef>
                <a:spcPts val="763"/>
              </a:spcBef>
            </a:pPr>
            <a:r>
              <a:rPr lang="en-US" sz="2600">
                <a:cs typeface="Arial" panose="020B0604020202020204" pitchFamily="34" charset="0"/>
              </a:rPr>
              <a:t>posredovanja (intervencija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14463" y="3856038"/>
            <a:ext cx="5973762" cy="1547812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25"/>
              </a:lnSpc>
              <a:spcBef>
                <a:spcPts val="12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Inteziviranje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socijainih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kontakata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i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razmena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</a:pPr>
            <a:r>
              <a:rPr lang="en-US" sz="2300" dirty="0" err="1">
                <a:cs typeface="Arial" panose="020B0604020202020204" pitchFamily="34" charset="0"/>
              </a:rPr>
              <a:t>informacija</a:t>
            </a:r>
            <a:endParaRPr lang="en-US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675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Rešavanje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konflikata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autoritetom</a:t>
            </a:r>
            <a:r>
              <a:rPr lang="en-US" sz="2300" dirty="0">
                <a:cs typeface="Arial" panose="020B0604020202020204" pitchFamily="34" charset="0"/>
              </a:rPr>
              <a:t> (</a:t>
            </a:r>
            <a:r>
              <a:rPr lang="en-US" sz="2300" dirty="0" err="1">
                <a:cs typeface="Arial" panose="020B0604020202020204" pitchFamily="34" charset="0"/>
              </a:rPr>
              <a:t>prinudom</a:t>
            </a:r>
            <a:r>
              <a:rPr lang="en-US" sz="23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6000"/>
              </a:lnSpc>
              <a:spcBef>
                <a:spcPts val="663"/>
              </a:spcBef>
            </a:pPr>
            <a:r>
              <a:rPr lang="en-US" sz="1600" dirty="0">
                <a:solidFill>
                  <a:srgbClr val="65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dirty="0" err="1">
                <a:cs typeface="Arial" panose="020B0604020202020204" pitchFamily="34" charset="0"/>
              </a:rPr>
              <a:t>Zajedničko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rešavanje</a:t>
            </a:r>
            <a:r>
              <a:rPr lang="en-US" sz="2300" dirty="0">
                <a:cs typeface="Arial" panose="020B0604020202020204" pitchFamily="34" charset="0"/>
              </a:rPr>
              <a:t> </a:t>
            </a:r>
            <a:r>
              <a:rPr lang="en-US" sz="2300" dirty="0" err="1">
                <a:cs typeface="Arial" panose="020B0604020202020204" pitchFamily="34" charset="0"/>
              </a:rPr>
              <a:t>konflikata</a:t>
            </a:r>
            <a:endParaRPr lang="en-US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35"/>
          <p:cNvSpPr>
            <a:spLocks/>
          </p:cNvSpPr>
          <p:nvPr/>
        </p:nvSpPr>
        <p:spPr bwMode="auto">
          <a:xfrm>
            <a:off x="7470775" y="455613"/>
            <a:ext cx="0" cy="1382712"/>
          </a:xfrm>
          <a:custGeom>
            <a:avLst/>
            <a:gdLst>
              <a:gd name="T0" fmla="*/ 0 h 1524000"/>
              <a:gd name="T1" fmla="*/ 1524000 h 15240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object 34"/>
          <p:cNvSpPr>
            <a:spLocks/>
          </p:cNvSpPr>
          <p:nvPr/>
        </p:nvSpPr>
        <p:spPr bwMode="auto">
          <a:xfrm>
            <a:off x="7634288" y="455613"/>
            <a:ext cx="103187" cy="107950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4900 h 120396"/>
              <a:gd name="T18" fmla="*/ 6758 w 120396"/>
              <a:gd name="T19" fmla="*/ 87775 h 120396"/>
              <a:gd name="T20" fmla="*/ 14568 w 120396"/>
              <a:gd name="T21" fmla="*/ 99130 h 120396"/>
              <a:gd name="T22" fmla="*/ 24766 w 120396"/>
              <a:gd name="T23" fmla="*/ 108508 h 120396"/>
              <a:gd name="T24" fmla="*/ 36926 w 120396"/>
              <a:gd name="T25" fmla="*/ 115454 h 120396"/>
              <a:gd name="T26" fmla="*/ 50625 w 120396"/>
              <a:gd name="T27" fmla="*/ 119515 h 120396"/>
              <a:gd name="T28" fmla="*/ 60960 w 120396"/>
              <a:gd name="T29" fmla="*/ 120396 h 120396"/>
              <a:gd name="T30" fmla="*/ 75074 w 120396"/>
              <a:gd name="T31" fmla="*/ 118596 h 120396"/>
              <a:gd name="T32" fmla="*/ 88089 w 120396"/>
              <a:gd name="T33" fmla="*/ 113511 h 120396"/>
              <a:gd name="T34" fmla="*/ 99532 w 120396"/>
              <a:gd name="T35" fmla="*/ 105616 h 120396"/>
              <a:gd name="T36" fmla="*/ 108930 w 120396"/>
              <a:gd name="T37" fmla="*/ 95383 h 120396"/>
              <a:gd name="T38" fmla="*/ 115808 w 120396"/>
              <a:gd name="T39" fmla="*/ 83284 h 120396"/>
              <a:gd name="T40" fmla="*/ 119695 w 120396"/>
              <a:gd name="T41" fmla="*/ 69794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4900"/>
                </a:lnTo>
                <a:lnTo>
                  <a:pt x="6758" y="87775"/>
                </a:lnTo>
                <a:lnTo>
                  <a:pt x="14568" y="99130"/>
                </a:lnTo>
                <a:lnTo>
                  <a:pt x="24766" y="108508"/>
                </a:lnTo>
                <a:lnTo>
                  <a:pt x="36926" y="115454"/>
                </a:lnTo>
                <a:lnTo>
                  <a:pt x="50625" y="119515"/>
                </a:lnTo>
                <a:lnTo>
                  <a:pt x="60960" y="120396"/>
                </a:lnTo>
                <a:lnTo>
                  <a:pt x="75074" y="118596"/>
                </a:lnTo>
                <a:lnTo>
                  <a:pt x="88089" y="113511"/>
                </a:lnTo>
                <a:lnTo>
                  <a:pt x="99532" y="105616"/>
                </a:lnTo>
                <a:lnTo>
                  <a:pt x="108930" y="95383"/>
                </a:lnTo>
                <a:lnTo>
                  <a:pt x="115808" y="83284"/>
                </a:lnTo>
                <a:lnTo>
                  <a:pt x="119695" y="69794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object 33"/>
          <p:cNvSpPr>
            <a:spLocks/>
          </p:cNvSpPr>
          <p:nvPr/>
        </p:nvSpPr>
        <p:spPr bwMode="auto">
          <a:xfrm>
            <a:off x="7777163" y="455613"/>
            <a:ext cx="103187" cy="107950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074 h 120396"/>
              <a:gd name="T18" fmla="*/ 6884 w 120396"/>
              <a:gd name="T19" fmla="*/ 88089 h 120396"/>
              <a:gd name="T20" fmla="*/ 14779 w 120396"/>
              <a:gd name="T21" fmla="*/ 99532 h 120396"/>
              <a:gd name="T22" fmla="*/ 25012 w 120396"/>
              <a:gd name="T23" fmla="*/ 108930 h 120396"/>
              <a:gd name="T24" fmla="*/ 37111 w 120396"/>
              <a:gd name="T25" fmla="*/ 115808 h 120396"/>
              <a:gd name="T26" fmla="*/ 50601 w 120396"/>
              <a:gd name="T27" fmla="*/ 119695 h 120396"/>
              <a:gd name="T28" fmla="*/ 59435 w 120396"/>
              <a:gd name="T29" fmla="*/ 120396 h 120396"/>
              <a:gd name="T30" fmla="*/ 73962 w 120396"/>
              <a:gd name="T31" fmla="*/ 118640 h 120396"/>
              <a:gd name="T32" fmla="*/ 87249 w 120396"/>
              <a:gd name="T33" fmla="*/ 113678 h 120396"/>
              <a:gd name="T34" fmla="*/ 98873 w 120396"/>
              <a:gd name="T35" fmla="*/ 105964 h 120396"/>
              <a:gd name="T36" fmla="*/ 108408 w 120396"/>
              <a:gd name="T37" fmla="*/ 95953 h 120396"/>
              <a:gd name="T38" fmla="*/ 115429 w 120396"/>
              <a:gd name="T39" fmla="*/ 84101 h 120396"/>
              <a:gd name="T40" fmla="*/ 119513 w 120396"/>
              <a:gd name="T41" fmla="*/ 70863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074"/>
                </a:lnTo>
                <a:lnTo>
                  <a:pt x="6884" y="88089"/>
                </a:lnTo>
                <a:lnTo>
                  <a:pt x="14779" y="99532"/>
                </a:lnTo>
                <a:lnTo>
                  <a:pt x="25012" y="108930"/>
                </a:lnTo>
                <a:lnTo>
                  <a:pt x="37111" y="115808"/>
                </a:lnTo>
                <a:lnTo>
                  <a:pt x="50601" y="119695"/>
                </a:lnTo>
                <a:lnTo>
                  <a:pt x="59435" y="120396"/>
                </a:lnTo>
                <a:lnTo>
                  <a:pt x="73962" y="118640"/>
                </a:lnTo>
                <a:lnTo>
                  <a:pt x="87249" y="113678"/>
                </a:lnTo>
                <a:lnTo>
                  <a:pt x="98873" y="105964"/>
                </a:lnTo>
                <a:lnTo>
                  <a:pt x="108408" y="95953"/>
                </a:lnTo>
                <a:lnTo>
                  <a:pt x="115429" y="84101"/>
                </a:lnTo>
                <a:lnTo>
                  <a:pt x="119513" y="70863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5" name="object 32"/>
          <p:cNvSpPr>
            <a:spLocks/>
          </p:cNvSpPr>
          <p:nvPr/>
        </p:nvSpPr>
        <p:spPr bwMode="auto">
          <a:xfrm>
            <a:off x="7921625" y="455613"/>
            <a:ext cx="101600" cy="107950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074 h 120396"/>
              <a:gd name="T18" fmla="*/ 6592 w 118872"/>
              <a:gd name="T19" fmla="*/ 88089 h 120396"/>
              <a:gd name="T20" fmla="*/ 14265 w 118872"/>
              <a:gd name="T21" fmla="*/ 99532 h 120396"/>
              <a:gd name="T22" fmla="*/ 24352 w 118872"/>
              <a:gd name="T23" fmla="*/ 108930 h 120396"/>
              <a:gd name="T24" fmla="*/ 36473 w 118872"/>
              <a:gd name="T25" fmla="*/ 115808 h 120396"/>
              <a:gd name="T26" fmla="*/ 50250 w 118872"/>
              <a:gd name="T27" fmla="*/ 119695 h 120396"/>
              <a:gd name="T28" fmla="*/ 59436 w 118872"/>
              <a:gd name="T29" fmla="*/ 120396 h 120396"/>
              <a:gd name="T30" fmla="*/ 73550 w 118872"/>
              <a:gd name="T31" fmla="*/ 118596 h 120396"/>
              <a:gd name="T32" fmla="*/ 86565 w 118872"/>
              <a:gd name="T33" fmla="*/ 113511 h 120396"/>
              <a:gd name="T34" fmla="*/ 98008 w 118872"/>
              <a:gd name="T35" fmla="*/ 105616 h 120396"/>
              <a:gd name="T36" fmla="*/ 107406 w 118872"/>
              <a:gd name="T37" fmla="*/ 95383 h 120396"/>
              <a:gd name="T38" fmla="*/ 114284 w 118872"/>
              <a:gd name="T39" fmla="*/ 83284 h 120396"/>
              <a:gd name="T40" fmla="*/ 118171 w 118872"/>
              <a:gd name="T41" fmla="*/ 69794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074"/>
                </a:lnTo>
                <a:lnTo>
                  <a:pt x="6592" y="88089"/>
                </a:lnTo>
                <a:lnTo>
                  <a:pt x="14265" y="99532"/>
                </a:lnTo>
                <a:lnTo>
                  <a:pt x="24352" y="108930"/>
                </a:lnTo>
                <a:lnTo>
                  <a:pt x="36473" y="115808"/>
                </a:lnTo>
                <a:lnTo>
                  <a:pt x="50250" y="119695"/>
                </a:lnTo>
                <a:lnTo>
                  <a:pt x="59436" y="120396"/>
                </a:lnTo>
                <a:lnTo>
                  <a:pt x="73550" y="118596"/>
                </a:lnTo>
                <a:lnTo>
                  <a:pt x="86565" y="113511"/>
                </a:lnTo>
                <a:lnTo>
                  <a:pt x="98008" y="105616"/>
                </a:lnTo>
                <a:lnTo>
                  <a:pt x="107406" y="95383"/>
                </a:lnTo>
                <a:lnTo>
                  <a:pt x="114284" y="83284"/>
                </a:lnTo>
                <a:lnTo>
                  <a:pt x="118171" y="69794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object 31"/>
          <p:cNvSpPr>
            <a:spLocks/>
          </p:cNvSpPr>
          <p:nvPr/>
        </p:nvSpPr>
        <p:spPr bwMode="auto">
          <a:xfrm>
            <a:off x="7634288" y="606425"/>
            <a:ext cx="103187" cy="109538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6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6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6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6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6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6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7" name="object 30"/>
          <p:cNvSpPr>
            <a:spLocks/>
          </p:cNvSpPr>
          <p:nvPr/>
        </p:nvSpPr>
        <p:spPr bwMode="auto">
          <a:xfrm>
            <a:off x="7777163" y="6064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6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6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8" name="object 29"/>
          <p:cNvSpPr>
            <a:spLocks/>
          </p:cNvSpPr>
          <p:nvPr/>
        </p:nvSpPr>
        <p:spPr bwMode="auto">
          <a:xfrm>
            <a:off x="7921625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6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6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6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6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6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6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9" name="object 28"/>
          <p:cNvSpPr>
            <a:spLocks/>
          </p:cNvSpPr>
          <p:nvPr/>
        </p:nvSpPr>
        <p:spPr bwMode="auto">
          <a:xfrm>
            <a:off x="8066088" y="6064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6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6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object 27"/>
          <p:cNvSpPr>
            <a:spLocks/>
          </p:cNvSpPr>
          <p:nvPr/>
        </p:nvSpPr>
        <p:spPr bwMode="auto">
          <a:xfrm>
            <a:off x="7634288" y="7604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376 h 118872"/>
              <a:gd name="T18" fmla="*/ 6758 w 120396"/>
              <a:gd name="T19" fmla="*/ 86251 h 118872"/>
              <a:gd name="T20" fmla="*/ 14568 w 120396"/>
              <a:gd name="T21" fmla="*/ 97606 h 118872"/>
              <a:gd name="T22" fmla="*/ 24766 w 120396"/>
              <a:gd name="T23" fmla="*/ 106984 h 118872"/>
              <a:gd name="T24" fmla="*/ 36926 w 120396"/>
              <a:gd name="T25" fmla="*/ 113930 h 118872"/>
              <a:gd name="T26" fmla="*/ 50625 w 120396"/>
              <a:gd name="T27" fmla="*/ 117991 h 118872"/>
              <a:gd name="T28" fmla="*/ 60960 w 120396"/>
              <a:gd name="T29" fmla="*/ 118871 h 118872"/>
              <a:gd name="T30" fmla="*/ 75074 w 120396"/>
              <a:gd name="T31" fmla="*/ 117072 h 118872"/>
              <a:gd name="T32" fmla="*/ 88089 w 120396"/>
              <a:gd name="T33" fmla="*/ 111987 h 118872"/>
              <a:gd name="T34" fmla="*/ 99532 w 120396"/>
              <a:gd name="T35" fmla="*/ 104092 h 118872"/>
              <a:gd name="T36" fmla="*/ 108930 w 120396"/>
              <a:gd name="T37" fmla="*/ 93859 h 118872"/>
              <a:gd name="T38" fmla="*/ 115808 w 120396"/>
              <a:gd name="T39" fmla="*/ 81760 h 118872"/>
              <a:gd name="T40" fmla="*/ 119695 w 120396"/>
              <a:gd name="T41" fmla="*/ 68270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376"/>
                </a:lnTo>
                <a:lnTo>
                  <a:pt x="6758" y="86251"/>
                </a:lnTo>
                <a:lnTo>
                  <a:pt x="14568" y="97606"/>
                </a:lnTo>
                <a:lnTo>
                  <a:pt x="24766" y="106984"/>
                </a:lnTo>
                <a:lnTo>
                  <a:pt x="36926" y="113930"/>
                </a:lnTo>
                <a:lnTo>
                  <a:pt x="50625" y="117991"/>
                </a:lnTo>
                <a:lnTo>
                  <a:pt x="60960" y="118871"/>
                </a:lnTo>
                <a:lnTo>
                  <a:pt x="75074" y="117072"/>
                </a:lnTo>
                <a:lnTo>
                  <a:pt x="88089" y="111987"/>
                </a:lnTo>
                <a:lnTo>
                  <a:pt x="99532" y="104092"/>
                </a:lnTo>
                <a:lnTo>
                  <a:pt x="108930" y="93859"/>
                </a:lnTo>
                <a:lnTo>
                  <a:pt x="115808" y="81760"/>
                </a:lnTo>
                <a:lnTo>
                  <a:pt x="119695" y="682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object 26"/>
          <p:cNvSpPr>
            <a:spLocks/>
          </p:cNvSpPr>
          <p:nvPr/>
        </p:nvSpPr>
        <p:spPr bwMode="auto">
          <a:xfrm>
            <a:off x="77771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3550 h 118872"/>
              <a:gd name="T18" fmla="*/ 6884 w 120396"/>
              <a:gd name="T19" fmla="*/ 86565 h 118872"/>
              <a:gd name="T20" fmla="*/ 14779 w 120396"/>
              <a:gd name="T21" fmla="*/ 98008 h 118872"/>
              <a:gd name="T22" fmla="*/ 25012 w 120396"/>
              <a:gd name="T23" fmla="*/ 107406 h 118872"/>
              <a:gd name="T24" fmla="*/ 37111 w 120396"/>
              <a:gd name="T25" fmla="*/ 114284 h 118872"/>
              <a:gd name="T26" fmla="*/ 50601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object 25"/>
          <p:cNvSpPr>
            <a:spLocks/>
          </p:cNvSpPr>
          <p:nvPr/>
        </p:nvSpPr>
        <p:spPr bwMode="auto">
          <a:xfrm>
            <a:off x="7921625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3550 h 118872"/>
              <a:gd name="T18" fmla="*/ 6592 w 118872"/>
              <a:gd name="T19" fmla="*/ 86565 h 118872"/>
              <a:gd name="T20" fmla="*/ 14265 w 118872"/>
              <a:gd name="T21" fmla="*/ 98008 h 118872"/>
              <a:gd name="T22" fmla="*/ 24352 w 118872"/>
              <a:gd name="T23" fmla="*/ 107406 h 118872"/>
              <a:gd name="T24" fmla="*/ 36473 w 118872"/>
              <a:gd name="T25" fmla="*/ 114284 h 118872"/>
              <a:gd name="T26" fmla="*/ 50250 w 118872"/>
              <a:gd name="T27" fmla="*/ 118171 h 118872"/>
              <a:gd name="T28" fmla="*/ 59436 w 118872"/>
              <a:gd name="T29" fmla="*/ 118871 h 118872"/>
              <a:gd name="T30" fmla="*/ 73550 w 118872"/>
              <a:gd name="T31" fmla="*/ 117072 h 118872"/>
              <a:gd name="T32" fmla="*/ 86565 w 118872"/>
              <a:gd name="T33" fmla="*/ 111987 h 118872"/>
              <a:gd name="T34" fmla="*/ 98008 w 118872"/>
              <a:gd name="T35" fmla="*/ 104092 h 118872"/>
              <a:gd name="T36" fmla="*/ 107406 w 118872"/>
              <a:gd name="T37" fmla="*/ 93859 h 118872"/>
              <a:gd name="T38" fmla="*/ 114284 w 118872"/>
              <a:gd name="T39" fmla="*/ 81760 h 118872"/>
              <a:gd name="T40" fmla="*/ 118171 w 118872"/>
              <a:gd name="T41" fmla="*/ 68270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6" y="118871"/>
                </a:lnTo>
                <a:lnTo>
                  <a:pt x="73550" y="117072"/>
                </a:lnTo>
                <a:lnTo>
                  <a:pt x="86565" y="111987"/>
                </a:lnTo>
                <a:lnTo>
                  <a:pt x="98008" y="104092"/>
                </a:lnTo>
                <a:lnTo>
                  <a:pt x="107406" y="93859"/>
                </a:lnTo>
                <a:lnTo>
                  <a:pt x="114284" y="81760"/>
                </a:lnTo>
                <a:lnTo>
                  <a:pt x="118171" y="682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object 24"/>
          <p:cNvSpPr>
            <a:spLocks/>
          </p:cNvSpPr>
          <p:nvPr/>
        </p:nvSpPr>
        <p:spPr bwMode="auto">
          <a:xfrm>
            <a:off x="8066088" y="7604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3550 h 118872"/>
              <a:gd name="T18" fmla="*/ 6884 w 118872"/>
              <a:gd name="T19" fmla="*/ 86565 h 118872"/>
              <a:gd name="T20" fmla="*/ 14779 w 118872"/>
              <a:gd name="T21" fmla="*/ 98008 h 118872"/>
              <a:gd name="T22" fmla="*/ 25012 w 118872"/>
              <a:gd name="T23" fmla="*/ 107406 h 118872"/>
              <a:gd name="T24" fmla="*/ 37111 w 118872"/>
              <a:gd name="T25" fmla="*/ 114284 h 118872"/>
              <a:gd name="T26" fmla="*/ 50601 w 118872"/>
              <a:gd name="T27" fmla="*/ 118171 h 118872"/>
              <a:gd name="T28" fmla="*/ 59436 w 118872"/>
              <a:gd name="T29" fmla="*/ 118871 h 118872"/>
              <a:gd name="T30" fmla="*/ 74048 w 118872"/>
              <a:gd name="T31" fmla="*/ 117072 h 118872"/>
              <a:gd name="T32" fmla="*/ 87238 w 118872"/>
              <a:gd name="T33" fmla="*/ 111987 h 118872"/>
              <a:gd name="T34" fmla="*/ 98628 w 118872"/>
              <a:gd name="T35" fmla="*/ 104092 h 118872"/>
              <a:gd name="T36" fmla="*/ 107838 w 118872"/>
              <a:gd name="T37" fmla="*/ 93859 h 118872"/>
              <a:gd name="T38" fmla="*/ 114491 w 118872"/>
              <a:gd name="T39" fmla="*/ 81760 h 118872"/>
              <a:gd name="T40" fmla="*/ 118208 w 118872"/>
              <a:gd name="T41" fmla="*/ 68270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3550"/>
                </a:lnTo>
                <a:lnTo>
                  <a:pt x="6884" y="86565"/>
                </a:lnTo>
                <a:lnTo>
                  <a:pt x="14779" y="98008"/>
                </a:lnTo>
                <a:lnTo>
                  <a:pt x="25012" y="107406"/>
                </a:lnTo>
                <a:lnTo>
                  <a:pt x="37111" y="114284"/>
                </a:lnTo>
                <a:lnTo>
                  <a:pt x="50601" y="118171"/>
                </a:lnTo>
                <a:lnTo>
                  <a:pt x="59436" y="118871"/>
                </a:lnTo>
                <a:lnTo>
                  <a:pt x="74048" y="117072"/>
                </a:lnTo>
                <a:lnTo>
                  <a:pt x="87238" y="111987"/>
                </a:lnTo>
                <a:lnTo>
                  <a:pt x="98628" y="104092"/>
                </a:lnTo>
                <a:lnTo>
                  <a:pt x="107838" y="93859"/>
                </a:lnTo>
                <a:lnTo>
                  <a:pt x="114491" y="81760"/>
                </a:lnTo>
                <a:lnTo>
                  <a:pt x="118208" y="682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4" name="object 23"/>
          <p:cNvSpPr>
            <a:spLocks/>
          </p:cNvSpPr>
          <p:nvPr/>
        </p:nvSpPr>
        <p:spPr bwMode="auto">
          <a:xfrm>
            <a:off x="8208963" y="7604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4823 w 120396"/>
              <a:gd name="T3" fmla="*/ 1711 h 118872"/>
              <a:gd name="T4" fmla="*/ 31633 w 120396"/>
              <a:gd name="T5" fmla="*/ 6592 h 118872"/>
              <a:gd name="T6" fmla="*/ 20243 w 120396"/>
              <a:gd name="T7" fmla="*/ 14265 h 118872"/>
              <a:gd name="T8" fmla="*/ 11033 w 120396"/>
              <a:gd name="T9" fmla="*/ 24352 h 118872"/>
              <a:gd name="T10" fmla="*/ 4380 w 120396"/>
              <a:gd name="T11" fmla="*/ 36473 h 118872"/>
              <a:gd name="T12" fmla="*/ 663 w 120396"/>
              <a:gd name="T13" fmla="*/ 50250 h 118872"/>
              <a:gd name="T14" fmla="*/ 0 w 120396"/>
              <a:gd name="T15" fmla="*/ 59435 h 118872"/>
              <a:gd name="T16" fmla="*/ 1711 w 120396"/>
              <a:gd name="T17" fmla="*/ 73550 h 118872"/>
              <a:gd name="T18" fmla="*/ 6592 w 120396"/>
              <a:gd name="T19" fmla="*/ 86565 h 118872"/>
              <a:gd name="T20" fmla="*/ 14265 w 120396"/>
              <a:gd name="T21" fmla="*/ 98008 h 118872"/>
              <a:gd name="T22" fmla="*/ 24352 w 120396"/>
              <a:gd name="T23" fmla="*/ 107406 h 118872"/>
              <a:gd name="T24" fmla="*/ 36473 w 120396"/>
              <a:gd name="T25" fmla="*/ 114284 h 118872"/>
              <a:gd name="T26" fmla="*/ 50250 w 120396"/>
              <a:gd name="T27" fmla="*/ 118171 h 118872"/>
              <a:gd name="T28" fmla="*/ 59435 w 120396"/>
              <a:gd name="T29" fmla="*/ 118871 h 118872"/>
              <a:gd name="T30" fmla="*/ 73962 w 120396"/>
              <a:gd name="T31" fmla="*/ 117116 h 118872"/>
              <a:gd name="T32" fmla="*/ 87249 w 120396"/>
              <a:gd name="T33" fmla="*/ 112154 h 118872"/>
              <a:gd name="T34" fmla="*/ 98873 w 120396"/>
              <a:gd name="T35" fmla="*/ 104440 h 118872"/>
              <a:gd name="T36" fmla="*/ 108408 w 120396"/>
              <a:gd name="T37" fmla="*/ 94429 h 118872"/>
              <a:gd name="T38" fmla="*/ 115429 w 120396"/>
              <a:gd name="T39" fmla="*/ 82577 h 118872"/>
              <a:gd name="T40" fmla="*/ 119513 w 120396"/>
              <a:gd name="T41" fmla="*/ 69339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3550"/>
                </a:lnTo>
                <a:lnTo>
                  <a:pt x="6592" y="86565"/>
                </a:lnTo>
                <a:lnTo>
                  <a:pt x="14265" y="98008"/>
                </a:lnTo>
                <a:lnTo>
                  <a:pt x="24352" y="107406"/>
                </a:lnTo>
                <a:lnTo>
                  <a:pt x="36473" y="114284"/>
                </a:lnTo>
                <a:lnTo>
                  <a:pt x="50250" y="118171"/>
                </a:lnTo>
                <a:lnTo>
                  <a:pt x="59435" y="118871"/>
                </a:lnTo>
                <a:lnTo>
                  <a:pt x="73962" y="117116"/>
                </a:lnTo>
                <a:lnTo>
                  <a:pt x="87249" y="112154"/>
                </a:lnTo>
                <a:lnTo>
                  <a:pt x="98873" y="104440"/>
                </a:lnTo>
                <a:lnTo>
                  <a:pt x="108408" y="94429"/>
                </a:lnTo>
                <a:lnTo>
                  <a:pt x="115429" y="82577"/>
                </a:lnTo>
                <a:lnTo>
                  <a:pt x="119513" y="69339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object 22"/>
          <p:cNvSpPr>
            <a:spLocks/>
          </p:cNvSpPr>
          <p:nvPr/>
        </p:nvSpPr>
        <p:spPr bwMode="auto">
          <a:xfrm>
            <a:off x="7634288" y="911225"/>
            <a:ext cx="103187" cy="109538"/>
          </a:xfrm>
          <a:custGeom>
            <a:avLst/>
            <a:gdLst>
              <a:gd name="T0" fmla="*/ 60960 w 120396"/>
              <a:gd name="T1" fmla="*/ 0 h 120396"/>
              <a:gd name="T2" fmla="*/ 46607 w 120396"/>
              <a:gd name="T3" fmla="*/ 1717 h 120396"/>
              <a:gd name="T4" fmla="*/ 33458 w 120396"/>
              <a:gd name="T5" fmla="*/ 6598 h 120396"/>
              <a:gd name="T6" fmla="*/ 21921 w 120396"/>
              <a:gd name="T7" fmla="*/ 14231 h 120396"/>
              <a:gd name="T8" fmla="*/ 12405 w 120396"/>
              <a:gd name="T9" fmla="*/ 24209 h 120396"/>
              <a:gd name="T10" fmla="*/ 5320 w 120396"/>
              <a:gd name="T11" fmla="*/ 36122 h 120396"/>
              <a:gd name="T12" fmla="*/ 1076 w 120396"/>
              <a:gd name="T13" fmla="*/ 49560 h 120396"/>
              <a:gd name="T14" fmla="*/ 0 w 120396"/>
              <a:gd name="T15" fmla="*/ 60960 h 120396"/>
              <a:gd name="T16" fmla="*/ 1760 w 120396"/>
              <a:gd name="T17" fmla="*/ 75394 h 120396"/>
              <a:gd name="T18" fmla="*/ 6758 w 120396"/>
              <a:gd name="T19" fmla="*/ 88447 h 120396"/>
              <a:gd name="T20" fmla="*/ 14568 w 120396"/>
              <a:gd name="T21" fmla="*/ 99754 h 120396"/>
              <a:gd name="T22" fmla="*/ 24766 w 120396"/>
              <a:gd name="T23" fmla="*/ 108951 h 120396"/>
              <a:gd name="T24" fmla="*/ 36926 w 120396"/>
              <a:gd name="T25" fmla="*/ 115675 h 120396"/>
              <a:gd name="T26" fmla="*/ 50625 w 120396"/>
              <a:gd name="T27" fmla="*/ 119560 h 120396"/>
              <a:gd name="T28" fmla="*/ 60960 w 120396"/>
              <a:gd name="T29" fmla="*/ 120396 h 120396"/>
              <a:gd name="T30" fmla="*/ 75074 w 120396"/>
              <a:gd name="T31" fmla="*/ 118684 h 120396"/>
              <a:gd name="T32" fmla="*/ 88089 w 120396"/>
              <a:gd name="T33" fmla="*/ 113803 h 120396"/>
              <a:gd name="T34" fmla="*/ 99532 w 120396"/>
              <a:gd name="T35" fmla="*/ 106130 h 120396"/>
              <a:gd name="T36" fmla="*/ 108930 w 120396"/>
              <a:gd name="T37" fmla="*/ 96043 h 120396"/>
              <a:gd name="T38" fmla="*/ 115808 w 120396"/>
              <a:gd name="T39" fmla="*/ 83922 h 120396"/>
              <a:gd name="T40" fmla="*/ 119695 w 120396"/>
              <a:gd name="T41" fmla="*/ 70145 h 120396"/>
              <a:gd name="T42" fmla="*/ 120396 w 120396"/>
              <a:gd name="T43" fmla="*/ 60960 h 120396"/>
              <a:gd name="T44" fmla="*/ 118640 w 120396"/>
              <a:gd name="T45" fmla="*/ 46433 h 120396"/>
              <a:gd name="T46" fmla="*/ 113678 w 120396"/>
              <a:gd name="T47" fmla="*/ 33146 h 120396"/>
              <a:gd name="T48" fmla="*/ 105964 w 120396"/>
              <a:gd name="T49" fmla="*/ 21522 h 120396"/>
              <a:gd name="T50" fmla="*/ 95953 w 120396"/>
              <a:gd name="T51" fmla="*/ 11987 h 120396"/>
              <a:gd name="T52" fmla="*/ 84101 w 120396"/>
              <a:gd name="T53" fmla="*/ 4966 h 120396"/>
              <a:gd name="T54" fmla="*/ 70863 w 120396"/>
              <a:gd name="T55" fmla="*/ 882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607" y="1717"/>
                </a:lnTo>
                <a:lnTo>
                  <a:pt x="33458" y="6598"/>
                </a:lnTo>
                <a:lnTo>
                  <a:pt x="21921" y="14231"/>
                </a:lnTo>
                <a:lnTo>
                  <a:pt x="12405" y="24209"/>
                </a:lnTo>
                <a:lnTo>
                  <a:pt x="5320" y="36122"/>
                </a:lnTo>
                <a:lnTo>
                  <a:pt x="1076" y="49560"/>
                </a:lnTo>
                <a:lnTo>
                  <a:pt x="0" y="60960"/>
                </a:lnTo>
                <a:lnTo>
                  <a:pt x="1760" y="75394"/>
                </a:lnTo>
                <a:lnTo>
                  <a:pt x="6758" y="88447"/>
                </a:lnTo>
                <a:lnTo>
                  <a:pt x="14568" y="99754"/>
                </a:lnTo>
                <a:lnTo>
                  <a:pt x="24766" y="108951"/>
                </a:lnTo>
                <a:lnTo>
                  <a:pt x="36926" y="115675"/>
                </a:lnTo>
                <a:lnTo>
                  <a:pt x="50625" y="119560"/>
                </a:lnTo>
                <a:lnTo>
                  <a:pt x="60960" y="120396"/>
                </a:lnTo>
                <a:lnTo>
                  <a:pt x="75074" y="118684"/>
                </a:lnTo>
                <a:lnTo>
                  <a:pt x="88089" y="113803"/>
                </a:lnTo>
                <a:lnTo>
                  <a:pt x="99532" y="106130"/>
                </a:lnTo>
                <a:lnTo>
                  <a:pt x="108930" y="96043"/>
                </a:lnTo>
                <a:lnTo>
                  <a:pt x="115808" y="83922"/>
                </a:lnTo>
                <a:lnTo>
                  <a:pt x="119695" y="70145"/>
                </a:lnTo>
                <a:lnTo>
                  <a:pt x="120396" y="60960"/>
                </a:lnTo>
                <a:lnTo>
                  <a:pt x="118640" y="46433"/>
                </a:lnTo>
                <a:lnTo>
                  <a:pt x="113678" y="33146"/>
                </a:lnTo>
                <a:lnTo>
                  <a:pt x="105964" y="21522"/>
                </a:lnTo>
                <a:lnTo>
                  <a:pt x="95953" y="11987"/>
                </a:lnTo>
                <a:lnTo>
                  <a:pt x="84101" y="4966"/>
                </a:lnTo>
                <a:lnTo>
                  <a:pt x="70863" y="882"/>
                </a:lnTo>
                <a:lnTo>
                  <a:pt x="60960" y="0"/>
                </a:lnTo>
                <a:close/>
              </a:path>
            </a:pathLst>
          </a:custGeom>
          <a:solidFill>
            <a:srgbClr val="320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6" name="object 21"/>
          <p:cNvSpPr>
            <a:spLocks/>
          </p:cNvSpPr>
          <p:nvPr/>
        </p:nvSpPr>
        <p:spPr bwMode="auto">
          <a:xfrm>
            <a:off x="7777163" y="911225"/>
            <a:ext cx="103187" cy="109538"/>
          </a:xfrm>
          <a:custGeom>
            <a:avLst/>
            <a:gdLst>
              <a:gd name="T0" fmla="*/ 59435 w 120396"/>
              <a:gd name="T1" fmla="*/ 0 h 120396"/>
              <a:gd name="T2" fmla="*/ 45495 w 120396"/>
              <a:gd name="T3" fmla="*/ 1760 h 120396"/>
              <a:gd name="T4" fmla="*/ 32620 w 120396"/>
              <a:gd name="T5" fmla="*/ 6758 h 120396"/>
              <a:gd name="T6" fmla="*/ 21265 w 120396"/>
              <a:gd name="T7" fmla="*/ 14568 h 120396"/>
              <a:gd name="T8" fmla="*/ 11887 w 120396"/>
              <a:gd name="T9" fmla="*/ 24766 h 120396"/>
              <a:gd name="T10" fmla="*/ 4941 w 120396"/>
              <a:gd name="T11" fmla="*/ 36926 h 120396"/>
              <a:gd name="T12" fmla="*/ 880 w 120396"/>
              <a:gd name="T13" fmla="*/ 50625 h 120396"/>
              <a:gd name="T14" fmla="*/ 0 w 120396"/>
              <a:gd name="T15" fmla="*/ 60960 h 120396"/>
              <a:gd name="T16" fmla="*/ 1799 w 120396"/>
              <a:gd name="T17" fmla="*/ 75572 h 120396"/>
              <a:gd name="T18" fmla="*/ 6884 w 120396"/>
              <a:gd name="T19" fmla="*/ 88762 h 120396"/>
              <a:gd name="T20" fmla="*/ 14779 w 120396"/>
              <a:gd name="T21" fmla="*/ 100152 h 120396"/>
              <a:gd name="T22" fmla="*/ 25012 w 120396"/>
              <a:gd name="T23" fmla="*/ 109362 h 120396"/>
              <a:gd name="T24" fmla="*/ 37111 w 120396"/>
              <a:gd name="T25" fmla="*/ 116015 h 120396"/>
              <a:gd name="T26" fmla="*/ 50601 w 120396"/>
              <a:gd name="T27" fmla="*/ 119732 h 120396"/>
              <a:gd name="T28" fmla="*/ 59435 w 120396"/>
              <a:gd name="T29" fmla="*/ 120396 h 120396"/>
              <a:gd name="T30" fmla="*/ 73962 w 120396"/>
              <a:gd name="T31" fmla="*/ 118727 h 120396"/>
              <a:gd name="T32" fmla="*/ 87249 w 120396"/>
              <a:gd name="T33" fmla="*/ 113963 h 120396"/>
              <a:gd name="T34" fmla="*/ 98873 w 120396"/>
              <a:gd name="T35" fmla="*/ 106470 h 120396"/>
              <a:gd name="T36" fmla="*/ 108408 w 120396"/>
              <a:gd name="T37" fmla="*/ 96610 h 120396"/>
              <a:gd name="T38" fmla="*/ 115429 w 120396"/>
              <a:gd name="T39" fmla="*/ 84748 h 120396"/>
              <a:gd name="T40" fmla="*/ 119513 w 120396"/>
              <a:gd name="T41" fmla="*/ 71248 h 120396"/>
              <a:gd name="T42" fmla="*/ 120396 w 120396"/>
              <a:gd name="T43" fmla="*/ 60960 h 120396"/>
              <a:gd name="T44" fmla="*/ 118678 w 120396"/>
              <a:gd name="T45" fmla="*/ 46607 h 120396"/>
              <a:gd name="T46" fmla="*/ 113797 w 120396"/>
              <a:gd name="T47" fmla="*/ 33458 h 120396"/>
              <a:gd name="T48" fmla="*/ 106164 w 120396"/>
              <a:gd name="T49" fmla="*/ 21921 h 120396"/>
              <a:gd name="T50" fmla="*/ 96186 w 120396"/>
              <a:gd name="T51" fmla="*/ 12405 h 120396"/>
              <a:gd name="T52" fmla="*/ 84273 w 120396"/>
              <a:gd name="T53" fmla="*/ 5320 h 120396"/>
              <a:gd name="T54" fmla="*/ 70835 w 120396"/>
              <a:gd name="T55" fmla="*/ 1076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5" y="120396"/>
                </a:lnTo>
                <a:lnTo>
                  <a:pt x="73962" y="118727"/>
                </a:lnTo>
                <a:lnTo>
                  <a:pt x="87249" y="113963"/>
                </a:lnTo>
                <a:lnTo>
                  <a:pt x="98873" y="106470"/>
                </a:lnTo>
                <a:lnTo>
                  <a:pt x="108408" y="96610"/>
                </a:lnTo>
                <a:lnTo>
                  <a:pt x="115429" y="84748"/>
                </a:lnTo>
                <a:lnTo>
                  <a:pt x="119513" y="71248"/>
                </a:lnTo>
                <a:lnTo>
                  <a:pt x="120396" y="60960"/>
                </a:lnTo>
                <a:lnTo>
                  <a:pt x="118678" y="46607"/>
                </a:lnTo>
                <a:lnTo>
                  <a:pt x="113797" y="33458"/>
                </a:lnTo>
                <a:lnTo>
                  <a:pt x="106164" y="21921"/>
                </a:lnTo>
                <a:lnTo>
                  <a:pt x="96186" y="12405"/>
                </a:lnTo>
                <a:lnTo>
                  <a:pt x="84273" y="5320"/>
                </a:lnTo>
                <a:lnTo>
                  <a:pt x="70835" y="1076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7" name="object 20"/>
          <p:cNvSpPr>
            <a:spLocks/>
          </p:cNvSpPr>
          <p:nvPr/>
        </p:nvSpPr>
        <p:spPr bwMode="auto">
          <a:xfrm>
            <a:off x="7921625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001 w 118872"/>
              <a:gd name="T3" fmla="*/ 1760 h 120396"/>
              <a:gd name="T4" fmla="*/ 31948 w 118872"/>
              <a:gd name="T5" fmla="*/ 6758 h 120396"/>
              <a:gd name="T6" fmla="*/ 20641 w 118872"/>
              <a:gd name="T7" fmla="*/ 14568 h 120396"/>
              <a:gd name="T8" fmla="*/ 11444 w 118872"/>
              <a:gd name="T9" fmla="*/ 24766 h 120396"/>
              <a:gd name="T10" fmla="*/ 4720 w 118872"/>
              <a:gd name="T11" fmla="*/ 36926 h 120396"/>
              <a:gd name="T12" fmla="*/ 835 w 118872"/>
              <a:gd name="T13" fmla="*/ 50625 h 120396"/>
              <a:gd name="T14" fmla="*/ 0 w 118872"/>
              <a:gd name="T15" fmla="*/ 60960 h 120396"/>
              <a:gd name="T16" fmla="*/ 1711 w 118872"/>
              <a:gd name="T17" fmla="*/ 75572 h 120396"/>
              <a:gd name="T18" fmla="*/ 6592 w 118872"/>
              <a:gd name="T19" fmla="*/ 88762 h 120396"/>
              <a:gd name="T20" fmla="*/ 14265 w 118872"/>
              <a:gd name="T21" fmla="*/ 100152 h 120396"/>
              <a:gd name="T22" fmla="*/ 24352 w 118872"/>
              <a:gd name="T23" fmla="*/ 109362 h 120396"/>
              <a:gd name="T24" fmla="*/ 36473 w 118872"/>
              <a:gd name="T25" fmla="*/ 116015 h 120396"/>
              <a:gd name="T26" fmla="*/ 50250 w 118872"/>
              <a:gd name="T27" fmla="*/ 119732 h 120396"/>
              <a:gd name="T28" fmla="*/ 59436 w 118872"/>
              <a:gd name="T29" fmla="*/ 120396 h 120396"/>
              <a:gd name="T30" fmla="*/ 73550 w 118872"/>
              <a:gd name="T31" fmla="*/ 118684 h 120396"/>
              <a:gd name="T32" fmla="*/ 86565 w 118872"/>
              <a:gd name="T33" fmla="*/ 113803 h 120396"/>
              <a:gd name="T34" fmla="*/ 98008 w 118872"/>
              <a:gd name="T35" fmla="*/ 106130 h 120396"/>
              <a:gd name="T36" fmla="*/ 107406 w 118872"/>
              <a:gd name="T37" fmla="*/ 96043 h 120396"/>
              <a:gd name="T38" fmla="*/ 114284 w 118872"/>
              <a:gd name="T39" fmla="*/ 83922 h 120396"/>
              <a:gd name="T40" fmla="*/ 118171 w 118872"/>
              <a:gd name="T41" fmla="*/ 70145 h 120396"/>
              <a:gd name="T42" fmla="*/ 118872 w 118872"/>
              <a:gd name="T43" fmla="*/ 60960 h 120396"/>
              <a:gd name="T44" fmla="*/ 117116 w 118872"/>
              <a:gd name="T45" fmla="*/ 46433 h 120396"/>
              <a:gd name="T46" fmla="*/ 112154 w 118872"/>
              <a:gd name="T47" fmla="*/ 33146 h 120396"/>
              <a:gd name="T48" fmla="*/ 104440 w 118872"/>
              <a:gd name="T49" fmla="*/ 21522 h 120396"/>
              <a:gd name="T50" fmla="*/ 94429 w 118872"/>
              <a:gd name="T51" fmla="*/ 11987 h 120396"/>
              <a:gd name="T52" fmla="*/ 82577 w 118872"/>
              <a:gd name="T53" fmla="*/ 4966 h 120396"/>
              <a:gd name="T54" fmla="*/ 69339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001" y="1760"/>
                </a:lnTo>
                <a:lnTo>
                  <a:pt x="31948" y="6758"/>
                </a:lnTo>
                <a:lnTo>
                  <a:pt x="20641" y="14568"/>
                </a:lnTo>
                <a:lnTo>
                  <a:pt x="11444" y="24766"/>
                </a:lnTo>
                <a:lnTo>
                  <a:pt x="4720" y="36926"/>
                </a:lnTo>
                <a:lnTo>
                  <a:pt x="835" y="50625"/>
                </a:lnTo>
                <a:lnTo>
                  <a:pt x="0" y="60960"/>
                </a:lnTo>
                <a:lnTo>
                  <a:pt x="1711" y="75572"/>
                </a:lnTo>
                <a:lnTo>
                  <a:pt x="6592" y="88762"/>
                </a:lnTo>
                <a:lnTo>
                  <a:pt x="14265" y="100152"/>
                </a:lnTo>
                <a:lnTo>
                  <a:pt x="24352" y="109362"/>
                </a:lnTo>
                <a:lnTo>
                  <a:pt x="36473" y="116015"/>
                </a:lnTo>
                <a:lnTo>
                  <a:pt x="50250" y="119732"/>
                </a:lnTo>
                <a:lnTo>
                  <a:pt x="59436" y="120396"/>
                </a:lnTo>
                <a:lnTo>
                  <a:pt x="73550" y="118684"/>
                </a:lnTo>
                <a:lnTo>
                  <a:pt x="86565" y="113803"/>
                </a:lnTo>
                <a:lnTo>
                  <a:pt x="98008" y="106130"/>
                </a:lnTo>
                <a:lnTo>
                  <a:pt x="107406" y="96043"/>
                </a:lnTo>
                <a:lnTo>
                  <a:pt x="114284" y="83922"/>
                </a:lnTo>
                <a:lnTo>
                  <a:pt x="118171" y="70145"/>
                </a:lnTo>
                <a:lnTo>
                  <a:pt x="118872" y="60960"/>
                </a:lnTo>
                <a:lnTo>
                  <a:pt x="117116" y="46433"/>
                </a:lnTo>
                <a:lnTo>
                  <a:pt x="112154" y="33146"/>
                </a:lnTo>
                <a:lnTo>
                  <a:pt x="104440" y="21522"/>
                </a:lnTo>
                <a:lnTo>
                  <a:pt x="94429" y="11987"/>
                </a:lnTo>
                <a:lnTo>
                  <a:pt x="82577" y="4966"/>
                </a:lnTo>
                <a:lnTo>
                  <a:pt x="69339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8" name="object 19"/>
          <p:cNvSpPr>
            <a:spLocks/>
          </p:cNvSpPr>
          <p:nvPr/>
        </p:nvSpPr>
        <p:spPr bwMode="auto">
          <a:xfrm>
            <a:off x="8066088" y="911225"/>
            <a:ext cx="101600" cy="109538"/>
          </a:xfrm>
          <a:custGeom>
            <a:avLst/>
            <a:gdLst>
              <a:gd name="T0" fmla="*/ 59436 w 118872"/>
              <a:gd name="T1" fmla="*/ 0 h 120396"/>
              <a:gd name="T2" fmla="*/ 45495 w 118872"/>
              <a:gd name="T3" fmla="*/ 1760 h 120396"/>
              <a:gd name="T4" fmla="*/ 32620 w 118872"/>
              <a:gd name="T5" fmla="*/ 6758 h 120396"/>
              <a:gd name="T6" fmla="*/ 21265 w 118872"/>
              <a:gd name="T7" fmla="*/ 14568 h 120396"/>
              <a:gd name="T8" fmla="*/ 11887 w 118872"/>
              <a:gd name="T9" fmla="*/ 24766 h 120396"/>
              <a:gd name="T10" fmla="*/ 4941 w 118872"/>
              <a:gd name="T11" fmla="*/ 36926 h 120396"/>
              <a:gd name="T12" fmla="*/ 880 w 118872"/>
              <a:gd name="T13" fmla="*/ 50625 h 120396"/>
              <a:gd name="T14" fmla="*/ 0 w 118872"/>
              <a:gd name="T15" fmla="*/ 60960 h 120396"/>
              <a:gd name="T16" fmla="*/ 1799 w 118872"/>
              <a:gd name="T17" fmla="*/ 75572 h 120396"/>
              <a:gd name="T18" fmla="*/ 6884 w 118872"/>
              <a:gd name="T19" fmla="*/ 88762 h 120396"/>
              <a:gd name="T20" fmla="*/ 14779 w 118872"/>
              <a:gd name="T21" fmla="*/ 100152 h 120396"/>
              <a:gd name="T22" fmla="*/ 25012 w 118872"/>
              <a:gd name="T23" fmla="*/ 109362 h 120396"/>
              <a:gd name="T24" fmla="*/ 37111 w 118872"/>
              <a:gd name="T25" fmla="*/ 116015 h 120396"/>
              <a:gd name="T26" fmla="*/ 50601 w 118872"/>
              <a:gd name="T27" fmla="*/ 119732 h 120396"/>
              <a:gd name="T28" fmla="*/ 59436 w 118872"/>
              <a:gd name="T29" fmla="*/ 120396 h 120396"/>
              <a:gd name="T30" fmla="*/ 74048 w 118872"/>
              <a:gd name="T31" fmla="*/ 118684 h 120396"/>
              <a:gd name="T32" fmla="*/ 87238 w 118872"/>
              <a:gd name="T33" fmla="*/ 113803 h 120396"/>
              <a:gd name="T34" fmla="*/ 98628 w 118872"/>
              <a:gd name="T35" fmla="*/ 106130 h 120396"/>
              <a:gd name="T36" fmla="*/ 107838 w 118872"/>
              <a:gd name="T37" fmla="*/ 96043 h 120396"/>
              <a:gd name="T38" fmla="*/ 114491 w 118872"/>
              <a:gd name="T39" fmla="*/ 83922 h 120396"/>
              <a:gd name="T40" fmla="*/ 118208 w 118872"/>
              <a:gd name="T41" fmla="*/ 70145 h 120396"/>
              <a:gd name="T42" fmla="*/ 118872 w 118872"/>
              <a:gd name="T43" fmla="*/ 60960 h 120396"/>
              <a:gd name="T44" fmla="*/ 117203 w 118872"/>
              <a:gd name="T45" fmla="*/ 46433 h 120396"/>
              <a:gd name="T46" fmla="*/ 112439 w 118872"/>
              <a:gd name="T47" fmla="*/ 33146 h 120396"/>
              <a:gd name="T48" fmla="*/ 104946 w 118872"/>
              <a:gd name="T49" fmla="*/ 21522 h 120396"/>
              <a:gd name="T50" fmla="*/ 95086 w 118872"/>
              <a:gd name="T51" fmla="*/ 11987 h 120396"/>
              <a:gd name="T52" fmla="*/ 83224 w 118872"/>
              <a:gd name="T53" fmla="*/ 4966 h 120396"/>
              <a:gd name="T54" fmla="*/ 69724 w 118872"/>
              <a:gd name="T55" fmla="*/ 882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495" y="1760"/>
                </a:lnTo>
                <a:lnTo>
                  <a:pt x="32620" y="6758"/>
                </a:lnTo>
                <a:lnTo>
                  <a:pt x="21265" y="14568"/>
                </a:lnTo>
                <a:lnTo>
                  <a:pt x="11887" y="24766"/>
                </a:lnTo>
                <a:lnTo>
                  <a:pt x="4941" y="36926"/>
                </a:lnTo>
                <a:lnTo>
                  <a:pt x="880" y="50625"/>
                </a:lnTo>
                <a:lnTo>
                  <a:pt x="0" y="60960"/>
                </a:lnTo>
                <a:lnTo>
                  <a:pt x="1799" y="75572"/>
                </a:lnTo>
                <a:lnTo>
                  <a:pt x="6884" y="88762"/>
                </a:lnTo>
                <a:lnTo>
                  <a:pt x="14779" y="100152"/>
                </a:lnTo>
                <a:lnTo>
                  <a:pt x="25012" y="109362"/>
                </a:lnTo>
                <a:lnTo>
                  <a:pt x="37111" y="116015"/>
                </a:lnTo>
                <a:lnTo>
                  <a:pt x="50601" y="119732"/>
                </a:lnTo>
                <a:lnTo>
                  <a:pt x="59436" y="120396"/>
                </a:lnTo>
                <a:lnTo>
                  <a:pt x="74048" y="118684"/>
                </a:lnTo>
                <a:lnTo>
                  <a:pt x="87238" y="113803"/>
                </a:lnTo>
                <a:lnTo>
                  <a:pt x="98628" y="106130"/>
                </a:lnTo>
                <a:lnTo>
                  <a:pt x="107838" y="96043"/>
                </a:lnTo>
                <a:lnTo>
                  <a:pt x="114491" y="83922"/>
                </a:lnTo>
                <a:lnTo>
                  <a:pt x="118208" y="70145"/>
                </a:lnTo>
                <a:lnTo>
                  <a:pt x="118872" y="60960"/>
                </a:lnTo>
                <a:lnTo>
                  <a:pt x="117203" y="46433"/>
                </a:lnTo>
                <a:lnTo>
                  <a:pt x="112439" y="33146"/>
                </a:lnTo>
                <a:lnTo>
                  <a:pt x="104946" y="21522"/>
                </a:lnTo>
                <a:lnTo>
                  <a:pt x="95086" y="11987"/>
                </a:lnTo>
                <a:lnTo>
                  <a:pt x="83224" y="4966"/>
                </a:lnTo>
                <a:lnTo>
                  <a:pt x="69724" y="882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9" name="object 18"/>
          <p:cNvSpPr>
            <a:spLocks/>
          </p:cNvSpPr>
          <p:nvPr/>
        </p:nvSpPr>
        <p:spPr bwMode="auto">
          <a:xfrm>
            <a:off x="7634288" y="1065213"/>
            <a:ext cx="103187" cy="109537"/>
          </a:xfrm>
          <a:custGeom>
            <a:avLst/>
            <a:gdLst>
              <a:gd name="T0" fmla="*/ 60960 w 120396"/>
              <a:gd name="T1" fmla="*/ 0 h 120396"/>
              <a:gd name="T2" fmla="*/ 46433 w 120396"/>
              <a:gd name="T3" fmla="*/ 1668 h 120396"/>
              <a:gd name="T4" fmla="*/ 33146 w 120396"/>
              <a:gd name="T5" fmla="*/ 6432 h 120396"/>
              <a:gd name="T6" fmla="*/ 21522 w 120396"/>
              <a:gd name="T7" fmla="*/ 13925 h 120396"/>
              <a:gd name="T8" fmla="*/ 11987 w 120396"/>
              <a:gd name="T9" fmla="*/ 23785 h 120396"/>
              <a:gd name="T10" fmla="*/ 4966 w 120396"/>
              <a:gd name="T11" fmla="*/ 35647 h 120396"/>
              <a:gd name="T12" fmla="*/ 882 w 120396"/>
              <a:gd name="T13" fmla="*/ 49147 h 120396"/>
              <a:gd name="T14" fmla="*/ 0 w 120396"/>
              <a:gd name="T15" fmla="*/ 59435 h 120396"/>
              <a:gd name="T16" fmla="*/ 1717 w 120396"/>
              <a:gd name="T17" fmla="*/ 73788 h 120396"/>
              <a:gd name="T18" fmla="*/ 6598 w 120396"/>
              <a:gd name="T19" fmla="*/ 86937 h 120396"/>
              <a:gd name="T20" fmla="*/ 14231 w 120396"/>
              <a:gd name="T21" fmla="*/ 98474 h 120396"/>
              <a:gd name="T22" fmla="*/ 24209 w 120396"/>
              <a:gd name="T23" fmla="*/ 107990 h 120396"/>
              <a:gd name="T24" fmla="*/ 36122 w 120396"/>
              <a:gd name="T25" fmla="*/ 115075 h 120396"/>
              <a:gd name="T26" fmla="*/ 49560 w 120396"/>
              <a:gd name="T27" fmla="*/ 119319 h 120396"/>
              <a:gd name="T28" fmla="*/ 60960 w 120396"/>
              <a:gd name="T29" fmla="*/ 120395 h 120396"/>
              <a:gd name="T30" fmla="*/ 74900 w 120396"/>
              <a:gd name="T31" fmla="*/ 118635 h 120396"/>
              <a:gd name="T32" fmla="*/ 87775 w 120396"/>
              <a:gd name="T33" fmla="*/ 113637 h 120396"/>
              <a:gd name="T34" fmla="*/ 99130 w 120396"/>
              <a:gd name="T35" fmla="*/ 105827 h 120396"/>
              <a:gd name="T36" fmla="*/ 108508 w 120396"/>
              <a:gd name="T37" fmla="*/ 95629 h 120396"/>
              <a:gd name="T38" fmla="*/ 115454 w 120396"/>
              <a:gd name="T39" fmla="*/ 83469 h 120396"/>
              <a:gd name="T40" fmla="*/ 119515 w 120396"/>
              <a:gd name="T41" fmla="*/ 69770 h 120396"/>
              <a:gd name="T42" fmla="*/ 120396 w 120396"/>
              <a:gd name="T43" fmla="*/ 59435 h 120396"/>
              <a:gd name="T44" fmla="*/ 118596 w 120396"/>
              <a:gd name="T45" fmla="*/ 44823 h 120396"/>
              <a:gd name="T46" fmla="*/ 113511 w 120396"/>
              <a:gd name="T47" fmla="*/ 31633 h 120396"/>
              <a:gd name="T48" fmla="*/ 105616 w 120396"/>
              <a:gd name="T49" fmla="*/ 20243 h 120396"/>
              <a:gd name="T50" fmla="*/ 95383 w 120396"/>
              <a:gd name="T51" fmla="*/ 11033 h 120396"/>
              <a:gd name="T52" fmla="*/ 83284 w 120396"/>
              <a:gd name="T53" fmla="*/ 4380 h 120396"/>
              <a:gd name="T54" fmla="*/ 69794 w 120396"/>
              <a:gd name="T55" fmla="*/ 663 h 120396"/>
              <a:gd name="T56" fmla="*/ 60960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0" name="object 17"/>
          <p:cNvSpPr>
            <a:spLocks/>
          </p:cNvSpPr>
          <p:nvPr/>
        </p:nvSpPr>
        <p:spPr bwMode="auto">
          <a:xfrm>
            <a:off x="77771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5321 w 120396"/>
              <a:gd name="T3" fmla="*/ 1711 h 120396"/>
              <a:gd name="T4" fmla="*/ 32306 w 120396"/>
              <a:gd name="T5" fmla="*/ 6592 h 120396"/>
              <a:gd name="T6" fmla="*/ 20863 w 120396"/>
              <a:gd name="T7" fmla="*/ 14265 h 120396"/>
              <a:gd name="T8" fmla="*/ 11465 w 120396"/>
              <a:gd name="T9" fmla="*/ 24352 h 120396"/>
              <a:gd name="T10" fmla="*/ 4587 w 120396"/>
              <a:gd name="T11" fmla="*/ 36473 h 120396"/>
              <a:gd name="T12" fmla="*/ 700 w 120396"/>
              <a:gd name="T13" fmla="*/ 50250 h 120396"/>
              <a:gd name="T14" fmla="*/ 0 w 120396"/>
              <a:gd name="T15" fmla="*/ 59435 h 120396"/>
              <a:gd name="T16" fmla="*/ 1755 w 120396"/>
              <a:gd name="T17" fmla="*/ 73962 h 120396"/>
              <a:gd name="T18" fmla="*/ 6717 w 120396"/>
              <a:gd name="T19" fmla="*/ 87249 h 120396"/>
              <a:gd name="T20" fmla="*/ 14431 w 120396"/>
              <a:gd name="T21" fmla="*/ 98873 h 120396"/>
              <a:gd name="T22" fmla="*/ 24442 w 120396"/>
              <a:gd name="T23" fmla="*/ 108408 h 120396"/>
              <a:gd name="T24" fmla="*/ 36294 w 120396"/>
              <a:gd name="T25" fmla="*/ 115429 h 120396"/>
              <a:gd name="T26" fmla="*/ 49532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1" name="object 16"/>
          <p:cNvSpPr>
            <a:spLocks/>
          </p:cNvSpPr>
          <p:nvPr/>
        </p:nvSpPr>
        <p:spPr bwMode="auto">
          <a:xfrm>
            <a:off x="7921625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4823 w 118872"/>
              <a:gd name="T3" fmla="*/ 1711 h 120396"/>
              <a:gd name="T4" fmla="*/ 31633 w 118872"/>
              <a:gd name="T5" fmla="*/ 6592 h 120396"/>
              <a:gd name="T6" fmla="*/ 20243 w 118872"/>
              <a:gd name="T7" fmla="*/ 14265 h 120396"/>
              <a:gd name="T8" fmla="*/ 11033 w 118872"/>
              <a:gd name="T9" fmla="*/ 24352 h 120396"/>
              <a:gd name="T10" fmla="*/ 4380 w 118872"/>
              <a:gd name="T11" fmla="*/ 36473 h 120396"/>
              <a:gd name="T12" fmla="*/ 663 w 118872"/>
              <a:gd name="T13" fmla="*/ 50250 h 120396"/>
              <a:gd name="T14" fmla="*/ 0 w 118872"/>
              <a:gd name="T15" fmla="*/ 59435 h 120396"/>
              <a:gd name="T16" fmla="*/ 1668 w 118872"/>
              <a:gd name="T17" fmla="*/ 73962 h 120396"/>
              <a:gd name="T18" fmla="*/ 6432 w 118872"/>
              <a:gd name="T19" fmla="*/ 87249 h 120396"/>
              <a:gd name="T20" fmla="*/ 13925 w 118872"/>
              <a:gd name="T21" fmla="*/ 98873 h 120396"/>
              <a:gd name="T22" fmla="*/ 23785 w 118872"/>
              <a:gd name="T23" fmla="*/ 108408 h 120396"/>
              <a:gd name="T24" fmla="*/ 35647 w 118872"/>
              <a:gd name="T25" fmla="*/ 115429 h 120396"/>
              <a:gd name="T26" fmla="*/ 49147 w 118872"/>
              <a:gd name="T27" fmla="*/ 119513 h 120396"/>
              <a:gd name="T28" fmla="*/ 59436 w 118872"/>
              <a:gd name="T29" fmla="*/ 120395 h 120396"/>
              <a:gd name="T30" fmla="*/ 73376 w 118872"/>
              <a:gd name="T31" fmla="*/ 118635 h 120396"/>
              <a:gd name="T32" fmla="*/ 86251 w 118872"/>
              <a:gd name="T33" fmla="*/ 113637 h 120396"/>
              <a:gd name="T34" fmla="*/ 97606 w 118872"/>
              <a:gd name="T35" fmla="*/ 105827 h 120396"/>
              <a:gd name="T36" fmla="*/ 106984 w 118872"/>
              <a:gd name="T37" fmla="*/ 95629 h 120396"/>
              <a:gd name="T38" fmla="*/ 113930 w 118872"/>
              <a:gd name="T39" fmla="*/ 83469 h 120396"/>
              <a:gd name="T40" fmla="*/ 117991 w 118872"/>
              <a:gd name="T41" fmla="*/ 69770 h 120396"/>
              <a:gd name="T42" fmla="*/ 118872 w 118872"/>
              <a:gd name="T43" fmla="*/ 59435 h 120396"/>
              <a:gd name="T44" fmla="*/ 117072 w 118872"/>
              <a:gd name="T45" fmla="*/ 44823 h 120396"/>
              <a:gd name="T46" fmla="*/ 111987 w 118872"/>
              <a:gd name="T47" fmla="*/ 31633 h 120396"/>
              <a:gd name="T48" fmla="*/ 104092 w 118872"/>
              <a:gd name="T49" fmla="*/ 20243 h 120396"/>
              <a:gd name="T50" fmla="*/ 93859 w 118872"/>
              <a:gd name="T51" fmla="*/ 11033 h 120396"/>
              <a:gd name="T52" fmla="*/ 81760 w 118872"/>
              <a:gd name="T53" fmla="*/ 4380 h 120396"/>
              <a:gd name="T54" fmla="*/ 68270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object 15"/>
          <p:cNvSpPr>
            <a:spLocks/>
          </p:cNvSpPr>
          <p:nvPr/>
        </p:nvSpPr>
        <p:spPr bwMode="auto">
          <a:xfrm>
            <a:off x="8066088" y="1065213"/>
            <a:ext cx="101600" cy="109537"/>
          </a:xfrm>
          <a:custGeom>
            <a:avLst/>
            <a:gdLst>
              <a:gd name="T0" fmla="*/ 59436 w 118872"/>
              <a:gd name="T1" fmla="*/ 0 h 120396"/>
              <a:gd name="T2" fmla="*/ 45321 w 118872"/>
              <a:gd name="T3" fmla="*/ 1711 h 120396"/>
              <a:gd name="T4" fmla="*/ 32306 w 118872"/>
              <a:gd name="T5" fmla="*/ 6592 h 120396"/>
              <a:gd name="T6" fmla="*/ 20863 w 118872"/>
              <a:gd name="T7" fmla="*/ 14265 h 120396"/>
              <a:gd name="T8" fmla="*/ 11465 w 118872"/>
              <a:gd name="T9" fmla="*/ 24352 h 120396"/>
              <a:gd name="T10" fmla="*/ 4587 w 118872"/>
              <a:gd name="T11" fmla="*/ 36473 h 120396"/>
              <a:gd name="T12" fmla="*/ 700 w 118872"/>
              <a:gd name="T13" fmla="*/ 50250 h 120396"/>
              <a:gd name="T14" fmla="*/ 0 w 118872"/>
              <a:gd name="T15" fmla="*/ 59435 h 120396"/>
              <a:gd name="T16" fmla="*/ 1755 w 118872"/>
              <a:gd name="T17" fmla="*/ 73962 h 120396"/>
              <a:gd name="T18" fmla="*/ 6717 w 118872"/>
              <a:gd name="T19" fmla="*/ 87249 h 120396"/>
              <a:gd name="T20" fmla="*/ 14431 w 118872"/>
              <a:gd name="T21" fmla="*/ 98873 h 120396"/>
              <a:gd name="T22" fmla="*/ 24442 w 118872"/>
              <a:gd name="T23" fmla="*/ 108408 h 120396"/>
              <a:gd name="T24" fmla="*/ 36294 w 118872"/>
              <a:gd name="T25" fmla="*/ 115429 h 120396"/>
              <a:gd name="T26" fmla="*/ 49532 w 118872"/>
              <a:gd name="T27" fmla="*/ 119513 h 120396"/>
              <a:gd name="T28" fmla="*/ 59436 w 118872"/>
              <a:gd name="T29" fmla="*/ 120395 h 120396"/>
              <a:gd name="T30" fmla="*/ 73870 w 118872"/>
              <a:gd name="T31" fmla="*/ 118635 h 120396"/>
              <a:gd name="T32" fmla="*/ 86923 w 118872"/>
              <a:gd name="T33" fmla="*/ 113637 h 120396"/>
              <a:gd name="T34" fmla="*/ 98230 w 118872"/>
              <a:gd name="T35" fmla="*/ 105827 h 120396"/>
              <a:gd name="T36" fmla="*/ 107427 w 118872"/>
              <a:gd name="T37" fmla="*/ 95629 h 120396"/>
              <a:gd name="T38" fmla="*/ 114151 w 118872"/>
              <a:gd name="T39" fmla="*/ 83469 h 120396"/>
              <a:gd name="T40" fmla="*/ 118036 w 118872"/>
              <a:gd name="T41" fmla="*/ 69770 h 120396"/>
              <a:gd name="T42" fmla="*/ 118872 w 118872"/>
              <a:gd name="T43" fmla="*/ 59435 h 120396"/>
              <a:gd name="T44" fmla="*/ 117160 w 118872"/>
              <a:gd name="T45" fmla="*/ 44823 h 120396"/>
              <a:gd name="T46" fmla="*/ 112279 w 118872"/>
              <a:gd name="T47" fmla="*/ 31633 h 120396"/>
              <a:gd name="T48" fmla="*/ 104606 w 118872"/>
              <a:gd name="T49" fmla="*/ 20243 h 120396"/>
              <a:gd name="T50" fmla="*/ 94519 w 118872"/>
              <a:gd name="T51" fmla="*/ 11033 h 120396"/>
              <a:gd name="T52" fmla="*/ 82398 w 118872"/>
              <a:gd name="T53" fmla="*/ 4380 h 120396"/>
              <a:gd name="T54" fmla="*/ 68621 w 118872"/>
              <a:gd name="T55" fmla="*/ 663 h 120396"/>
              <a:gd name="T56" fmla="*/ 59436 w 118872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6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3" name="object 14"/>
          <p:cNvSpPr>
            <a:spLocks/>
          </p:cNvSpPr>
          <p:nvPr/>
        </p:nvSpPr>
        <p:spPr bwMode="auto">
          <a:xfrm>
            <a:off x="8208963" y="1065213"/>
            <a:ext cx="103187" cy="109537"/>
          </a:xfrm>
          <a:custGeom>
            <a:avLst/>
            <a:gdLst>
              <a:gd name="T0" fmla="*/ 59435 w 120396"/>
              <a:gd name="T1" fmla="*/ 0 h 120396"/>
              <a:gd name="T2" fmla="*/ 44823 w 120396"/>
              <a:gd name="T3" fmla="*/ 1711 h 120396"/>
              <a:gd name="T4" fmla="*/ 31633 w 120396"/>
              <a:gd name="T5" fmla="*/ 6592 h 120396"/>
              <a:gd name="T6" fmla="*/ 20243 w 120396"/>
              <a:gd name="T7" fmla="*/ 14265 h 120396"/>
              <a:gd name="T8" fmla="*/ 11033 w 120396"/>
              <a:gd name="T9" fmla="*/ 24352 h 120396"/>
              <a:gd name="T10" fmla="*/ 4380 w 120396"/>
              <a:gd name="T11" fmla="*/ 36473 h 120396"/>
              <a:gd name="T12" fmla="*/ 663 w 120396"/>
              <a:gd name="T13" fmla="*/ 50250 h 120396"/>
              <a:gd name="T14" fmla="*/ 0 w 120396"/>
              <a:gd name="T15" fmla="*/ 59435 h 120396"/>
              <a:gd name="T16" fmla="*/ 1668 w 120396"/>
              <a:gd name="T17" fmla="*/ 73962 h 120396"/>
              <a:gd name="T18" fmla="*/ 6432 w 120396"/>
              <a:gd name="T19" fmla="*/ 87249 h 120396"/>
              <a:gd name="T20" fmla="*/ 13925 w 120396"/>
              <a:gd name="T21" fmla="*/ 98873 h 120396"/>
              <a:gd name="T22" fmla="*/ 23785 w 120396"/>
              <a:gd name="T23" fmla="*/ 108408 h 120396"/>
              <a:gd name="T24" fmla="*/ 35647 w 120396"/>
              <a:gd name="T25" fmla="*/ 115429 h 120396"/>
              <a:gd name="T26" fmla="*/ 49147 w 120396"/>
              <a:gd name="T27" fmla="*/ 119513 h 120396"/>
              <a:gd name="T28" fmla="*/ 59435 w 120396"/>
              <a:gd name="T29" fmla="*/ 120395 h 120396"/>
              <a:gd name="T30" fmla="*/ 73788 w 120396"/>
              <a:gd name="T31" fmla="*/ 118678 h 120396"/>
              <a:gd name="T32" fmla="*/ 86937 w 120396"/>
              <a:gd name="T33" fmla="*/ 113797 h 120396"/>
              <a:gd name="T34" fmla="*/ 98474 w 120396"/>
              <a:gd name="T35" fmla="*/ 106164 h 120396"/>
              <a:gd name="T36" fmla="*/ 107990 w 120396"/>
              <a:gd name="T37" fmla="*/ 96186 h 120396"/>
              <a:gd name="T38" fmla="*/ 115075 w 120396"/>
              <a:gd name="T39" fmla="*/ 84273 h 120396"/>
              <a:gd name="T40" fmla="*/ 119319 w 120396"/>
              <a:gd name="T41" fmla="*/ 70835 h 120396"/>
              <a:gd name="T42" fmla="*/ 120396 w 120396"/>
              <a:gd name="T43" fmla="*/ 59435 h 120396"/>
              <a:gd name="T44" fmla="*/ 118635 w 120396"/>
              <a:gd name="T45" fmla="*/ 45001 h 120396"/>
              <a:gd name="T46" fmla="*/ 113637 w 120396"/>
              <a:gd name="T47" fmla="*/ 31948 h 120396"/>
              <a:gd name="T48" fmla="*/ 105827 w 120396"/>
              <a:gd name="T49" fmla="*/ 20641 h 120396"/>
              <a:gd name="T50" fmla="*/ 95629 w 120396"/>
              <a:gd name="T51" fmla="*/ 11444 h 120396"/>
              <a:gd name="T52" fmla="*/ 83469 w 120396"/>
              <a:gd name="T53" fmla="*/ 4720 h 120396"/>
              <a:gd name="T54" fmla="*/ 69770 w 120396"/>
              <a:gd name="T55" fmla="*/ 835 h 120396"/>
              <a:gd name="T56" fmla="*/ 59435 w 120396"/>
              <a:gd name="T57" fmla="*/ 0 h 120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6">
                <a:moveTo>
                  <a:pt x="59435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4" name="object 13"/>
          <p:cNvSpPr>
            <a:spLocks/>
          </p:cNvSpPr>
          <p:nvPr/>
        </p:nvSpPr>
        <p:spPr bwMode="auto">
          <a:xfrm>
            <a:off x="7634288" y="1217613"/>
            <a:ext cx="103187" cy="107950"/>
          </a:xfrm>
          <a:custGeom>
            <a:avLst/>
            <a:gdLst>
              <a:gd name="T0" fmla="*/ 60960 w 120396"/>
              <a:gd name="T1" fmla="*/ 0 h 118872"/>
              <a:gd name="T2" fmla="*/ 46433 w 120396"/>
              <a:gd name="T3" fmla="*/ 1668 h 118872"/>
              <a:gd name="T4" fmla="*/ 33146 w 120396"/>
              <a:gd name="T5" fmla="*/ 6432 h 118872"/>
              <a:gd name="T6" fmla="*/ 21522 w 120396"/>
              <a:gd name="T7" fmla="*/ 13925 h 118872"/>
              <a:gd name="T8" fmla="*/ 11987 w 120396"/>
              <a:gd name="T9" fmla="*/ 23785 h 118872"/>
              <a:gd name="T10" fmla="*/ 4966 w 120396"/>
              <a:gd name="T11" fmla="*/ 35647 h 118872"/>
              <a:gd name="T12" fmla="*/ 882 w 120396"/>
              <a:gd name="T13" fmla="*/ 49147 h 118872"/>
              <a:gd name="T14" fmla="*/ 0 w 120396"/>
              <a:gd name="T15" fmla="*/ 59435 h 118872"/>
              <a:gd name="T16" fmla="*/ 1760 w 120396"/>
              <a:gd name="T17" fmla="*/ 73870 h 118872"/>
              <a:gd name="T18" fmla="*/ 6758 w 120396"/>
              <a:gd name="T19" fmla="*/ 86923 h 118872"/>
              <a:gd name="T20" fmla="*/ 14568 w 120396"/>
              <a:gd name="T21" fmla="*/ 98230 h 118872"/>
              <a:gd name="T22" fmla="*/ 24766 w 120396"/>
              <a:gd name="T23" fmla="*/ 107427 h 118872"/>
              <a:gd name="T24" fmla="*/ 36926 w 120396"/>
              <a:gd name="T25" fmla="*/ 114151 h 118872"/>
              <a:gd name="T26" fmla="*/ 50625 w 120396"/>
              <a:gd name="T27" fmla="*/ 118036 h 118872"/>
              <a:gd name="T28" fmla="*/ 60960 w 120396"/>
              <a:gd name="T29" fmla="*/ 118871 h 118872"/>
              <a:gd name="T30" fmla="*/ 75074 w 120396"/>
              <a:gd name="T31" fmla="*/ 117160 h 118872"/>
              <a:gd name="T32" fmla="*/ 88089 w 120396"/>
              <a:gd name="T33" fmla="*/ 112279 h 118872"/>
              <a:gd name="T34" fmla="*/ 99532 w 120396"/>
              <a:gd name="T35" fmla="*/ 104606 h 118872"/>
              <a:gd name="T36" fmla="*/ 108930 w 120396"/>
              <a:gd name="T37" fmla="*/ 94519 h 118872"/>
              <a:gd name="T38" fmla="*/ 115808 w 120396"/>
              <a:gd name="T39" fmla="*/ 82398 h 118872"/>
              <a:gd name="T40" fmla="*/ 119695 w 120396"/>
              <a:gd name="T41" fmla="*/ 68621 h 118872"/>
              <a:gd name="T42" fmla="*/ 120396 w 120396"/>
              <a:gd name="T43" fmla="*/ 59435 h 118872"/>
              <a:gd name="T44" fmla="*/ 118596 w 120396"/>
              <a:gd name="T45" fmla="*/ 44823 h 118872"/>
              <a:gd name="T46" fmla="*/ 113511 w 120396"/>
              <a:gd name="T47" fmla="*/ 31633 h 118872"/>
              <a:gd name="T48" fmla="*/ 105616 w 120396"/>
              <a:gd name="T49" fmla="*/ 20243 h 118872"/>
              <a:gd name="T50" fmla="*/ 95383 w 120396"/>
              <a:gd name="T51" fmla="*/ 11033 h 118872"/>
              <a:gd name="T52" fmla="*/ 83284 w 120396"/>
              <a:gd name="T53" fmla="*/ 4380 h 118872"/>
              <a:gd name="T54" fmla="*/ 69794 w 120396"/>
              <a:gd name="T55" fmla="*/ 663 h 118872"/>
              <a:gd name="T56" fmla="*/ 60960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60960" y="0"/>
                </a:moveTo>
                <a:lnTo>
                  <a:pt x="46433" y="1668"/>
                </a:lnTo>
                <a:lnTo>
                  <a:pt x="33146" y="6432"/>
                </a:lnTo>
                <a:lnTo>
                  <a:pt x="21522" y="13925"/>
                </a:lnTo>
                <a:lnTo>
                  <a:pt x="11987" y="23785"/>
                </a:lnTo>
                <a:lnTo>
                  <a:pt x="4966" y="35647"/>
                </a:lnTo>
                <a:lnTo>
                  <a:pt x="882" y="49147"/>
                </a:lnTo>
                <a:lnTo>
                  <a:pt x="0" y="59435"/>
                </a:lnTo>
                <a:lnTo>
                  <a:pt x="1760" y="73870"/>
                </a:lnTo>
                <a:lnTo>
                  <a:pt x="6758" y="86923"/>
                </a:lnTo>
                <a:lnTo>
                  <a:pt x="14568" y="98230"/>
                </a:lnTo>
                <a:lnTo>
                  <a:pt x="24766" y="107427"/>
                </a:lnTo>
                <a:lnTo>
                  <a:pt x="36926" y="114151"/>
                </a:lnTo>
                <a:lnTo>
                  <a:pt x="50625" y="118036"/>
                </a:lnTo>
                <a:lnTo>
                  <a:pt x="60960" y="118871"/>
                </a:lnTo>
                <a:lnTo>
                  <a:pt x="75074" y="117160"/>
                </a:lnTo>
                <a:lnTo>
                  <a:pt x="88089" y="112279"/>
                </a:lnTo>
                <a:lnTo>
                  <a:pt x="99532" y="104606"/>
                </a:lnTo>
                <a:lnTo>
                  <a:pt x="108930" y="94519"/>
                </a:lnTo>
                <a:lnTo>
                  <a:pt x="115808" y="82398"/>
                </a:lnTo>
                <a:lnTo>
                  <a:pt x="119695" y="68621"/>
                </a:lnTo>
                <a:lnTo>
                  <a:pt x="120396" y="59435"/>
                </a:lnTo>
                <a:lnTo>
                  <a:pt x="118596" y="44823"/>
                </a:lnTo>
                <a:lnTo>
                  <a:pt x="113511" y="31633"/>
                </a:lnTo>
                <a:lnTo>
                  <a:pt x="105616" y="20243"/>
                </a:lnTo>
                <a:lnTo>
                  <a:pt x="95383" y="11033"/>
                </a:lnTo>
                <a:lnTo>
                  <a:pt x="83284" y="4380"/>
                </a:lnTo>
                <a:lnTo>
                  <a:pt x="69794" y="663"/>
                </a:lnTo>
                <a:lnTo>
                  <a:pt x="60960" y="0"/>
                </a:lnTo>
                <a:close/>
              </a:path>
            </a:pathLst>
          </a:custGeom>
          <a:solidFill>
            <a:srgbClr val="65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5" name="object 12"/>
          <p:cNvSpPr>
            <a:spLocks/>
          </p:cNvSpPr>
          <p:nvPr/>
        </p:nvSpPr>
        <p:spPr bwMode="auto">
          <a:xfrm>
            <a:off x="7777163" y="1217613"/>
            <a:ext cx="103187" cy="107950"/>
          </a:xfrm>
          <a:custGeom>
            <a:avLst/>
            <a:gdLst>
              <a:gd name="T0" fmla="*/ 59435 w 120396"/>
              <a:gd name="T1" fmla="*/ 0 h 118872"/>
              <a:gd name="T2" fmla="*/ 45321 w 120396"/>
              <a:gd name="T3" fmla="*/ 1711 h 118872"/>
              <a:gd name="T4" fmla="*/ 32306 w 120396"/>
              <a:gd name="T5" fmla="*/ 6592 h 118872"/>
              <a:gd name="T6" fmla="*/ 20863 w 120396"/>
              <a:gd name="T7" fmla="*/ 14265 h 118872"/>
              <a:gd name="T8" fmla="*/ 11465 w 120396"/>
              <a:gd name="T9" fmla="*/ 24352 h 118872"/>
              <a:gd name="T10" fmla="*/ 4587 w 120396"/>
              <a:gd name="T11" fmla="*/ 36473 h 118872"/>
              <a:gd name="T12" fmla="*/ 700 w 120396"/>
              <a:gd name="T13" fmla="*/ 50250 h 118872"/>
              <a:gd name="T14" fmla="*/ 0 w 120396"/>
              <a:gd name="T15" fmla="*/ 59435 h 118872"/>
              <a:gd name="T16" fmla="*/ 1799 w 120396"/>
              <a:gd name="T17" fmla="*/ 74048 h 118872"/>
              <a:gd name="T18" fmla="*/ 6884 w 120396"/>
              <a:gd name="T19" fmla="*/ 87238 h 118872"/>
              <a:gd name="T20" fmla="*/ 14779 w 120396"/>
              <a:gd name="T21" fmla="*/ 98628 h 118872"/>
              <a:gd name="T22" fmla="*/ 25012 w 120396"/>
              <a:gd name="T23" fmla="*/ 107838 h 118872"/>
              <a:gd name="T24" fmla="*/ 37111 w 120396"/>
              <a:gd name="T25" fmla="*/ 114491 h 118872"/>
              <a:gd name="T26" fmla="*/ 50601 w 120396"/>
              <a:gd name="T27" fmla="*/ 118208 h 118872"/>
              <a:gd name="T28" fmla="*/ 59435 w 120396"/>
              <a:gd name="T29" fmla="*/ 118871 h 118872"/>
              <a:gd name="T30" fmla="*/ 73962 w 120396"/>
              <a:gd name="T31" fmla="*/ 117203 h 118872"/>
              <a:gd name="T32" fmla="*/ 87249 w 120396"/>
              <a:gd name="T33" fmla="*/ 112439 h 118872"/>
              <a:gd name="T34" fmla="*/ 98873 w 120396"/>
              <a:gd name="T35" fmla="*/ 104946 h 118872"/>
              <a:gd name="T36" fmla="*/ 108408 w 120396"/>
              <a:gd name="T37" fmla="*/ 95086 h 118872"/>
              <a:gd name="T38" fmla="*/ 115429 w 120396"/>
              <a:gd name="T39" fmla="*/ 83224 h 118872"/>
              <a:gd name="T40" fmla="*/ 119513 w 120396"/>
              <a:gd name="T41" fmla="*/ 69724 h 118872"/>
              <a:gd name="T42" fmla="*/ 120396 w 120396"/>
              <a:gd name="T43" fmla="*/ 59435 h 118872"/>
              <a:gd name="T44" fmla="*/ 118635 w 120396"/>
              <a:gd name="T45" fmla="*/ 45001 h 118872"/>
              <a:gd name="T46" fmla="*/ 113637 w 120396"/>
              <a:gd name="T47" fmla="*/ 31948 h 118872"/>
              <a:gd name="T48" fmla="*/ 105827 w 120396"/>
              <a:gd name="T49" fmla="*/ 20641 h 118872"/>
              <a:gd name="T50" fmla="*/ 95629 w 120396"/>
              <a:gd name="T51" fmla="*/ 11444 h 118872"/>
              <a:gd name="T52" fmla="*/ 83469 w 120396"/>
              <a:gd name="T53" fmla="*/ 4720 h 118872"/>
              <a:gd name="T54" fmla="*/ 69770 w 120396"/>
              <a:gd name="T55" fmla="*/ 835 h 118872"/>
              <a:gd name="T56" fmla="*/ 59435 w 120396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18872">
                <a:moveTo>
                  <a:pt x="59435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5" y="118871"/>
                </a:lnTo>
                <a:lnTo>
                  <a:pt x="73962" y="117203"/>
                </a:lnTo>
                <a:lnTo>
                  <a:pt x="87249" y="112439"/>
                </a:lnTo>
                <a:lnTo>
                  <a:pt x="98873" y="104946"/>
                </a:lnTo>
                <a:lnTo>
                  <a:pt x="108408" y="95086"/>
                </a:lnTo>
                <a:lnTo>
                  <a:pt x="115429" y="83224"/>
                </a:lnTo>
                <a:lnTo>
                  <a:pt x="119513" y="69724"/>
                </a:lnTo>
                <a:lnTo>
                  <a:pt x="120396" y="59435"/>
                </a:lnTo>
                <a:lnTo>
                  <a:pt x="118635" y="45001"/>
                </a:lnTo>
                <a:lnTo>
                  <a:pt x="113637" y="31948"/>
                </a:lnTo>
                <a:lnTo>
                  <a:pt x="105827" y="20641"/>
                </a:lnTo>
                <a:lnTo>
                  <a:pt x="95629" y="11444"/>
                </a:lnTo>
                <a:lnTo>
                  <a:pt x="83469" y="4720"/>
                </a:lnTo>
                <a:lnTo>
                  <a:pt x="69770" y="835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6" name="object 11"/>
          <p:cNvSpPr>
            <a:spLocks/>
          </p:cNvSpPr>
          <p:nvPr/>
        </p:nvSpPr>
        <p:spPr bwMode="auto">
          <a:xfrm>
            <a:off x="7921625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4823 w 118872"/>
              <a:gd name="T3" fmla="*/ 1711 h 118872"/>
              <a:gd name="T4" fmla="*/ 31633 w 118872"/>
              <a:gd name="T5" fmla="*/ 6592 h 118872"/>
              <a:gd name="T6" fmla="*/ 20243 w 118872"/>
              <a:gd name="T7" fmla="*/ 14265 h 118872"/>
              <a:gd name="T8" fmla="*/ 11033 w 118872"/>
              <a:gd name="T9" fmla="*/ 24352 h 118872"/>
              <a:gd name="T10" fmla="*/ 4380 w 118872"/>
              <a:gd name="T11" fmla="*/ 36473 h 118872"/>
              <a:gd name="T12" fmla="*/ 663 w 118872"/>
              <a:gd name="T13" fmla="*/ 50250 h 118872"/>
              <a:gd name="T14" fmla="*/ 0 w 118872"/>
              <a:gd name="T15" fmla="*/ 59435 h 118872"/>
              <a:gd name="T16" fmla="*/ 1711 w 118872"/>
              <a:gd name="T17" fmla="*/ 74048 h 118872"/>
              <a:gd name="T18" fmla="*/ 6592 w 118872"/>
              <a:gd name="T19" fmla="*/ 87238 h 118872"/>
              <a:gd name="T20" fmla="*/ 14265 w 118872"/>
              <a:gd name="T21" fmla="*/ 98628 h 118872"/>
              <a:gd name="T22" fmla="*/ 24352 w 118872"/>
              <a:gd name="T23" fmla="*/ 107838 h 118872"/>
              <a:gd name="T24" fmla="*/ 36473 w 118872"/>
              <a:gd name="T25" fmla="*/ 114491 h 118872"/>
              <a:gd name="T26" fmla="*/ 50250 w 118872"/>
              <a:gd name="T27" fmla="*/ 118208 h 118872"/>
              <a:gd name="T28" fmla="*/ 59436 w 118872"/>
              <a:gd name="T29" fmla="*/ 118871 h 118872"/>
              <a:gd name="T30" fmla="*/ 73550 w 118872"/>
              <a:gd name="T31" fmla="*/ 117160 h 118872"/>
              <a:gd name="T32" fmla="*/ 86565 w 118872"/>
              <a:gd name="T33" fmla="*/ 112279 h 118872"/>
              <a:gd name="T34" fmla="*/ 98008 w 118872"/>
              <a:gd name="T35" fmla="*/ 104606 h 118872"/>
              <a:gd name="T36" fmla="*/ 107406 w 118872"/>
              <a:gd name="T37" fmla="*/ 94519 h 118872"/>
              <a:gd name="T38" fmla="*/ 114284 w 118872"/>
              <a:gd name="T39" fmla="*/ 82398 h 118872"/>
              <a:gd name="T40" fmla="*/ 118171 w 118872"/>
              <a:gd name="T41" fmla="*/ 68621 h 118872"/>
              <a:gd name="T42" fmla="*/ 118872 w 118872"/>
              <a:gd name="T43" fmla="*/ 59435 h 118872"/>
              <a:gd name="T44" fmla="*/ 117072 w 118872"/>
              <a:gd name="T45" fmla="*/ 44823 h 118872"/>
              <a:gd name="T46" fmla="*/ 111987 w 118872"/>
              <a:gd name="T47" fmla="*/ 31633 h 118872"/>
              <a:gd name="T48" fmla="*/ 104092 w 118872"/>
              <a:gd name="T49" fmla="*/ 20243 h 118872"/>
              <a:gd name="T50" fmla="*/ 93859 w 118872"/>
              <a:gd name="T51" fmla="*/ 11033 h 118872"/>
              <a:gd name="T52" fmla="*/ 81760 w 118872"/>
              <a:gd name="T53" fmla="*/ 4380 h 118872"/>
              <a:gd name="T54" fmla="*/ 68270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4823" y="1711"/>
                </a:lnTo>
                <a:lnTo>
                  <a:pt x="31633" y="6592"/>
                </a:lnTo>
                <a:lnTo>
                  <a:pt x="20243" y="14265"/>
                </a:lnTo>
                <a:lnTo>
                  <a:pt x="11033" y="24352"/>
                </a:lnTo>
                <a:lnTo>
                  <a:pt x="4380" y="36473"/>
                </a:lnTo>
                <a:lnTo>
                  <a:pt x="663" y="50250"/>
                </a:lnTo>
                <a:lnTo>
                  <a:pt x="0" y="59435"/>
                </a:lnTo>
                <a:lnTo>
                  <a:pt x="1711" y="74048"/>
                </a:lnTo>
                <a:lnTo>
                  <a:pt x="6592" y="87238"/>
                </a:lnTo>
                <a:lnTo>
                  <a:pt x="14265" y="98628"/>
                </a:lnTo>
                <a:lnTo>
                  <a:pt x="24352" y="107838"/>
                </a:lnTo>
                <a:lnTo>
                  <a:pt x="36473" y="114491"/>
                </a:lnTo>
                <a:lnTo>
                  <a:pt x="50250" y="118208"/>
                </a:lnTo>
                <a:lnTo>
                  <a:pt x="59436" y="118871"/>
                </a:lnTo>
                <a:lnTo>
                  <a:pt x="73550" y="117160"/>
                </a:lnTo>
                <a:lnTo>
                  <a:pt x="86565" y="112279"/>
                </a:lnTo>
                <a:lnTo>
                  <a:pt x="98008" y="104606"/>
                </a:lnTo>
                <a:lnTo>
                  <a:pt x="107406" y="94519"/>
                </a:lnTo>
                <a:lnTo>
                  <a:pt x="114284" y="82398"/>
                </a:lnTo>
                <a:lnTo>
                  <a:pt x="118171" y="68621"/>
                </a:lnTo>
                <a:lnTo>
                  <a:pt x="118872" y="59435"/>
                </a:lnTo>
                <a:lnTo>
                  <a:pt x="117072" y="44823"/>
                </a:lnTo>
                <a:lnTo>
                  <a:pt x="111987" y="31633"/>
                </a:lnTo>
                <a:lnTo>
                  <a:pt x="104092" y="20243"/>
                </a:lnTo>
                <a:lnTo>
                  <a:pt x="93859" y="11033"/>
                </a:lnTo>
                <a:lnTo>
                  <a:pt x="81760" y="4380"/>
                </a:lnTo>
                <a:lnTo>
                  <a:pt x="68270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7" name="object 10"/>
          <p:cNvSpPr>
            <a:spLocks/>
          </p:cNvSpPr>
          <p:nvPr/>
        </p:nvSpPr>
        <p:spPr bwMode="auto">
          <a:xfrm>
            <a:off x="8066088" y="1217613"/>
            <a:ext cx="101600" cy="107950"/>
          </a:xfrm>
          <a:custGeom>
            <a:avLst/>
            <a:gdLst>
              <a:gd name="T0" fmla="*/ 59436 w 118872"/>
              <a:gd name="T1" fmla="*/ 0 h 118872"/>
              <a:gd name="T2" fmla="*/ 45321 w 118872"/>
              <a:gd name="T3" fmla="*/ 1711 h 118872"/>
              <a:gd name="T4" fmla="*/ 32306 w 118872"/>
              <a:gd name="T5" fmla="*/ 6592 h 118872"/>
              <a:gd name="T6" fmla="*/ 20863 w 118872"/>
              <a:gd name="T7" fmla="*/ 14265 h 118872"/>
              <a:gd name="T8" fmla="*/ 11465 w 118872"/>
              <a:gd name="T9" fmla="*/ 24352 h 118872"/>
              <a:gd name="T10" fmla="*/ 4587 w 118872"/>
              <a:gd name="T11" fmla="*/ 36473 h 118872"/>
              <a:gd name="T12" fmla="*/ 700 w 118872"/>
              <a:gd name="T13" fmla="*/ 50250 h 118872"/>
              <a:gd name="T14" fmla="*/ 0 w 118872"/>
              <a:gd name="T15" fmla="*/ 59435 h 118872"/>
              <a:gd name="T16" fmla="*/ 1799 w 118872"/>
              <a:gd name="T17" fmla="*/ 74048 h 118872"/>
              <a:gd name="T18" fmla="*/ 6884 w 118872"/>
              <a:gd name="T19" fmla="*/ 87238 h 118872"/>
              <a:gd name="T20" fmla="*/ 14779 w 118872"/>
              <a:gd name="T21" fmla="*/ 98628 h 118872"/>
              <a:gd name="T22" fmla="*/ 25012 w 118872"/>
              <a:gd name="T23" fmla="*/ 107838 h 118872"/>
              <a:gd name="T24" fmla="*/ 37111 w 118872"/>
              <a:gd name="T25" fmla="*/ 114491 h 118872"/>
              <a:gd name="T26" fmla="*/ 50601 w 118872"/>
              <a:gd name="T27" fmla="*/ 118208 h 118872"/>
              <a:gd name="T28" fmla="*/ 59436 w 118872"/>
              <a:gd name="T29" fmla="*/ 118871 h 118872"/>
              <a:gd name="T30" fmla="*/ 74048 w 118872"/>
              <a:gd name="T31" fmla="*/ 117160 h 118872"/>
              <a:gd name="T32" fmla="*/ 87238 w 118872"/>
              <a:gd name="T33" fmla="*/ 112279 h 118872"/>
              <a:gd name="T34" fmla="*/ 98628 w 118872"/>
              <a:gd name="T35" fmla="*/ 104606 h 118872"/>
              <a:gd name="T36" fmla="*/ 107838 w 118872"/>
              <a:gd name="T37" fmla="*/ 94519 h 118872"/>
              <a:gd name="T38" fmla="*/ 114491 w 118872"/>
              <a:gd name="T39" fmla="*/ 82398 h 118872"/>
              <a:gd name="T40" fmla="*/ 118208 w 118872"/>
              <a:gd name="T41" fmla="*/ 68621 h 118872"/>
              <a:gd name="T42" fmla="*/ 118872 w 118872"/>
              <a:gd name="T43" fmla="*/ 59435 h 118872"/>
              <a:gd name="T44" fmla="*/ 117160 w 118872"/>
              <a:gd name="T45" fmla="*/ 44823 h 118872"/>
              <a:gd name="T46" fmla="*/ 112279 w 118872"/>
              <a:gd name="T47" fmla="*/ 31633 h 118872"/>
              <a:gd name="T48" fmla="*/ 104606 w 118872"/>
              <a:gd name="T49" fmla="*/ 20243 h 118872"/>
              <a:gd name="T50" fmla="*/ 94519 w 118872"/>
              <a:gd name="T51" fmla="*/ 11033 h 118872"/>
              <a:gd name="T52" fmla="*/ 82398 w 118872"/>
              <a:gd name="T53" fmla="*/ 4380 h 118872"/>
              <a:gd name="T54" fmla="*/ 68621 w 118872"/>
              <a:gd name="T55" fmla="*/ 663 h 118872"/>
              <a:gd name="T56" fmla="*/ 59436 w 118872"/>
              <a:gd name="T57" fmla="*/ 0 h 118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18872">
                <a:moveTo>
                  <a:pt x="59436" y="0"/>
                </a:moveTo>
                <a:lnTo>
                  <a:pt x="45321" y="1711"/>
                </a:lnTo>
                <a:lnTo>
                  <a:pt x="32306" y="6592"/>
                </a:lnTo>
                <a:lnTo>
                  <a:pt x="20863" y="14265"/>
                </a:lnTo>
                <a:lnTo>
                  <a:pt x="11465" y="24352"/>
                </a:lnTo>
                <a:lnTo>
                  <a:pt x="4587" y="36473"/>
                </a:lnTo>
                <a:lnTo>
                  <a:pt x="700" y="50250"/>
                </a:lnTo>
                <a:lnTo>
                  <a:pt x="0" y="59435"/>
                </a:lnTo>
                <a:lnTo>
                  <a:pt x="1799" y="74048"/>
                </a:lnTo>
                <a:lnTo>
                  <a:pt x="6884" y="87238"/>
                </a:lnTo>
                <a:lnTo>
                  <a:pt x="14779" y="98628"/>
                </a:lnTo>
                <a:lnTo>
                  <a:pt x="25012" y="107838"/>
                </a:lnTo>
                <a:lnTo>
                  <a:pt x="37111" y="114491"/>
                </a:lnTo>
                <a:lnTo>
                  <a:pt x="50601" y="118208"/>
                </a:lnTo>
                <a:lnTo>
                  <a:pt x="59436" y="118871"/>
                </a:lnTo>
                <a:lnTo>
                  <a:pt x="74048" y="117160"/>
                </a:lnTo>
                <a:lnTo>
                  <a:pt x="87238" y="112279"/>
                </a:lnTo>
                <a:lnTo>
                  <a:pt x="98628" y="104606"/>
                </a:lnTo>
                <a:lnTo>
                  <a:pt x="107838" y="94519"/>
                </a:lnTo>
                <a:lnTo>
                  <a:pt x="114491" y="82398"/>
                </a:lnTo>
                <a:lnTo>
                  <a:pt x="118208" y="68621"/>
                </a:lnTo>
                <a:lnTo>
                  <a:pt x="118872" y="59435"/>
                </a:lnTo>
                <a:lnTo>
                  <a:pt x="117160" y="44823"/>
                </a:lnTo>
                <a:lnTo>
                  <a:pt x="112279" y="31633"/>
                </a:lnTo>
                <a:lnTo>
                  <a:pt x="104606" y="20243"/>
                </a:lnTo>
                <a:lnTo>
                  <a:pt x="94519" y="11033"/>
                </a:lnTo>
                <a:lnTo>
                  <a:pt x="82398" y="4380"/>
                </a:lnTo>
                <a:lnTo>
                  <a:pt x="68621" y="663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8" name="object 9"/>
          <p:cNvSpPr>
            <a:spLocks/>
          </p:cNvSpPr>
          <p:nvPr/>
        </p:nvSpPr>
        <p:spPr bwMode="auto">
          <a:xfrm>
            <a:off x="7634288" y="1370013"/>
            <a:ext cx="103187" cy="107950"/>
          </a:xfrm>
          <a:custGeom>
            <a:avLst/>
            <a:gdLst>
              <a:gd name="T0" fmla="*/ 60960 w 120396"/>
              <a:gd name="T1" fmla="*/ 0 h 120395"/>
              <a:gd name="T2" fmla="*/ 46433 w 120396"/>
              <a:gd name="T3" fmla="*/ 1755 h 120395"/>
              <a:gd name="T4" fmla="*/ 33146 w 120396"/>
              <a:gd name="T5" fmla="*/ 6717 h 120395"/>
              <a:gd name="T6" fmla="*/ 21522 w 120396"/>
              <a:gd name="T7" fmla="*/ 14431 h 120395"/>
              <a:gd name="T8" fmla="*/ 11987 w 120396"/>
              <a:gd name="T9" fmla="*/ 24442 h 120395"/>
              <a:gd name="T10" fmla="*/ 4966 w 120396"/>
              <a:gd name="T11" fmla="*/ 36294 h 120395"/>
              <a:gd name="T12" fmla="*/ 882 w 120396"/>
              <a:gd name="T13" fmla="*/ 49532 h 120395"/>
              <a:gd name="T14" fmla="*/ 0 w 120396"/>
              <a:gd name="T15" fmla="*/ 59435 h 120395"/>
              <a:gd name="T16" fmla="*/ 1717 w 120396"/>
              <a:gd name="T17" fmla="*/ 73788 h 120395"/>
              <a:gd name="T18" fmla="*/ 6598 w 120396"/>
              <a:gd name="T19" fmla="*/ 86937 h 120395"/>
              <a:gd name="T20" fmla="*/ 14231 w 120396"/>
              <a:gd name="T21" fmla="*/ 98474 h 120395"/>
              <a:gd name="T22" fmla="*/ 24209 w 120396"/>
              <a:gd name="T23" fmla="*/ 107990 h 120395"/>
              <a:gd name="T24" fmla="*/ 36122 w 120396"/>
              <a:gd name="T25" fmla="*/ 115075 h 120395"/>
              <a:gd name="T26" fmla="*/ 49560 w 120396"/>
              <a:gd name="T27" fmla="*/ 119319 h 120395"/>
              <a:gd name="T28" fmla="*/ 60960 w 120396"/>
              <a:gd name="T29" fmla="*/ 120395 h 120395"/>
              <a:gd name="T30" fmla="*/ 74900 w 120396"/>
              <a:gd name="T31" fmla="*/ 118635 h 120395"/>
              <a:gd name="T32" fmla="*/ 87775 w 120396"/>
              <a:gd name="T33" fmla="*/ 113637 h 120395"/>
              <a:gd name="T34" fmla="*/ 99130 w 120396"/>
              <a:gd name="T35" fmla="*/ 105827 h 120395"/>
              <a:gd name="T36" fmla="*/ 108508 w 120396"/>
              <a:gd name="T37" fmla="*/ 95629 h 120395"/>
              <a:gd name="T38" fmla="*/ 115454 w 120396"/>
              <a:gd name="T39" fmla="*/ 83469 h 120395"/>
              <a:gd name="T40" fmla="*/ 119515 w 120396"/>
              <a:gd name="T41" fmla="*/ 69770 h 120395"/>
              <a:gd name="T42" fmla="*/ 120396 w 120396"/>
              <a:gd name="T43" fmla="*/ 59435 h 120395"/>
              <a:gd name="T44" fmla="*/ 118596 w 120396"/>
              <a:gd name="T45" fmla="*/ 45321 h 120395"/>
              <a:gd name="T46" fmla="*/ 113511 w 120396"/>
              <a:gd name="T47" fmla="*/ 32306 h 120395"/>
              <a:gd name="T48" fmla="*/ 105616 w 120396"/>
              <a:gd name="T49" fmla="*/ 20863 h 120395"/>
              <a:gd name="T50" fmla="*/ 95383 w 120396"/>
              <a:gd name="T51" fmla="*/ 11465 h 120395"/>
              <a:gd name="T52" fmla="*/ 83284 w 120396"/>
              <a:gd name="T53" fmla="*/ 4587 h 120395"/>
              <a:gd name="T54" fmla="*/ 69794 w 120396"/>
              <a:gd name="T55" fmla="*/ 700 h 120395"/>
              <a:gd name="T56" fmla="*/ 60960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60960" y="0"/>
                </a:moveTo>
                <a:lnTo>
                  <a:pt x="46433" y="1755"/>
                </a:lnTo>
                <a:lnTo>
                  <a:pt x="33146" y="6717"/>
                </a:lnTo>
                <a:lnTo>
                  <a:pt x="21522" y="14431"/>
                </a:lnTo>
                <a:lnTo>
                  <a:pt x="11987" y="24442"/>
                </a:lnTo>
                <a:lnTo>
                  <a:pt x="4966" y="36294"/>
                </a:lnTo>
                <a:lnTo>
                  <a:pt x="882" y="49532"/>
                </a:lnTo>
                <a:lnTo>
                  <a:pt x="0" y="59435"/>
                </a:lnTo>
                <a:lnTo>
                  <a:pt x="1717" y="73788"/>
                </a:lnTo>
                <a:lnTo>
                  <a:pt x="6598" y="86937"/>
                </a:lnTo>
                <a:lnTo>
                  <a:pt x="14231" y="98474"/>
                </a:lnTo>
                <a:lnTo>
                  <a:pt x="24209" y="107990"/>
                </a:lnTo>
                <a:lnTo>
                  <a:pt x="36122" y="115075"/>
                </a:lnTo>
                <a:lnTo>
                  <a:pt x="49560" y="119319"/>
                </a:lnTo>
                <a:lnTo>
                  <a:pt x="60960" y="120395"/>
                </a:lnTo>
                <a:lnTo>
                  <a:pt x="74900" y="118635"/>
                </a:lnTo>
                <a:lnTo>
                  <a:pt x="87775" y="113637"/>
                </a:lnTo>
                <a:lnTo>
                  <a:pt x="99130" y="105827"/>
                </a:lnTo>
                <a:lnTo>
                  <a:pt x="108508" y="95629"/>
                </a:lnTo>
                <a:lnTo>
                  <a:pt x="115454" y="83469"/>
                </a:lnTo>
                <a:lnTo>
                  <a:pt x="119515" y="69770"/>
                </a:lnTo>
                <a:lnTo>
                  <a:pt x="120396" y="59435"/>
                </a:lnTo>
                <a:lnTo>
                  <a:pt x="118596" y="45321"/>
                </a:lnTo>
                <a:lnTo>
                  <a:pt x="113511" y="32306"/>
                </a:lnTo>
                <a:lnTo>
                  <a:pt x="105616" y="20863"/>
                </a:lnTo>
                <a:lnTo>
                  <a:pt x="95383" y="11465"/>
                </a:lnTo>
                <a:lnTo>
                  <a:pt x="83284" y="4587"/>
                </a:lnTo>
                <a:lnTo>
                  <a:pt x="69794" y="700"/>
                </a:lnTo>
                <a:lnTo>
                  <a:pt x="6096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9" name="object 8"/>
          <p:cNvSpPr>
            <a:spLocks/>
          </p:cNvSpPr>
          <p:nvPr/>
        </p:nvSpPr>
        <p:spPr bwMode="auto">
          <a:xfrm>
            <a:off x="7777163" y="1370013"/>
            <a:ext cx="103187" cy="107950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5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5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5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0" name="object 7"/>
          <p:cNvSpPr>
            <a:spLocks/>
          </p:cNvSpPr>
          <p:nvPr/>
        </p:nvSpPr>
        <p:spPr bwMode="auto">
          <a:xfrm>
            <a:off x="7921625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4823 w 118872"/>
              <a:gd name="T3" fmla="*/ 1799 h 120395"/>
              <a:gd name="T4" fmla="*/ 31633 w 118872"/>
              <a:gd name="T5" fmla="*/ 6884 h 120395"/>
              <a:gd name="T6" fmla="*/ 20243 w 118872"/>
              <a:gd name="T7" fmla="*/ 14779 h 120395"/>
              <a:gd name="T8" fmla="*/ 11033 w 118872"/>
              <a:gd name="T9" fmla="*/ 25012 h 120395"/>
              <a:gd name="T10" fmla="*/ 4380 w 118872"/>
              <a:gd name="T11" fmla="*/ 37111 h 120395"/>
              <a:gd name="T12" fmla="*/ 663 w 118872"/>
              <a:gd name="T13" fmla="*/ 50601 h 120395"/>
              <a:gd name="T14" fmla="*/ 0 w 118872"/>
              <a:gd name="T15" fmla="*/ 59435 h 120395"/>
              <a:gd name="T16" fmla="*/ 1668 w 118872"/>
              <a:gd name="T17" fmla="*/ 73962 h 120395"/>
              <a:gd name="T18" fmla="*/ 6432 w 118872"/>
              <a:gd name="T19" fmla="*/ 87249 h 120395"/>
              <a:gd name="T20" fmla="*/ 13925 w 118872"/>
              <a:gd name="T21" fmla="*/ 98873 h 120395"/>
              <a:gd name="T22" fmla="*/ 23785 w 118872"/>
              <a:gd name="T23" fmla="*/ 108408 h 120395"/>
              <a:gd name="T24" fmla="*/ 35647 w 118872"/>
              <a:gd name="T25" fmla="*/ 115429 h 120395"/>
              <a:gd name="T26" fmla="*/ 49147 w 118872"/>
              <a:gd name="T27" fmla="*/ 119513 h 120395"/>
              <a:gd name="T28" fmla="*/ 59436 w 118872"/>
              <a:gd name="T29" fmla="*/ 120395 h 120395"/>
              <a:gd name="T30" fmla="*/ 73376 w 118872"/>
              <a:gd name="T31" fmla="*/ 118635 h 120395"/>
              <a:gd name="T32" fmla="*/ 86251 w 118872"/>
              <a:gd name="T33" fmla="*/ 113637 h 120395"/>
              <a:gd name="T34" fmla="*/ 97606 w 118872"/>
              <a:gd name="T35" fmla="*/ 105827 h 120395"/>
              <a:gd name="T36" fmla="*/ 106984 w 118872"/>
              <a:gd name="T37" fmla="*/ 95629 h 120395"/>
              <a:gd name="T38" fmla="*/ 113930 w 118872"/>
              <a:gd name="T39" fmla="*/ 83469 h 120395"/>
              <a:gd name="T40" fmla="*/ 117991 w 118872"/>
              <a:gd name="T41" fmla="*/ 69770 h 120395"/>
              <a:gd name="T42" fmla="*/ 118872 w 118872"/>
              <a:gd name="T43" fmla="*/ 59435 h 120395"/>
              <a:gd name="T44" fmla="*/ 117072 w 118872"/>
              <a:gd name="T45" fmla="*/ 45321 h 120395"/>
              <a:gd name="T46" fmla="*/ 111987 w 118872"/>
              <a:gd name="T47" fmla="*/ 32306 h 120395"/>
              <a:gd name="T48" fmla="*/ 104092 w 118872"/>
              <a:gd name="T49" fmla="*/ 20863 h 120395"/>
              <a:gd name="T50" fmla="*/ 93859 w 118872"/>
              <a:gd name="T51" fmla="*/ 11465 h 120395"/>
              <a:gd name="T52" fmla="*/ 81760 w 118872"/>
              <a:gd name="T53" fmla="*/ 4587 h 120395"/>
              <a:gd name="T54" fmla="*/ 68270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4823" y="1799"/>
                </a:lnTo>
                <a:lnTo>
                  <a:pt x="31633" y="6884"/>
                </a:lnTo>
                <a:lnTo>
                  <a:pt x="20243" y="14779"/>
                </a:lnTo>
                <a:lnTo>
                  <a:pt x="11033" y="25012"/>
                </a:lnTo>
                <a:lnTo>
                  <a:pt x="4380" y="37111"/>
                </a:lnTo>
                <a:lnTo>
                  <a:pt x="663" y="50601"/>
                </a:lnTo>
                <a:lnTo>
                  <a:pt x="0" y="59435"/>
                </a:lnTo>
                <a:lnTo>
                  <a:pt x="1668" y="73962"/>
                </a:lnTo>
                <a:lnTo>
                  <a:pt x="6432" y="87249"/>
                </a:lnTo>
                <a:lnTo>
                  <a:pt x="13925" y="98873"/>
                </a:lnTo>
                <a:lnTo>
                  <a:pt x="23785" y="108408"/>
                </a:lnTo>
                <a:lnTo>
                  <a:pt x="35647" y="115429"/>
                </a:lnTo>
                <a:lnTo>
                  <a:pt x="49147" y="119513"/>
                </a:lnTo>
                <a:lnTo>
                  <a:pt x="59436" y="120395"/>
                </a:lnTo>
                <a:lnTo>
                  <a:pt x="73376" y="118635"/>
                </a:lnTo>
                <a:lnTo>
                  <a:pt x="86251" y="113637"/>
                </a:lnTo>
                <a:lnTo>
                  <a:pt x="97606" y="105827"/>
                </a:lnTo>
                <a:lnTo>
                  <a:pt x="106984" y="95629"/>
                </a:lnTo>
                <a:lnTo>
                  <a:pt x="113930" y="83469"/>
                </a:lnTo>
                <a:lnTo>
                  <a:pt x="117991" y="69770"/>
                </a:lnTo>
                <a:lnTo>
                  <a:pt x="118872" y="59435"/>
                </a:lnTo>
                <a:lnTo>
                  <a:pt x="117072" y="45321"/>
                </a:lnTo>
                <a:lnTo>
                  <a:pt x="111987" y="32306"/>
                </a:lnTo>
                <a:lnTo>
                  <a:pt x="104092" y="20863"/>
                </a:lnTo>
                <a:lnTo>
                  <a:pt x="93859" y="11465"/>
                </a:lnTo>
                <a:lnTo>
                  <a:pt x="81760" y="4587"/>
                </a:lnTo>
                <a:lnTo>
                  <a:pt x="68270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1" name="object 6"/>
          <p:cNvSpPr>
            <a:spLocks/>
          </p:cNvSpPr>
          <p:nvPr/>
        </p:nvSpPr>
        <p:spPr bwMode="auto">
          <a:xfrm>
            <a:off x="8066088" y="1370013"/>
            <a:ext cx="101600" cy="107950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5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5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5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5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2" name="object 5"/>
          <p:cNvSpPr>
            <a:spLocks/>
          </p:cNvSpPr>
          <p:nvPr/>
        </p:nvSpPr>
        <p:spPr bwMode="auto">
          <a:xfrm>
            <a:off x="7777163" y="1520825"/>
            <a:ext cx="103187" cy="109538"/>
          </a:xfrm>
          <a:custGeom>
            <a:avLst/>
            <a:gdLst>
              <a:gd name="T0" fmla="*/ 59435 w 120396"/>
              <a:gd name="T1" fmla="*/ 0 h 120395"/>
              <a:gd name="T2" fmla="*/ 45321 w 120396"/>
              <a:gd name="T3" fmla="*/ 1799 h 120395"/>
              <a:gd name="T4" fmla="*/ 32306 w 120396"/>
              <a:gd name="T5" fmla="*/ 6884 h 120395"/>
              <a:gd name="T6" fmla="*/ 20863 w 120396"/>
              <a:gd name="T7" fmla="*/ 14779 h 120395"/>
              <a:gd name="T8" fmla="*/ 11465 w 120396"/>
              <a:gd name="T9" fmla="*/ 25012 h 120395"/>
              <a:gd name="T10" fmla="*/ 4587 w 120396"/>
              <a:gd name="T11" fmla="*/ 37111 h 120395"/>
              <a:gd name="T12" fmla="*/ 700 w 120396"/>
              <a:gd name="T13" fmla="*/ 50601 h 120395"/>
              <a:gd name="T14" fmla="*/ 0 w 120396"/>
              <a:gd name="T15" fmla="*/ 59436 h 120395"/>
              <a:gd name="T16" fmla="*/ 1755 w 120396"/>
              <a:gd name="T17" fmla="*/ 73962 h 120395"/>
              <a:gd name="T18" fmla="*/ 6717 w 120396"/>
              <a:gd name="T19" fmla="*/ 87249 h 120395"/>
              <a:gd name="T20" fmla="*/ 14431 w 120396"/>
              <a:gd name="T21" fmla="*/ 98873 h 120395"/>
              <a:gd name="T22" fmla="*/ 24442 w 120396"/>
              <a:gd name="T23" fmla="*/ 108408 h 120395"/>
              <a:gd name="T24" fmla="*/ 36294 w 120396"/>
              <a:gd name="T25" fmla="*/ 115429 h 120395"/>
              <a:gd name="T26" fmla="*/ 49532 w 120396"/>
              <a:gd name="T27" fmla="*/ 119513 h 120395"/>
              <a:gd name="T28" fmla="*/ 59435 w 120396"/>
              <a:gd name="T29" fmla="*/ 120395 h 120395"/>
              <a:gd name="T30" fmla="*/ 73788 w 120396"/>
              <a:gd name="T31" fmla="*/ 118678 h 120395"/>
              <a:gd name="T32" fmla="*/ 86937 w 120396"/>
              <a:gd name="T33" fmla="*/ 113797 h 120395"/>
              <a:gd name="T34" fmla="*/ 98474 w 120396"/>
              <a:gd name="T35" fmla="*/ 106164 h 120395"/>
              <a:gd name="T36" fmla="*/ 107990 w 120396"/>
              <a:gd name="T37" fmla="*/ 96186 h 120395"/>
              <a:gd name="T38" fmla="*/ 115075 w 120396"/>
              <a:gd name="T39" fmla="*/ 84273 h 120395"/>
              <a:gd name="T40" fmla="*/ 119319 w 120396"/>
              <a:gd name="T41" fmla="*/ 70835 h 120395"/>
              <a:gd name="T42" fmla="*/ 120396 w 120396"/>
              <a:gd name="T43" fmla="*/ 59436 h 120395"/>
              <a:gd name="T44" fmla="*/ 118635 w 120396"/>
              <a:gd name="T45" fmla="*/ 45495 h 120395"/>
              <a:gd name="T46" fmla="*/ 113637 w 120396"/>
              <a:gd name="T47" fmla="*/ 32620 h 120395"/>
              <a:gd name="T48" fmla="*/ 105827 w 120396"/>
              <a:gd name="T49" fmla="*/ 21265 h 120395"/>
              <a:gd name="T50" fmla="*/ 95629 w 120396"/>
              <a:gd name="T51" fmla="*/ 11887 h 120395"/>
              <a:gd name="T52" fmla="*/ 83469 w 120396"/>
              <a:gd name="T53" fmla="*/ 4941 h 120395"/>
              <a:gd name="T54" fmla="*/ 69770 w 120396"/>
              <a:gd name="T55" fmla="*/ 880 h 120395"/>
              <a:gd name="T56" fmla="*/ 59435 w 120396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396" h="120395">
                <a:moveTo>
                  <a:pt x="59435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5" y="120395"/>
                </a:lnTo>
                <a:lnTo>
                  <a:pt x="73788" y="118678"/>
                </a:lnTo>
                <a:lnTo>
                  <a:pt x="86937" y="113797"/>
                </a:lnTo>
                <a:lnTo>
                  <a:pt x="98474" y="106164"/>
                </a:lnTo>
                <a:lnTo>
                  <a:pt x="107990" y="96186"/>
                </a:lnTo>
                <a:lnTo>
                  <a:pt x="115075" y="84273"/>
                </a:lnTo>
                <a:lnTo>
                  <a:pt x="119319" y="70835"/>
                </a:lnTo>
                <a:lnTo>
                  <a:pt x="120396" y="59436"/>
                </a:lnTo>
                <a:lnTo>
                  <a:pt x="118635" y="45495"/>
                </a:lnTo>
                <a:lnTo>
                  <a:pt x="113637" y="32620"/>
                </a:lnTo>
                <a:lnTo>
                  <a:pt x="105827" y="21265"/>
                </a:lnTo>
                <a:lnTo>
                  <a:pt x="95629" y="11887"/>
                </a:lnTo>
                <a:lnTo>
                  <a:pt x="83469" y="4941"/>
                </a:lnTo>
                <a:lnTo>
                  <a:pt x="69770" y="880"/>
                </a:lnTo>
                <a:lnTo>
                  <a:pt x="59435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3" name="object 4"/>
          <p:cNvSpPr>
            <a:spLocks/>
          </p:cNvSpPr>
          <p:nvPr/>
        </p:nvSpPr>
        <p:spPr bwMode="auto">
          <a:xfrm>
            <a:off x="8066088" y="1520825"/>
            <a:ext cx="101600" cy="109538"/>
          </a:xfrm>
          <a:custGeom>
            <a:avLst/>
            <a:gdLst>
              <a:gd name="T0" fmla="*/ 59436 w 118872"/>
              <a:gd name="T1" fmla="*/ 0 h 120395"/>
              <a:gd name="T2" fmla="*/ 45321 w 118872"/>
              <a:gd name="T3" fmla="*/ 1799 h 120395"/>
              <a:gd name="T4" fmla="*/ 32306 w 118872"/>
              <a:gd name="T5" fmla="*/ 6884 h 120395"/>
              <a:gd name="T6" fmla="*/ 20863 w 118872"/>
              <a:gd name="T7" fmla="*/ 14779 h 120395"/>
              <a:gd name="T8" fmla="*/ 11465 w 118872"/>
              <a:gd name="T9" fmla="*/ 25012 h 120395"/>
              <a:gd name="T10" fmla="*/ 4587 w 118872"/>
              <a:gd name="T11" fmla="*/ 37111 h 120395"/>
              <a:gd name="T12" fmla="*/ 700 w 118872"/>
              <a:gd name="T13" fmla="*/ 50601 h 120395"/>
              <a:gd name="T14" fmla="*/ 0 w 118872"/>
              <a:gd name="T15" fmla="*/ 59436 h 120395"/>
              <a:gd name="T16" fmla="*/ 1755 w 118872"/>
              <a:gd name="T17" fmla="*/ 73962 h 120395"/>
              <a:gd name="T18" fmla="*/ 6717 w 118872"/>
              <a:gd name="T19" fmla="*/ 87249 h 120395"/>
              <a:gd name="T20" fmla="*/ 14431 w 118872"/>
              <a:gd name="T21" fmla="*/ 98873 h 120395"/>
              <a:gd name="T22" fmla="*/ 24442 w 118872"/>
              <a:gd name="T23" fmla="*/ 108408 h 120395"/>
              <a:gd name="T24" fmla="*/ 36294 w 118872"/>
              <a:gd name="T25" fmla="*/ 115429 h 120395"/>
              <a:gd name="T26" fmla="*/ 49532 w 118872"/>
              <a:gd name="T27" fmla="*/ 119513 h 120395"/>
              <a:gd name="T28" fmla="*/ 59436 w 118872"/>
              <a:gd name="T29" fmla="*/ 120395 h 120395"/>
              <a:gd name="T30" fmla="*/ 73870 w 118872"/>
              <a:gd name="T31" fmla="*/ 118635 h 120395"/>
              <a:gd name="T32" fmla="*/ 86923 w 118872"/>
              <a:gd name="T33" fmla="*/ 113637 h 120395"/>
              <a:gd name="T34" fmla="*/ 98230 w 118872"/>
              <a:gd name="T35" fmla="*/ 105827 h 120395"/>
              <a:gd name="T36" fmla="*/ 107427 w 118872"/>
              <a:gd name="T37" fmla="*/ 95629 h 120395"/>
              <a:gd name="T38" fmla="*/ 114151 w 118872"/>
              <a:gd name="T39" fmla="*/ 83469 h 120395"/>
              <a:gd name="T40" fmla="*/ 118036 w 118872"/>
              <a:gd name="T41" fmla="*/ 69770 h 120395"/>
              <a:gd name="T42" fmla="*/ 118872 w 118872"/>
              <a:gd name="T43" fmla="*/ 59436 h 120395"/>
              <a:gd name="T44" fmla="*/ 117160 w 118872"/>
              <a:gd name="T45" fmla="*/ 45321 h 120395"/>
              <a:gd name="T46" fmla="*/ 112279 w 118872"/>
              <a:gd name="T47" fmla="*/ 32306 h 120395"/>
              <a:gd name="T48" fmla="*/ 104606 w 118872"/>
              <a:gd name="T49" fmla="*/ 20863 h 120395"/>
              <a:gd name="T50" fmla="*/ 94519 w 118872"/>
              <a:gd name="T51" fmla="*/ 11465 h 120395"/>
              <a:gd name="T52" fmla="*/ 82398 w 118872"/>
              <a:gd name="T53" fmla="*/ 4587 h 120395"/>
              <a:gd name="T54" fmla="*/ 68621 w 118872"/>
              <a:gd name="T55" fmla="*/ 700 h 120395"/>
              <a:gd name="T56" fmla="*/ 59436 w 118872"/>
              <a:gd name="T57" fmla="*/ 0 h 120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872" h="120395">
                <a:moveTo>
                  <a:pt x="59436" y="0"/>
                </a:moveTo>
                <a:lnTo>
                  <a:pt x="45321" y="1799"/>
                </a:lnTo>
                <a:lnTo>
                  <a:pt x="32306" y="6884"/>
                </a:lnTo>
                <a:lnTo>
                  <a:pt x="20863" y="14779"/>
                </a:lnTo>
                <a:lnTo>
                  <a:pt x="11465" y="25012"/>
                </a:lnTo>
                <a:lnTo>
                  <a:pt x="4587" y="37111"/>
                </a:lnTo>
                <a:lnTo>
                  <a:pt x="700" y="50601"/>
                </a:lnTo>
                <a:lnTo>
                  <a:pt x="0" y="59436"/>
                </a:lnTo>
                <a:lnTo>
                  <a:pt x="1755" y="73962"/>
                </a:lnTo>
                <a:lnTo>
                  <a:pt x="6717" y="87249"/>
                </a:lnTo>
                <a:lnTo>
                  <a:pt x="14431" y="98873"/>
                </a:lnTo>
                <a:lnTo>
                  <a:pt x="24442" y="108408"/>
                </a:lnTo>
                <a:lnTo>
                  <a:pt x="36294" y="115429"/>
                </a:lnTo>
                <a:lnTo>
                  <a:pt x="49532" y="119513"/>
                </a:lnTo>
                <a:lnTo>
                  <a:pt x="59436" y="120395"/>
                </a:lnTo>
                <a:lnTo>
                  <a:pt x="73870" y="118635"/>
                </a:lnTo>
                <a:lnTo>
                  <a:pt x="86923" y="113637"/>
                </a:lnTo>
                <a:lnTo>
                  <a:pt x="98230" y="105827"/>
                </a:lnTo>
                <a:lnTo>
                  <a:pt x="107427" y="95629"/>
                </a:lnTo>
                <a:lnTo>
                  <a:pt x="114151" y="83469"/>
                </a:lnTo>
                <a:lnTo>
                  <a:pt x="118036" y="69770"/>
                </a:lnTo>
                <a:lnTo>
                  <a:pt x="118872" y="59436"/>
                </a:lnTo>
                <a:lnTo>
                  <a:pt x="117160" y="45321"/>
                </a:lnTo>
                <a:lnTo>
                  <a:pt x="112279" y="32306"/>
                </a:lnTo>
                <a:lnTo>
                  <a:pt x="104606" y="20863"/>
                </a:lnTo>
                <a:lnTo>
                  <a:pt x="94519" y="11465"/>
                </a:lnTo>
                <a:lnTo>
                  <a:pt x="82398" y="4587"/>
                </a:lnTo>
                <a:lnTo>
                  <a:pt x="68621" y="700"/>
                </a:lnTo>
                <a:lnTo>
                  <a:pt x="59436" y="0"/>
                </a:lnTo>
                <a:close/>
              </a:path>
            </a:pathLst>
          </a:custGeom>
          <a:solidFill>
            <a:srgbClr val="D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120775" y="1117600"/>
            <a:ext cx="5943600" cy="438150"/>
          </a:xfrm>
          <a:prstGeom prst="rect">
            <a:avLst/>
          </a:prstGeom>
        </p:spPr>
        <p:txBody>
          <a:bodyPr lIns="0" tIns="0" rIns="0" bIns="0"/>
          <a:lstStyle/>
          <a:p>
            <a:pPr marL="11135">
              <a:lnSpc>
                <a:spcPts val="3313"/>
              </a:lnSpc>
              <a:spcBef>
                <a:spcPts val="166"/>
              </a:spcBef>
              <a:defRPr/>
            </a:pP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S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t</a:t>
            </a:r>
            <a:r>
              <a:rPr sz="3200" b="1" spc="4" dirty="0" err="1">
                <a:solidFill>
                  <a:srgbClr val="320065"/>
                </a:solidFill>
                <a:latin typeface="Arial"/>
                <a:cs typeface="Arial"/>
              </a:rPr>
              <a:t>r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at</a:t>
            </a:r>
            <a:r>
              <a:rPr sz="3200" b="1" spc="-8" dirty="0" err="1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gij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st</a:t>
            </a:r>
            <a:r>
              <a:rPr sz="3200" b="1" spc="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m</a:t>
            </a: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u</a:t>
            </a:r>
            <a:r>
              <a:rPr lang="en-US" sz="3200" b="1" spc="-4" dirty="0" err="1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sa</a:t>
            </a:r>
            <a:r>
              <a:rPr sz="3200" b="1" spc="-4" dirty="0" err="1">
                <a:solidFill>
                  <a:srgbClr val="320065"/>
                </a:solidFill>
                <a:latin typeface="Arial"/>
                <a:cs typeface="Arial"/>
              </a:rPr>
              <a:t>nj</a:t>
            </a:r>
            <a:r>
              <a:rPr sz="3200" b="1" dirty="0" err="1">
                <a:solidFill>
                  <a:srgbClr val="320065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320065"/>
                </a:solidFill>
                <a:latin typeface="Arial"/>
                <a:cs typeface="Arial"/>
              </a:rPr>
              <a:t> 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k</a:t>
            </a:r>
            <a:r>
              <a:rPr sz="3200" b="1" spc="4" dirty="0" err="1" smtClean="0">
                <a:solidFill>
                  <a:srgbClr val="320065"/>
                </a:solidFill>
                <a:latin typeface="Arial"/>
                <a:cs typeface="Arial"/>
              </a:rPr>
              <a:t>o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n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f</a:t>
            </a:r>
            <a:r>
              <a:rPr lang="sr-Latn-RS" sz="3200" b="1" spc="-4" dirty="0">
                <a:solidFill>
                  <a:srgbClr val="320065"/>
                </a:solidFill>
                <a:latin typeface="Arial"/>
                <a:cs typeface="Arial"/>
              </a:rPr>
              <a:t>l</a:t>
            </a:r>
            <a:r>
              <a:rPr sz="3200" b="1" spc="-4" dirty="0" err="1" smtClean="0">
                <a:solidFill>
                  <a:srgbClr val="320065"/>
                </a:solidFill>
                <a:latin typeface="Arial"/>
                <a:cs typeface="Arial"/>
              </a:rPr>
              <a:t>i</a:t>
            </a:r>
            <a:r>
              <a:rPr sz="3200" b="1" dirty="0" err="1" smtClean="0">
                <a:solidFill>
                  <a:srgbClr val="320065"/>
                </a:solidFill>
                <a:latin typeface="Arial"/>
                <a:cs typeface="Arial"/>
              </a:rPr>
              <a:t>kta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0775" y="1962150"/>
            <a:ext cx="5929313" cy="1865313"/>
          </a:xfrm>
          <a:prstGeom prst="rect">
            <a:avLst/>
          </a:prstGeom>
        </p:spPr>
        <p:txBody>
          <a:bodyPr lIns="0" tIns="0" rIns="0" bIns="0"/>
          <a:lstStyle>
            <a:lvl1pPr marL="11113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775"/>
              </a:lnSpc>
              <a:spcBef>
                <a:spcPts val="138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>
                <a:cs typeface="Arial" panose="020B0604020202020204" pitchFamily="34" charset="0"/>
              </a:rPr>
              <a:t>Strategija manipulisanja informacijama</a:t>
            </a:r>
          </a:p>
          <a:p>
            <a:pPr eaLnBrk="1" hangingPunct="1">
              <a:lnSpc>
                <a:spcPct val="96000"/>
              </a:lnSpc>
              <a:spcBef>
                <a:spcPts val="638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>
                <a:cs typeface="Arial" panose="020B0604020202020204" pitchFamily="34" charset="0"/>
              </a:rPr>
              <a:t>Strategija uključivanja novih članova</a:t>
            </a:r>
          </a:p>
          <a:p>
            <a:pPr eaLnBrk="1" hangingPunct="1">
              <a:lnSpc>
                <a:spcPct val="96000"/>
              </a:lnSpc>
              <a:spcBef>
                <a:spcPts val="763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>
                <a:cs typeface="Arial" panose="020B0604020202020204" pitchFamily="34" charset="0"/>
              </a:rPr>
              <a:t>Restrukturiranje organizacije</a:t>
            </a:r>
          </a:p>
          <a:p>
            <a:pPr eaLnBrk="1" hangingPunct="1">
              <a:lnSpc>
                <a:spcPct val="96000"/>
              </a:lnSpc>
              <a:spcBef>
                <a:spcPts val="775"/>
              </a:spcBef>
            </a:pPr>
            <a:r>
              <a:rPr lang="en-US">
                <a:solidFill>
                  <a:srgbClr val="3200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600">
                <a:cs typeface="Arial" panose="020B0604020202020204" pitchFamily="34" charset="0"/>
              </a:rPr>
              <a:t>Ohrabrivanje takmičenja</a:t>
            </a:r>
          </a:p>
        </p:txBody>
      </p:sp>
    </p:spTree>
    <p:extLst>
      <p:ext uri="{BB962C8B-B14F-4D97-AF65-F5344CB8AC3E}">
        <p14:creationId xmlns:p14="http://schemas.microsoft.com/office/powerpoint/2010/main" val="27754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Elton Mejo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5068888"/>
          </a:xfrm>
        </p:spPr>
        <p:txBody>
          <a:bodyPr/>
          <a:lstStyle/>
          <a:p>
            <a:r>
              <a:rPr lang="sr-Latn-CS" sz="2800" smtClean="0"/>
              <a:t>Psiholog i profesor na Harvardu. Bavio se čovekom u organizaciji, zato što su radnici bili nezadovoljni i nemotivisani.</a:t>
            </a:r>
          </a:p>
          <a:p>
            <a:r>
              <a:rPr lang="sr-Latn-CS" sz="2800" b="1" u="sng" smtClean="0"/>
              <a:t>Hotorn studije:</a:t>
            </a:r>
            <a:r>
              <a:rPr lang="sr-Latn-CS" sz="2800" smtClean="0"/>
              <a:t> </a:t>
            </a:r>
            <a:r>
              <a:rPr lang="sr-Latn-CS" sz="2800" b="1" smtClean="0">
                <a:solidFill>
                  <a:srgbClr val="A50021"/>
                </a:solidFill>
              </a:rPr>
              <a:t>“</a:t>
            </a:r>
            <a:r>
              <a:rPr lang="sr-Latn-CS" sz="2800" b="1" i="1" smtClean="0">
                <a:solidFill>
                  <a:srgbClr val="A50021"/>
                </a:solidFill>
              </a:rPr>
              <a:t>Rezultati će biti bolji ukoliko se radnicima ukaže pažnja i poverenje, ako su informisani, uvaženi i ako postoji otvorena komunikacija sa menadžerima”.</a:t>
            </a:r>
          </a:p>
          <a:p>
            <a:r>
              <a:rPr lang="sr-Latn-CS" sz="2800" smtClean="0"/>
              <a:t>Mejo insistira na:</a:t>
            </a:r>
          </a:p>
          <a:p>
            <a:pPr lvl="1"/>
            <a:r>
              <a:rPr lang="sr-Latn-CS" sz="2400" smtClean="0"/>
              <a:t>Zadovoljenju socijalnih potreba radnika.</a:t>
            </a:r>
          </a:p>
          <a:p>
            <a:pPr lvl="1"/>
            <a:r>
              <a:rPr lang="sr-Latn-CS" sz="2400" smtClean="0"/>
              <a:t>Dobrim međuljudskim odnosima.</a:t>
            </a:r>
          </a:p>
          <a:p>
            <a:pPr lvl="1"/>
            <a:r>
              <a:rPr lang="sr-Latn-CS" sz="2400" smtClean="0"/>
              <a:t>Da su radnici važan faktor organizacije.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6781800" cy="1658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>
                <a:solidFill>
                  <a:srgbClr val="FF9933"/>
                </a:solidFill>
                <a:cs typeface="Arial" panose="020B0604020202020204" pitchFamily="34" charset="0"/>
              </a:rPr>
              <a:t>Organizacija rada i zaštite na radu</a:t>
            </a:r>
            <a:endParaRPr lang="en-US" sz="49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516563"/>
            <a:ext cx="6248400" cy="12319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Komunikacija i donošenje odluka</a:t>
            </a:r>
            <a:endParaRPr lang="en-GB" smtClean="0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5329238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051" grpId="0" build="p" autoUpdateAnimBg="0" advAuto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POJAM I RAZVOJ KOMUNIKACIJE</a:t>
            </a:r>
            <a:r>
              <a:rPr lang="hr-HR" sz="38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05000"/>
            <a:ext cx="8642350" cy="4476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sz="1700" i="1" smtClean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sz="2000" i="1" smtClean="0"/>
              <a:t>"Komunikacija je proces razmene informacija preko </a:t>
            </a:r>
            <a:r>
              <a:rPr lang="en-US" sz="2000" i="1" smtClean="0"/>
              <a:t>sistema </a:t>
            </a:r>
            <a:r>
              <a:rPr lang="hr-HR" sz="2000" i="1" smtClean="0"/>
              <a:t>znakova, odnosno komunicirati znači deliti informaciju s drugima čime se s</a:t>
            </a:r>
            <a:r>
              <a:rPr lang="en-US" sz="2000" i="1" smtClean="0"/>
              <a:t>a</a:t>
            </a:r>
            <a:r>
              <a:rPr lang="hr-HR" sz="2000" i="1" smtClean="0"/>
              <a:t>govornici međusobno obogaćuju."</a:t>
            </a:r>
            <a:r>
              <a:rPr lang="hr-H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hr-HR" sz="2000" smtClean="0"/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Komunikacija je  prenos informacija od </a:t>
            </a:r>
            <a:r>
              <a:rPr lang="en-US" sz="2400" smtClean="0"/>
              <a:t>pošaljioca </a:t>
            </a:r>
            <a:r>
              <a:rPr lang="hr-HR" sz="2400" smtClean="0"/>
              <a:t>do </a:t>
            </a:r>
            <a:r>
              <a:rPr lang="en-US" sz="2400" smtClean="0"/>
              <a:t>primaoca </a:t>
            </a:r>
            <a:r>
              <a:rPr lang="hr-HR" sz="2400" smtClean="0"/>
              <a:t>uz </a:t>
            </a:r>
            <a:r>
              <a:rPr lang="en-US" sz="2400" smtClean="0"/>
              <a:t>uslov </a:t>
            </a:r>
            <a:r>
              <a:rPr lang="hr-HR" sz="2400" smtClean="0"/>
              <a:t>da </a:t>
            </a:r>
            <a:r>
              <a:rPr lang="en-US" sz="2400" smtClean="0"/>
              <a:t>primaoc </a:t>
            </a:r>
            <a:r>
              <a:rPr lang="hr-HR" sz="2400" smtClean="0"/>
              <a:t>razume informaciju.</a:t>
            </a:r>
          </a:p>
          <a:p>
            <a:pPr eaLnBrk="1" hangingPunct="1">
              <a:lnSpc>
                <a:spcPct val="80000"/>
              </a:lnSpc>
            </a:pPr>
            <a:endParaRPr lang="hr-HR" sz="2400" smtClean="0"/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Komunikacija kao </a:t>
            </a:r>
            <a:r>
              <a:rPr lang="en-US" sz="2400" smtClean="0"/>
              <a:t>naučna </a:t>
            </a:r>
            <a:r>
              <a:rPr lang="hr-HR" sz="2400" smtClean="0"/>
              <a:t>disciplina javlja se 1970-ih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sz="2400" smtClean="0"/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1927.g.-1932.g.proučavanje Elton Mayo-a i njegovih s</a:t>
            </a:r>
            <a:r>
              <a:rPr lang="en-US" sz="2400" smtClean="0"/>
              <a:t>a</a:t>
            </a:r>
            <a:r>
              <a:rPr lang="hr-HR" sz="2400" smtClean="0"/>
              <a:t>radnika u </a:t>
            </a:r>
            <a:r>
              <a:rPr lang="en-US" sz="2400" smtClean="0"/>
              <a:t>fabrici </a:t>
            </a:r>
            <a:r>
              <a:rPr lang="hr-HR" sz="2400" smtClean="0"/>
              <a:t>u Hawthorneu je dovelo do saznanja da je potrebno uložiti trud u </a:t>
            </a:r>
            <a:r>
              <a:rPr lang="en-US" sz="2400" smtClean="0"/>
              <a:t>motivisanje</a:t>
            </a:r>
            <a:r>
              <a:rPr lang="hr-HR" sz="2400" smtClean="0"/>
              <a:t>, savetovanje, vođenje i komuniciranje sa zaposlenicima. </a:t>
            </a:r>
          </a:p>
        </p:txBody>
      </p:sp>
    </p:spTree>
    <p:extLst>
      <p:ext uri="{BB962C8B-B14F-4D97-AF65-F5344CB8AC3E}">
        <p14:creationId xmlns:p14="http://schemas.microsoft.com/office/powerpoint/2010/main" val="16091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FUNKCIJE KOMUNIKACIJE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642350" cy="3829050"/>
          </a:xfrm>
        </p:spPr>
        <p:txBody>
          <a:bodyPr/>
          <a:lstStyle/>
          <a:p>
            <a:pPr eaLnBrk="1" hangingPunct="1"/>
            <a:r>
              <a:rPr lang="hr-HR" sz="2400" dirty="0" smtClean="0"/>
              <a:t>1.KONTROLI</a:t>
            </a:r>
            <a:r>
              <a:rPr lang="en-US" sz="2400" dirty="0" smtClean="0"/>
              <a:t>S</a:t>
            </a:r>
            <a:r>
              <a:rPr lang="hr-HR" sz="2400" dirty="0" smtClean="0"/>
              <a:t>ANJE: komunikacija služi za kontroli</a:t>
            </a:r>
            <a:r>
              <a:rPr lang="en-US" sz="2400" dirty="0" smtClean="0"/>
              <a:t>s</a:t>
            </a:r>
            <a:r>
              <a:rPr lang="hr-HR" sz="2400" dirty="0" smtClean="0"/>
              <a:t>anje ponašanja članova u </a:t>
            </a:r>
            <a:r>
              <a:rPr lang="hr-HR" sz="2400" dirty="0" smtClean="0"/>
              <a:t>grupi                                   </a:t>
            </a:r>
            <a:endParaRPr lang="hr-HR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400" dirty="0" smtClean="0"/>
              <a:t>    PRIMER: zaposleni – šef</a:t>
            </a:r>
          </a:p>
          <a:p>
            <a:pPr eaLnBrk="1" hangingPunct="1"/>
            <a:endParaRPr lang="hr-HR" sz="2400" dirty="0" smtClean="0"/>
          </a:p>
          <a:p>
            <a:pPr eaLnBrk="1" hangingPunct="1"/>
            <a:r>
              <a:rPr lang="hr-HR" sz="2400" dirty="0" smtClean="0"/>
              <a:t>2.MOTIVI</a:t>
            </a:r>
            <a:r>
              <a:rPr lang="en-US" sz="2400" dirty="0" smtClean="0"/>
              <a:t>S</a:t>
            </a:r>
            <a:r>
              <a:rPr lang="hr-HR" sz="2400" dirty="0" smtClean="0"/>
              <a:t>ANJE: komunikacija po</a:t>
            </a:r>
            <a:r>
              <a:rPr lang="en-US" sz="2400" dirty="0" smtClean="0"/>
              <a:t>ds</a:t>
            </a:r>
            <a:r>
              <a:rPr lang="hr-HR" sz="2400" dirty="0" smtClean="0"/>
              <a:t>tiče motivi</a:t>
            </a:r>
            <a:r>
              <a:rPr lang="en-US" sz="2400" dirty="0" smtClean="0"/>
              <a:t>s</a:t>
            </a:r>
            <a:r>
              <a:rPr lang="hr-HR" sz="2400" dirty="0" smtClean="0"/>
              <a:t>anje objašnjenjem št</a:t>
            </a:r>
            <a:r>
              <a:rPr lang="en-US" sz="2400" dirty="0" smtClean="0"/>
              <a:t>a</a:t>
            </a:r>
            <a:r>
              <a:rPr lang="hr-HR" sz="2400" dirty="0" smtClean="0"/>
              <a:t> se treba raditi, koliko se dobro radi i kako poboljšati rad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400" dirty="0" smtClean="0"/>
              <a:t>    PRIMER: poboljšanje performanse zaposlenika</a:t>
            </a:r>
          </a:p>
          <a:p>
            <a:pPr eaLnBrk="1" hangingPunct="1"/>
            <a:endParaRPr lang="hr-HR" sz="2400" dirty="0" smtClean="0"/>
          </a:p>
        </p:txBody>
      </p:sp>
      <p:pic>
        <p:nvPicPr>
          <p:cNvPr id="4100" name="Picture 5" descr="CA2NA3YP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1605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ALHRG6N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45125"/>
            <a:ext cx="16557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FUNKCIJE KOMUNIKACIJE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76475"/>
            <a:ext cx="8424862" cy="4114800"/>
          </a:xfrm>
        </p:spPr>
        <p:txBody>
          <a:bodyPr/>
          <a:lstStyle/>
          <a:p>
            <a:pPr eaLnBrk="1" hangingPunct="1"/>
            <a:r>
              <a:rPr lang="hr-HR" sz="2400" smtClean="0"/>
              <a:t>3.EMOCIONALNO IZRAŽAVANJE: komunikacija je za </a:t>
            </a:r>
            <a:r>
              <a:rPr lang="en-US" sz="2400" smtClean="0"/>
              <a:t>zapošljene</a:t>
            </a:r>
            <a:r>
              <a:rPr lang="hr-HR" sz="2400" smtClean="0"/>
              <a:t> unutar grupe osnovni način za izražavanje svojih frustracija i zadovoljstava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400" smtClean="0"/>
              <a:t>    PRI</a:t>
            </a:r>
            <a:r>
              <a:rPr lang="en-US" sz="2400" smtClean="0"/>
              <a:t>M</a:t>
            </a:r>
            <a:r>
              <a:rPr lang="hr-HR" sz="2400" smtClean="0"/>
              <a:t>ER: ispunjavanje društvenih potreba</a:t>
            </a:r>
          </a:p>
          <a:p>
            <a:pPr eaLnBrk="1" hangingPunct="1"/>
            <a:endParaRPr lang="hr-HR" sz="2400" smtClean="0"/>
          </a:p>
          <a:p>
            <a:pPr eaLnBrk="1" hangingPunct="1"/>
            <a:r>
              <a:rPr lang="hr-HR" sz="2400" smtClean="0"/>
              <a:t>4.INFORMI</a:t>
            </a:r>
            <a:r>
              <a:rPr lang="en-US" sz="2400" smtClean="0"/>
              <a:t>S</a:t>
            </a:r>
            <a:r>
              <a:rPr lang="hr-HR" sz="2400" smtClean="0"/>
              <a:t>ANJE: komunikacija informi</a:t>
            </a:r>
            <a:r>
              <a:rPr lang="en-US" sz="2400" smtClean="0"/>
              <a:t>še</a:t>
            </a:r>
            <a:r>
              <a:rPr lang="hr-HR" sz="2400" smtClean="0"/>
              <a:t> pojedince i grupe prenoseći im podatke za identificiranje, ocenjivanje i donošenje odluka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400" smtClean="0"/>
              <a:t>    </a:t>
            </a:r>
          </a:p>
        </p:txBody>
      </p:sp>
      <p:pic>
        <p:nvPicPr>
          <p:cNvPr id="5124" name="Picture 6" descr="CA3W9BFO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47237"/>
            <a:ext cx="24495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010400" cy="1527175"/>
          </a:xfrm>
        </p:spPr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KOMUNIKACIJSKI PROCES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964612" cy="4581525"/>
          </a:xfrm>
        </p:spPr>
        <p:txBody>
          <a:bodyPr/>
          <a:lstStyle/>
          <a:p>
            <a:pPr eaLnBrk="1" hangingPunct="1"/>
            <a:endParaRPr lang="hr-HR" sz="1900" smtClean="0"/>
          </a:p>
          <a:p>
            <a:pPr eaLnBrk="1" hangingPunct="1"/>
            <a:endParaRPr lang="hr-HR" sz="19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100" smtClean="0"/>
              <a:t>     Poš</a:t>
            </a:r>
            <a:r>
              <a:rPr lang="en-US" sz="2100" smtClean="0"/>
              <a:t>aljilac</a:t>
            </a:r>
            <a:r>
              <a:rPr lang="hr-HR" sz="2100" smtClean="0"/>
              <a:t> → poruka → kanal → </a:t>
            </a:r>
            <a:r>
              <a:rPr lang="en-US" sz="2100" smtClean="0"/>
              <a:t>primalac </a:t>
            </a:r>
            <a:r>
              <a:rPr lang="hr-HR" sz="2100" smtClean="0"/>
              <a:t>→ povratna veza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100" smtClean="0"/>
              <a:t>          </a:t>
            </a:r>
            <a:r>
              <a:rPr lang="hr-HR" sz="1500" smtClean="0"/>
              <a:t>(izvor)</a:t>
            </a:r>
            <a:r>
              <a:rPr lang="hr-HR" sz="2100" smtClean="0"/>
              <a:t>         </a:t>
            </a:r>
            <a:r>
              <a:rPr lang="hr-HR" sz="1500" smtClean="0"/>
              <a:t>(kodiranje)                         (dekodiranje)              (feed back)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1500" smtClean="0"/>
              <a:t>   </a:t>
            </a:r>
            <a:endParaRPr lang="hr-HR" sz="1900" smtClean="0"/>
          </a:p>
          <a:p>
            <a:pPr eaLnBrk="1" hangingPunct="1"/>
            <a:r>
              <a:rPr lang="hr-HR" sz="2400" smtClean="0"/>
              <a:t>Proces komuniciranja sastoji se od slanja poruke određenim kanalom u svrhu dobi</a:t>
            </a:r>
            <a:r>
              <a:rPr lang="en-US" sz="2400" smtClean="0"/>
              <a:t>j</a:t>
            </a:r>
            <a:r>
              <a:rPr lang="hr-HR" sz="2400" smtClean="0"/>
              <a:t>anja odgovora. Poruka je uspešno prenesena, ako je povratna informacija pozitivna (feedback).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400" smtClean="0"/>
          </a:p>
          <a:p>
            <a:pPr eaLnBrk="1" hangingPunct="1"/>
            <a:r>
              <a:rPr lang="hr-HR" sz="2400" smtClean="0"/>
              <a:t>Koraci između </a:t>
            </a:r>
            <a:r>
              <a:rPr lang="en-US" sz="2400" smtClean="0"/>
              <a:t>p</a:t>
            </a:r>
            <a:r>
              <a:rPr lang="hr-HR" sz="2400" smtClean="0"/>
              <a:t>oš</a:t>
            </a:r>
            <a:r>
              <a:rPr lang="en-US" sz="2400" smtClean="0"/>
              <a:t>aljioca</a:t>
            </a:r>
            <a:r>
              <a:rPr lang="hr-HR" sz="2400" smtClean="0"/>
              <a:t> i </a:t>
            </a:r>
            <a:r>
              <a:rPr lang="en-US" sz="2400" smtClean="0"/>
              <a:t>primaoca </a:t>
            </a:r>
            <a:r>
              <a:rPr lang="hr-HR" sz="2400" smtClean="0"/>
              <a:t>koji dovode do prenosa i razumevanja značenja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r-HR" sz="19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1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100" smtClean="0"/>
          </a:p>
        </p:txBody>
      </p:sp>
      <p:pic>
        <p:nvPicPr>
          <p:cNvPr id="6148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20891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OBLICI KOMUNIKACIJE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79950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dirty="0" smtClean="0"/>
              <a:t>VERBALNA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- </a:t>
            </a:r>
            <a:r>
              <a:rPr lang="hr-HR" sz="2400" dirty="0" smtClean="0"/>
              <a:t>USMENA –</a:t>
            </a:r>
            <a:r>
              <a:rPr lang="en-US" sz="2400" dirty="0" smtClean="0"/>
              <a:t> </a:t>
            </a:r>
            <a:r>
              <a:rPr lang="hr-HR" sz="2400" dirty="0" smtClean="0"/>
              <a:t>izrečena poruka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- </a:t>
            </a:r>
            <a:r>
              <a:rPr lang="hr-HR" sz="2400" dirty="0" smtClean="0"/>
              <a:t>PISMENA(pod</a:t>
            </a:r>
            <a:r>
              <a:rPr lang="en-US" sz="2400" dirty="0" smtClean="0"/>
              <a:t>s</a:t>
            </a:r>
            <a:r>
              <a:rPr lang="hr-HR" sz="2400" dirty="0" smtClean="0"/>
              <a:t>etnici, pisma, telefaks,e-mail....)</a:t>
            </a:r>
          </a:p>
          <a:p>
            <a:pPr eaLnBrk="1" hangingPunct="1">
              <a:defRPr/>
            </a:pPr>
            <a:endParaRPr lang="hr-HR" sz="2400" dirty="0" smtClean="0"/>
          </a:p>
          <a:p>
            <a:pPr eaLnBrk="1" hangingPunct="1">
              <a:defRPr/>
            </a:pPr>
            <a:r>
              <a:rPr lang="hr-HR" sz="2400" dirty="0" smtClean="0"/>
              <a:t>NEVERBALNA(govor tela- mimika,pokreti,izrazi lica,pogledi, dodiri, odeća...ton, brzina, visina glasa..)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/>
              <a:t>    -</a:t>
            </a:r>
            <a:r>
              <a:rPr lang="en-US" sz="2400" dirty="0" smtClean="0"/>
              <a:t> </a:t>
            </a:r>
            <a:r>
              <a:rPr lang="hr-HR" sz="2400" dirty="0" smtClean="0"/>
              <a:t>način na koji smo izrekli poruku                                                   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20912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VERBALNA KOMUNIKACIJA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565400"/>
            <a:ext cx="7570787" cy="3633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hr-HR" sz="2400" smtClean="0"/>
              <a:t>Reči mogu izazvati različite emocije!</a:t>
            </a:r>
          </a:p>
          <a:p>
            <a:pPr eaLnBrk="1" hangingPunct="1">
              <a:lnSpc>
                <a:spcPct val="50000"/>
              </a:lnSpc>
              <a:buSzPct val="120000"/>
              <a:buFont typeface="Wingdings" panose="05000000000000000000" pitchFamily="2" charset="2"/>
              <a:buNone/>
            </a:pPr>
            <a:endParaRPr lang="hr-HR" sz="2400" smtClean="0"/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hr-HR" sz="2400" smtClean="0"/>
              <a:t>Loše: “</a:t>
            </a:r>
            <a:r>
              <a:rPr lang="hr-HR" sz="2400" i="1" smtClean="0"/>
              <a:t>Jeste li me dobro razumeli ?”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hr-HR" sz="2400" smtClean="0"/>
              <a:t>Dobro: </a:t>
            </a:r>
            <a:r>
              <a:rPr lang="hr-HR" sz="2400" i="1" smtClean="0"/>
              <a:t>“Jesam li to jasno objasni</a:t>
            </a:r>
            <a:r>
              <a:rPr lang="en-US" sz="2400" i="1" smtClean="0"/>
              <a:t>o</a:t>
            </a:r>
            <a:r>
              <a:rPr lang="hr-HR" sz="2400" i="1" smtClean="0"/>
              <a:t> ?”</a:t>
            </a:r>
            <a:endParaRPr lang="hr-HR" sz="2400" smtClean="0"/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hr-HR" sz="2400" smtClean="0"/>
              <a:t>ili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hr-HR" sz="2400" i="1" smtClean="0"/>
              <a:t>“Molim Vas, nemojte biti toliko nestrpljivi!”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hr-HR" sz="2400" i="1" smtClean="0"/>
              <a:t>“Molim Vas, strpite se još samo malo!”</a:t>
            </a:r>
            <a:endParaRPr lang="hr-HR" sz="2400" smtClean="0"/>
          </a:p>
          <a:p>
            <a:pPr algn="ctr" eaLnBrk="1" hangingPunct="1">
              <a:lnSpc>
                <a:spcPct val="90000"/>
              </a:lnSpc>
            </a:pPr>
            <a:endParaRPr lang="hr-HR" sz="240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76" y="3500437"/>
            <a:ext cx="2466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USMENA KOMUNIKACIJA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20938"/>
            <a:ext cx="8229600" cy="3529012"/>
          </a:xfrm>
        </p:spPr>
        <p:txBody>
          <a:bodyPr/>
          <a:lstStyle/>
          <a:p>
            <a:pPr eaLnBrk="1" hangingPunct="1"/>
            <a:r>
              <a:rPr lang="hr-HR" sz="2400" dirty="0" smtClean="0"/>
              <a:t>pri neposrednom susretu dvoje ljudi ili u slučaju nastupa pred velikim auditorijem</a:t>
            </a:r>
          </a:p>
          <a:p>
            <a:pPr eaLnBrk="1" hangingPunct="1"/>
            <a:r>
              <a:rPr lang="hr-HR" sz="2400" dirty="0" smtClean="0"/>
              <a:t>sredstvo prenošenja poruke kao izgovorene reči</a:t>
            </a:r>
          </a:p>
          <a:p>
            <a:pPr eaLnBrk="1" hangingPunct="1"/>
            <a:r>
              <a:rPr lang="hr-HR" sz="2400" dirty="0" smtClean="0"/>
              <a:t>oko 30% ukupne poslovne </a:t>
            </a:r>
            <a:r>
              <a:rPr lang="hr-HR" sz="2400" dirty="0" smtClean="0"/>
              <a:t>komunikacije</a:t>
            </a:r>
            <a:endParaRPr lang="hr-HR" sz="2400" dirty="0" smtClean="0"/>
          </a:p>
          <a:p>
            <a:pPr eaLnBrk="1" hangingPunct="1"/>
            <a:r>
              <a:rPr lang="hr-HR" sz="2400" dirty="0" smtClean="0"/>
              <a:t>formalna </a:t>
            </a:r>
            <a:r>
              <a:rPr lang="hr-HR" sz="2400" dirty="0" smtClean="0"/>
              <a:t>i neformalna</a:t>
            </a:r>
          </a:p>
          <a:p>
            <a:pPr eaLnBrk="1" hangingPunct="1"/>
            <a:r>
              <a:rPr lang="hr-HR" sz="2400" dirty="0" smtClean="0"/>
              <a:t>mediji:sastanci, prezentacije, telefon, video konferencija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900" dirty="0" smtClean="0"/>
          </a:p>
        </p:txBody>
      </p:sp>
      <p:pic>
        <p:nvPicPr>
          <p:cNvPr id="9220" name="Picture 5" descr="images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41888"/>
            <a:ext cx="20002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5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USMENA KOMUNIKACIJA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424863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sz="2400" smtClean="0"/>
              <a:t>PREDNOSTI: brza razmena poruke s </a:t>
            </a:r>
            <a:r>
              <a:rPr lang="en-US" sz="2400" smtClean="0"/>
              <a:t>trenutnom </a:t>
            </a:r>
            <a:r>
              <a:rPr lang="hr-HR" sz="2400" smtClean="0"/>
              <a:t>povratnom vezom i objašnjenjem nejasnog, </a:t>
            </a:r>
            <a:r>
              <a:rPr lang="en-US" sz="2400" smtClean="0"/>
              <a:t>kao i </a:t>
            </a:r>
            <a:r>
              <a:rPr lang="hr-HR" sz="2400" smtClean="0"/>
              <a:t> bolje razumevanje problema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400" smtClean="0"/>
              <a:t>NEDOSTATCI: kada poruku prenosi više ljudi. </a:t>
            </a:r>
          </a:p>
          <a:p>
            <a:pPr eaLnBrk="1" hangingPunct="1"/>
            <a:r>
              <a:rPr lang="hr-HR" sz="2400" smtClean="0"/>
              <a:t>PR</a:t>
            </a:r>
            <a:r>
              <a:rPr lang="en-US" sz="2400" smtClean="0"/>
              <a:t>IM</a:t>
            </a:r>
            <a:r>
              <a:rPr lang="hr-HR" sz="2400" smtClean="0"/>
              <a:t>ER: igra pokvarenog telefona; trošenje vremena i novaca na sastanke</a:t>
            </a:r>
          </a:p>
          <a:p>
            <a:pPr eaLnBrk="1" hangingPunct="1"/>
            <a:endParaRPr lang="hr-HR" sz="2400" smtClean="0"/>
          </a:p>
        </p:txBody>
      </p:sp>
      <p:pic>
        <p:nvPicPr>
          <p:cNvPr id="10244" name="Picture 5" descr="CA2VK1IB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941888"/>
            <a:ext cx="30241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dirty="0" smtClean="0">
                <a:solidFill>
                  <a:schemeClr val="tx1"/>
                </a:solidFill>
              </a:rPr>
              <a:t>PISANA </a:t>
            </a:r>
            <a:r>
              <a:rPr lang="hr-HR" sz="3200" dirty="0" smtClean="0">
                <a:solidFill>
                  <a:schemeClr val="tx1"/>
                </a:solidFill>
              </a:rPr>
              <a:t>KOMUNIKACIJA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13787" cy="4548188"/>
          </a:xfrm>
        </p:spPr>
        <p:txBody>
          <a:bodyPr/>
          <a:lstStyle/>
          <a:p>
            <a:pPr eaLnBrk="1" hangingPunct="1"/>
            <a:r>
              <a:rPr lang="hr-HR" sz="2000" dirty="0" smtClean="0"/>
              <a:t>napisane reči</a:t>
            </a:r>
          </a:p>
          <a:p>
            <a:pPr eaLnBrk="1" hangingPunct="1"/>
            <a:r>
              <a:rPr lang="hr-HR" sz="2000" dirty="0" smtClean="0"/>
              <a:t>pisane poslovne komunikacije odvijaju se unutar p</a:t>
            </a:r>
            <a:r>
              <a:rPr lang="en-US" sz="2000" dirty="0" smtClean="0"/>
              <a:t>re</a:t>
            </a:r>
            <a:r>
              <a:rPr lang="hr-HR" sz="2000" dirty="0" smtClean="0"/>
              <a:t>duzeća ili između p</a:t>
            </a:r>
            <a:r>
              <a:rPr lang="en-US" sz="2000" dirty="0" smtClean="0"/>
              <a:t>re</a:t>
            </a:r>
            <a:r>
              <a:rPr lang="hr-HR" sz="2000" dirty="0" smtClean="0"/>
              <a:t>duzeća i okoline</a:t>
            </a:r>
          </a:p>
          <a:p>
            <a:pPr eaLnBrk="1" hangingPunct="1"/>
            <a:r>
              <a:rPr lang="en-US" sz="2000" dirty="0" err="1" smtClean="0"/>
              <a:t>pisani</a:t>
            </a:r>
            <a:r>
              <a:rPr lang="en-US" sz="2000" dirty="0" smtClean="0"/>
              <a:t> </a:t>
            </a:r>
            <a:r>
              <a:rPr lang="hr-HR" sz="2000" dirty="0" smtClean="0"/>
              <a:t>oblik- poslovna pisma, memorandum, formalni i neformalni stil</a:t>
            </a:r>
          </a:p>
          <a:p>
            <a:pPr eaLnBrk="1" hangingPunct="1"/>
            <a:r>
              <a:rPr lang="hr-HR" sz="2000" dirty="0" smtClean="0"/>
              <a:t>elektron</a:t>
            </a:r>
            <a:r>
              <a:rPr lang="en-US" sz="2000" dirty="0" smtClean="0"/>
              <a:t>ski</a:t>
            </a:r>
            <a:r>
              <a:rPr lang="hr-HR" sz="2000" dirty="0" smtClean="0"/>
              <a:t>i stil- e-mail, chat, web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000" dirty="0" smtClean="0"/>
              <a:t>PREDNOSTI: stalne, opipljive, mogu se proveriti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000" dirty="0" smtClean="0"/>
              <a:t>                       (PRIMER- marketinški plan za novi proizvod)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000" dirty="0" smtClean="0"/>
              <a:t>NEDOSTATCI: </a:t>
            </a:r>
            <a:r>
              <a:rPr lang="hr-HR" sz="2000" dirty="0" smtClean="0"/>
              <a:t>veliki </a:t>
            </a:r>
            <a:r>
              <a:rPr lang="hr-HR" sz="2000" dirty="0" smtClean="0"/>
              <a:t>utrošak vremena</a:t>
            </a:r>
            <a:r>
              <a:rPr lang="en-US" sz="2000" dirty="0" smtClean="0"/>
              <a:t> </a:t>
            </a:r>
            <a:r>
              <a:rPr lang="hr-HR" sz="2000" dirty="0" smtClean="0"/>
              <a:t>(PRIMER- ispit)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000" dirty="0" smtClean="0"/>
              <a:t>                          izostanak povratne informacije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000" dirty="0" smtClean="0"/>
              <a:t>			</a:t>
            </a:r>
            <a:r>
              <a:rPr lang="en-US" sz="2000" dirty="0" err="1" smtClean="0"/>
              <a:t>pogrešno</a:t>
            </a:r>
            <a:r>
              <a:rPr lang="en-US" sz="2000" dirty="0" smtClean="0"/>
              <a:t> </a:t>
            </a:r>
            <a:r>
              <a:rPr lang="hr-HR" sz="2000" dirty="0" smtClean="0"/>
              <a:t>dekodiranje poruke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000" dirty="0" smtClean="0"/>
          </a:p>
          <a:p>
            <a:pPr eaLnBrk="1" hangingPunct="1"/>
            <a:endParaRPr lang="hr-HR" sz="2600" dirty="0" smtClean="0"/>
          </a:p>
          <a:p>
            <a:pPr eaLnBrk="1" hangingPunct="1"/>
            <a:endParaRPr lang="hr-HR" sz="2600" dirty="0" smtClean="0"/>
          </a:p>
        </p:txBody>
      </p:sp>
      <p:pic>
        <p:nvPicPr>
          <p:cNvPr id="11268" name="Picture 5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13100"/>
            <a:ext cx="7381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AAFOD2V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13100"/>
            <a:ext cx="8651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Abraham Maslov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sr-Latn-CS" sz="2800" b="1" smtClean="0"/>
              <a:t>Svaka sledeća nezadovoljena potreba je  motivator za članove organizacije.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r-Latn-CS" sz="2800" b="1" smtClean="0"/>
          </a:p>
          <a:p>
            <a:pPr marL="609600" indent="-609600">
              <a:lnSpc>
                <a:spcPct val="80000"/>
              </a:lnSpc>
            </a:pPr>
            <a:r>
              <a:rPr lang="sr-Latn-CS" sz="2800" b="1" smtClean="0"/>
              <a:t>Potrebe nižeg reda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r-Latn-CS" sz="2400" smtClean="0"/>
              <a:t>Fiziološke potrebe.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r-Latn-CS" sz="2400" smtClean="0"/>
              <a:t>Potrebe za sigurnošću (fizička i emocionalna sigurnost).</a:t>
            </a:r>
          </a:p>
          <a:p>
            <a:pPr marL="609600" indent="-609600">
              <a:lnSpc>
                <a:spcPct val="80000"/>
              </a:lnSpc>
            </a:pPr>
            <a:r>
              <a:rPr lang="sr-Latn-CS" sz="2800" b="1" smtClean="0"/>
              <a:t>Potrebe višeg reda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r-Latn-CS" sz="2400" smtClean="0"/>
              <a:t>Socijalne potrebe (pripadanje, ljubav, prijateljstvo).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r-Latn-CS" sz="2400" smtClean="0"/>
              <a:t>Potrebe za poštovanjem (samopoštovanje, društveni status).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sr-Latn-CS" sz="2400" smtClean="0"/>
              <a:t>Samoaktualizacija (sopstveni razvoj i napredovanje).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sr-Latn-CS" sz="24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sr-Latn-C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NEVERBALNA KOMUNIKACIJA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497888" cy="45354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istoriju</a:t>
            </a:r>
            <a:r>
              <a:rPr lang="hr-HR" sz="2400" dirty="0" smtClean="0"/>
              <a:t> je</a:t>
            </a:r>
            <a:r>
              <a:rPr lang="es-ES_tradnl" sz="2400" dirty="0" smtClean="0"/>
              <a:t> dugo</a:t>
            </a:r>
            <a:r>
              <a:rPr lang="hr-HR" sz="2400" dirty="0" smtClean="0"/>
              <a:t> </a:t>
            </a:r>
            <a:r>
              <a:rPr lang="es-ES_tradnl" sz="2400" dirty="0" err="1" smtClean="0"/>
              <a:t>bila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jedino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sredstvo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komunikacije</a:t>
            </a:r>
            <a:r>
              <a:rPr lang="es-ES_tradnl" sz="2400" dirty="0" smtClean="0"/>
              <a:t> i </a:t>
            </a:r>
            <a:r>
              <a:rPr lang="es-ES_tradnl" sz="2400" dirty="0" err="1" smtClean="0"/>
              <a:t>to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isklju</a:t>
            </a:r>
            <a:r>
              <a:rPr lang="hr-HR" sz="2400" dirty="0" smtClean="0"/>
              <a:t>č</a:t>
            </a:r>
            <a:r>
              <a:rPr lang="es-ES_tradnl" sz="2400" dirty="0" err="1" smtClean="0"/>
              <a:t>ivo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neverbalnim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znakovima</a:t>
            </a:r>
            <a:endParaRPr lang="hr-H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r-H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verbalna poruka ------- vuče za sobom neverbalnu(može biti samostalna)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PRIMER- kafić za samce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svaki pokret tela ima neko značenje, </a:t>
            </a:r>
            <a:r>
              <a:rPr lang="hr-HR" sz="2400" dirty="0" smtClean="0"/>
              <a:t>ni </a:t>
            </a:r>
            <a:r>
              <a:rPr lang="hr-HR" sz="2400" dirty="0" smtClean="0"/>
              <a:t>jedan nije slučajan </a:t>
            </a:r>
            <a:r>
              <a:rPr lang="hr-HR" sz="2400" dirty="0" smtClean="0"/>
              <a:t>, </a:t>
            </a:r>
            <a:r>
              <a:rPr lang="hr-HR" sz="2400" dirty="0" smtClean="0"/>
              <a:t>prenosi poruke koje se ne stignu, ne mogu opisati isključivo rečima (osmeh, držanje, hodanje, dodir, sedenje…)            </a:t>
            </a:r>
            <a:br>
              <a:rPr lang="hr-HR" sz="2400" dirty="0" smtClean="0"/>
            </a:br>
            <a:endParaRPr lang="hr-H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r-HR" sz="21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r-HR" sz="2500" dirty="0" smtClean="0"/>
          </a:p>
        </p:txBody>
      </p:sp>
      <p:pic>
        <p:nvPicPr>
          <p:cNvPr id="12292" name="Picture 5" descr="CAYVKPUV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30838"/>
            <a:ext cx="18002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CAKD2R0L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800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0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20484" name="Picture 4" descr="ccd_example_ok-ges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197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2100" smtClean="0">
                <a:solidFill>
                  <a:schemeClr val="tx1"/>
                </a:solidFill>
              </a:rPr>
              <a:t>Pogledajte izraze lica osoba na sledećim fotografijama i zapišite koju emociju svatko od njih pokazuje!</a:t>
            </a:r>
            <a:r>
              <a:rPr lang="hr-HR" sz="2100" smtClean="0">
                <a:solidFill>
                  <a:schemeClr val="hlink"/>
                </a:solidFill>
              </a:rPr>
              <a:t/>
            </a:r>
            <a:br>
              <a:rPr lang="hr-HR" sz="2100" smtClean="0">
                <a:solidFill>
                  <a:schemeClr val="hlink"/>
                </a:solidFill>
              </a:rPr>
            </a:br>
            <a:r>
              <a:rPr lang="hr-HR" sz="2100" smtClean="0">
                <a:solidFill>
                  <a:schemeClr val="hlink"/>
                </a:solidFill>
              </a:rPr>
              <a:t/>
            </a:r>
            <a:br>
              <a:rPr lang="hr-HR" sz="2100" smtClean="0">
                <a:solidFill>
                  <a:schemeClr val="hlink"/>
                </a:solidFill>
              </a:rPr>
            </a:br>
            <a:endParaRPr lang="hr-HR" sz="2100" smtClean="0">
              <a:solidFill>
                <a:schemeClr val="hlink"/>
              </a:solidFill>
            </a:endParaRPr>
          </a:p>
        </p:txBody>
      </p:sp>
      <p:pic>
        <p:nvPicPr>
          <p:cNvPr id="17412" name="Picture 4" descr="Picture 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43000"/>
            <a:ext cx="7632700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6960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5851525"/>
            <a:ext cx="1593850" cy="635000"/>
          </a:xfrm>
        </p:spPr>
        <p:txBody>
          <a:bodyPr/>
          <a:lstStyle/>
          <a:p>
            <a:pPr eaLnBrk="1" hangingPunct="1"/>
            <a:r>
              <a:rPr lang="vi-VN" sz="2400" b="1" smtClean="0"/>
              <a:t>radost</a:t>
            </a:r>
            <a:endParaRPr lang="hr-HR" sz="2100" smtClean="0">
              <a:solidFill>
                <a:schemeClr val="hlink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5605463" y="6021388"/>
            <a:ext cx="2451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b="1">
                <a:solidFill>
                  <a:schemeClr val="tx2"/>
                </a:solidFill>
              </a:rPr>
              <a:t>iznenađenje</a:t>
            </a:r>
            <a:r>
              <a:rPr lang="hr-HR" sz="2100">
                <a:solidFill>
                  <a:schemeClr val="hlink"/>
                </a:solidFill>
              </a:rPr>
              <a:t/>
            </a:r>
            <a:br>
              <a:rPr lang="hr-HR" sz="2100">
                <a:solidFill>
                  <a:schemeClr val="hlink"/>
                </a:solidFill>
              </a:rPr>
            </a:br>
            <a:endParaRPr lang="hr-HR" sz="2100">
              <a:solidFill>
                <a:schemeClr val="hlink"/>
              </a:solidFill>
            </a:endParaRPr>
          </a:p>
        </p:txBody>
      </p:sp>
      <p:pic>
        <p:nvPicPr>
          <p:cNvPr id="17412" name="Picture 4" descr="Picture 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50" y="260350"/>
            <a:ext cx="7632700" cy="5715000"/>
          </a:xfrm>
          <a:noFill/>
        </p:spPr>
      </p:pic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5940425" y="609600"/>
            <a:ext cx="217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b="1">
                <a:solidFill>
                  <a:schemeClr val="tx2"/>
                </a:solidFill>
              </a:rPr>
              <a:t>gađenje</a:t>
            </a:r>
            <a:endParaRPr lang="en-US" sz="2400" b="1">
              <a:solidFill>
                <a:schemeClr val="tx2"/>
              </a:solidFill>
            </a:endParaRPr>
          </a:p>
          <a:p>
            <a:pPr algn="ctr" eaLnBrk="1" hangingPunct="1"/>
            <a:endParaRPr lang="hr-HR" sz="2100">
              <a:solidFill>
                <a:schemeClr val="hlink"/>
              </a:solidFill>
            </a:endParaRPr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539750" y="5708650"/>
            <a:ext cx="26130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b="1">
                <a:solidFill>
                  <a:schemeClr val="tx2"/>
                </a:solidFill>
              </a:rPr>
              <a:t>tuga</a:t>
            </a:r>
            <a:endParaRPr lang="hr-HR" sz="2100">
              <a:solidFill>
                <a:schemeClr val="hlink"/>
              </a:solidFill>
            </a:endParaRPr>
          </a:p>
        </p:txBody>
      </p:sp>
      <p:sp>
        <p:nvSpPr>
          <p:cNvPr id="15367" name="Rectangle 2"/>
          <p:cNvSpPr txBox="1">
            <a:spLocks noChangeArrowheads="1"/>
          </p:cNvSpPr>
          <p:nvPr/>
        </p:nvSpPr>
        <p:spPr bwMode="auto">
          <a:xfrm>
            <a:off x="971550" y="593725"/>
            <a:ext cx="194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b="1">
                <a:solidFill>
                  <a:schemeClr val="tx2"/>
                </a:solidFill>
              </a:rPr>
              <a:t>ljutnja</a:t>
            </a:r>
            <a:endParaRPr lang="hr-HR" sz="2100">
              <a:solidFill>
                <a:schemeClr val="hlink"/>
              </a:solidFill>
            </a:endParaRPr>
          </a:p>
        </p:txBody>
      </p:sp>
      <p:sp>
        <p:nvSpPr>
          <p:cNvPr id="15368" name="Rectangle 2"/>
          <p:cNvSpPr txBox="1">
            <a:spLocks noChangeArrowheads="1"/>
          </p:cNvSpPr>
          <p:nvPr/>
        </p:nvSpPr>
        <p:spPr bwMode="auto">
          <a:xfrm>
            <a:off x="3708400" y="536575"/>
            <a:ext cx="15859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b="1">
                <a:solidFill>
                  <a:schemeClr val="tx2"/>
                </a:solidFill>
              </a:rPr>
              <a:t>strah</a:t>
            </a:r>
            <a:endParaRPr lang="hr-HR" sz="21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NE</a:t>
            </a:r>
            <a:r>
              <a:rPr lang="hr-HR" sz="3200" smtClean="0">
                <a:solidFill>
                  <a:schemeClr val="tx1"/>
                </a:solidFill>
              </a:rPr>
              <a:t>VERBALNA KOMUNIKACIJA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779962"/>
          </a:xfrm>
        </p:spPr>
        <p:txBody>
          <a:bodyPr/>
          <a:lstStyle/>
          <a:p>
            <a:pPr eaLnBrk="1" hangingPunct="1"/>
            <a:r>
              <a:rPr lang="hr-HR" sz="2400" smtClean="0"/>
              <a:t>Svom paru izrecite naglas sledeću rečenicu tako da njome izrazite dole navedene emocije, a par treba pogoditi o  kojoj je emociji reč:</a:t>
            </a:r>
            <a:br>
              <a:rPr lang="hr-HR" sz="2400" smtClean="0"/>
            </a:br>
            <a:r>
              <a:rPr lang="hr-HR" sz="2400" b="1" smtClean="0"/>
              <a:t/>
            </a:r>
            <a:br>
              <a:rPr lang="hr-HR" sz="2400" b="1" smtClean="0"/>
            </a:br>
            <a:r>
              <a:rPr lang="hr-HR" sz="2600" b="1" smtClean="0">
                <a:solidFill>
                  <a:srgbClr val="FF0000"/>
                </a:solidFill>
              </a:rPr>
              <a:t>“Ja nju ne pozna</a:t>
            </a:r>
            <a:r>
              <a:rPr lang="en-US" sz="2600" b="1" smtClean="0">
                <a:solidFill>
                  <a:srgbClr val="FF0000"/>
                </a:solidFill>
              </a:rPr>
              <a:t>je</a:t>
            </a:r>
            <a:r>
              <a:rPr lang="hr-HR" sz="2600" b="1" smtClean="0">
                <a:solidFill>
                  <a:srgbClr val="FF0000"/>
                </a:solidFill>
              </a:rPr>
              <a:t>m.»</a:t>
            </a:r>
            <a:br>
              <a:rPr lang="hr-HR" sz="2600" b="1" smtClean="0">
                <a:solidFill>
                  <a:srgbClr val="FF0000"/>
                </a:solidFill>
              </a:rPr>
            </a:br>
            <a:r>
              <a:rPr lang="hr-HR" sz="2600" b="1" smtClean="0">
                <a:solidFill>
                  <a:srgbClr val="FF0000"/>
                </a:solidFill>
              </a:rPr>
              <a:t/>
            </a:r>
            <a:br>
              <a:rPr lang="hr-HR" sz="2600" b="1" smtClean="0">
                <a:solidFill>
                  <a:srgbClr val="FF0000"/>
                </a:solidFill>
              </a:rPr>
            </a:br>
            <a:r>
              <a:rPr lang="hr-HR" sz="2600" b="1" smtClean="0"/>
              <a:t>Ljuti ste!!!!!!!!!!!!!!!</a:t>
            </a:r>
            <a:r>
              <a:rPr lang="hr-HR" sz="2600" b="1" smtClean="0">
                <a:solidFill>
                  <a:srgbClr val="FF0000"/>
                </a:solidFill>
              </a:rPr>
              <a:t/>
            </a:r>
            <a:br>
              <a:rPr lang="hr-HR" sz="2600" b="1" smtClean="0">
                <a:solidFill>
                  <a:srgbClr val="FF0000"/>
                </a:solidFill>
              </a:rPr>
            </a:br>
            <a:r>
              <a:rPr lang="hr-HR" sz="2600" b="1" smtClean="0"/>
              <a:t>Sarkastični ste</a:t>
            </a:r>
            <a:br>
              <a:rPr lang="hr-HR" sz="2600" b="1" smtClean="0"/>
            </a:br>
            <a:r>
              <a:rPr lang="hr-HR" sz="2600" b="1" smtClean="0"/>
              <a:t>Preplašeni ste</a:t>
            </a:r>
            <a:br>
              <a:rPr lang="hr-HR" sz="2600" b="1" smtClean="0"/>
            </a:br>
            <a:r>
              <a:rPr lang="hr-HR" sz="2600" b="1" smtClean="0"/>
              <a:t>Iznenađeni ste</a:t>
            </a:r>
            <a:br>
              <a:rPr lang="hr-HR" sz="2600" b="1" smtClean="0"/>
            </a:br>
            <a:r>
              <a:rPr lang="hr-HR" sz="2600" b="1" smtClean="0"/>
              <a:t>Osećate gađenje</a:t>
            </a:r>
            <a:br>
              <a:rPr lang="hr-HR" sz="2600" b="1" smtClean="0"/>
            </a:br>
            <a:r>
              <a:rPr lang="hr-HR" sz="2600" b="1" smtClean="0"/>
              <a:t>Jako ste sretni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095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PREPREKE </a:t>
            </a:r>
            <a:r>
              <a:rPr lang="en-US" sz="3200" smtClean="0">
                <a:solidFill>
                  <a:schemeClr val="tx1"/>
                </a:solidFill>
              </a:rPr>
              <a:t>USPEŠNOG </a:t>
            </a:r>
            <a:r>
              <a:rPr lang="hr-HR" sz="3200" smtClean="0">
                <a:solidFill>
                  <a:schemeClr val="tx1"/>
                </a:solidFill>
              </a:rPr>
              <a:t>KOMUNICIRANJ</a:t>
            </a:r>
            <a:r>
              <a:rPr lang="en-US" sz="3200" smtClean="0">
                <a:solidFill>
                  <a:schemeClr val="tx1"/>
                </a:solidFill>
              </a:rPr>
              <a:t>A</a:t>
            </a: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497888" cy="3395663"/>
          </a:xfrm>
        </p:spPr>
        <p:txBody>
          <a:bodyPr/>
          <a:lstStyle/>
          <a:p>
            <a:pPr eaLnBrk="1" hangingPunct="1"/>
            <a:r>
              <a:rPr lang="hr-HR" sz="2400" smtClean="0"/>
              <a:t>1. FILTRIRANJE: namerno manipuli</a:t>
            </a:r>
            <a:r>
              <a:rPr lang="en-US" sz="2400" smtClean="0"/>
              <a:t>s</a:t>
            </a:r>
            <a:r>
              <a:rPr lang="hr-HR" sz="2400" smtClean="0"/>
              <a:t>anje informacijom od strane   </a:t>
            </a:r>
            <a:r>
              <a:rPr lang="en-US" sz="2400" smtClean="0"/>
              <a:t>pošaljilaca </a:t>
            </a:r>
            <a:r>
              <a:rPr lang="hr-HR" sz="2400" smtClean="0"/>
              <a:t>(PRIMER menadžer-šef)</a:t>
            </a:r>
          </a:p>
          <a:p>
            <a:pPr eaLnBrk="1" hangingPunct="1"/>
            <a:endParaRPr lang="hr-HR" sz="2400" smtClean="0"/>
          </a:p>
          <a:p>
            <a:pPr eaLnBrk="1" hangingPunct="1"/>
            <a:r>
              <a:rPr lang="hr-HR" sz="2400" smtClean="0"/>
              <a:t>2.SELEKTIVNA PERCEPCIJA: </a:t>
            </a:r>
            <a:r>
              <a:rPr lang="en-US" sz="2400" smtClean="0"/>
              <a:t>primaoc </a:t>
            </a:r>
            <a:r>
              <a:rPr lang="hr-HR" sz="2400" smtClean="0"/>
              <a:t>u procesu komuniciranja vidi i čuje stvari na temelju svojih potreba, motivacija, iskustava.. (PRIMER- razgovor za posao)</a:t>
            </a:r>
          </a:p>
          <a:p>
            <a:pPr eaLnBrk="1" hangingPunct="1"/>
            <a:endParaRPr lang="hr-HR" sz="2400" smtClean="0"/>
          </a:p>
          <a:p>
            <a:pPr eaLnBrk="1" hangingPunct="1"/>
            <a:r>
              <a:rPr lang="hr-HR" sz="2400" smtClean="0"/>
              <a:t>3.EMOCIJE: osećaji </a:t>
            </a:r>
            <a:r>
              <a:rPr lang="en-US" sz="2400" smtClean="0"/>
              <a:t>primaoca </a:t>
            </a:r>
            <a:r>
              <a:rPr lang="hr-HR" sz="2400" smtClean="0"/>
              <a:t>u trenutku primanja poruke odražavaju se na interpretaciju- bes i sreća</a:t>
            </a:r>
          </a:p>
          <a:p>
            <a:pPr eaLnBrk="1" hangingPunct="1"/>
            <a:endParaRPr lang="hr-HR" sz="2400" smtClean="0"/>
          </a:p>
        </p:txBody>
      </p:sp>
    </p:spTree>
    <p:extLst>
      <p:ext uri="{BB962C8B-B14F-4D97-AF65-F5344CB8AC3E}">
        <p14:creationId xmlns:p14="http://schemas.microsoft.com/office/powerpoint/2010/main" val="24798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569325" cy="4476750"/>
          </a:xfrm>
        </p:spPr>
        <p:txBody>
          <a:bodyPr/>
          <a:lstStyle/>
          <a:p>
            <a:pPr eaLnBrk="1" hangingPunct="1"/>
            <a:r>
              <a:rPr lang="hr-HR" sz="2400" smtClean="0"/>
              <a:t>4.JEZIK: najveći </a:t>
            </a:r>
            <a:r>
              <a:rPr lang="en-US" sz="2400" smtClean="0"/>
              <a:t>uticaj </a:t>
            </a:r>
            <a:r>
              <a:rPr lang="hr-HR" sz="2400" smtClean="0"/>
              <a:t>imaju </a:t>
            </a:r>
            <a:r>
              <a:rPr lang="en-US" sz="2400" smtClean="0"/>
              <a:t>starost</a:t>
            </a:r>
            <a:r>
              <a:rPr lang="hr-HR" sz="2400" smtClean="0"/>
              <a:t>, obrazovanje i </a:t>
            </a:r>
            <a:r>
              <a:rPr lang="en-US" sz="2400" smtClean="0"/>
              <a:t>kultura</a:t>
            </a:r>
            <a:endParaRPr lang="hr-HR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400" smtClean="0"/>
              <a:t>    - </a:t>
            </a:r>
            <a:r>
              <a:rPr lang="en-US" sz="2400" smtClean="0"/>
              <a:t>grupisanje u posebne oblasti</a:t>
            </a:r>
            <a:r>
              <a:rPr lang="hr-HR" sz="2400" smtClean="0"/>
              <a:t>, </a:t>
            </a:r>
            <a:r>
              <a:rPr lang="en-US" sz="2400" smtClean="0"/>
              <a:t>zaposleni </a:t>
            </a:r>
            <a:r>
              <a:rPr lang="hr-HR" sz="2400" smtClean="0"/>
              <a:t>u različitim zemljama- razvoj vlastitog žargona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400" smtClean="0"/>
          </a:p>
          <a:p>
            <a:pPr eaLnBrk="1" hangingPunct="1"/>
            <a:r>
              <a:rPr lang="hr-HR" sz="2400" smtClean="0"/>
              <a:t>5.STRAH OD KOMUNICIRANJA: oko 5-20 % ljudi pati od </a:t>
            </a:r>
            <a:r>
              <a:rPr lang="en-US" sz="2400" smtClean="0"/>
              <a:t>slabe</a:t>
            </a:r>
            <a:r>
              <a:rPr lang="hr-HR" sz="2400" smtClean="0"/>
              <a:t> strepnje ili straha od komuniciranja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400" smtClean="0"/>
              <a:t>    (PRIMER- ljudi koji imaju takav strah oslanjaju se na podsetnike i telefaksove)</a:t>
            </a:r>
          </a:p>
          <a:p>
            <a:pPr eaLnBrk="1" hangingPunct="1"/>
            <a:endParaRPr lang="hr-HR" sz="2400" smtClean="0"/>
          </a:p>
        </p:txBody>
      </p:sp>
      <p:pic>
        <p:nvPicPr>
          <p:cNvPr id="18436" name="Picture 5" descr="CAAFPINQ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16563"/>
            <a:ext cx="14414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440613" cy="1527175"/>
          </a:xfrm>
        </p:spPr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VAŽNOST KOMUNIKACIJE U ORGANIZACIJI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210550" cy="3468687"/>
          </a:xfrm>
        </p:spPr>
        <p:txBody>
          <a:bodyPr/>
          <a:lstStyle/>
          <a:p>
            <a:pPr marL="609600" indent="-609600" eaLnBrk="1" hangingPunct="1"/>
            <a:r>
              <a:rPr lang="hr-HR" sz="2400" smtClean="0"/>
              <a:t>Komunikacija-jedna od najosnovnijih funkcija u bilo kojoj organizaciji ili biznisu i njena važnost se ne može dovoljno naglasiti </a:t>
            </a:r>
          </a:p>
          <a:p>
            <a:pPr marL="609600" indent="-609600" eaLnBrk="1" hangingPunct="1"/>
            <a:r>
              <a:rPr lang="hr-HR" sz="2400" smtClean="0"/>
              <a:t>To je proces prenosa informacija, ideja, misli, stavova i planova između različitih delova neke organizacije </a:t>
            </a:r>
          </a:p>
          <a:p>
            <a:pPr marL="609600" indent="-609600" eaLnBrk="1" hangingPunct="1"/>
            <a:r>
              <a:rPr lang="hr-HR" sz="2400" smtClean="0"/>
              <a:t>Dobra i efikasna komunikacija neophodan je d</a:t>
            </a:r>
            <a:r>
              <a:rPr lang="en-US" sz="2400" smtClean="0"/>
              <a:t>eo</a:t>
            </a:r>
            <a:r>
              <a:rPr lang="hr-HR" sz="2400" smtClean="0"/>
              <a:t>, kako ljudskih odnosa tako i uspešnog biznisa. </a:t>
            </a:r>
            <a:r>
              <a:rPr lang="hr-HR" smtClean="0"/>
              <a:t> </a:t>
            </a:r>
          </a:p>
        </p:txBody>
      </p:sp>
      <p:pic>
        <p:nvPicPr>
          <p:cNvPr id="19460" name="Picture 6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91" y="816324"/>
            <a:ext cx="27003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76475"/>
            <a:ext cx="8640762" cy="4248150"/>
          </a:xfrm>
        </p:spPr>
        <p:txBody>
          <a:bodyPr/>
          <a:lstStyle/>
          <a:p>
            <a:pPr marL="609600" indent="-609600" eaLnBrk="1" hangingPunct="1"/>
            <a:r>
              <a:rPr lang="hr-HR" sz="2400" dirty="0" smtClean="0"/>
              <a:t>Efikasna komunikacija je potrebna na različitim </a:t>
            </a:r>
            <a:r>
              <a:rPr lang="en-US" sz="2400" dirty="0" err="1" smtClean="0"/>
              <a:t>niv</a:t>
            </a:r>
            <a:r>
              <a:rPr lang="sr-Latn-RS" sz="2400" dirty="0" smtClean="0"/>
              <a:t>o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hr-HR" sz="2400" dirty="0" smtClean="0"/>
              <a:t>i različitim aspektima u organizaciji kao što su: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sz="2400" b="1" dirty="0" smtClean="0"/>
              <a:t>Za odnose rukovodstvo – zaposleni</a:t>
            </a:r>
            <a:endParaRPr lang="hr-HR" sz="2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hr-HR" sz="2400" b="1" dirty="0" smtClean="0"/>
              <a:t>Za motivaciju i jačanje morala zaposleni</a:t>
            </a:r>
            <a:r>
              <a:rPr lang="en-US" sz="2400" b="1" dirty="0" smtClean="0"/>
              <a:t>h</a:t>
            </a:r>
            <a:endParaRPr lang="hr-HR" sz="2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hr-HR" sz="2400" b="1" dirty="0" smtClean="0"/>
              <a:t>Za povećanje produktivnosti</a:t>
            </a:r>
            <a:endParaRPr lang="hr-HR" sz="2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hr-HR" sz="2400" b="1" dirty="0" smtClean="0"/>
              <a:t>Za zaposlen</a:t>
            </a:r>
            <a:r>
              <a:rPr lang="en-US" sz="2400" b="1" dirty="0" smtClean="0"/>
              <a:t>e</a:t>
            </a:r>
            <a:endParaRPr lang="hr-HR" sz="2400" dirty="0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619250" y="549275"/>
            <a:ext cx="6913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sz="3200"/>
              <a:t>VAŽNOST KOMUNIKACIJE U ORGANIZACIJI</a:t>
            </a:r>
          </a:p>
        </p:txBody>
      </p:sp>
      <p:pic>
        <p:nvPicPr>
          <p:cNvPr id="20484" name="Picture 5" descr="images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24400"/>
            <a:ext cx="20891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440613" cy="1527175"/>
          </a:xfrm>
        </p:spPr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ŠT</a:t>
            </a:r>
            <a:r>
              <a:rPr lang="en-US" sz="3200" smtClean="0">
                <a:solidFill>
                  <a:schemeClr val="tx1"/>
                </a:solidFill>
              </a:rPr>
              <a:t>A</a:t>
            </a:r>
            <a:r>
              <a:rPr lang="hr-HR" sz="3200" smtClean="0">
                <a:solidFill>
                  <a:schemeClr val="tx1"/>
                </a:solidFill>
              </a:rPr>
              <a:t> MENADŽERI MOGU </a:t>
            </a:r>
            <a:r>
              <a:rPr lang="en-US" sz="3200" smtClean="0">
                <a:solidFill>
                  <a:schemeClr val="tx1"/>
                </a:solidFill>
              </a:rPr>
              <a:t>PREDUZETI </a:t>
            </a:r>
            <a:r>
              <a:rPr lang="hr-HR" sz="3200" smtClean="0">
                <a:solidFill>
                  <a:schemeClr val="tx1"/>
                </a:solidFill>
              </a:rPr>
              <a:t>DA SVLADAJU PREPREKE</a:t>
            </a:r>
            <a:r>
              <a:rPr lang="hr-HR" sz="3200" smtClean="0"/>
              <a:t>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4235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000" smtClean="0"/>
              <a:t>KORISTITI POVRATNU INFORMACIJU: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000" smtClean="0"/>
              <a:t>-</a:t>
            </a:r>
            <a:r>
              <a:rPr lang="en-US" sz="2000" smtClean="0"/>
              <a:t>fokusirati </a:t>
            </a:r>
            <a:r>
              <a:rPr lang="hr-HR" sz="2000" smtClean="0"/>
              <a:t>se na specifična ponašanja: PRIMER: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000" smtClean="0"/>
              <a:t>   Vi imate loš stav! X            Brine me Vaš stav prema poslu!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00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000" smtClean="0"/>
              <a:t>-povratna informacija treba biti impersonalna: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000" smtClean="0"/>
              <a:t>(PRIMER:zbog loše obavljenog posla ne treba vređati                      ljude– kontra      učinak)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000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000" smtClean="0"/>
              <a:t>-pravovremenost povratne informacije---što kraće vreme između ponašanja i  povratne informacije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000" smtClean="0"/>
              <a:t>-razumevanje---dovoljno jasna i sažeta povratna informacija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smtClean="0"/>
              <a:t>  </a:t>
            </a:r>
          </a:p>
          <a:p>
            <a:pPr eaLnBrk="1" hangingPunct="1">
              <a:lnSpc>
                <a:spcPct val="90000"/>
              </a:lnSpc>
            </a:pPr>
            <a:endParaRPr lang="hr-HR" sz="130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6778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CAU5RFG8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19" y="2917776"/>
            <a:ext cx="20875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CA4DHLL2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1525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Daglas Mek Gregor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r-Latn-CS" sz="2800" dirty="0" smtClean="0"/>
              <a:t>Profesor na institutu </a:t>
            </a:r>
            <a:r>
              <a:rPr lang="sr-Latn-CS" sz="2800" dirty="0" smtClean="0"/>
              <a:t>Masečusets</a:t>
            </a:r>
            <a:endParaRPr lang="sr-Latn-CS" sz="2800" dirty="0" smtClean="0"/>
          </a:p>
          <a:p>
            <a:pPr algn="just">
              <a:lnSpc>
                <a:spcPct val="80000"/>
              </a:lnSpc>
            </a:pPr>
            <a:r>
              <a:rPr lang="sr-Latn-CS" sz="2800" dirty="0" smtClean="0"/>
              <a:t>XY teorija o </a:t>
            </a:r>
            <a:r>
              <a:rPr lang="sr-Latn-CS" sz="2800" dirty="0" smtClean="0"/>
              <a:t>motivaciji</a:t>
            </a:r>
            <a:endParaRPr lang="sr-Latn-CS" sz="2800" dirty="0" smtClean="0"/>
          </a:p>
          <a:p>
            <a:pPr algn="just">
              <a:lnSpc>
                <a:spcPct val="80000"/>
              </a:lnSpc>
            </a:pPr>
            <a:r>
              <a:rPr lang="sr-Latn-CS" sz="2800" b="1" dirty="0" smtClean="0"/>
              <a:t>X teorija</a:t>
            </a:r>
            <a:r>
              <a:rPr lang="sr-Latn-CS" sz="2800" dirty="0" smtClean="0"/>
              <a:t>: Čovek je po prirodi lenj i izbegava rad kad god je to moguće. Rukovodioci moraju da nateraju radnike da rade (kažnjavanje, nagrađivanje,...). Doza straha u preduzeću mora da postoji.</a:t>
            </a:r>
          </a:p>
          <a:p>
            <a:pPr algn="just">
              <a:lnSpc>
                <a:spcPct val="80000"/>
              </a:lnSpc>
            </a:pPr>
            <a:r>
              <a:rPr lang="sr-Latn-CS" sz="2800" b="1" dirty="0" smtClean="0"/>
              <a:t>Y teorija</a:t>
            </a:r>
            <a:r>
              <a:rPr lang="sr-Latn-CS" sz="2800" dirty="0" smtClean="0"/>
              <a:t>: Rukovodioci treba da koriste psihologiju i sociologiju i da motivišu radnike i “ubede” ih da ostvarenjem ciljeva organizacije ostvaruju i svoje lične ciljeve. Bazira se na </a:t>
            </a:r>
            <a:r>
              <a:rPr lang="sr-Latn-CS" sz="2800" i="1" dirty="0" smtClean="0"/>
              <a:t>human relations</a:t>
            </a:r>
            <a:r>
              <a:rPr lang="sr-Latn-CS" sz="2800" dirty="0" smtClean="0"/>
              <a:t> principima, zahteva drugačiji pristup rukovodilaca.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48712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POJEDNOSTAVITI JEZIK: Strukturirati poruke jasno i razumljivo, prilagoditi ih situaciji u kojoj se nalazimo: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sz="2000" dirty="0" smtClean="0"/>
              <a:t>    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POZORNO SLUŠANJE: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sz="2000" dirty="0" smtClean="0"/>
              <a:t>ČUTI-pasivna radnja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sz="2000" dirty="0" smtClean="0"/>
              <a:t>SLUŠATI-aktivna potraga za značenjem- umni napor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sz="2000" dirty="0" smtClean="0"/>
              <a:t>Osoba izgovori : 150 reči u minuti,  kapacitet slušanja 1000 reči u minuti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sz="2000" dirty="0" smtClean="0"/>
              <a:t>-kontakt očima                                        -ne prekidati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2000" dirty="0" smtClean="0"/>
              <a:t>-klimanje glavom                                     -postavljat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hr-HR" sz="2000" dirty="0" smtClean="0"/>
              <a:t> pitanja nakon </a:t>
            </a:r>
            <a:r>
              <a:rPr lang="hr-HR" sz="2000" dirty="0" smtClean="0"/>
              <a:t>						izlaganja</a:t>
            </a:r>
            <a:endParaRPr lang="hr-HR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sz="2000" dirty="0" smtClean="0"/>
              <a:t>-izbegavati nezainteres</a:t>
            </a:r>
            <a:r>
              <a:rPr lang="en-US" sz="2000" dirty="0" err="1" smtClean="0"/>
              <a:t>ovane</a:t>
            </a:r>
            <a:r>
              <a:rPr lang="hr-HR" sz="2000" dirty="0" smtClean="0"/>
              <a:t> znakove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OBUZDATI EMOCIJE: odložiti komuniciranje dok se ne vratimo u </a:t>
            </a:r>
            <a:r>
              <a:rPr lang="hr-HR" sz="2000" dirty="0" smtClean="0"/>
              <a:t>stanje </a:t>
            </a:r>
            <a:r>
              <a:rPr lang="hr-HR" sz="2000" dirty="0" smtClean="0"/>
              <a:t>prisebnosti</a:t>
            </a:r>
          </a:p>
          <a:p>
            <a:pPr eaLnBrk="1" hangingPunct="1">
              <a:lnSpc>
                <a:spcPct val="80000"/>
              </a:lnSpc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sz="1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sz="1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sz="1800" dirty="0" smtClean="0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2555875" y="2349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2" name="Picture 6" descr="CALBJIPX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76475"/>
            <a:ext cx="1965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AZPHFX7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993899"/>
            <a:ext cx="21605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CA2ZC52N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708"/>
            <a:ext cx="12493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353425" cy="4114800"/>
          </a:xfrm>
        </p:spPr>
        <p:txBody>
          <a:bodyPr/>
          <a:lstStyle/>
          <a:p>
            <a:pPr eaLnBrk="1" hangingPunct="1"/>
            <a:r>
              <a:rPr lang="hr-HR" sz="2400" dirty="0" smtClean="0"/>
              <a:t> </a:t>
            </a:r>
            <a:r>
              <a:rPr lang="hr-HR" sz="2000" dirty="0" smtClean="0"/>
              <a:t>NEVERBALNE PORUKE: dela govore glasnije od reči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000" dirty="0" smtClean="0"/>
              <a:t>     -mimiku izjednačiti s rečima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sz="2000" dirty="0" smtClean="0"/>
          </a:p>
          <a:p>
            <a:pPr eaLnBrk="1" hangingPunct="1"/>
            <a:r>
              <a:rPr lang="hr-HR" sz="2000" dirty="0" smtClean="0"/>
              <a:t> KORI</a:t>
            </a:r>
            <a:r>
              <a:rPr lang="en-US" sz="2000" dirty="0" smtClean="0"/>
              <a:t>ŠĆ</a:t>
            </a:r>
            <a:r>
              <a:rPr lang="hr-HR" sz="2000" dirty="0" smtClean="0"/>
              <a:t>ENJE GLASINA: glasine se ne mogu izbeći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sz="2000" dirty="0" smtClean="0"/>
              <a:t>     -menadžeri mogu iskoristiti ‘vinovu lozu’ za brz </a:t>
            </a:r>
            <a:r>
              <a:rPr lang="hr-HR" sz="2000" dirty="0" smtClean="0"/>
              <a:t>prenos </a:t>
            </a:r>
            <a:r>
              <a:rPr lang="hr-HR" sz="2000" dirty="0" smtClean="0"/>
              <a:t>informacija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21163"/>
            <a:ext cx="3816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images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767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864350" cy="1527175"/>
          </a:xfrm>
        </p:spPr>
        <p:txBody>
          <a:bodyPr/>
          <a:lstStyle/>
          <a:p>
            <a:pPr eaLnBrk="1" hangingPunct="1"/>
            <a:r>
              <a:rPr lang="hr-HR" sz="3200" dirty="0" smtClean="0">
                <a:solidFill>
                  <a:schemeClr val="tx1"/>
                </a:solidFill>
              </a:rPr>
              <a:t>SAVREMENE </a:t>
            </a:r>
            <a:r>
              <a:rPr lang="hr-HR" sz="3200" dirty="0" smtClean="0">
                <a:solidFill>
                  <a:schemeClr val="tx1"/>
                </a:solidFill>
              </a:rPr>
              <a:t>PREPREKE U KOMUNIKACIJI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852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100" dirty="0" smtClean="0"/>
              <a:t>MUŠKARCI                                     ŽENE: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                  </a:t>
            </a:r>
            <a:r>
              <a:rPr lang="hr-HR" sz="2100" u="sng" dirty="0" smtClean="0"/>
              <a:t>koriste jezik da bi naglašavali: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   -status                                                </a:t>
            </a:r>
            <a:r>
              <a:rPr lang="hr-HR" sz="2100" dirty="0" smtClean="0"/>
              <a:t>	-</a:t>
            </a:r>
            <a:r>
              <a:rPr lang="hr-HR" sz="2100" dirty="0" smtClean="0"/>
              <a:t>stvaranje veze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   -moć                                                   </a:t>
            </a:r>
            <a:r>
              <a:rPr lang="hr-HR" sz="2100" dirty="0" smtClean="0"/>
              <a:t>	-</a:t>
            </a:r>
            <a:r>
              <a:rPr lang="hr-HR" sz="2100" dirty="0" smtClean="0"/>
              <a:t>bliskost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   -samostalnost                                    </a:t>
            </a:r>
            <a:r>
              <a:rPr lang="hr-HR" sz="2100" dirty="0" smtClean="0"/>
              <a:t>	-</a:t>
            </a:r>
            <a:r>
              <a:rPr lang="hr-HR" sz="2100" dirty="0" smtClean="0"/>
              <a:t>podrška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-GRUPNA </a:t>
            </a:r>
            <a:r>
              <a:rPr lang="hr-HR" sz="2100" dirty="0" smtClean="0"/>
              <a:t>ZASLEPLJENOST:slaganje </a:t>
            </a:r>
            <a:r>
              <a:rPr lang="hr-HR" sz="2100" dirty="0" smtClean="0"/>
              <a:t>sa većinom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-PATNJA U TIŠINI: nezadovoljstvo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-UZ</a:t>
            </a:r>
            <a:r>
              <a:rPr lang="en-US" sz="2100" dirty="0" smtClean="0"/>
              <a:t>NEMIRENOST</a:t>
            </a:r>
            <a:r>
              <a:rPr lang="hr-HR" sz="2100" dirty="0" smtClean="0"/>
              <a:t>:pričljiva osoba naglo </a:t>
            </a:r>
            <a:r>
              <a:rPr lang="hr-HR" sz="2100" dirty="0" smtClean="0"/>
              <a:t>ućuti-</a:t>
            </a:r>
            <a:r>
              <a:rPr lang="hr-HR" sz="2100" dirty="0" smtClean="0"/>
              <a:t>--------</a:t>
            </a:r>
            <a:r>
              <a:rPr lang="hr-HR" sz="2100" dirty="0" smtClean="0"/>
              <a:t>Šta </a:t>
            </a:r>
            <a:r>
              <a:rPr lang="hr-HR" sz="2100" dirty="0" smtClean="0"/>
              <a:t>joj je ??????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sz="2100" dirty="0" smtClean="0"/>
              <a:t>-TIHE UVREDE: neodobravanje i izbegavanje zaposlen</a:t>
            </a:r>
            <a:r>
              <a:rPr lang="en-US" sz="2100" dirty="0" err="1" smtClean="0"/>
              <a:t>og</a:t>
            </a:r>
            <a:endParaRPr lang="hr-HR" sz="2100" dirty="0" smtClean="0"/>
          </a:p>
        </p:txBody>
      </p:sp>
      <p:pic>
        <p:nvPicPr>
          <p:cNvPr id="24580" name="Picture 5" descr="images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92375"/>
            <a:ext cx="2159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</a:rPr>
              <a:t>ZAKLJUČAK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424863" cy="4953000"/>
          </a:xfrm>
        </p:spPr>
        <p:txBody>
          <a:bodyPr/>
          <a:lstStyle/>
          <a:p>
            <a:pPr eaLnBrk="1" hangingPunct="1"/>
            <a:r>
              <a:rPr lang="sr-Latn-CS" smtClean="0"/>
              <a:t>Svaka organizacija ima svoj način kominiciranja koji </a:t>
            </a:r>
            <a:r>
              <a:rPr lang="en-US" smtClean="0"/>
              <a:t>za</a:t>
            </a:r>
            <a:r>
              <a:rPr lang="sr-Latn-CS" smtClean="0"/>
              <a:t>visi o</a:t>
            </a:r>
            <a:r>
              <a:rPr lang="en-US" smtClean="0"/>
              <a:t>d</a:t>
            </a:r>
            <a:r>
              <a:rPr lang="sr-Latn-CS" smtClean="0"/>
              <a:t> njihov</a:t>
            </a:r>
            <a:r>
              <a:rPr lang="en-US" smtClean="0"/>
              <a:t>e</a:t>
            </a:r>
            <a:r>
              <a:rPr lang="sr-Latn-CS" smtClean="0"/>
              <a:t> kultur</a:t>
            </a:r>
            <a:r>
              <a:rPr lang="en-US" smtClean="0"/>
              <a:t>e</a:t>
            </a:r>
            <a:r>
              <a:rPr lang="sr-Latn-CS" smtClean="0"/>
              <a:t>, politi</a:t>
            </a:r>
            <a:r>
              <a:rPr lang="en-US" smtClean="0"/>
              <a:t>ke</a:t>
            </a:r>
            <a:r>
              <a:rPr lang="sr-Latn-CS" smtClean="0"/>
              <a:t>, odnosima u organizaciji i sl.</a:t>
            </a:r>
          </a:p>
          <a:p>
            <a:pPr eaLnBrk="1" hangingPunct="1"/>
            <a:r>
              <a:rPr lang="sr-Latn-CS" smtClean="0"/>
              <a:t>Uspešnost organizacije </a:t>
            </a:r>
            <a:r>
              <a:rPr lang="en-US" smtClean="0"/>
              <a:t>zavisi </a:t>
            </a:r>
            <a:r>
              <a:rPr lang="sr-Latn-CS" smtClean="0"/>
              <a:t>i o</a:t>
            </a:r>
            <a:r>
              <a:rPr lang="en-US" smtClean="0"/>
              <a:t>d</a:t>
            </a:r>
            <a:r>
              <a:rPr lang="sr-Latn-CS" smtClean="0"/>
              <a:t> kvalitet</a:t>
            </a:r>
            <a:r>
              <a:rPr lang="en-US" smtClean="0"/>
              <a:t>a</a:t>
            </a:r>
            <a:r>
              <a:rPr lang="sr-Latn-CS" smtClean="0"/>
              <a:t> komunikacije, unutar i izvan nje.</a:t>
            </a:r>
          </a:p>
          <a:p>
            <a:pPr eaLnBrk="1" hangingPunct="1"/>
            <a:r>
              <a:rPr lang="sr-Latn-CS" smtClean="0"/>
              <a:t>Svaka čovekova akcija ujedno je i komunikacija, nemoguće je zamisliti život bez nje.</a:t>
            </a:r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0232" y="260648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3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en-US" sz="3200" smtClean="0"/>
              <a:t>PROCES ODLUČIVANJA</a:t>
            </a: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3600" dirty="0" smtClean="0"/>
              <a:t>• </a:t>
            </a:r>
            <a:r>
              <a:rPr lang="en-US" sz="3600" dirty="0" err="1"/>
              <a:t>Poslovno</a:t>
            </a:r>
            <a:r>
              <a:rPr lang="en-US" sz="3600" dirty="0"/>
              <a:t> </a:t>
            </a:r>
            <a:r>
              <a:rPr lang="en-US" sz="3600" dirty="0" err="1"/>
              <a:t>odlučivanje</a:t>
            </a:r>
            <a:r>
              <a:rPr lang="en-US" sz="3600" dirty="0"/>
              <a:t> je </a:t>
            </a:r>
            <a:r>
              <a:rPr lang="en-US" sz="3600" dirty="0" err="1"/>
              <a:t>veština</a:t>
            </a:r>
            <a:r>
              <a:rPr lang="en-US" sz="3600" dirty="0"/>
              <a:t>, </a:t>
            </a:r>
            <a:r>
              <a:rPr lang="en-US" sz="3600" dirty="0" err="1"/>
              <a:t>kao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svaka</a:t>
            </a:r>
            <a:r>
              <a:rPr lang="en-US" sz="3600" dirty="0"/>
              <a:t> </a:t>
            </a:r>
            <a:r>
              <a:rPr lang="en-US" sz="3600" dirty="0" err="1"/>
              <a:t>druga</a:t>
            </a:r>
            <a:r>
              <a:rPr lang="en-US" sz="3600" dirty="0"/>
              <a:t>, </a:t>
            </a:r>
            <a:r>
              <a:rPr lang="en-US" sz="3600" dirty="0" err="1"/>
              <a:t>koja</a:t>
            </a:r>
            <a:r>
              <a:rPr lang="en-US" sz="3600" dirty="0"/>
              <a:t> se</a:t>
            </a:r>
          </a:p>
          <a:p>
            <a:pPr marL="0" indent="0">
              <a:buFontTx/>
              <a:buNone/>
              <a:defRPr/>
            </a:pPr>
            <a:r>
              <a:rPr lang="en-US" sz="3600" dirty="0" err="1"/>
              <a:t>usavršava</a:t>
            </a:r>
            <a:r>
              <a:rPr lang="en-US" sz="3600" dirty="0"/>
              <a:t> </a:t>
            </a:r>
            <a:r>
              <a:rPr lang="en-US" sz="3600" dirty="0" err="1"/>
              <a:t>vremenom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samim</a:t>
            </a:r>
            <a:r>
              <a:rPr lang="en-US" sz="3600" dirty="0"/>
              <a:t> </a:t>
            </a:r>
            <a:r>
              <a:rPr lang="en-US" sz="3600" dirty="0" err="1"/>
              <a:t>iskustvom</a:t>
            </a:r>
            <a:r>
              <a:rPr lang="en-US" sz="3600" dirty="0"/>
              <a:t>, </a:t>
            </a:r>
            <a:r>
              <a:rPr lang="en-US" sz="3600" dirty="0" err="1"/>
              <a:t>jer</a:t>
            </a:r>
            <a:r>
              <a:rPr lang="en-US" sz="3600" dirty="0"/>
              <a:t> </a:t>
            </a:r>
            <a:r>
              <a:rPr lang="en-US" sz="3600" dirty="0" err="1"/>
              <a:t>svako</a:t>
            </a:r>
            <a:r>
              <a:rPr lang="en-US" sz="3600" dirty="0"/>
              <a:t> od </a:t>
            </a:r>
            <a:r>
              <a:rPr lang="en-US" sz="3600" dirty="0" err="1"/>
              <a:t>nas</a:t>
            </a:r>
            <a:endParaRPr lang="en-US" sz="3600" dirty="0"/>
          </a:p>
          <a:p>
            <a:pPr marL="0" indent="0">
              <a:buFontTx/>
              <a:buNone/>
              <a:defRPr/>
            </a:pPr>
            <a:r>
              <a:rPr lang="pl-PL" sz="3600" dirty="0"/>
              <a:t>svakodnevno donosi odluke, i to na desetine njih</a:t>
            </a:r>
            <a:r>
              <a:rPr lang="pl-PL" sz="3600" dirty="0" smtClean="0"/>
              <a:t>.</a:t>
            </a:r>
            <a:endParaRPr lang="en-US" sz="3600" dirty="0" smtClean="0"/>
          </a:p>
          <a:p>
            <a:pPr marL="0" indent="0">
              <a:buFontTx/>
              <a:buNone/>
              <a:defRPr/>
            </a:pPr>
            <a:endParaRPr lang="pl-PL" sz="3600" dirty="0"/>
          </a:p>
          <a:p>
            <a:pPr marL="0" indent="0">
              <a:buFontTx/>
              <a:buNone/>
              <a:defRPr/>
            </a:pPr>
            <a:r>
              <a:rPr lang="pl-PL" sz="3600" dirty="0"/>
              <a:t>• Za razliku od odluka u privatnom životu koje se donose</a:t>
            </a:r>
          </a:p>
          <a:p>
            <a:pPr marL="0" indent="0">
              <a:buFontTx/>
              <a:buNone/>
              <a:defRPr/>
            </a:pPr>
            <a:r>
              <a:rPr lang="en-US" sz="3600" dirty="0" err="1"/>
              <a:t>uglavnom</a:t>
            </a:r>
            <a:r>
              <a:rPr lang="en-US" sz="3600" dirty="0"/>
              <a:t> </a:t>
            </a:r>
            <a:r>
              <a:rPr lang="en-US" sz="3600" dirty="0" err="1"/>
              <a:t>intuitivno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obuhvataju</a:t>
            </a:r>
            <a:r>
              <a:rPr lang="en-US" sz="3600" dirty="0"/>
              <a:t> </a:t>
            </a:r>
            <a:r>
              <a:rPr lang="en-US" sz="3600" dirty="0" err="1"/>
              <a:t>samo</a:t>
            </a:r>
            <a:r>
              <a:rPr lang="en-US" sz="3600" dirty="0"/>
              <a:t> </a:t>
            </a:r>
            <a:r>
              <a:rPr lang="en-US" sz="3600" dirty="0" err="1"/>
              <a:t>manji</a:t>
            </a:r>
            <a:r>
              <a:rPr lang="en-US" sz="3600" dirty="0"/>
              <a:t> </a:t>
            </a:r>
            <a:r>
              <a:rPr lang="en-US" sz="3600" dirty="0" err="1"/>
              <a:t>broj</a:t>
            </a:r>
            <a:r>
              <a:rPr lang="en-US" sz="3600" dirty="0"/>
              <a:t> </a:t>
            </a:r>
            <a:r>
              <a:rPr lang="en-US" sz="3600" dirty="0" err="1"/>
              <a:t>osoba</a:t>
            </a:r>
            <a:r>
              <a:rPr lang="en-US" sz="3600" dirty="0"/>
              <a:t>,</a:t>
            </a:r>
          </a:p>
          <a:p>
            <a:pPr marL="0" indent="0">
              <a:buFontTx/>
              <a:buNone/>
              <a:defRPr/>
            </a:pPr>
            <a:r>
              <a:rPr lang="en-US" sz="3600" dirty="0" err="1"/>
              <a:t>odluke</a:t>
            </a:r>
            <a:r>
              <a:rPr lang="en-US" sz="3600" dirty="0"/>
              <a:t> u </a:t>
            </a:r>
            <a:r>
              <a:rPr lang="en-US" sz="3600" dirty="0" err="1"/>
              <a:t>poslovnom</a:t>
            </a:r>
            <a:r>
              <a:rPr lang="en-US" sz="3600" dirty="0"/>
              <a:t> </a:t>
            </a:r>
            <a:r>
              <a:rPr lang="en-US" sz="3600" dirty="0" err="1"/>
              <a:t>životu</a:t>
            </a:r>
            <a:r>
              <a:rPr lang="en-US" sz="3600" dirty="0"/>
              <a:t> ne </a:t>
            </a:r>
            <a:r>
              <a:rPr lang="en-US" sz="3600" dirty="0" err="1"/>
              <a:t>mogu</a:t>
            </a:r>
            <a:r>
              <a:rPr lang="en-US" sz="3600" dirty="0"/>
              <a:t> se </a:t>
            </a:r>
            <a:r>
              <a:rPr lang="en-US" sz="3600" dirty="0" err="1"/>
              <a:t>oslanjati</a:t>
            </a:r>
            <a:r>
              <a:rPr lang="en-US" sz="3600" dirty="0"/>
              <a:t> </a:t>
            </a:r>
            <a:r>
              <a:rPr lang="en-US" sz="3600" dirty="0" err="1"/>
              <a:t>samo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endParaRPr lang="en-US" sz="3600" dirty="0"/>
          </a:p>
          <a:p>
            <a:pPr marL="0" indent="0">
              <a:buFontTx/>
              <a:buNone/>
              <a:defRPr/>
            </a:pPr>
            <a:r>
              <a:rPr lang="en-US" sz="3600" dirty="0" err="1"/>
              <a:t>instituiciju</a:t>
            </a:r>
            <a:r>
              <a:rPr lang="en-US" sz="3600" dirty="0"/>
              <a:t>, </a:t>
            </a:r>
            <a:r>
              <a:rPr lang="en-US" sz="3600" dirty="0" err="1"/>
              <a:t>jer</a:t>
            </a:r>
            <a:r>
              <a:rPr lang="en-US" sz="3600" dirty="0"/>
              <a:t> </a:t>
            </a:r>
            <a:r>
              <a:rPr lang="en-US" sz="3600" dirty="0" err="1"/>
              <a:t>zavisno</a:t>
            </a:r>
            <a:r>
              <a:rPr lang="en-US" sz="3600" dirty="0"/>
              <a:t> od </a:t>
            </a:r>
            <a:r>
              <a:rPr lang="en-US" sz="3600" dirty="0" err="1"/>
              <a:t>nivoa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kojoj</a:t>
            </a:r>
            <a:r>
              <a:rPr lang="en-US" sz="3600" dirty="0"/>
              <a:t> se </a:t>
            </a:r>
            <a:r>
              <a:rPr lang="en-US" sz="3600" dirty="0" err="1"/>
              <a:t>odluke</a:t>
            </a:r>
            <a:r>
              <a:rPr lang="en-US" sz="3600" dirty="0"/>
              <a:t> </a:t>
            </a:r>
            <a:r>
              <a:rPr lang="en-US" sz="3600" dirty="0" err="1"/>
              <a:t>donose</a:t>
            </a:r>
            <a:r>
              <a:rPr lang="en-US" sz="3600" dirty="0"/>
              <a:t>,</a:t>
            </a:r>
          </a:p>
          <a:p>
            <a:pPr marL="0" indent="0">
              <a:buFontTx/>
              <a:buNone/>
              <a:defRPr/>
            </a:pPr>
            <a:r>
              <a:rPr lang="vi-VN" sz="3600" dirty="0"/>
              <a:t>obuhvataju manji ili veći broj zaposlenih ljudi</a:t>
            </a:r>
            <a:r>
              <a:rPr lang="vi-VN" sz="3600" dirty="0" smtClean="0"/>
              <a:t>.</a:t>
            </a:r>
            <a:endParaRPr lang="en-US" sz="3600" dirty="0" smtClean="0"/>
          </a:p>
          <a:p>
            <a:pPr marL="0" indent="0">
              <a:buFontTx/>
              <a:buNone/>
              <a:defRPr/>
            </a:pPr>
            <a:endParaRPr lang="vi-VN" sz="3600" dirty="0"/>
          </a:p>
          <a:p>
            <a:pPr marL="0" indent="0">
              <a:buFontTx/>
              <a:buNone/>
              <a:defRPr/>
            </a:pPr>
            <a:r>
              <a:rPr lang="en-US" sz="3600" dirty="0"/>
              <a:t>• </a:t>
            </a:r>
            <a:r>
              <a:rPr lang="en-US" sz="3600" dirty="0" err="1"/>
              <a:t>Ukoliko</a:t>
            </a:r>
            <a:r>
              <a:rPr lang="en-US" sz="3600" dirty="0"/>
              <a:t> </a:t>
            </a:r>
            <a:r>
              <a:rPr lang="en-US" sz="3600" dirty="0" err="1"/>
              <a:t>ste</a:t>
            </a:r>
            <a:r>
              <a:rPr lang="en-US" sz="3600" dirty="0"/>
              <a:t> </a:t>
            </a:r>
            <a:r>
              <a:rPr lang="en-US" sz="3600" dirty="0" err="1"/>
              <a:t>predsednik</a:t>
            </a:r>
            <a:r>
              <a:rPr lang="en-US" sz="3600" dirty="0"/>
              <a:t> </a:t>
            </a:r>
            <a:r>
              <a:rPr lang="en-US" sz="3600" dirty="0" err="1"/>
              <a:t>države</a:t>
            </a:r>
            <a:r>
              <a:rPr lang="en-US" sz="3600" dirty="0"/>
              <a:t> </a:t>
            </a:r>
            <a:r>
              <a:rPr lang="en-US" sz="3600" dirty="0" err="1"/>
              <a:t>ili</a:t>
            </a:r>
            <a:r>
              <a:rPr lang="en-US" sz="3600" dirty="0"/>
              <a:t> </a:t>
            </a:r>
            <a:r>
              <a:rPr lang="en-US" sz="3600" dirty="0" err="1"/>
              <a:t>premijer</a:t>
            </a:r>
            <a:r>
              <a:rPr lang="en-US" sz="3600" dirty="0"/>
              <a:t>, o </a:t>
            </a:r>
            <a:r>
              <a:rPr lang="en-US" sz="3600" dirty="0" err="1"/>
              <a:t>vašim</a:t>
            </a:r>
            <a:r>
              <a:rPr lang="en-US" sz="3600" dirty="0"/>
              <a:t> </a:t>
            </a:r>
            <a:r>
              <a:rPr lang="en-US" sz="3600" dirty="0" err="1" smtClean="0"/>
              <a:t>odlukama</a:t>
            </a:r>
            <a:r>
              <a:rPr lang="en-US" sz="3600" dirty="0"/>
              <a:t> </a:t>
            </a:r>
            <a:r>
              <a:rPr lang="vi-VN" sz="3600" dirty="0" smtClean="0"/>
              <a:t>zavisiće </a:t>
            </a:r>
            <a:r>
              <a:rPr lang="vi-VN" sz="3600" dirty="0"/>
              <a:t>sudbina možda i svih građana jedne zemlje.</a:t>
            </a:r>
            <a:endParaRPr lang="sr-Latn-CS" sz="3600" dirty="0" smtClean="0"/>
          </a:p>
          <a:p>
            <a:pPr eaLnBrk="1" hangingPunct="1">
              <a:defRPr/>
            </a:pP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4334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sistematičnosti</a:t>
            </a:r>
            <a:r>
              <a:rPr lang="en-US" dirty="0"/>
              <a:t> </a:t>
            </a:r>
            <a:r>
              <a:rPr lang="en-US" dirty="0" err="1"/>
              <a:t>nego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vi-VN" dirty="0"/>
              <a:t>odlučivanje u privatnom životu zato što ono obuhvata veći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same </a:t>
            </a:r>
            <a:r>
              <a:rPr lang="en-US" dirty="0" err="1"/>
              <a:t>organizacije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 </a:t>
            </a:r>
            <a:r>
              <a:rPr lang="en-US" dirty="0" err="1"/>
              <a:t>viši</a:t>
            </a:r>
            <a:r>
              <a:rPr lang="en-US" dirty="0"/>
              <a:t>, to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važnije</a:t>
            </a:r>
            <a:r>
              <a:rPr lang="en-US" dirty="0"/>
              <a:t> </a:t>
            </a:r>
            <a:r>
              <a:rPr lang="en-US" dirty="0" err="1" smtClean="0"/>
              <a:t>jer</a:t>
            </a:r>
            <a:r>
              <a:rPr lang="en-US" dirty="0"/>
              <a:t> </a:t>
            </a:r>
            <a:r>
              <a:rPr lang="vi-VN" dirty="0" smtClean="0"/>
              <a:t>se </a:t>
            </a:r>
            <a:r>
              <a:rPr lang="vi-VN" dirty="0"/>
              <a:t>tiče većeg broja članova organizacije, pa pogrešna </a:t>
            </a:r>
            <a:r>
              <a:rPr lang="vi-VN" dirty="0" smtClean="0"/>
              <a:t>odluka</a:t>
            </a:r>
            <a:r>
              <a:rPr lang="en-US" dirty="0" smtClean="0"/>
              <a:t> </a:t>
            </a:r>
            <a:r>
              <a:rPr lang="pl-PL" dirty="0" smtClean="0"/>
              <a:t>može </a:t>
            </a:r>
            <a:r>
              <a:rPr lang="pl-PL" dirty="0"/>
              <a:t>imati katastrofalne posledice za oganizaciju kao celinu</a:t>
            </a:r>
            <a:r>
              <a:rPr lang="pl-PL" dirty="0" smtClean="0"/>
              <a:t>.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Potreba za odlučivanjem postoji u svim vrstama poslova i </a:t>
            </a:r>
            <a:r>
              <a:rPr lang="pl-PL" dirty="0" smtClean="0"/>
              <a:t>u svim </a:t>
            </a:r>
            <a:r>
              <a:rPr lang="pl-PL" dirty="0"/>
              <a:t>organizacijama.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pl-PL" dirty="0" smtClean="0"/>
              <a:t>To </a:t>
            </a:r>
            <a:r>
              <a:rPr lang="pl-PL" dirty="0"/>
              <a:t>znači da nema ni jednog </a:t>
            </a:r>
            <a:r>
              <a:rPr lang="pl-PL" dirty="0" smtClean="0"/>
              <a:t>radnog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se ne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3663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en-US" sz="3200" b="1" smtClean="0"/>
              <a:t>Vrste odluka</a:t>
            </a: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izmedju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ogleda</a:t>
            </a:r>
            <a:r>
              <a:rPr lang="en-US" dirty="0"/>
              <a:t> se u tome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kolika je važnost (značenje) donesenih odluka</a:t>
            </a:r>
            <a:r>
              <a:rPr lang="pl-PL" dirty="0" smtClean="0"/>
              <a:t>. </a:t>
            </a:r>
            <a:endParaRPr lang="en-US" dirty="0" smtClean="0"/>
          </a:p>
          <a:p>
            <a:pPr>
              <a:defRPr/>
            </a:pPr>
            <a:r>
              <a:rPr lang="pl-PL" dirty="0" smtClean="0"/>
              <a:t>Tako</a:t>
            </a:r>
            <a:r>
              <a:rPr lang="en-US" dirty="0"/>
              <a:t> </a:t>
            </a:r>
            <a:r>
              <a:rPr lang="en-US" dirty="0" err="1" smtClean="0"/>
              <a:t>razlikujemo</a:t>
            </a:r>
            <a:r>
              <a:rPr lang="en-US" dirty="0" smtClean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izvršne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, </a:t>
            </a:r>
            <a:r>
              <a:rPr lang="en-US" dirty="0" err="1"/>
              <a:t>zavisno</a:t>
            </a:r>
            <a:r>
              <a:rPr lang="en-US" dirty="0"/>
              <a:t> o </a:t>
            </a:r>
            <a:r>
              <a:rPr lang="en-US" dirty="0" err="1" smtClean="0"/>
              <a:t>radnom</a:t>
            </a:r>
            <a:r>
              <a:rPr lang="en-US" dirty="0"/>
              <a:t> </a:t>
            </a:r>
            <a:r>
              <a:rPr lang="en-US" dirty="0" err="1" smtClean="0"/>
              <a:t>mestu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izvršnih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, u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vremena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pl-PL" dirty="0"/>
              <a:t>dominiraju izvršne odluke, za razliku od menadžerskih radnih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mesta</a:t>
            </a:r>
            <a:r>
              <a:rPr lang="en-U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dominiraju</a:t>
            </a:r>
            <a:r>
              <a:rPr lang="en-US" dirty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izvršnim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Udeo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sr-Latn-RS" dirty="0" smtClean="0"/>
              <a:t>d</a:t>
            </a:r>
            <a:r>
              <a:rPr lang="en-US" dirty="0" smtClean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sr-Latn-RS" dirty="0" smtClean="0"/>
              <a:t>enadž</a:t>
            </a:r>
            <a:r>
              <a:rPr lang="en-US" dirty="0" err="1" smtClean="0"/>
              <a:t>menta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sr-Latn-RS" dirty="0" smtClean="0"/>
              <a:t> </a:t>
            </a:r>
            <a:r>
              <a:rPr lang="en-US" dirty="0" err="1" smtClean="0"/>
              <a:t>organizacione</a:t>
            </a:r>
            <a:r>
              <a:rPr lang="en-US" dirty="0" smtClean="0"/>
              <a:t> </a:t>
            </a:r>
            <a:r>
              <a:rPr lang="en-US" dirty="0" err="1"/>
              <a:t>strukture</a:t>
            </a:r>
            <a:r>
              <a:rPr lang="en-US" dirty="0"/>
              <a:t>, pa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 </a:t>
            </a:r>
            <a:r>
              <a:rPr lang="en-US" dirty="0" err="1" smtClean="0"/>
              <a:t>menadžera</a:t>
            </a:r>
            <a:r>
              <a:rPr lang="sr-Latn-RS" dirty="0" smtClean="0"/>
              <a:t> </a:t>
            </a:r>
            <a:r>
              <a:rPr lang="vi-VN" dirty="0" smtClean="0"/>
              <a:t>bliže </a:t>
            </a:r>
            <a:r>
              <a:rPr lang="vi-VN" dirty="0"/>
              <a:t>organizacionom vrhu, udeo </a:t>
            </a:r>
            <a:r>
              <a:rPr lang="sr-Latn-RS" dirty="0" smtClean="0"/>
              <a:t>s</a:t>
            </a:r>
            <a:r>
              <a:rPr lang="vi-VN" dirty="0" smtClean="0"/>
              <a:t>trateških </a:t>
            </a:r>
            <a:r>
              <a:rPr lang="vi-VN" dirty="0"/>
              <a:t>odluka će biti veći.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2850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792913" cy="1527175"/>
          </a:xfrm>
        </p:spPr>
        <p:txBody>
          <a:bodyPr/>
          <a:lstStyle/>
          <a:p>
            <a:r>
              <a:rPr lang="en-US" sz="3200" b="1" smtClean="0"/>
              <a:t>Programirane i neprogramirane</a:t>
            </a:r>
            <a:br>
              <a:rPr lang="en-US" sz="3200" b="1" smtClean="0"/>
            </a:br>
            <a:r>
              <a:rPr lang="en-US" sz="3200" b="1" smtClean="0"/>
              <a:t>odluke</a:t>
            </a: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29687" cy="48101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pre </a:t>
            </a:r>
            <a:r>
              <a:rPr lang="en-US" dirty="0" err="1"/>
              <a:t>svega</a:t>
            </a:r>
            <a:r>
              <a:rPr lang="en-US" dirty="0"/>
              <a:t> od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prirode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Odluke</a:t>
            </a:r>
            <a:r>
              <a:rPr lang="en-US" dirty="0" smtClean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/>
              <a:t> </a:t>
            </a:r>
            <a:r>
              <a:rPr lang="it-IT" dirty="0" smtClean="0"/>
              <a:t>struktuirane </a:t>
            </a:r>
            <a:r>
              <a:rPr lang="it-IT" dirty="0"/>
              <a:t>probleme i koje se i često se </a:t>
            </a:r>
            <a:r>
              <a:rPr lang="it-IT" dirty="0" smtClean="0"/>
              <a:t>ponavljaju </a:t>
            </a:r>
            <a:r>
              <a:rPr lang="vi-VN" dirty="0" smtClean="0"/>
              <a:t>pri </a:t>
            </a:r>
            <a:r>
              <a:rPr lang="vi-VN" dirty="0"/>
              <a:t>čemu sistemski rešavaju postojeći </a:t>
            </a:r>
            <a:r>
              <a:rPr lang="vi-VN" dirty="0" smtClean="0"/>
              <a:t>problem,</a:t>
            </a:r>
            <a:r>
              <a:rPr lang="en-US" dirty="0" smtClean="0"/>
              <a:t> </a:t>
            </a:r>
            <a:r>
              <a:rPr lang="en-US" dirty="0" err="1" smtClean="0"/>
              <a:t>nazivaju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b="1" dirty="0" err="1" smtClean="0"/>
              <a:t>programirane</a:t>
            </a:r>
            <a:r>
              <a:rPr lang="en-US" dirty="0" smtClean="0"/>
              <a:t>. </a:t>
            </a:r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/>
              <a:t>odluke</a:t>
            </a:r>
            <a:r>
              <a:rPr lang="en-US" dirty="0"/>
              <a:t> se </a:t>
            </a:r>
            <a:r>
              <a:rPr lang="en-US" dirty="0" err="1"/>
              <a:t>oslanjaju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/>
              <a:t> </a:t>
            </a:r>
            <a:r>
              <a:rPr lang="it-IT" dirty="0" smtClean="0"/>
              <a:t>postojeće </a:t>
            </a:r>
            <a:r>
              <a:rPr lang="it-IT" dirty="0"/>
              <a:t>propise i procedure i donošenje </a:t>
            </a:r>
            <a:r>
              <a:rPr lang="it-IT" dirty="0" smtClean="0"/>
              <a:t>ovih </a:t>
            </a:r>
            <a:r>
              <a:rPr lang="pl-PL" dirty="0" smtClean="0"/>
              <a:t>odluka </a:t>
            </a:r>
            <a:r>
              <a:rPr lang="pl-PL" dirty="0"/>
              <a:t>često podrazumeva prenošenje ingerencija </a:t>
            </a:r>
            <a:r>
              <a:rPr lang="pl-PL" dirty="0" smtClean="0"/>
              <a:t>za</a:t>
            </a:r>
            <a:r>
              <a:rPr lang="en-US" dirty="0" smtClean="0"/>
              <a:t> </a:t>
            </a:r>
            <a:r>
              <a:rPr lang="pl-PL" dirty="0" smtClean="0"/>
              <a:t>sprovođenje </a:t>
            </a:r>
            <a:r>
              <a:rPr lang="pl-PL" dirty="0"/>
              <a:t>propisane odluke na niže nivoe </a:t>
            </a:r>
            <a:r>
              <a:rPr lang="pl-PL" dirty="0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kasnije</a:t>
            </a:r>
            <a:r>
              <a:rPr lang="en-US" dirty="0" smtClean="0"/>
              <a:t> </a:t>
            </a:r>
            <a:r>
              <a:rPr lang="en-US" dirty="0" err="1"/>
              <a:t>implementiraju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slične</a:t>
            </a:r>
            <a:r>
              <a:rPr lang="en-US" dirty="0"/>
              <a:t> </a:t>
            </a:r>
            <a:r>
              <a:rPr lang="en-US" dirty="0" err="1" smtClean="0"/>
              <a:t>problemske</a:t>
            </a:r>
            <a:r>
              <a:rPr lang="en-US" dirty="0" smtClean="0"/>
              <a:t> </a:t>
            </a:r>
            <a:r>
              <a:rPr lang="en-US" dirty="0" err="1" smtClean="0"/>
              <a:t>situacije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8121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33375"/>
            <a:ext cx="9001125" cy="59610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• Sa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smtClean="0"/>
              <a:t>put </a:t>
            </a:r>
            <a:r>
              <a:rPr lang="vi-VN" dirty="0" smtClean="0"/>
              <a:t>javljaju</a:t>
            </a:r>
            <a:r>
              <a:rPr lang="vi-VN" dirty="0"/>
              <a:t>, i na koje postojeći sistem ne može odgovoriti, </a:t>
            </a:r>
            <a:r>
              <a:rPr lang="vi-VN" dirty="0" smtClean="0"/>
              <a:t>donose</a:t>
            </a:r>
            <a:r>
              <a:rPr lang="en-US" dirty="0" smtClean="0"/>
              <a:t> se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b="1" dirty="0" err="1"/>
              <a:t>neprogramirane</a:t>
            </a:r>
            <a:r>
              <a:rPr lang="en-US" b="1" dirty="0"/>
              <a:t> </a:t>
            </a:r>
            <a:r>
              <a:rPr lang="en-US" b="1" dirty="0" err="1"/>
              <a:t>odluke</a:t>
            </a:r>
            <a:r>
              <a:rPr lang="en-US" b="1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jednokratno</a:t>
            </a:r>
            <a:r>
              <a:rPr lang="en-US" dirty="0"/>
              <a:t> </a:t>
            </a:r>
            <a:r>
              <a:rPr lang="en-US" dirty="0" err="1"/>
              <a:t>rešenje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 smtClean="0"/>
              <a:t>nije</a:t>
            </a:r>
            <a:r>
              <a:rPr lang="sr-Latn-RS" dirty="0"/>
              <a:t> </a:t>
            </a:r>
            <a:r>
              <a:rPr lang="vi-VN" dirty="0" smtClean="0"/>
              <a:t>primenljivo </a:t>
            </a:r>
            <a:r>
              <a:rPr lang="vi-VN" dirty="0"/>
              <a:t>za druge situacije, već je svaki put </a:t>
            </a:r>
            <a:r>
              <a:rPr lang="vi-VN" dirty="0" smtClean="0"/>
              <a:t>potrebno</a:t>
            </a:r>
            <a:r>
              <a:rPr lang="sr-Latn-RS" dirty="0" smtClean="0"/>
              <a:t> </a:t>
            </a:r>
            <a:r>
              <a:rPr lang="en-US" dirty="0" err="1" smtClean="0"/>
              <a:t>iznova</a:t>
            </a:r>
            <a:r>
              <a:rPr lang="en-US" dirty="0" smtClean="0"/>
              <a:t> </a:t>
            </a:r>
            <a:r>
              <a:rPr lang="en-US" dirty="0" err="1"/>
              <a:t>donositi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Neprogramirane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one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prirodi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kreativnost</a:t>
            </a:r>
            <a:r>
              <a:rPr lang="en-US" dirty="0"/>
              <a:t> u </a:t>
            </a:r>
            <a:r>
              <a:rPr lang="en-US" dirty="0" err="1"/>
              <a:t>prosudjivanju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err="1" smtClean="0"/>
              <a:t>izlistavanju</a:t>
            </a:r>
            <a:r>
              <a:rPr lang="en-US" dirty="0" smtClean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pimer</a:t>
            </a:r>
            <a:r>
              <a:rPr lang="en-US" dirty="0"/>
              <a:t>,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investiranju</a:t>
            </a:r>
            <a:r>
              <a:rPr lang="en-US" dirty="0"/>
              <a:t>,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sr-Latn-RS" dirty="0" smtClean="0"/>
              <a:t> </a:t>
            </a:r>
            <a:r>
              <a:rPr lang="en-US" dirty="0" err="1" smtClean="0"/>
              <a:t>pokretanju</a:t>
            </a:r>
            <a:r>
              <a:rPr lang="en-US" dirty="0" smtClean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proizvodne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4092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-26988"/>
            <a:ext cx="6072188" cy="1527176"/>
          </a:xfrm>
        </p:spPr>
        <p:txBody>
          <a:bodyPr/>
          <a:lstStyle/>
          <a:p>
            <a:pPr eaLnBrk="1" hangingPunct="1"/>
            <a:r>
              <a:rPr lang="en-US" sz="3200" b="1" smtClean="0"/>
              <a:t>Očekivane i neočekivane odluke</a:t>
            </a: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razdvajanja</a:t>
            </a:r>
            <a:r>
              <a:rPr lang="en-US" dirty="0"/>
              <a:t> </a:t>
            </a:r>
            <a:r>
              <a:rPr lang="en-US" dirty="0" err="1" smtClean="0"/>
              <a:t>hitnog</a:t>
            </a:r>
            <a:r>
              <a:rPr lang="sr-Latn-RS" dirty="0"/>
              <a:t> </a:t>
            </a:r>
            <a:r>
              <a:rPr lang="en-US" dirty="0" smtClean="0"/>
              <a:t>od </a:t>
            </a:r>
            <a:r>
              <a:rPr lang="en-US" dirty="0" err="1"/>
              <a:t>nevažnog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• </a:t>
            </a:r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predupredilo</a:t>
            </a:r>
            <a:r>
              <a:rPr lang="en-US" dirty="0"/>
              <a:t> </a:t>
            </a:r>
            <a:r>
              <a:rPr lang="en-US" dirty="0" err="1" smtClean="0"/>
              <a:t>gubljenje</a:t>
            </a:r>
            <a:r>
              <a:rPr lang="en-US" dirty="0"/>
              <a:t> </a:t>
            </a:r>
            <a:r>
              <a:rPr lang="pt-BR" dirty="0" smtClean="0"/>
              <a:t>vremena </a:t>
            </a:r>
            <a:r>
              <a:rPr lang="pt-BR" dirty="0"/>
              <a:t>na rešavanje nevažnih problema ali </a:t>
            </a:r>
            <a:r>
              <a:rPr lang="pt-BR" dirty="0" smtClean="0"/>
              <a:t>i </a:t>
            </a:r>
            <a:r>
              <a:rPr lang="en-US" dirty="0" err="1" smtClean="0"/>
              <a:t>situacije</a:t>
            </a:r>
            <a:r>
              <a:rPr lang="en-US" dirty="0" smtClean="0"/>
              <a:t> </a:t>
            </a:r>
            <a:r>
              <a:rPr lang="en-US" dirty="0" err="1"/>
              <a:t>propuštanja</a:t>
            </a:r>
            <a:r>
              <a:rPr lang="en-US" dirty="0"/>
              <a:t> </a:t>
            </a:r>
            <a:r>
              <a:rPr lang="en-US" dirty="0" err="1"/>
              <a:t>hitnih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koje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/>
              <a:t>neophodno</a:t>
            </a:r>
            <a:r>
              <a:rPr lang="en-US" dirty="0"/>
              <a:t> </a:t>
            </a:r>
            <a:r>
              <a:rPr lang="en-US" dirty="0" err="1"/>
              <a:t>reagovati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Dugoročne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sigurnost</a:t>
            </a:r>
            <a:r>
              <a:rPr lang="en-US" dirty="0"/>
              <a:t> u </a:t>
            </a:r>
            <a:r>
              <a:rPr lang="en-US" dirty="0" err="1" smtClean="0"/>
              <a:t>konačni</a:t>
            </a:r>
            <a:r>
              <a:rPr lang="en-US" dirty="0"/>
              <a:t> </a:t>
            </a:r>
            <a:r>
              <a:rPr lang="en-US" dirty="0" err="1" smtClean="0"/>
              <a:t>ishod</a:t>
            </a:r>
            <a:r>
              <a:rPr lang="en-US" dirty="0"/>
              <a:t>, </a:t>
            </a:r>
            <a:r>
              <a:rPr lang="en-US" dirty="0" err="1" smtClean="0"/>
              <a:t>cilj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vi-VN" dirty="0" smtClean="0"/>
              <a:t>Kada </a:t>
            </a:r>
            <a:r>
              <a:rPr lang="vi-VN" dirty="0"/>
              <a:t>vam svrha bude jasna, moći ćete odlučiti </a:t>
            </a:r>
            <a:r>
              <a:rPr lang="vi-VN" dirty="0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/>
              <a:t>raditi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2038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SISTEMATIZACIJA TEORIJA ORGANIZACIJE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27088" y="6021388"/>
            <a:ext cx="28082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19/20 vek Klacična teorija organizacije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95513" y="5013325"/>
            <a:ext cx="2808287" cy="503238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1940. Kvantitativna teorija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476375" y="5516563"/>
            <a:ext cx="28082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1930. Škola međuljudskih odnosa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771775" y="4508500"/>
            <a:ext cx="2808288" cy="503238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1960. Sistemska teorija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492500" y="4005263"/>
            <a:ext cx="2808288" cy="503237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1970. Situaciona teorija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211638" y="3500438"/>
            <a:ext cx="28082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1980. Bihejvioristička teorija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932363" y="2997200"/>
            <a:ext cx="28082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1990. Procesna teerija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651500" y="2492375"/>
            <a:ext cx="28082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1995. Teorija kulturnog sklada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 rot="-2212534">
            <a:off x="-79375" y="3514725"/>
            <a:ext cx="6059488" cy="671513"/>
          </a:xfrm>
          <a:prstGeom prst="rightArrow">
            <a:avLst>
              <a:gd name="adj1" fmla="val 50000"/>
              <a:gd name="adj2" fmla="val 2255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6732588" y="4437063"/>
            <a:ext cx="2411412" cy="720725"/>
          </a:xfrm>
          <a:prstGeom prst="ellipse">
            <a:avLst/>
          </a:prstGeom>
          <a:solidFill>
            <a:srgbClr val="FEA9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/>
              <a:t>Savremene teorije </a:t>
            </a:r>
          </a:p>
          <a:p>
            <a:pPr algn="ctr"/>
            <a:r>
              <a:rPr lang="sr-Latn-CS"/>
              <a:t>organizacije</a:t>
            </a:r>
          </a:p>
        </p:txBody>
      </p:sp>
      <p:sp>
        <p:nvSpPr>
          <p:cNvPr id="35853" name="AutoShape 14"/>
          <p:cNvSpPr>
            <a:spLocks/>
          </p:cNvSpPr>
          <p:nvPr/>
        </p:nvSpPr>
        <p:spPr bwMode="auto">
          <a:xfrm>
            <a:off x="6372225" y="4005263"/>
            <a:ext cx="287338" cy="1584325"/>
          </a:xfrm>
          <a:prstGeom prst="rightBrace">
            <a:avLst>
              <a:gd name="adj1" fmla="val 459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Očekivane i neočekivane odluke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dirty="0" smtClean="0"/>
              <a:t>• </a:t>
            </a:r>
            <a:r>
              <a:rPr lang="it-IT" dirty="0"/>
              <a:t>Pritom je presudno odlučiti da se nešto učini, a ne</a:t>
            </a:r>
          </a:p>
          <a:p>
            <a:pPr>
              <a:defRPr/>
            </a:pPr>
            <a:r>
              <a:rPr lang="vi-VN" dirty="0"/>
              <a:t>dopustiti da se stvari događaju same od sebe, </a:t>
            </a:r>
            <a:r>
              <a:rPr lang="vi-VN" dirty="0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oklevanja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nedelovanja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 smtClean="0"/>
              <a:t>Odluke</a:t>
            </a:r>
            <a:r>
              <a:rPr lang="en-US" dirty="0" smtClean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svakodnevno</a:t>
            </a:r>
            <a:r>
              <a:rPr lang="en-US" dirty="0"/>
              <a:t> </a:t>
            </a:r>
            <a:r>
              <a:rPr lang="en-US" dirty="0" err="1" smtClean="0"/>
              <a:t>mogu</a:t>
            </a:r>
            <a:r>
              <a:rPr lang="en-US" dirty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/>
              <a:t>dvojake</a:t>
            </a:r>
            <a:r>
              <a:rPr lang="en-US" dirty="0"/>
              <a:t> </a:t>
            </a:r>
            <a:r>
              <a:rPr lang="en-US" dirty="0" err="1"/>
              <a:t>prirode</a:t>
            </a:r>
            <a:r>
              <a:rPr lang="en-US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– </a:t>
            </a:r>
            <a:r>
              <a:rPr lang="en-US" dirty="0" err="1"/>
              <a:t>očekivane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– </a:t>
            </a:r>
            <a:r>
              <a:rPr lang="en-US" dirty="0" err="1"/>
              <a:t>neočekivanje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8686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Očekivane odluke su uglavnom odluke vezane za preporuke za:</a:t>
            </a:r>
          </a:p>
          <a:p>
            <a:pPr marL="0" indent="0">
              <a:buFontTx/>
              <a:buNone/>
            </a:pPr>
            <a:r>
              <a:rPr lang="en-US" smtClean="0"/>
              <a:t>• zapošljavanje novog kandidata</a:t>
            </a:r>
          </a:p>
          <a:p>
            <a:pPr marL="0" indent="0">
              <a:buFontTx/>
              <a:buNone/>
            </a:pPr>
            <a:r>
              <a:rPr lang="vi-VN" smtClean="0"/>
              <a:t>• odluke o nagrađivanju</a:t>
            </a:r>
          </a:p>
          <a:p>
            <a:pPr marL="0" indent="0">
              <a:buFontTx/>
              <a:buNone/>
            </a:pPr>
            <a:r>
              <a:rPr lang="en-US" smtClean="0"/>
              <a:t>• preporuke za napredovanje</a:t>
            </a:r>
          </a:p>
          <a:p>
            <a:pPr marL="0" indent="0">
              <a:buFontTx/>
              <a:buNone/>
            </a:pPr>
            <a:r>
              <a:rPr lang="pl-PL" smtClean="0"/>
              <a:t>• odobravanje zahteva za godišnjim odmorom</a:t>
            </a:r>
          </a:p>
          <a:p>
            <a:pPr marL="0" indent="0">
              <a:buFontTx/>
              <a:buNone/>
            </a:pPr>
            <a:r>
              <a:rPr lang="vi-VN" smtClean="0"/>
              <a:t>• podela redovnih zadataka podređenima</a:t>
            </a:r>
          </a:p>
          <a:p>
            <a:pPr marL="0" indent="0">
              <a:buFontTx/>
              <a:buNone/>
            </a:pPr>
            <a:r>
              <a:rPr lang="pl-PL" smtClean="0"/>
              <a:t>• različite odluke na sastancima i slične.</a:t>
            </a: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33636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58250" cy="560228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pl-PL" dirty="0"/>
              <a:t>Očekivane odluke mogu biti na primer: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• iznenadni zahtevi zaposlenih za slobodne dane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zahtevi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premeštajem</a:t>
            </a:r>
            <a:r>
              <a:rPr lang="en-US" dirty="0" smtClean="0"/>
              <a:t>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ne </a:t>
            </a:r>
            <a:r>
              <a:rPr lang="en-US" dirty="0" err="1"/>
              <a:t>slažu</a:t>
            </a:r>
            <a:r>
              <a:rPr lang="en-US" dirty="0"/>
              <a:t> </a:t>
            </a:r>
            <a:r>
              <a:rPr lang="en-US" dirty="0" smtClean="0"/>
              <a:t>s </a:t>
            </a:r>
            <a:r>
              <a:rPr lang="pl-PL" dirty="0" smtClean="0"/>
              <a:t>nekim </a:t>
            </a:r>
            <a:r>
              <a:rPr lang="pl-PL" dirty="0"/>
              <a:t>u organizacijskoj jedinici u kojoj rade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• iznenadni kvarovi opreme koja se koristi u </a:t>
            </a:r>
            <a:r>
              <a:rPr lang="fi-FI" dirty="0" smtClean="0"/>
              <a:t>procesu</a:t>
            </a:r>
            <a:r>
              <a:rPr lang="sr-Latn-RS" dirty="0" smtClean="0"/>
              <a:t> </a:t>
            </a:r>
            <a:r>
              <a:rPr lang="en-US" dirty="0" err="1" smtClean="0"/>
              <a:t>proizvodnje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Uopšteno</a:t>
            </a:r>
            <a:r>
              <a:rPr lang="en-US" dirty="0"/>
              <a:t> </a:t>
            </a:r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promena</a:t>
            </a:r>
            <a:r>
              <a:rPr lang="en-US" dirty="0"/>
              <a:t>, </a:t>
            </a:r>
            <a:r>
              <a:rPr lang="en-US" dirty="0" err="1"/>
              <a:t>iznenadna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 smtClean="0"/>
              <a:t>ključnih</a:t>
            </a:r>
            <a:r>
              <a:rPr lang="en-US" dirty="0"/>
              <a:t> </a:t>
            </a:r>
            <a:r>
              <a:rPr lang="en-US" dirty="0" err="1" smtClean="0"/>
              <a:t>radnika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sl. </a:t>
            </a:r>
          </a:p>
          <a:p>
            <a:pPr>
              <a:defRPr/>
            </a:pPr>
            <a:r>
              <a:rPr lang="en-US" dirty="0" err="1" smtClean="0"/>
              <a:t>odluke</a:t>
            </a:r>
            <a:r>
              <a:rPr lang="en-US" dirty="0" smtClean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sr-Latn-RS" dirty="0" smtClean="0"/>
              <a:t>za</a:t>
            </a:r>
            <a:r>
              <a:rPr lang="en-US" dirty="0" smtClean="0"/>
              <a:t> </a:t>
            </a:r>
            <a:r>
              <a:rPr lang="en-US" dirty="0" err="1"/>
              <a:t>suzbijanje</a:t>
            </a:r>
            <a:r>
              <a:rPr lang="en-US" dirty="0"/>
              <a:t> </a:t>
            </a:r>
            <a:r>
              <a:rPr lang="en-US" dirty="0" err="1"/>
              <a:t>straha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od </a:t>
            </a:r>
            <a:r>
              <a:rPr lang="en-US" dirty="0" err="1" smtClean="0"/>
              <a:t>novih</a:t>
            </a:r>
            <a:r>
              <a:rPr lang="en-US" dirty="0"/>
              <a:t> </a:t>
            </a:r>
            <a:r>
              <a:rPr lang="en-US" dirty="0" err="1" smtClean="0"/>
              <a:t>tehnologija</a:t>
            </a:r>
            <a:r>
              <a:rPr lang="en-US" dirty="0"/>
              <a:t>,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strojeva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65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Reaktivno i proaktivno odlučivanje</a:t>
            </a:r>
            <a:br>
              <a:rPr lang="en-US" sz="3200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 smtClean="0"/>
              <a:t>proces</a:t>
            </a:r>
            <a:r>
              <a:rPr lang="en-US" dirty="0"/>
              <a:t> </a:t>
            </a:r>
            <a:r>
              <a:rPr lang="en-US" dirty="0" err="1" smtClean="0"/>
              <a:t>donošenja</a:t>
            </a:r>
            <a:r>
              <a:rPr lang="en-US" dirty="0" smtClean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sr-Latn-RS" dirty="0" smtClean="0"/>
              <a:t>za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ustanovljavanjem</a:t>
            </a:r>
            <a:r>
              <a:rPr lang="sr-Latn-RS" dirty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donošenjem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Situacije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donošenjem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uzrokovana</a:t>
            </a:r>
            <a:r>
              <a:rPr lang="en-US" dirty="0"/>
              <a:t> </a:t>
            </a:r>
            <a:r>
              <a:rPr lang="en-US" dirty="0" err="1"/>
              <a:t>novonastalom</a:t>
            </a:r>
            <a:r>
              <a:rPr lang="en-US" dirty="0"/>
              <a:t> </a:t>
            </a:r>
            <a:r>
              <a:rPr lang="en-US" dirty="0" err="1"/>
              <a:t>situacijom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zahteva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hitnu</a:t>
            </a:r>
            <a:r>
              <a:rPr lang="en-US" dirty="0"/>
              <a:t> </a:t>
            </a:r>
            <a:r>
              <a:rPr lang="en-US" dirty="0" err="1"/>
              <a:t>reakciju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uzrokovana</a:t>
            </a:r>
            <a:r>
              <a:rPr lang="en-US" dirty="0"/>
              <a:t> </a:t>
            </a:r>
            <a:r>
              <a:rPr lang="en-US" dirty="0" err="1"/>
              <a:t>novom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potrebom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nastala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sagledavanja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vi-VN" dirty="0"/>
              <a:t>situacije i odluke da se preuzme inicijativa koja će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kvalitetniju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40212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29687" cy="54578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err="1"/>
              <a:t>Reaktivno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je </a:t>
            </a:r>
            <a:r>
              <a:rPr lang="en-US" dirty="0" err="1"/>
              <a:t>takvo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 smtClean="0"/>
              <a:t>predstavlja</a:t>
            </a:r>
            <a:r>
              <a:rPr lang="sr-Latn-RS" dirty="0"/>
              <a:t> </a:t>
            </a:r>
            <a:r>
              <a:rPr lang="pl-PL" dirty="0" smtClean="0"/>
              <a:t>davanje </a:t>
            </a:r>
            <a:r>
              <a:rPr lang="pl-PL" dirty="0"/>
              <a:t>odgovora na postojeće zahteve, tj. promene </a:t>
            </a:r>
            <a:r>
              <a:rPr lang="pl-PL" dirty="0" smtClean="0"/>
              <a:t>u </a:t>
            </a:r>
            <a:r>
              <a:rPr lang="en-US" dirty="0" err="1" smtClean="0"/>
              <a:t>okruženju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Proaktivno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sr-Latn-R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/>
              <a:t>anticipiranih</a:t>
            </a:r>
            <a:r>
              <a:rPr lang="en-US" dirty="0"/>
              <a:t> </a:t>
            </a:r>
            <a:r>
              <a:rPr lang="en-US" dirty="0" err="1"/>
              <a:t>spoljnih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 smtClean="0"/>
              <a:t>elemenata,koji</a:t>
            </a:r>
            <a:r>
              <a:rPr lang="en-US" dirty="0" smtClean="0"/>
              <a:t> </a:t>
            </a:r>
            <a:r>
              <a:rPr lang="en-US" dirty="0" err="1"/>
              <a:t>uslovljavaju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• Ono je znatno složenije nego reaktivno odlučivanje.</a:t>
            </a:r>
          </a:p>
          <a:p>
            <a:pPr marL="0" indent="0">
              <a:buFontTx/>
              <a:buNone/>
              <a:defRPr/>
            </a:pPr>
            <a:r>
              <a:rPr lang="vi-VN" dirty="0"/>
              <a:t>• U procesu proaktivnog odlučivanja, pored za to </a:t>
            </a:r>
            <a:r>
              <a:rPr lang="vi-VN" dirty="0" smtClean="0"/>
              <a:t>ovlašćenog</a:t>
            </a:r>
            <a:r>
              <a:rPr lang="sr-Latn-RS" dirty="0" smtClean="0"/>
              <a:t> </a:t>
            </a:r>
            <a:r>
              <a:rPr lang="it-IT" dirty="0" smtClean="0"/>
              <a:t>menadžera</a:t>
            </a:r>
            <a:r>
              <a:rPr lang="it-IT" dirty="0"/>
              <a:t>, treba da participiraju i mnogi eksperti </a:t>
            </a:r>
            <a:r>
              <a:rPr lang="it-IT" dirty="0" smtClean="0"/>
              <a:t>raznih</a:t>
            </a:r>
            <a:r>
              <a:rPr lang="sr-Latn-RS" dirty="0" smtClean="0"/>
              <a:t> </a:t>
            </a:r>
            <a:r>
              <a:rPr lang="vi-VN" dirty="0" smtClean="0"/>
              <a:t>specijalnosti</a:t>
            </a:r>
            <a:r>
              <a:rPr lang="vi-VN" dirty="0"/>
              <a:t>, koji će obezbediti široku participativnost i </a:t>
            </a:r>
            <a:r>
              <a:rPr lang="vi-VN" dirty="0" smtClean="0"/>
              <a:t>učešće</a:t>
            </a:r>
            <a:r>
              <a:rPr lang="sr-Latn-RS" dirty="0" smtClean="0"/>
              <a:t> </a:t>
            </a:r>
            <a:r>
              <a:rPr lang="en-US" dirty="0" err="1" smtClean="0"/>
              <a:t>svih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4332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-100013"/>
            <a:ext cx="6072188" cy="1527176"/>
          </a:xfrm>
        </p:spPr>
        <p:txBody>
          <a:bodyPr/>
          <a:lstStyle/>
          <a:p>
            <a:r>
              <a:rPr lang="en-US" sz="3200" b="1" smtClean="0"/>
              <a:t>Sistematično i intuitivno</a:t>
            </a:r>
            <a:br>
              <a:rPr lang="en-US" sz="3200" b="1" smtClean="0"/>
            </a:br>
            <a:r>
              <a:rPr lang="en-US" sz="3200" b="1" smtClean="0"/>
              <a:t>odlučivanje</a:t>
            </a:r>
            <a:endParaRPr lang="hr-HR" sz="3200" b="1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err="1"/>
              <a:t>Sistematično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intuitivno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se </a:t>
            </a:r>
            <a:r>
              <a:rPr lang="en-US" dirty="0" err="1"/>
              <a:t>po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načinu</a:t>
            </a:r>
            <a:r>
              <a:rPr lang="en-US" dirty="0"/>
              <a:t>,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sprovodjenja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donošenja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odluke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• U zavisnosti od toga koliko je proces </a:t>
            </a:r>
            <a:r>
              <a:rPr lang="pl-PL" dirty="0" smtClean="0"/>
              <a:t>sistematičan,</a:t>
            </a:r>
            <a:r>
              <a:rPr lang="en-US" dirty="0" smtClean="0"/>
              <a:t> </a:t>
            </a:r>
            <a:r>
              <a:rPr lang="en-US" dirty="0" err="1" smtClean="0"/>
              <a:t>baziran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promišljenim</a:t>
            </a:r>
            <a:r>
              <a:rPr lang="en-US" dirty="0"/>
              <a:t> </a:t>
            </a:r>
            <a:r>
              <a:rPr lang="en-US" dirty="0" err="1"/>
              <a:t>unapred</a:t>
            </a:r>
            <a:r>
              <a:rPr lang="en-US" dirty="0"/>
              <a:t> </a:t>
            </a:r>
            <a:r>
              <a:rPr lang="en-US" dirty="0" err="1" smtClean="0"/>
              <a:t>isplaniranim</a:t>
            </a:r>
            <a:r>
              <a:rPr lang="en-US" dirty="0"/>
              <a:t> </a:t>
            </a:r>
            <a:r>
              <a:rPr lang="it-IT" dirty="0" smtClean="0"/>
              <a:t>koracima </a:t>
            </a:r>
            <a:r>
              <a:rPr lang="it-IT" dirty="0"/>
              <a:t>ili pak predstavlja intuitivan čin, </a:t>
            </a:r>
            <a:r>
              <a:rPr lang="it-IT" dirty="0" smtClean="0"/>
              <a:t>donošenja </a:t>
            </a:r>
            <a:r>
              <a:rPr lang="pl-PL" dirty="0" smtClean="0"/>
              <a:t>odluke</a:t>
            </a:r>
            <a:r>
              <a:rPr lang="pl-PL" dirty="0"/>
              <a:t>, bez preterane brige za činjenično stanje </a:t>
            </a:r>
            <a:r>
              <a:rPr lang="pl-PL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racionalno</a:t>
            </a:r>
            <a:r>
              <a:rPr lang="en-US" dirty="0" smtClean="0"/>
              <a:t> </a:t>
            </a:r>
            <a:r>
              <a:rPr lang="en-US" dirty="0" err="1"/>
              <a:t>analiziranje</a:t>
            </a:r>
            <a:r>
              <a:rPr lang="en-US" dirty="0"/>
              <a:t> </a:t>
            </a:r>
            <a:r>
              <a:rPr lang="en-US" dirty="0" err="1"/>
              <a:t>efekata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 smtClean="0"/>
              <a:t>rešenja</a:t>
            </a:r>
            <a:r>
              <a:rPr lang="en-US" dirty="0" smtClean="0"/>
              <a:t>, </a:t>
            </a:r>
            <a:r>
              <a:rPr lang="en-US" dirty="0" err="1" smtClean="0"/>
              <a:t>razlikujemo</a:t>
            </a:r>
            <a:r>
              <a:rPr lang="en-US" dirty="0" smtClean="0"/>
              <a:t> </a:t>
            </a:r>
            <a:r>
              <a:rPr lang="en-US" dirty="0" err="1"/>
              <a:t>sistematične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intuitivne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8647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04813"/>
            <a:ext cx="9001125" cy="58896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err="1"/>
              <a:t>Sistematično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podrazumeva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pl-PL" dirty="0"/>
              <a:t>po modelu korak po korak, uz pažljivo vođenje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računa o svim podacima i informacijama koje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su potrebne za donošenje kvalitetnih odluka.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Intuitivno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predstavlja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neorganizovano</a:t>
            </a:r>
            <a:r>
              <a:rPr lang="en-US" dirty="0"/>
              <a:t>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procesa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odlučivanja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bez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pouzdanih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informacija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Intuitivno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efekte</a:t>
            </a:r>
            <a:r>
              <a:rPr lang="en-US" dirty="0"/>
              <a:t> </a:t>
            </a:r>
            <a:r>
              <a:rPr lang="en-US" dirty="0" err="1"/>
              <a:t>koje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it-IT" dirty="0"/>
              <a:t>može dati sistematično odlučivanje </a:t>
            </a:r>
            <a:r>
              <a:rPr lang="it-IT" dirty="0" smtClean="0"/>
              <a:t>i </a:t>
            </a:r>
            <a:r>
              <a:rPr lang="en-US" dirty="0" err="1" smtClean="0"/>
              <a:t>podrazumeva</a:t>
            </a:r>
            <a:r>
              <a:rPr lang="en-US" dirty="0" smtClean="0"/>
              <a:t> </a:t>
            </a:r>
            <a:r>
              <a:rPr lang="en-US" dirty="0" err="1"/>
              <a:t>odredjenu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nekada</a:t>
            </a:r>
            <a:r>
              <a:rPr lang="en-US" dirty="0"/>
              <a:t> je 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 </a:t>
            </a:r>
            <a:r>
              <a:rPr lang="en-US" dirty="0" err="1"/>
              <a:t>jedina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vi-VN" dirty="0"/>
              <a:t>moguća opcija.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21493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Individualno i grupno odlučivanje</a:t>
            </a:r>
            <a:br>
              <a:rPr lang="en-US" sz="3200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•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grupnog</a:t>
            </a:r>
            <a:r>
              <a:rPr lang="en-US" dirty="0" smtClean="0"/>
              <a:t> </a:t>
            </a:r>
            <a:r>
              <a:rPr lang="en-US" dirty="0" err="1" smtClean="0"/>
              <a:t>odlučivanja</a:t>
            </a:r>
            <a:r>
              <a:rPr lang="en-US" dirty="0" smtClean="0"/>
              <a:t>, </a:t>
            </a:r>
            <a:r>
              <a:rPr lang="en-US" dirty="0" err="1" smtClean="0"/>
              <a:t>vlada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da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sr-Latn-RS" dirty="0" smtClean="0"/>
              <a:t> </a:t>
            </a:r>
            <a:r>
              <a:rPr lang="pl-PL" dirty="0" smtClean="0"/>
              <a:t>više zna.</a:t>
            </a:r>
          </a:p>
          <a:p>
            <a:pPr marL="0" indent="0">
              <a:buFontTx/>
              <a:buNone/>
            </a:pPr>
            <a:r>
              <a:rPr lang="pl-PL" dirty="0" smtClean="0"/>
              <a:t>• </a:t>
            </a:r>
            <a:r>
              <a:rPr lang="pl-PL" dirty="0" smtClean="0"/>
              <a:t>Pojedinci u preduzećima donose odluke, bez obzira</a:t>
            </a:r>
            <a:r>
              <a:rPr lang="en-US" dirty="0" smtClean="0"/>
              <a:t> </a:t>
            </a:r>
            <a:r>
              <a:rPr lang="pl-PL" dirty="0" smtClean="0"/>
              <a:t>radilo se o odlukama na vrhu, ili odlukama u </a:t>
            </a:r>
            <a:r>
              <a:rPr lang="pl-PL" dirty="0" smtClean="0"/>
              <a:t>okviru </a:t>
            </a:r>
            <a:r>
              <a:rPr lang="en-US" dirty="0" err="1" smtClean="0"/>
              <a:t>pojedinog</a:t>
            </a:r>
            <a:r>
              <a:rPr lang="en-US" dirty="0" smtClean="0"/>
              <a:t> </a:t>
            </a:r>
            <a:r>
              <a:rPr lang="en-US" dirty="0" err="1" smtClean="0"/>
              <a:t>radnog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</a:pPr>
            <a:r>
              <a:rPr lang="pl-PL" dirty="0" smtClean="0"/>
              <a:t>• Tako je svaki pojedinac redovno uključen u</a:t>
            </a:r>
          </a:p>
          <a:p>
            <a:pPr marL="0" indent="0">
              <a:buFontTx/>
              <a:buNone/>
            </a:pPr>
            <a:r>
              <a:rPr lang="vi-VN" dirty="0" smtClean="0"/>
              <a:t>odlučivanje, tj. pojedinac pravi izbore između jedne</a:t>
            </a:r>
            <a:r>
              <a:rPr lang="en-US" dirty="0" smtClean="0"/>
              <a:t> </a:t>
            </a:r>
            <a:r>
              <a:rPr lang="vi-VN" dirty="0" smtClean="0"/>
              <a:t>ili više mogućnosti.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0634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Individualno i grupno odlučivanje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• Nedvosmisleno je da su mnogi od ovih izbora,</a:t>
            </a:r>
          </a:p>
          <a:p>
            <a:pPr marL="0" indent="0">
              <a:buFontTx/>
              <a:buNone/>
            </a:pPr>
            <a:r>
              <a:rPr lang="pl-PL" smtClean="0"/>
              <a:t>nesvesne radnje koje se preduzimaju bez</a:t>
            </a:r>
          </a:p>
          <a:p>
            <a:pPr marL="0" indent="0">
              <a:buFontTx/>
              <a:buNone/>
            </a:pPr>
            <a:r>
              <a:rPr lang="en-US" smtClean="0"/>
              <a:t>mnogo razmišljanja.</a:t>
            </a:r>
          </a:p>
          <a:p>
            <a:pPr marL="0" indent="0">
              <a:buFontTx/>
              <a:buNone/>
            </a:pPr>
            <a:r>
              <a:rPr lang="en-US" smtClean="0"/>
              <a:t>• Grupu ili skupinu čine dva ili više interaktivnih</a:t>
            </a:r>
          </a:p>
          <a:p>
            <a:pPr marL="0" indent="0">
              <a:buFontTx/>
              <a:buNone/>
            </a:pPr>
            <a:r>
              <a:rPr lang="vi-VN" smtClean="0"/>
              <a:t>međuzavisnih pojedinaca koji su se udružili</a:t>
            </a:r>
          </a:p>
          <a:p>
            <a:pPr marL="0" indent="0">
              <a:buFontTx/>
              <a:buNone/>
            </a:pPr>
            <a:r>
              <a:rPr lang="it-IT" smtClean="0"/>
              <a:t>kako bi postigli određene ciljeva.</a:t>
            </a: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8576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en-US" sz="3200" b="1" smtClean="0"/>
              <a:t>Tehnike donošenja odluka</a:t>
            </a:r>
            <a:endParaRPr lang="hr-HR" sz="3200" b="1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svakodnevno</a:t>
            </a:r>
            <a:r>
              <a:rPr lang="en-US" dirty="0"/>
              <a:t> </a:t>
            </a:r>
            <a:r>
              <a:rPr lang="en-US" dirty="0" err="1"/>
              <a:t>odlučuju</a:t>
            </a:r>
            <a:r>
              <a:rPr lang="en-US" dirty="0"/>
              <a:t> </a:t>
            </a:r>
            <a:r>
              <a:rPr lang="en-US" dirty="0" err="1"/>
              <a:t>zapravo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utvrdjuju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biraju</a:t>
            </a:r>
            <a:r>
              <a:rPr lang="en-US" dirty="0"/>
              <a:t> one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s</a:t>
            </a:r>
          </a:p>
          <a:p>
            <a:pPr marL="0" indent="0">
              <a:buFontTx/>
              <a:buNone/>
              <a:defRPr/>
            </a:pPr>
            <a:r>
              <a:rPr lang="vi-VN" dirty="0"/>
              <a:t>kojim su suočeni, koji će biti u </a:t>
            </a:r>
            <a:r>
              <a:rPr lang="vi-VN" dirty="0" smtClean="0"/>
              <a:t>skladu</a:t>
            </a:r>
            <a:r>
              <a:rPr lang="sr-Latn-RS" dirty="0" smtClean="0"/>
              <a:t> sa </a:t>
            </a:r>
            <a:r>
              <a:rPr lang="vi-VN" dirty="0" smtClean="0"/>
              <a:t>postavljenim</a:t>
            </a:r>
            <a:r>
              <a:rPr lang="sr-Latn-RS" dirty="0"/>
              <a:t> </a:t>
            </a:r>
            <a:r>
              <a:rPr lang="vi-VN" dirty="0" smtClean="0"/>
              <a:t>ciljevima </a:t>
            </a:r>
            <a:r>
              <a:rPr lang="vi-VN" dirty="0"/>
              <a:t>organizacije, ali uvažavajući i okolnosti </a:t>
            </a:r>
            <a:r>
              <a:rPr lang="vi-VN" dirty="0" smtClean="0"/>
              <a:t>u</a:t>
            </a:r>
            <a:r>
              <a:rPr lang="sr-Latn-R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Tom </a:t>
            </a:r>
            <a:r>
              <a:rPr lang="en-US" dirty="0" err="1"/>
              <a:t>prilikom</a:t>
            </a:r>
            <a:r>
              <a:rPr lang="en-US" dirty="0"/>
              <a:t>, </a:t>
            </a:r>
            <a:r>
              <a:rPr lang="en-US" dirty="0" err="1"/>
              <a:t>menadžeri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 smtClean="0"/>
              <a:t>raspoloživim</a:t>
            </a:r>
            <a:r>
              <a:rPr lang="sr-Latn-RS" dirty="0"/>
              <a:t> </a:t>
            </a:r>
            <a:r>
              <a:rPr lang="en-US" dirty="0" err="1" smtClean="0"/>
              <a:t>izvorima</a:t>
            </a:r>
            <a:r>
              <a:rPr lang="en-US" dirty="0" smtClean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 smtClean="0"/>
              <a:t>obradjenim</a:t>
            </a:r>
            <a:r>
              <a:rPr lang="sr-Latn-RS" dirty="0"/>
              <a:t> </a:t>
            </a:r>
            <a:r>
              <a:rPr lang="pl-PL" dirty="0" smtClean="0"/>
              <a:t>podacima </a:t>
            </a:r>
            <a:r>
              <a:rPr lang="pl-PL" dirty="0"/>
              <a:t>o problemu ili uslovima u kojima ga </a:t>
            </a:r>
            <a:r>
              <a:rPr lang="pl-PL" dirty="0" smtClean="0"/>
              <a:t>treba </a:t>
            </a:r>
            <a:r>
              <a:rPr lang="en-US" dirty="0" err="1" smtClean="0"/>
              <a:t>rešavati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u </a:t>
            </a:r>
            <a:r>
              <a:rPr lang="en-US" dirty="0" err="1"/>
              <a:t>nedostatku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 smtClean="0"/>
              <a:t>informacija</a:t>
            </a:r>
            <a:r>
              <a:rPr lang="sr-Latn-RS" dirty="0"/>
              <a:t> </a:t>
            </a:r>
            <a:r>
              <a:rPr lang="en-US" dirty="0" err="1" smtClean="0"/>
              <a:t>oslanjaju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instituiciju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8548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>
                <a:solidFill>
                  <a:srgbClr val="A50021"/>
                </a:solidFill>
              </a:rPr>
              <a:t>SAVREMENE TEORIJE ORGANIZACIJE</a:t>
            </a:r>
            <a:r>
              <a:rPr lang="sr-Latn-CS" sz="40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CS" dirty="0" smtClean="0"/>
              <a:t>Savremene teorije organizacije imaju tri teorijska pravca:</a:t>
            </a:r>
          </a:p>
          <a:p>
            <a:r>
              <a:rPr lang="sr-Latn-CS" dirty="0" smtClean="0"/>
              <a:t>Kvantitativna teorija</a:t>
            </a:r>
          </a:p>
          <a:p>
            <a:r>
              <a:rPr lang="sr-Latn-CS" dirty="0" smtClean="0"/>
              <a:t>Sistemska </a:t>
            </a:r>
            <a:r>
              <a:rPr lang="sr-Latn-CS" dirty="0" smtClean="0"/>
              <a:t>teorija</a:t>
            </a:r>
          </a:p>
          <a:p>
            <a:r>
              <a:rPr lang="sr-Latn-CS" dirty="0" smtClean="0"/>
              <a:t>Situaciona teorija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Tehnike donošenja odluka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mtClean="0"/>
              <a:t>• U donošenju odluka trebaju imati na umu i</a:t>
            </a:r>
          </a:p>
          <a:p>
            <a:pPr marL="0" indent="0">
              <a:buFontTx/>
              <a:buNone/>
            </a:pPr>
            <a:r>
              <a:rPr lang="nb-NO" smtClean="0"/>
              <a:t>računati na sledeće tri ključne pretpostavke:</a:t>
            </a:r>
          </a:p>
          <a:p>
            <a:pPr marL="0" indent="0">
              <a:buFontTx/>
              <a:buNone/>
            </a:pPr>
            <a:r>
              <a:rPr lang="en-US" b="1" smtClean="0"/>
              <a:t>- </a:t>
            </a:r>
            <a:r>
              <a:rPr lang="en-US" smtClean="0"/>
              <a:t>složenost problemskih situacija</a:t>
            </a:r>
          </a:p>
          <a:p>
            <a:pPr marL="0" indent="0">
              <a:buFontTx/>
              <a:buNone/>
            </a:pPr>
            <a:r>
              <a:rPr lang="en-US" smtClean="0"/>
              <a:t>- vremenski okvir</a:t>
            </a:r>
          </a:p>
          <a:p>
            <a:pPr marL="0" indent="0">
              <a:buFontTx/>
              <a:buNone/>
            </a:pPr>
            <a:r>
              <a:rPr lang="en-US" smtClean="0"/>
              <a:t>- različitost stilova odlučivanja.</a:t>
            </a: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8236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en-US" sz="3200" b="1" smtClean="0"/>
              <a:t>Tehnike donošenja odluka</a:t>
            </a:r>
            <a:endParaRPr lang="hr-HR" sz="3200" b="1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Odlučivanje je danas vrlo zahtevno i često se moraju uvažavati mnogi, uzajamno suprotstavljeni ciljevi.</a:t>
            </a:r>
          </a:p>
          <a:p>
            <a:pPr marL="0" indent="0">
              <a:buFontTx/>
              <a:buNone/>
            </a:pPr>
            <a:r>
              <a:rPr lang="en-US" smtClean="0"/>
              <a:t>• To je posledica uticaja složenosti tržišnih odnosa na menadžment, slojevitost problemskih situacija, kao i </a:t>
            </a:r>
            <a:r>
              <a:rPr lang="vi-VN" smtClean="0"/>
              <a:t>sveopšta isprepletenost i međuuslovljenost</a:t>
            </a:r>
            <a:r>
              <a:rPr lang="en-US" smtClean="0"/>
              <a:t> kulturnih, moralnih, vrednosnih, tehnoloških ili političkih činilaca.</a:t>
            </a: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31050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Tehnike donošenja odluka</a:t>
            </a:r>
            <a:br>
              <a:rPr lang="en-US" sz="3200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mtClean="0"/>
              <a:t>• poslovno je okruženje neizvesno i</a:t>
            </a:r>
            <a:r>
              <a:rPr lang="en-US" smtClean="0"/>
              <a:t> </a:t>
            </a:r>
            <a:r>
              <a:rPr lang="it-IT" smtClean="0"/>
              <a:t>nesigurno, pa se pojavljuju tri tipične situacije </a:t>
            </a:r>
            <a:r>
              <a:rPr lang="en-US" smtClean="0"/>
              <a:t>koje treba uvažavati prilikom donošenja odluka.</a:t>
            </a:r>
          </a:p>
          <a:p>
            <a:pPr marL="0" indent="0">
              <a:buFontTx/>
              <a:buNone/>
            </a:pPr>
            <a:r>
              <a:rPr lang="en-US" smtClean="0"/>
              <a:t>– Hipotetička situacija</a:t>
            </a:r>
          </a:p>
          <a:p>
            <a:pPr marL="0" indent="0">
              <a:buFontTx/>
              <a:buNone/>
            </a:pPr>
            <a:r>
              <a:rPr lang="en-US" smtClean="0"/>
              <a:t>– Situacija poznatog rizika</a:t>
            </a:r>
          </a:p>
          <a:p>
            <a:pPr marL="0" indent="0">
              <a:buFontTx/>
              <a:buNone/>
            </a:pPr>
            <a:r>
              <a:rPr lang="en-US" smtClean="0"/>
              <a:t>– Situacija puna neizvesnosti</a:t>
            </a: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438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pPr eaLnBrk="1" hangingPunct="1"/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858250" cy="57451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b="1" dirty="0" err="1"/>
              <a:t>Hipotetička</a:t>
            </a:r>
            <a:r>
              <a:rPr lang="en-US" b="1" dirty="0"/>
              <a:t> </a:t>
            </a:r>
            <a:r>
              <a:rPr lang="en-US" b="1" dirty="0" err="1"/>
              <a:t>situacija</a:t>
            </a:r>
            <a:r>
              <a:rPr lang="en-US" b="1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jasni</a:t>
            </a:r>
            <a:r>
              <a:rPr lang="en-US" dirty="0"/>
              <a:t> </a:t>
            </a:r>
            <a:r>
              <a:rPr lang="en-US" dirty="0" err="1"/>
              <a:t>elementi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vi-VN" dirty="0"/>
              <a:t>problemske situacije i kada neće doći do neželjenih </a:t>
            </a:r>
            <a:r>
              <a:rPr lang="vi-VN" dirty="0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nepoželjnih</a:t>
            </a:r>
            <a:r>
              <a:rPr lang="en-US" dirty="0" smtClean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donesenih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situacija</a:t>
            </a:r>
            <a:r>
              <a:rPr lang="en-US" dirty="0" smtClean="0"/>
              <a:t> </a:t>
            </a:r>
            <a:r>
              <a:rPr lang="en-US" dirty="0" err="1"/>
              <a:t>pune</a:t>
            </a:r>
            <a:r>
              <a:rPr lang="en-US" dirty="0"/>
              <a:t> </a:t>
            </a:r>
            <a:r>
              <a:rPr lang="en-US" dirty="0" err="1"/>
              <a:t>izvesnosti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en-US" b="1" dirty="0" err="1"/>
              <a:t>Situacija</a:t>
            </a:r>
            <a:r>
              <a:rPr lang="en-US" b="1" dirty="0"/>
              <a:t> </a:t>
            </a:r>
            <a:r>
              <a:rPr lang="en-US" b="1" dirty="0" err="1"/>
              <a:t>poznatog</a:t>
            </a:r>
            <a:r>
              <a:rPr lang="en-US" b="1" dirty="0"/>
              <a:t> </a:t>
            </a:r>
            <a:r>
              <a:rPr lang="en-US" b="1" dirty="0" err="1"/>
              <a:t>rizika</a:t>
            </a:r>
            <a:r>
              <a:rPr lang="en-US" b="1" dirty="0"/>
              <a:t> </a:t>
            </a:r>
            <a:r>
              <a:rPr lang="en-US" dirty="0" err="1"/>
              <a:t>prisutna</a:t>
            </a:r>
            <a:r>
              <a:rPr lang="en-US" dirty="0"/>
              <a:t> je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 smtClean="0"/>
              <a:t>sa</a:t>
            </a:r>
            <a:r>
              <a:rPr lang="en-US" dirty="0"/>
              <a:t> </a:t>
            </a:r>
            <a:r>
              <a:rPr lang="vi-VN" dirty="0" smtClean="0"/>
              <a:t>izvesnim </a:t>
            </a:r>
            <a:r>
              <a:rPr lang="vi-VN" dirty="0"/>
              <a:t>stepenom verovatnoće mogu </a:t>
            </a:r>
            <a:r>
              <a:rPr lang="vi-VN" dirty="0" smtClean="0"/>
              <a:t>opisati</a:t>
            </a:r>
            <a:r>
              <a:rPr lang="en-US" dirty="0" smtClean="0"/>
              <a:t> </a:t>
            </a:r>
            <a:r>
              <a:rPr lang="it-IT" dirty="0" smtClean="0"/>
              <a:t>elementi </a:t>
            </a:r>
            <a:r>
              <a:rPr lang="it-IT" dirty="0"/>
              <a:t>problemske situacije ili pak </a:t>
            </a:r>
            <a:r>
              <a:rPr lang="it-IT" dirty="0" smtClean="0"/>
              <a:t>posledice </a:t>
            </a:r>
            <a:r>
              <a:rPr lang="en-US" dirty="0" err="1" smtClean="0"/>
              <a:t>donešenih</a:t>
            </a:r>
            <a:r>
              <a:rPr lang="en-US" dirty="0" smtClean="0"/>
              <a:t> </a:t>
            </a:r>
            <a:r>
              <a:rPr lang="en-US" dirty="0" err="1" smtClean="0"/>
              <a:t>odluka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it-IT" b="1" dirty="0" smtClean="0"/>
              <a:t>situacijom </a:t>
            </a:r>
            <a:r>
              <a:rPr lang="it-IT" b="1" dirty="0"/>
              <a:t>koja je puna neizvesnosti</a:t>
            </a:r>
            <a:r>
              <a:rPr lang="it-IT" dirty="0"/>
              <a:t>, </a:t>
            </a:r>
            <a:r>
              <a:rPr lang="it-IT" dirty="0" smtClean="0"/>
              <a:t>a </a:t>
            </a:r>
            <a:r>
              <a:rPr lang="en-US" dirty="0" err="1" smtClean="0"/>
              <a:t>uzrokovana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nedostatkom</a:t>
            </a:r>
            <a:r>
              <a:rPr lang="en-US" dirty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, </a:t>
            </a:r>
            <a:r>
              <a:rPr lang="sv-SE" dirty="0" smtClean="0"/>
              <a:t>iskustva </a:t>
            </a:r>
            <a:r>
              <a:rPr lang="sv-SE" dirty="0"/>
              <a:t>i indikatora na čemu bi se </a:t>
            </a:r>
            <a:r>
              <a:rPr lang="sv-SE" dirty="0" smtClean="0"/>
              <a:t>trebala </a:t>
            </a:r>
            <a:r>
              <a:rPr lang="fi-FI" dirty="0" smtClean="0"/>
              <a:t>temeljiti </a:t>
            </a:r>
            <a:r>
              <a:rPr lang="fi-FI" dirty="0"/>
              <a:t>poslovna odluka te </a:t>
            </a:r>
            <a:r>
              <a:rPr lang="fi-FI" dirty="0" smtClean="0"/>
              <a:t>menadžeri, koristeći </a:t>
            </a:r>
            <a:r>
              <a:rPr lang="fi-FI" dirty="0"/>
              <a:t>se jedino intuicijom, deluju u </a:t>
            </a:r>
            <a:r>
              <a:rPr lang="fi-FI" dirty="0" smtClean="0"/>
              <a:t>velikoj </a:t>
            </a:r>
            <a:r>
              <a:rPr lang="vi-VN" dirty="0" smtClean="0"/>
              <a:t>neizvesnosti </a:t>
            </a:r>
            <a:r>
              <a:rPr lang="vi-VN" dirty="0"/>
              <a:t>i mogućnosti rizika.</a:t>
            </a:r>
            <a:r>
              <a:rPr lang="en-US" dirty="0" smtClean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8677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/>
          <a:lstStyle/>
          <a:p>
            <a:r>
              <a:rPr lang="en-US" sz="3200" smtClean="0"/>
              <a:t>Tehnike donošenja odluka</a:t>
            </a:r>
            <a:br>
              <a:rPr lang="en-US" sz="3200" smtClean="0"/>
            </a:br>
            <a:r>
              <a:rPr lang="en-US" sz="3200" smtClean="0"/>
              <a:t>•</a:t>
            </a: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smtClean="0"/>
              <a:t>done</a:t>
            </a:r>
            <a:r>
              <a:rPr lang="sr-Latn-RS" dirty="0" smtClean="0"/>
              <a:t>s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proces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prosudjivanja</a:t>
            </a:r>
            <a:r>
              <a:rPr lang="en-US" dirty="0"/>
              <a:t>, </a:t>
            </a:r>
            <a:r>
              <a:rPr lang="en-US" dirty="0" err="1"/>
              <a:t>nikada</a:t>
            </a:r>
            <a:r>
              <a:rPr lang="en-US" dirty="0"/>
              <a:t> </a:t>
            </a:r>
            <a:r>
              <a:rPr lang="en-US" dirty="0" err="1"/>
              <a:t>jednokratni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govorimo</a:t>
            </a:r>
            <a:r>
              <a:rPr lang="en-US" dirty="0"/>
              <a:t> o </a:t>
            </a:r>
            <a:r>
              <a:rPr lang="en-US" dirty="0" err="1"/>
              <a:t>neprogramiranim</a:t>
            </a:r>
            <a:r>
              <a:rPr lang="en-US" dirty="0"/>
              <a:t> </a:t>
            </a:r>
            <a:r>
              <a:rPr lang="en-US" dirty="0" err="1"/>
              <a:t>odlukama</a:t>
            </a:r>
            <a:r>
              <a:rPr lang="en-US" dirty="0"/>
              <a:t>,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onim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unapred</a:t>
            </a:r>
            <a:r>
              <a:rPr lang="en-US" dirty="0"/>
              <a:t> </a:t>
            </a:r>
            <a:r>
              <a:rPr lang="en-US" dirty="0" err="1"/>
              <a:t>definisane</a:t>
            </a:r>
            <a:r>
              <a:rPr lang="en-US" dirty="0"/>
              <a:t> </a:t>
            </a:r>
            <a:r>
              <a:rPr lang="en-US" dirty="0" err="1"/>
              <a:t>pravilima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pl-PL" dirty="0"/>
              <a:t>procedurama koje olakšavaju posao, možemo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razlikovati</a:t>
            </a:r>
            <a:r>
              <a:rPr lang="en-US" dirty="0"/>
              <a:t> tri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1. Model </a:t>
            </a:r>
            <a:r>
              <a:rPr lang="en-US" i="1" dirty="0" err="1"/>
              <a:t>racionalnog</a:t>
            </a:r>
            <a:r>
              <a:rPr lang="en-US" i="1" dirty="0"/>
              <a:t> </a:t>
            </a:r>
            <a:r>
              <a:rPr lang="en-US" i="1" dirty="0" err="1"/>
              <a:t>odlučivanja</a:t>
            </a:r>
            <a:endParaRPr lang="en-US" i="1" dirty="0"/>
          </a:p>
          <a:p>
            <a:pPr marL="0" indent="0">
              <a:buFontTx/>
              <a:buNone/>
              <a:defRPr/>
            </a:pPr>
            <a:r>
              <a:rPr lang="en-US" i="1" dirty="0"/>
              <a:t>2. Model </a:t>
            </a:r>
            <a:r>
              <a:rPr lang="en-US" i="1" dirty="0" err="1"/>
              <a:t>donošenja</a:t>
            </a:r>
            <a:r>
              <a:rPr lang="en-US" i="1" dirty="0"/>
              <a:t> </a:t>
            </a:r>
            <a:r>
              <a:rPr lang="en-US" i="1" dirty="0" err="1"/>
              <a:t>zadovoljavajuće</a:t>
            </a:r>
            <a:r>
              <a:rPr lang="en-US" i="1" dirty="0"/>
              <a:t> </a:t>
            </a:r>
            <a:r>
              <a:rPr lang="en-US" i="1" dirty="0" err="1"/>
              <a:t>odluke</a:t>
            </a:r>
            <a:endParaRPr lang="en-US" i="1" dirty="0"/>
          </a:p>
          <a:p>
            <a:pPr marL="0" indent="0">
              <a:buFontTx/>
              <a:buNone/>
              <a:defRPr/>
            </a:pPr>
            <a:r>
              <a:rPr lang="en-US" i="1" dirty="0"/>
              <a:t>3. Model </a:t>
            </a:r>
            <a:r>
              <a:rPr lang="en-US" i="1" dirty="0" err="1"/>
              <a:t>intuitivnog</a:t>
            </a:r>
            <a:r>
              <a:rPr lang="en-US" i="1" dirty="0"/>
              <a:t> </a:t>
            </a:r>
            <a:r>
              <a:rPr lang="en-US" i="1" dirty="0" err="1"/>
              <a:t>odlučivanja</a:t>
            </a:r>
            <a:r>
              <a:rPr lang="en-US" i="1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1428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racionalnog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• </a:t>
            </a:r>
            <a:r>
              <a:rPr lang="en-US" dirty="0"/>
              <a:t>Model </a:t>
            </a:r>
            <a:r>
              <a:rPr lang="en-US" dirty="0" err="1"/>
              <a:t>racionalnog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klasičan</a:t>
            </a:r>
            <a:r>
              <a:rPr lang="en-US" dirty="0"/>
              <a:t> model </a:t>
            </a:r>
            <a:r>
              <a:rPr lang="en-US" dirty="0" err="1"/>
              <a:t>odlučivanja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vi-VN" dirty="0"/>
              <a:t>• Ovaj model predstavlja logičan niz sledećih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postupaka</a:t>
            </a:r>
            <a:r>
              <a:rPr lang="en-US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- </a:t>
            </a:r>
            <a:r>
              <a:rPr lang="en-US" i="1" dirty="0" err="1"/>
              <a:t>identifikacija</a:t>
            </a:r>
            <a:r>
              <a:rPr lang="en-US" i="1" dirty="0"/>
              <a:t> </a:t>
            </a:r>
            <a:r>
              <a:rPr lang="en-US" i="1" dirty="0" err="1"/>
              <a:t>problema</a:t>
            </a:r>
            <a:r>
              <a:rPr lang="en-US" i="1" dirty="0"/>
              <a:t>;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- </a:t>
            </a:r>
            <a:r>
              <a:rPr lang="en-US" i="1" dirty="0" err="1"/>
              <a:t>izlistavanje</a:t>
            </a:r>
            <a:r>
              <a:rPr lang="en-US" i="1" dirty="0"/>
              <a:t> </a:t>
            </a:r>
            <a:r>
              <a:rPr lang="en-US" i="1" dirty="0" err="1"/>
              <a:t>mogućih</a:t>
            </a:r>
            <a:r>
              <a:rPr lang="en-US" i="1" dirty="0"/>
              <a:t> </a:t>
            </a:r>
            <a:r>
              <a:rPr lang="en-US" i="1" dirty="0" err="1"/>
              <a:t>rešenja</a:t>
            </a:r>
            <a:r>
              <a:rPr lang="en-US" i="1" dirty="0"/>
              <a:t>;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- </a:t>
            </a:r>
            <a:r>
              <a:rPr lang="en-US" i="1" dirty="0" err="1"/>
              <a:t>ocena</a:t>
            </a:r>
            <a:r>
              <a:rPr lang="en-US" i="1" dirty="0"/>
              <a:t> </a:t>
            </a:r>
            <a:r>
              <a:rPr lang="en-US" i="1" dirty="0" err="1"/>
              <a:t>alternativnih</a:t>
            </a:r>
            <a:r>
              <a:rPr lang="en-US" i="1" dirty="0"/>
              <a:t> </a:t>
            </a:r>
            <a:r>
              <a:rPr lang="en-US" i="1" dirty="0" err="1"/>
              <a:t>rešenja</a:t>
            </a:r>
            <a:r>
              <a:rPr lang="en-US" i="1" dirty="0"/>
              <a:t>;</a:t>
            </a:r>
          </a:p>
          <a:p>
            <a:pPr marL="0" indent="0">
              <a:buFontTx/>
              <a:buNone/>
              <a:defRPr/>
            </a:pPr>
            <a:r>
              <a:rPr lang="sv-SE" i="1" dirty="0"/>
              <a:t>- izbor najboljeg rešenja i primena i ocena</a:t>
            </a:r>
          </a:p>
          <a:p>
            <a:pPr marL="0" indent="0">
              <a:buFontTx/>
              <a:buNone/>
              <a:defRPr/>
            </a:pPr>
            <a:r>
              <a:rPr lang="en-US" i="1" dirty="0" err="1"/>
              <a:t>efekata</a:t>
            </a:r>
            <a:r>
              <a:rPr lang="en-US" i="1" dirty="0"/>
              <a:t> date </a:t>
            </a:r>
            <a:r>
              <a:rPr lang="en-US" i="1" dirty="0" err="1"/>
              <a:t>odluke</a:t>
            </a:r>
            <a:r>
              <a:rPr lang="en-US" i="1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5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racionalnog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mtClean="0"/>
              <a:t>Identifikovanje problema je inicijalna faza</a:t>
            </a:r>
          </a:p>
          <a:p>
            <a:pPr marL="0" indent="0">
              <a:buFontTx/>
              <a:buNone/>
            </a:pPr>
            <a:r>
              <a:rPr lang="pl-PL" smtClean="0"/>
              <a:t>procesa racionalnog odlučivanja. Problem je</a:t>
            </a:r>
          </a:p>
          <a:p>
            <a:pPr marL="0" indent="0">
              <a:buFontTx/>
              <a:buNone/>
            </a:pPr>
            <a:r>
              <a:rPr lang="en-US" smtClean="0"/>
              <a:t>stanje neželjene situacije i predstavlja početni</a:t>
            </a:r>
          </a:p>
          <a:p>
            <a:pPr marL="0" indent="0">
              <a:buFontTx/>
              <a:buNone/>
            </a:pPr>
            <a:r>
              <a:rPr lang="pl-PL" smtClean="0"/>
              <a:t>korak u kreiranju plana za ostvarenje novog,</a:t>
            </a:r>
          </a:p>
          <a:p>
            <a:pPr marL="0" indent="0">
              <a:buFontTx/>
              <a:buNone/>
            </a:pPr>
            <a:r>
              <a:rPr lang="en-US" smtClean="0"/>
              <a:t>željenog stanja.</a:t>
            </a:r>
          </a:p>
          <a:p>
            <a:pPr marL="0" indent="0">
              <a:buFontTx/>
              <a:buNone/>
            </a:pPr>
            <a:r>
              <a:rPr lang="pl-PL" smtClean="0"/>
              <a:t>• Takođe, identifikacija problema podrazumeva i</a:t>
            </a:r>
          </a:p>
          <a:p>
            <a:pPr marL="0" indent="0">
              <a:buFontTx/>
              <a:buNone/>
            </a:pPr>
            <a:r>
              <a:rPr lang="en-US" smtClean="0"/>
              <a:t>rešenost da se njime pozabavimo, jer se u</a:t>
            </a:r>
          </a:p>
          <a:p>
            <a:pPr marL="0" indent="0">
              <a:buFontTx/>
              <a:buNone/>
            </a:pPr>
            <a:r>
              <a:rPr lang="vi-VN" smtClean="0"/>
              <a:t>suprotnom neće ništa promeniti.</a:t>
            </a: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9732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racionalnog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sv-SE" dirty="0"/>
              <a:t>Stvaranje alternativnih rešenja počinje sa trenutkom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pravilnog</a:t>
            </a:r>
            <a:r>
              <a:rPr lang="en-US" dirty="0"/>
              <a:t> </a:t>
            </a:r>
            <a:r>
              <a:rPr lang="en-US" dirty="0" err="1"/>
              <a:t>jasnog</a:t>
            </a:r>
            <a:r>
              <a:rPr lang="en-US" dirty="0"/>
              <a:t> </a:t>
            </a:r>
            <a:r>
              <a:rPr lang="en-US" dirty="0" err="1"/>
              <a:t>identifikovanja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vi-VN" dirty="0"/>
              <a:t>• Ovo praktično znači listu mogućih rešenja koja će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rešiti</a:t>
            </a:r>
            <a:r>
              <a:rPr lang="en-US" dirty="0"/>
              <a:t> problem.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• Ovo je jednostavno za većinu programskih odluka, </a:t>
            </a:r>
            <a:r>
              <a:rPr lang="pl-PL" dirty="0" smtClean="0"/>
              <a:t>ali </a:t>
            </a:r>
            <a:r>
              <a:rPr lang="en-US" dirty="0" smtClean="0"/>
              <a:t>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neprogramskih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U </a:t>
            </a:r>
            <a:r>
              <a:rPr lang="en-US" dirty="0" err="1"/>
              <a:t>situaciji</a:t>
            </a:r>
            <a:r>
              <a:rPr lang="en-US" dirty="0"/>
              <a:t> </a:t>
            </a:r>
            <a:r>
              <a:rPr lang="en-US" dirty="0" err="1"/>
              <a:t>neprogramskih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javlja</a:t>
            </a:r>
            <a:r>
              <a:rPr lang="en-US" dirty="0"/>
              <a:t> se </a:t>
            </a:r>
            <a:r>
              <a:rPr lang="en-US" dirty="0" smtClean="0"/>
              <a:t>problem</a:t>
            </a:r>
            <a:r>
              <a:rPr lang="sr-Latn-RS" dirty="0" smtClean="0"/>
              <a:t> </a:t>
            </a:r>
            <a:r>
              <a:rPr lang="en-US" dirty="0" err="1" smtClean="0"/>
              <a:t>pribavljanja</a:t>
            </a:r>
            <a:r>
              <a:rPr lang="en-US" dirty="0" smtClean="0"/>
              <a:t> </a:t>
            </a:r>
            <a:r>
              <a:rPr lang="en-US" dirty="0" err="1"/>
              <a:t>relevantnih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procene</a:t>
            </a:r>
            <a:r>
              <a:rPr lang="sr-Latn-RS" dirty="0"/>
              <a:t> </a:t>
            </a:r>
            <a:r>
              <a:rPr lang="en-US" dirty="0" err="1" smtClean="0"/>
              <a:t>eventualnog</a:t>
            </a:r>
            <a:r>
              <a:rPr lang="en-US" dirty="0" smtClean="0"/>
              <a:t> </a:t>
            </a:r>
            <a:r>
              <a:rPr lang="en-US" dirty="0" err="1"/>
              <a:t>rizika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29025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5875"/>
            <a:ext cx="6072187" cy="1527175"/>
          </a:xfrm>
        </p:spPr>
        <p:txBody>
          <a:bodyPr/>
          <a:lstStyle/>
          <a:p>
            <a:pPr eaLnBrk="1" hangingPunct="1"/>
            <a:r>
              <a:rPr lang="en-US" sz="3200" b="1" smtClean="0"/>
              <a:t>Model racionalnog odlučivanja</a:t>
            </a: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sr-Latn-RS" dirty="0" smtClean="0"/>
              <a:t>o</a:t>
            </a:r>
            <a:r>
              <a:rPr lang="en-US" dirty="0" err="1" smtClean="0"/>
              <a:t>trebno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pl-PL" dirty="0"/>
              <a:t>eksterno okruženje i napraviti procenu rizika i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preciznije</a:t>
            </a:r>
            <a:r>
              <a:rPr lang="en-US" dirty="0"/>
              <a:t> </a:t>
            </a:r>
            <a:r>
              <a:rPr lang="en-US" dirty="0" err="1"/>
              <a:t>proračunati</a:t>
            </a:r>
            <a:r>
              <a:rPr lang="en-US" dirty="0"/>
              <a:t> </a:t>
            </a:r>
            <a:r>
              <a:rPr lang="en-US" dirty="0" err="1"/>
              <a:t>efekte</a:t>
            </a:r>
            <a:r>
              <a:rPr lang="en-US" dirty="0"/>
              <a:t> </a:t>
            </a:r>
            <a:r>
              <a:rPr lang="en-US" dirty="0" smtClean="0"/>
              <a:t>done</a:t>
            </a:r>
            <a:r>
              <a:rPr lang="sr-Latn-RS" dirty="0" smtClean="0"/>
              <a:t>s</a:t>
            </a:r>
            <a:r>
              <a:rPr lang="en-US" dirty="0" err="1" smtClean="0"/>
              <a:t>ene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odluke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• Za ovu fazu od presudnog je značaja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kreativnost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inovativnost</a:t>
            </a:r>
            <a:r>
              <a:rPr lang="en-US" dirty="0"/>
              <a:t> </a:t>
            </a:r>
            <a:r>
              <a:rPr lang="en-US" dirty="0" err="1"/>
              <a:t>donosioca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u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kreiranju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Po </a:t>
            </a:r>
            <a:r>
              <a:rPr lang="en-US" dirty="0" err="1"/>
              <a:t>izlistavanju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pristupa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se </a:t>
            </a:r>
            <a:r>
              <a:rPr lang="en-US" dirty="0" err="1"/>
              <a:t>njihovoj</a:t>
            </a:r>
            <a:r>
              <a:rPr lang="en-US" dirty="0"/>
              <a:t> </a:t>
            </a:r>
            <a:r>
              <a:rPr lang="en-US" dirty="0" err="1"/>
              <a:t>proceni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8945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6072187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racionalnog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vi-VN" dirty="0" smtClean="0"/>
              <a:t>• </a:t>
            </a:r>
            <a:r>
              <a:rPr lang="vi-VN" dirty="0"/>
              <a:t>Najčešće postoje unapred definisani</a:t>
            </a:r>
          </a:p>
          <a:p>
            <a:pPr marL="0" indent="0">
              <a:buFontTx/>
              <a:buNone/>
              <a:defRPr/>
            </a:pPr>
            <a:r>
              <a:rPr lang="sv-SE" dirty="0"/>
              <a:t>kriterijumi, neka vrsta check liste, kojoj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podležu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alternative. Ti </a:t>
            </a:r>
            <a:r>
              <a:rPr lang="en-US" dirty="0" err="1"/>
              <a:t>kriterijumi</a:t>
            </a:r>
            <a:r>
              <a:rPr lang="en-US" dirty="0"/>
              <a:t> </a:t>
            </a:r>
            <a:r>
              <a:rPr lang="en-US" dirty="0" err="1"/>
              <a:t>mogu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biti</a:t>
            </a:r>
            <a:r>
              <a:rPr lang="en-US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– </a:t>
            </a:r>
            <a:r>
              <a:rPr lang="en-US" dirty="0" err="1"/>
              <a:t>praktičnost</a:t>
            </a:r>
            <a:r>
              <a:rPr lang="en-US" dirty="0"/>
              <a:t>,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– </a:t>
            </a:r>
            <a:r>
              <a:rPr lang="en-US" dirty="0" err="1"/>
              <a:t>ekonomičnost</a:t>
            </a:r>
            <a:r>
              <a:rPr lang="en-US" dirty="0"/>
              <a:t>,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– </a:t>
            </a:r>
            <a:r>
              <a:rPr lang="en-US" dirty="0" err="1"/>
              <a:t>etičnost</a:t>
            </a:r>
            <a:r>
              <a:rPr lang="en-US" dirty="0"/>
              <a:t>,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– </a:t>
            </a:r>
            <a:r>
              <a:rPr lang="en-US" dirty="0" err="1"/>
              <a:t>legalnost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– </a:t>
            </a:r>
            <a:r>
              <a:rPr lang="en-US" dirty="0" err="1"/>
              <a:t>itd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21209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KVANTITATIVNA TEORIJA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sr-Latn-CS" sz="2800" b="1" smtClean="0"/>
              <a:t>Intuicija</a:t>
            </a:r>
            <a:r>
              <a:rPr lang="sr-Latn-CS" sz="2800" smtClean="0"/>
              <a:t> menadžerima nije dovoljna kako bi doneli najbolje odluke (pronašli </a:t>
            </a:r>
            <a:r>
              <a:rPr lang="sr-Latn-CS" sz="2800" b="1" smtClean="0"/>
              <a:t>optimalno rešenje</a:t>
            </a:r>
            <a:r>
              <a:rPr lang="sr-Latn-CS" sz="2800" smtClean="0"/>
              <a:t>). Zato se danas prilikom procesa planiranja i kontrole koriste mnoge kvantitativne metode, pomoću miksa sledećih disciplina:</a:t>
            </a:r>
          </a:p>
          <a:p>
            <a:pPr algn="just">
              <a:lnSpc>
                <a:spcPct val="80000"/>
              </a:lnSpc>
            </a:pPr>
            <a:r>
              <a:rPr lang="sr-Latn-CS" sz="2800" smtClean="0"/>
              <a:t>matematika</a:t>
            </a:r>
          </a:p>
          <a:p>
            <a:pPr algn="just">
              <a:lnSpc>
                <a:spcPct val="80000"/>
              </a:lnSpc>
            </a:pPr>
            <a:r>
              <a:rPr lang="sr-Latn-CS" sz="2800" smtClean="0"/>
              <a:t>informatika</a:t>
            </a:r>
          </a:p>
          <a:p>
            <a:pPr algn="just">
              <a:lnSpc>
                <a:spcPct val="80000"/>
              </a:lnSpc>
            </a:pPr>
            <a:r>
              <a:rPr lang="sr-Latn-CS" sz="2800" smtClean="0"/>
              <a:t>teorija odlučivanja</a:t>
            </a:r>
          </a:p>
          <a:p>
            <a:pPr algn="just">
              <a:lnSpc>
                <a:spcPct val="80000"/>
              </a:lnSpc>
            </a:pPr>
            <a:r>
              <a:rPr lang="sr-Latn-CS" sz="2800" smtClean="0"/>
              <a:t>statistika i verovatnoća</a:t>
            </a:r>
          </a:p>
          <a:p>
            <a:pPr algn="just">
              <a:lnSpc>
                <a:spcPct val="80000"/>
              </a:lnSpc>
            </a:pPr>
            <a:r>
              <a:rPr lang="sr-Latn-CS" sz="2800" smtClean="0"/>
              <a:t>ekonometrija,...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racionalnog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• </a:t>
            </a:r>
            <a:r>
              <a:rPr lang="en-US" dirty="0"/>
              <a:t>Po </a:t>
            </a:r>
            <a:r>
              <a:rPr lang="en-US" dirty="0" err="1"/>
              <a:t>detaljnom</a:t>
            </a:r>
            <a:r>
              <a:rPr lang="en-US" dirty="0"/>
              <a:t> </a:t>
            </a:r>
            <a:r>
              <a:rPr lang="en-US" dirty="0" err="1"/>
              <a:t>ocenjivanju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, </a:t>
            </a:r>
            <a:r>
              <a:rPr lang="en-US" dirty="0" err="1"/>
              <a:t>donosilac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pl-PL" dirty="0"/>
              <a:t>odluke ima pred sobom jasnu sliku koja od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rešenje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• Time se dolazi do suštine procesa odlučivanja.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• Poslednja faza u procesu odlučivanja odnosi se na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implementaciju</a:t>
            </a:r>
            <a:r>
              <a:rPr lang="en-US" dirty="0"/>
              <a:t> </a:t>
            </a:r>
            <a:r>
              <a:rPr lang="en-US" dirty="0" err="1"/>
              <a:t>izabranog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naredno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efikasnije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pl-PL" dirty="0"/>
              <a:t>efektivnije, potrebno je praćenje </a:t>
            </a:r>
            <a:r>
              <a:rPr lang="pl-PL" dirty="0" smtClean="0"/>
              <a:t>realizacije </a:t>
            </a:r>
            <a:r>
              <a:rPr lang="pl-PL" dirty="0"/>
              <a:t>izabranog</a:t>
            </a:r>
          </a:p>
          <a:p>
            <a:pPr marL="0" indent="0">
              <a:buFontTx/>
              <a:buNone/>
              <a:defRPr/>
            </a:pPr>
            <a:r>
              <a:rPr lang="vi-VN" dirty="0"/>
              <a:t>rešenja, kao i izvođenje zaključka i preporuka za</a:t>
            </a:r>
          </a:p>
          <a:p>
            <a:pPr marL="0" indent="0">
              <a:buFontTx/>
              <a:buNone/>
              <a:defRPr/>
            </a:pPr>
            <a:r>
              <a:rPr lang="vi-VN" dirty="0"/>
              <a:t>buduće situacije.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3844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6072187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racionalnog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vi-VN" dirty="0" smtClean="0"/>
              <a:t>• Model donošenja zadovoljavajuće odluke</a:t>
            </a:r>
          </a:p>
          <a:p>
            <a:pPr marL="0" indent="0">
              <a:buFontTx/>
              <a:buNone/>
            </a:pPr>
            <a:r>
              <a:rPr lang="es-ES" dirty="0" err="1" smtClean="0"/>
              <a:t>primenjuje</a:t>
            </a:r>
            <a:r>
              <a:rPr lang="es-ES" dirty="0" smtClean="0"/>
              <a:t> se u </a:t>
            </a:r>
            <a:r>
              <a:rPr lang="es-ES" dirty="0" err="1" smtClean="0"/>
              <a:t>situacijama</a:t>
            </a:r>
            <a:r>
              <a:rPr lang="es-ES" dirty="0" smtClean="0"/>
              <a:t> </a:t>
            </a:r>
            <a:r>
              <a:rPr lang="es-ES" dirty="0" err="1" smtClean="0"/>
              <a:t>kada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 smtClean="0"/>
          </a:p>
          <a:p>
            <a:pPr marL="0" indent="0">
              <a:buFontTx/>
              <a:buNone/>
            </a:pPr>
            <a:r>
              <a:rPr lang="vi-VN" dirty="0" smtClean="0"/>
              <a:t>racionalnog odlučivanja nije moguće</a:t>
            </a:r>
          </a:p>
          <a:p>
            <a:pPr marL="0" indent="0">
              <a:buFontTx/>
              <a:buNone/>
            </a:pPr>
            <a:r>
              <a:rPr lang="en-US" dirty="0" err="1" smtClean="0"/>
              <a:t>primeniti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kontekst</a:t>
            </a:r>
            <a:r>
              <a:rPr lang="en-US" dirty="0" smtClean="0"/>
              <a:t> ne </a:t>
            </a:r>
            <a:r>
              <a:rPr lang="en-US" dirty="0" err="1" smtClean="0"/>
              <a:t>dozvoljava</a:t>
            </a:r>
            <a:r>
              <a:rPr lang="en-US" dirty="0" smtClean="0"/>
              <a:t> </a:t>
            </a:r>
            <a:r>
              <a:rPr lang="en-US" dirty="0" err="1" smtClean="0"/>
              <a:t>usvajanje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err="1" smtClean="0"/>
              <a:t>optimalne</a:t>
            </a:r>
            <a:r>
              <a:rPr lang="en-US" dirty="0" smtClean="0"/>
              <a:t> </a:t>
            </a:r>
            <a:r>
              <a:rPr lang="en-US" dirty="0" err="1" smtClean="0"/>
              <a:t>odluke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</a:pPr>
            <a:r>
              <a:rPr lang="pt-BR" dirty="0" smtClean="0"/>
              <a:t>• Tada se pribegava donošenju najbolje moguće</a:t>
            </a:r>
          </a:p>
          <a:p>
            <a:pPr marL="0" indent="0">
              <a:buFontTx/>
              <a:buNone/>
            </a:pPr>
            <a:r>
              <a:rPr lang="pl-PL" dirty="0" smtClean="0"/>
              <a:t>odluke, koja nije optimalna, ali </a:t>
            </a:r>
            <a:r>
              <a:rPr lang="pl-PL" dirty="0" smtClean="0"/>
              <a:t>je </a:t>
            </a:r>
            <a:r>
              <a:rPr lang="vi-VN" dirty="0" smtClean="0"/>
              <a:t>zadovoljavajuća</a:t>
            </a:r>
            <a:r>
              <a:rPr lang="vi-VN" dirty="0" smtClean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20480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intuitivnog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• </a:t>
            </a:r>
            <a:r>
              <a:rPr lang="en-US" dirty="0"/>
              <a:t>Model </a:t>
            </a:r>
            <a:r>
              <a:rPr lang="en-US" dirty="0" err="1"/>
              <a:t>intuitivnog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 je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en-US" dirty="0" err="1"/>
              <a:t>na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vi-VN" dirty="0"/>
              <a:t>osnovu iskustva, osećanja i stečene sposobnosti</a:t>
            </a:r>
          </a:p>
          <a:p>
            <a:pPr marL="0" indent="0">
              <a:buFontTx/>
              <a:buNone/>
              <a:defRPr/>
            </a:pPr>
            <a:r>
              <a:rPr lang="vi-VN" dirty="0"/>
              <a:t>rasuđivanja o datim problemima.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• Ipak, ne može se u potpunosti reći da ovaj model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predstavlja</a:t>
            </a:r>
            <a:r>
              <a:rPr lang="en-US" dirty="0"/>
              <a:t> model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• On je visoko inkorporiran u prethodno navedene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neodvojiv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. </a:t>
            </a:r>
            <a:r>
              <a:rPr lang="en-US" dirty="0" err="1" smtClean="0"/>
              <a:t>Intuitivno</a:t>
            </a:r>
            <a:r>
              <a:rPr lang="sr-Latn-RS" dirty="0"/>
              <a:t> </a:t>
            </a:r>
            <a:r>
              <a:rPr lang="vi-VN" dirty="0" smtClean="0"/>
              <a:t>odlučivanje </a:t>
            </a:r>
            <a:r>
              <a:rPr lang="vi-VN" dirty="0"/>
              <a:t>zasniva se na uprošćavanju strategija </a:t>
            </a:r>
            <a:r>
              <a:rPr lang="vi-VN" dirty="0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razloga</a:t>
            </a:r>
            <a:r>
              <a:rPr lang="en-US" dirty="0" smtClean="0"/>
              <a:t> </a:t>
            </a:r>
            <a:r>
              <a:rPr lang="en-US" dirty="0" err="1"/>
              <a:t>nedostatka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analiziranje</a:t>
            </a:r>
            <a:r>
              <a:rPr lang="en-US" dirty="0"/>
              <a:t> </a:t>
            </a:r>
            <a:r>
              <a:rPr lang="en-US" dirty="0" err="1" smtClean="0"/>
              <a:t>svih</a:t>
            </a:r>
            <a:r>
              <a:rPr lang="sr-Latn-RS" dirty="0"/>
              <a:t> </a:t>
            </a:r>
            <a:r>
              <a:rPr lang="en-US" dirty="0" err="1" smtClean="0"/>
              <a:t>potencijalnih</a:t>
            </a:r>
            <a:r>
              <a:rPr lang="en-US" dirty="0" smtClean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procenjivanju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11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072187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intuitivnog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dirty="0" smtClean="0"/>
              <a:t>• Donošenje odluka na osnovu intuicije,</a:t>
            </a:r>
          </a:p>
          <a:p>
            <a:pPr marL="0" indent="0">
              <a:buFontTx/>
              <a:buNone/>
            </a:pPr>
            <a:r>
              <a:rPr lang="fi-FI" dirty="0" smtClean="0"/>
              <a:t>podrazumeva oslanjanje na iskustva koja su</a:t>
            </a:r>
          </a:p>
          <a:p>
            <a:pPr marL="0" indent="0">
              <a:buFontTx/>
              <a:buNone/>
            </a:pPr>
            <a:r>
              <a:rPr lang="en-US" dirty="0" err="1" smtClean="0"/>
              <a:t>dostupna</a:t>
            </a:r>
            <a:r>
              <a:rPr lang="en-US" dirty="0" smtClean="0"/>
              <a:t> u </a:t>
            </a:r>
            <a:r>
              <a:rPr lang="en-US" dirty="0" err="1" smtClean="0"/>
              <a:t>memoriji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</a:pPr>
            <a:r>
              <a:rPr lang="en-US" dirty="0" smtClean="0"/>
              <a:t>•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odluke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visoko</a:t>
            </a:r>
            <a:r>
              <a:rPr lang="en-US" dirty="0" smtClean="0"/>
              <a:t> </a:t>
            </a:r>
            <a:r>
              <a:rPr lang="en-US" dirty="0" err="1" smtClean="0"/>
              <a:t>pogrešne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err="1" smtClean="0"/>
              <a:t>često</a:t>
            </a:r>
            <a:r>
              <a:rPr lang="en-US" dirty="0" smtClean="0"/>
              <a:t> pod </a:t>
            </a:r>
            <a:r>
              <a:rPr lang="en-US" dirty="0" err="1" smtClean="0"/>
              <a:t>uticajem</a:t>
            </a:r>
            <a:r>
              <a:rPr lang="en-US" dirty="0" smtClean="0"/>
              <a:t> </a:t>
            </a:r>
            <a:r>
              <a:rPr lang="en-US" dirty="0" err="1" smtClean="0"/>
              <a:t>irelevantnih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pl-PL" dirty="0" smtClean="0"/>
              <a:t>pojedinca </a:t>
            </a:r>
            <a:r>
              <a:rPr lang="pl-PL" dirty="0" smtClean="0"/>
              <a:t>čini subjektivnim i umanjuje</a:t>
            </a:r>
          </a:p>
          <a:p>
            <a:pPr marL="0" indent="0">
              <a:buFontTx/>
              <a:buNone/>
            </a:pPr>
            <a:r>
              <a:rPr lang="pl-PL" dirty="0" smtClean="0"/>
              <a:t>objektivnost koja je presudna za kvalitetnu</a:t>
            </a:r>
          </a:p>
          <a:p>
            <a:pPr marL="0" indent="0">
              <a:buFontTx/>
              <a:buNone/>
            </a:pPr>
            <a:r>
              <a:rPr lang="en-US" dirty="0" err="1" smtClean="0"/>
              <a:t>odluku</a:t>
            </a:r>
            <a:r>
              <a:rPr lang="en-US" dirty="0" smtClean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2925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intuitivnog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• </a:t>
            </a:r>
            <a:r>
              <a:rPr lang="en-US" dirty="0" err="1"/>
              <a:t>Intitivno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, a u </a:t>
            </a:r>
            <a:r>
              <a:rPr lang="en-US" dirty="0" err="1"/>
              <a:t>krajnjoj</a:t>
            </a:r>
            <a:r>
              <a:rPr lang="en-US" dirty="0"/>
              <a:t> </a:t>
            </a:r>
            <a:r>
              <a:rPr lang="en-US" dirty="0" err="1"/>
              <a:t>liniji</a:t>
            </a:r>
            <a:r>
              <a:rPr lang="en-US" dirty="0"/>
              <a:t> </a:t>
            </a:r>
            <a:r>
              <a:rPr lang="en-US" dirty="0" err="1"/>
              <a:t>svako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odlučivanje</a:t>
            </a:r>
            <a:r>
              <a:rPr lang="en-US" dirty="0"/>
              <a:t>, </a:t>
            </a:r>
            <a:r>
              <a:rPr lang="en-US" dirty="0" err="1"/>
              <a:t>visoko</a:t>
            </a:r>
            <a:r>
              <a:rPr lang="en-US" dirty="0"/>
              <a:t> je </a:t>
            </a:r>
            <a:r>
              <a:rPr lang="en-US" dirty="0" err="1"/>
              <a:t>uslovljeno</a:t>
            </a:r>
            <a:r>
              <a:rPr lang="en-US" dirty="0"/>
              <a:t> </a:t>
            </a:r>
            <a:r>
              <a:rPr lang="en-US" dirty="0" err="1"/>
              <a:t>individualnim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 pa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stavovi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it-IT" dirty="0"/>
              <a:t>pojedinca, uverenje, vrednosti, interesi visoko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ugrađeni u izbor koji pravi.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smernice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inače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jer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pl-PL" dirty="0"/>
              <a:t>nam zapravo pomažu u donošenju odluka,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remetilački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otežati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sagledavanje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20023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Model intuitivnog odlučivanja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mtClean="0"/>
              <a:t>• Važna lična karakteristika donosioca odluka je i</a:t>
            </a:r>
            <a:r>
              <a:rPr lang="en-US" smtClean="0"/>
              <a:t> </a:t>
            </a:r>
            <a:r>
              <a:rPr lang="pl-PL" smtClean="0"/>
              <a:t>stav prema riziku, tačnije spremnost ili</a:t>
            </a:r>
          </a:p>
          <a:p>
            <a:pPr marL="0" indent="0">
              <a:buFontTx/>
              <a:buNone/>
            </a:pPr>
            <a:r>
              <a:rPr lang="en-US" smtClean="0"/>
              <a:t>nespremnost na rizik.</a:t>
            </a:r>
          </a:p>
          <a:p>
            <a:pPr marL="0" indent="0">
              <a:buFontTx/>
              <a:buNone/>
            </a:pPr>
            <a:r>
              <a:rPr lang="pl-PL" smtClean="0"/>
              <a:t>• Poznato je da je jedna od ključnih</a:t>
            </a:r>
          </a:p>
          <a:p>
            <a:pPr marL="0" indent="0">
              <a:buFontTx/>
              <a:buNone/>
            </a:pPr>
            <a:r>
              <a:rPr lang="en-US" smtClean="0"/>
              <a:t>karakteristika menadžera spremnost da</a:t>
            </a:r>
          </a:p>
          <a:p>
            <a:pPr marL="0" indent="0">
              <a:buFontTx/>
              <a:buNone/>
            </a:pPr>
            <a:r>
              <a:rPr lang="pl-PL" smtClean="0"/>
              <a:t>preuzme rizik, pa i odgovorost za donetu</a:t>
            </a:r>
          </a:p>
          <a:p>
            <a:pPr marL="0" indent="0">
              <a:buFontTx/>
              <a:buNone/>
            </a:pPr>
            <a:r>
              <a:rPr lang="en-US" smtClean="0"/>
              <a:t>odluku.</a:t>
            </a: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41649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ODLUKE</a:t>
            </a:r>
            <a:br>
              <a:rPr lang="en-US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pl-PL" i="1" dirty="0" smtClean="0"/>
              <a:t>„</a:t>
            </a:r>
            <a:r>
              <a:rPr lang="pl-PL" i="1" dirty="0"/>
              <a:t>Teže je promeniti odluku nego je doneti“ </a:t>
            </a:r>
            <a:r>
              <a:rPr lang="pl-PL" dirty="0"/>
              <a:t>(</a:t>
            </a:r>
            <a:r>
              <a:rPr lang="pl-PL" b="1" dirty="0"/>
              <a:t>Anon</a:t>
            </a:r>
            <a:r>
              <a:rPr lang="pl-PL" dirty="0"/>
              <a:t>)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rutinske</a:t>
            </a:r>
            <a:r>
              <a:rPr lang="en-US" dirty="0"/>
              <a:t>, </a:t>
            </a:r>
            <a:r>
              <a:rPr lang="en-US" dirty="0" smtClean="0"/>
              <a:t>a</a:t>
            </a:r>
            <a:r>
              <a:rPr lang="sr-Latn-R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/>
              <a:t>složene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Oni </a:t>
            </a:r>
            <a:r>
              <a:rPr lang="en-US" dirty="0" err="1"/>
              <a:t>prave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I </a:t>
            </a:r>
            <a:r>
              <a:rPr lang="en-US" dirty="0" err="1"/>
              <a:t>pravljenje</a:t>
            </a:r>
            <a:r>
              <a:rPr lang="en-US" dirty="0"/>
              <a:t> </a:t>
            </a:r>
            <a:r>
              <a:rPr lang="en-US" dirty="0" err="1"/>
              <a:t>rasporeda</a:t>
            </a:r>
            <a:r>
              <a:rPr lang="en-US" dirty="0"/>
              <a:t> </a:t>
            </a:r>
            <a:r>
              <a:rPr lang="en-US" dirty="0" err="1"/>
              <a:t>godišnjih</a:t>
            </a:r>
            <a:r>
              <a:rPr lang="en-US" dirty="0"/>
              <a:t> </a:t>
            </a:r>
            <a:r>
              <a:rPr lang="en-US" dirty="0" err="1"/>
              <a:t>odmora</a:t>
            </a:r>
            <a:r>
              <a:rPr lang="en-US" dirty="0"/>
              <a:t> </a:t>
            </a:r>
            <a:r>
              <a:rPr lang="en-US" dirty="0" err="1"/>
              <a:t>zahteva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pl-PL" dirty="0"/>
              <a:t>donošenje odluke ko može a ko ne da ide na odmor </a:t>
            </a:r>
            <a:r>
              <a:rPr lang="pl-PL" dirty="0" smtClean="0"/>
              <a:t>u </a:t>
            </a:r>
            <a:r>
              <a:rPr lang="sv-SE" dirty="0" smtClean="0"/>
              <a:t>određenom </a:t>
            </a:r>
            <a:r>
              <a:rPr lang="sv-SE" dirty="0"/>
              <a:t>periodu. Planiranje velikih </a:t>
            </a:r>
            <a:r>
              <a:rPr lang="sv-SE" dirty="0" smtClean="0"/>
              <a:t>projekata</a:t>
            </a:r>
            <a:r>
              <a:rPr lang="sr-Latn-RS" dirty="0" smtClean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25719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6072188" cy="1527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3200" b="1" smtClean="0"/>
              <a:t>MALI SAVETI ZA DONOŠENJE ODLUKA</a:t>
            </a:r>
            <a:br>
              <a:rPr lang="pl-PL" sz="3200" b="1" smtClean="0"/>
            </a:br>
            <a:r>
              <a:rPr lang="sr-Latn-CS" sz="3200" smtClean="0"/>
              <a:t/>
            </a:r>
            <a:br>
              <a:rPr lang="sr-Latn-CS" sz="3200" smtClean="0"/>
            </a:br>
            <a:endParaRPr lang="hr-HR" sz="320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58250" cy="50974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dirty="0" smtClean="0"/>
              <a:t> </a:t>
            </a:r>
            <a:r>
              <a:rPr lang="it-IT" b="1" i="1" dirty="0"/>
              <a:t>"Ako želite da se neka odluka ne donese, vi </a:t>
            </a:r>
            <a:r>
              <a:rPr lang="it-IT" b="1" i="1" dirty="0" smtClean="0"/>
              <a:t>izaberite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komisiju</a:t>
            </a:r>
            <a:r>
              <a:rPr lang="en-US" b="1" i="1" dirty="0" smtClean="0"/>
              <a:t> </a:t>
            </a:r>
            <a:r>
              <a:rPr lang="en-US" b="1" i="1" dirty="0"/>
              <a:t>od </a:t>
            </a:r>
            <a:r>
              <a:rPr lang="en-US" b="1" i="1" dirty="0" err="1"/>
              <a:t>sedam</a:t>
            </a:r>
            <a:r>
              <a:rPr lang="en-US" b="1" i="1" dirty="0"/>
              <a:t> </a:t>
            </a:r>
            <a:r>
              <a:rPr lang="en-US" b="1" i="1" dirty="0" err="1"/>
              <a:t>članova</a:t>
            </a:r>
            <a:r>
              <a:rPr lang="en-US" b="1" i="1" dirty="0"/>
              <a:t>!"- </a:t>
            </a:r>
            <a:r>
              <a:rPr lang="en-US" b="1" i="1" dirty="0" err="1"/>
              <a:t>Vinston</a:t>
            </a:r>
            <a:r>
              <a:rPr lang="en-US" b="1" i="1" dirty="0"/>
              <a:t> </a:t>
            </a:r>
            <a:r>
              <a:rPr lang="en-US" b="1" i="1" dirty="0" err="1"/>
              <a:t>Čerčil</a:t>
            </a:r>
            <a:endParaRPr lang="en-US" b="1" i="1" dirty="0"/>
          </a:p>
          <a:p>
            <a:pPr marL="0" indent="0">
              <a:buFontTx/>
              <a:buNone/>
              <a:defRPr/>
            </a:pPr>
            <a:r>
              <a:rPr lang="pl-PL" dirty="0"/>
              <a:t>• Ako u preduzeću postoje dva saradnika sa uvek</a:t>
            </a:r>
          </a:p>
          <a:p>
            <a:pPr marL="0" indent="0">
              <a:buFontTx/>
              <a:buNone/>
              <a:defRPr/>
            </a:pPr>
            <a:r>
              <a:rPr lang="en-US" dirty="0" err="1"/>
              <a:t>identičnim</a:t>
            </a:r>
            <a:r>
              <a:rPr lang="en-US" dirty="0"/>
              <a:t> </a:t>
            </a:r>
            <a:r>
              <a:rPr lang="en-US" dirty="0" err="1"/>
              <a:t>mišljenjima</a:t>
            </a:r>
            <a:r>
              <a:rPr lang="en-US" dirty="0"/>
              <a:t>, </a:t>
            </a:r>
            <a:r>
              <a:rPr lang="en-US" dirty="0" err="1"/>
              <a:t>jedan</a:t>
            </a:r>
            <a:r>
              <a:rPr lang="en-US" dirty="0"/>
              <a:t> je </a:t>
            </a:r>
            <a:r>
              <a:rPr lang="en-US" dirty="0" err="1"/>
              <a:t>suvišan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pl-PL" dirty="0"/>
              <a:t>• Donosite najmanji mogući broj odluka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Donosite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pravovremeno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Donosite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zasnovane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mišljenju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Izbegavajte</a:t>
            </a:r>
            <a:r>
              <a:rPr lang="en-US" dirty="0"/>
              <a:t> </a:t>
            </a:r>
            <a:r>
              <a:rPr lang="en-US" dirty="0" err="1"/>
              <a:t>impulsivne</a:t>
            </a:r>
            <a:r>
              <a:rPr lang="en-US" dirty="0"/>
              <a:t> </a:t>
            </a:r>
            <a:r>
              <a:rPr lang="en-US" dirty="0" err="1"/>
              <a:t>odluke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i="1" dirty="0"/>
              <a:t>"</a:t>
            </a:r>
            <a:r>
              <a:rPr lang="en-US" i="1" dirty="0" err="1"/>
              <a:t>Misli</a:t>
            </a:r>
            <a:r>
              <a:rPr lang="en-US" i="1" dirty="0"/>
              <a:t> </a:t>
            </a:r>
            <a:r>
              <a:rPr lang="en-US" i="1" dirty="0" err="1"/>
              <a:t>mnogo</a:t>
            </a:r>
            <a:r>
              <a:rPr lang="en-US" i="1" dirty="0"/>
              <a:t>, </a:t>
            </a:r>
            <a:r>
              <a:rPr lang="en-US" i="1" dirty="0" err="1"/>
              <a:t>kaži</a:t>
            </a:r>
            <a:r>
              <a:rPr lang="en-US" i="1" dirty="0"/>
              <a:t> </a:t>
            </a:r>
            <a:r>
              <a:rPr lang="en-US" i="1" dirty="0" err="1"/>
              <a:t>malo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ne </a:t>
            </a:r>
            <a:r>
              <a:rPr lang="en-US" i="1" dirty="0" err="1"/>
              <a:t>potpisuj</a:t>
            </a:r>
            <a:r>
              <a:rPr lang="en-US" i="1" dirty="0"/>
              <a:t> </a:t>
            </a:r>
            <a:r>
              <a:rPr lang="en-US" i="1" dirty="0" err="1"/>
              <a:t>ništa</a:t>
            </a:r>
            <a:r>
              <a:rPr lang="en-US" i="1" dirty="0"/>
              <a:t>"- </a:t>
            </a:r>
            <a:r>
              <a:rPr lang="en-US" i="1" dirty="0" err="1"/>
              <a:t>Dž.P</a:t>
            </a:r>
            <a:r>
              <a:rPr lang="en-US" i="1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Morgan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2688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111" y="2282861"/>
            <a:ext cx="8200589" cy="366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46526" y="0"/>
            <a:ext cx="8475418" cy="5868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670621" y="2638755"/>
            <a:ext cx="5487209" cy="1369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080"/>
              </a:lnSpc>
              <a:spcBef>
                <a:spcPts val="253"/>
              </a:spcBef>
            </a:pPr>
            <a:r>
              <a:rPr sz="4809" b="1" dirty="0">
                <a:solidFill>
                  <a:srgbClr val="FFFFCB"/>
                </a:solidFill>
                <a:latin typeface="Tahoma"/>
                <a:cs typeface="Tahoma"/>
              </a:rPr>
              <a:t>ORGANIZACIONA</a:t>
            </a:r>
            <a:endParaRPr sz="4809" dirty="0">
              <a:latin typeface="Tahoma"/>
              <a:cs typeface="Tahoma"/>
            </a:endParaRPr>
          </a:p>
          <a:p>
            <a:pPr marL="1205453" marR="1250496" algn="ctr">
              <a:lnSpc>
                <a:spcPts val="5706"/>
              </a:lnSpc>
              <a:spcBef>
                <a:spcPts val="31"/>
              </a:spcBef>
            </a:pPr>
            <a:r>
              <a:rPr sz="7214" b="1" baseline="-2301" dirty="0">
                <a:solidFill>
                  <a:srgbClr val="FFFFCB"/>
                </a:solidFill>
                <a:latin typeface="Tahoma"/>
                <a:cs typeface="Tahoma"/>
              </a:rPr>
              <a:t>KULTURA</a:t>
            </a:r>
            <a:r>
              <a:rPr lang="en-US" sz="7214" b="1" baseline="-2301" dirty="0">
                <a:solidFill>
                  <a:srgbClr val="FFFFCB"/>
                </a:solidFill>
                <a:latin typeface="Tahoma"/>
                <a:cs typeface="Tahoma"/>
              </a:rPr>
              <a:t> I UČENJE</a:t>
            </a:r>
            <a:endParaRPr sz="4809" dirty="0">
              <a:latin typeface="Tahoma"/>
              <a:cs typeface="Tahoma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49566" y="299004"/>
            <a:ext cx="5487209" cy="1369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080"/>
              </a:lnSpc>
              <a:spcBef>
                <a:spcPts val="253"/>
              </a:spcBef>
            </a:pPr>
            <a:r>
              <a:rPr lang="en-US" sz="4809" b="1" dirty="0">
                <a:solidFill>
                  <a:srgbClr val="FFFFCB"/>
                </a:solidFill>
                <a:latin typeface="Tahoma"/>
                <a:cs typeface="Tahoma"/>
              </a:rPr>
              <a:t/>
            </a:r>
            <a:br>
              <a:rPr lang="en-US" sz="4809" b="1" dirty="0">
                <a:solidFill>
                  <a:srgbClr val="FFFFCB"/>
                </a:solidFill>
                <a:latin typeface="Tahoma"/>
                <a:cs typeface="Tahoma"/>
              </a:rPr>
            </a:br>
            <a:r>
              <a:rPr lang="en-US" sz="7214" b="1" baseline="-2301" dirty="0" err="1">
                <a:solidFill>
                  <a:srgbClr val="FFFFCB"/>
                </a:solidFill>
                <a:latin typeface="Tahoma"/>
                <a:cs typeface="Tahoma"/>
              </a:rPr>
              <a:t>Organizacija</a:t>
            </a:r>
            <a:r>
              <a:rPr lang="en-US" sz="7214" b="1" baseline="-2301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lang="en-US" sz="7214" b="1" baseline="-2301" dirty="0" err="1">
                <a:solidFill>
                  <a:srgbClr val="FFFFCB"/>
                </a:solidFill>
                <a:latin typeface="Tahoma"/>
                <a:cs typeface="Tahoma"/>
              </a:rPr>
              <a:t>rada</a:t>
            </a:r>
            <a:r>
              <a:rPr lang="en-US" sz="7214" b="1" baseline="-2301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lang="en-US" sz="7214" b="1" baseline="-2301" dirty="0" err="1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lang="en-US" sz="7214" b="1" baseline="-2301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lang="en-US" sz="7214" b="1" baseline="-2301" dirty="0" err="1">
                <a:solidFill>
                  <a:srgbClr val="FFFFCB"/>
                </a:solidFill>
                <a:latin typeface="Tahoma"/>
                <a:cs typeface="Tahoma"/>
              </a:rPr>
              <a:t>zaštite</a:t>
            </a:r>
            <a:r>
              <a:rPr lang="en-US" sz="7214" b="1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lang="en-US" sz="5410" b="1" dirty="0" err="1">
                <a:solidFill>
                  <a:srgbClr val="FFFFCB"/>
                </a:solidFill>
                <a:latin typeface="Tahoma"/>
                <a:cs typeface="Tahoma"/>
              </a:rPr>
              <a:t>na</a:t>
            </a:r>
            <a:r>
              <a:rPr lang="en-US" sz="5410" b="1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lang="en-US" sz="5410" b="1" dirty="0" err="1">
                <a:solidFill>
                  <a:srgbClr val="FFFFCB"/>
                </a:solidFill>
                <a:latin typeface="Tahoma"/>
                <a:cs typeface="Tahoma"/>
              </a:rPr>
              <a:t>radu</a:t>
            </a:r>
            <a:endParaRPr sz="3607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0199243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2143" y="2779843"/>
            <a:ext cx="4109443" cy="2597134"/>
          </a:xfrm>
          <a:custGeom>
            <a:avLst/>
            <a:gdLst/>
            <a:ahLst/>
            <a:cxnLst/>
            <a:rect l="l" t="t" r="r" b="b"/>
            <a:pathLst>
              <a:path w="4101833" h="2592324">
                <a:moveTo>
                  <a:pt x="2051304" y="0"/>
                </a:moveTo>
                <a:lnTo>
                  <a:pt x="1883039" y="4299"/>
                </a:lnTo>
                <a:lnTo>
                  <a:pt x="1718525" y="16973"/>
                </a:lnTo>
                <a:lnTo>
                  <a:pt x="1558290" y="37688"/>
                </a:lnTo>
                <a:lnTo>
                  <a:pt x="1402860" y="66111"/>
                </a:lnTo>
                <a:lnTo>
                  <a:pt x="1252763" y="101905"/>
                </a:lnTo>
                <a:lnTo>
                  <a:pt x="1108527" y="144738"/>
                </a:lnTo>
                <a:lnTo>
                  <a:pt x="970680" y="194274"/>
                </a:lnTo>
                <a:lnTo>
                  <a:pt x="839748" y="250179"/>
                </a:lnTo>
                <a:lnTo>
                  <a:pt x="716259" y="312120"/>
                </a:lnTo>
                <a:lnTo>
                  <a:pt x="600741" y="379761"/>
                </a:lnTo>
                <a:lnTo>
                  <a:pt x="493721" y="452769"/>
                </a:lnTo>
                <a:lnTo>
                  <a:pt x="395727" y="530809"/>
                </a:lnTo>
                <a:lnTo>
                  <a:pt x="307287" y="613546"/>
                </a:lnTo>
                <a:lnTo>
                  <a:pt x="228926" y="700647"/>
                </a:lnTo>
                <a:lnTo>
                  <a:pt x="161174" y="791777"/>
                </a:lnTo>
                <a:lnTo>
                  <a:pt x="104558" y="886602"/>
                </a:lnTo>
                <a:lnTo>
                  <a:pt x="59605" y="984787"/>
                </a:lnTo>
                <a:lnTo>
                  <a:pt x="26842" y="1085998"/>
                </a:lnTo>
                <a:lnTo>
                  <a:pt x="6798" y="1189901"/>
                </a:lnTo>
                <a:lnTo>
                  <a:pt x="0" y="1296162"/>
                </a:lnTo>
                <a:lnTo>
                  <a:pt x="6798" y="1402525"/>
                </a:lnTo>
                <a:lnTo>
                  <a:pt x="26842" y="1506510"/>
                </a:lnTo>
                <a:lnTo>
                  <a:pt x="59605" y="1607784"/>
                </a:lnTo>
                <a:lnTo>
                  <a:pt x="104558" y="1706014"/>
                </a:lnTo>
                <a:lnTo>
                  <a:pt x="161174" y="1800867"/>
                </a:lnTo>
                <a:lnTo>
                  <a:pt x="228926" y="1892012"/>
                </a:lnTo>
                <a:lnTo>
                  <a:pt x="307287" y="1979115"/>
                </a:lnTo>
                <a:lnTo>
                  <a:pt x="395727" y="2061843"/>
                </a:lnTo>
                <a:lnTo>
                  <a:pt x="493721" y="2139865"/>
                </a:lnTo>
                <a:lnTo>
                  <a:pt x="600741" y="2212847"/>
                </a:lnTo>
                <a:lnTo>
                  <a:pt x="716259" y="2280458"/>
                </a:lnTo>
                <a:lnTo>
                  <a:pt x="839748" y="2342363"/>
                </a:lnTo>
                <a:lnTo>
                  <a:pt x="970680" y="2398231"/>
                </a:lnTo>
                <a:lnTo>
                  <a:pt x="1108527" y="2447729"/>
                </a:lnTo>
                <a:lnTo>
                  <a:pt x="1252763" y="2490525"/>
                </a:lnTo>
                <a:lnTo>
                  <a:pt x="1402860" y="2526286"/>
                </a:lnTo>
                <a:lnTo>
                  <a:pt x="1558290" y="2554678"/>
                </a:lnTo>
                <a:lnTo>
                  <a:pt x="1718525" y="2575371"/>
                </a:lnTo>
                <a:lnTo>
                  <a:pt x="1883039" y="2588030"/>
                </a:lnTo>
                <a:lnTo>
                  <a:pt x="2051304" y="2592324"/>
                </a:lnTo>
                <a:lnTo>
                  <a:pt x="2219458" y="2588030"/>
                </a:lnTo>
                <a:lnTo>
                  <a:pt x="2383872" y="2575371"/>
                </a:lnTo>
                <a:lnTo>
                  <a:pt x="2544018" y="2554678"/>
                </a:lnTo>
                <a:lnTo>
                  <a:pt x="2699369" y="2526286"/>
                </a:lnTo>
                <a:lnTo>
                  <a:pt x="2849396" y="2490525"/>
                </a:lnTo>
                <a:lnTo>
                  <a:pt x="2993571" y="2447729"/>
                </a:lnTo>
                <a:lnTo>
                  <a:pt x="3131365" y="2398231"/>
                </a:lnTo>
                <a:lnTo>
                  <a:pt x="3262252" y="2342363"/>
                </a:lnTo>
                <a:lnTo>
                  <a:pt x="3385702" y="2280458"/>
                </a:lnTo>
                <a:lnTo>
                  <a:pt x="3501188" y="2212847"/>
                </a:lnTo>
                <a:lnTo>
                  <a:pt x="3608181" y="2139865"/>
                </a:lnTo>
                <a:lnTo>
                  <a:pt x="3706154" y="2061843"/>
                </a:lnTo>
                <a:lnTo>
                  <a:pt x="3794579" y="1979115"/>
                </a:lnTo>
                <a:lnTo>
                  <a:pt x="3872927" y="1892012"/>
                </a:lnTo>
                <a:lnTo>
                  <a:pt x="3940670" y="1800867"/>
                </a:lnTo>
                <a:lnTo>
                  <a:pt x="3997280" y="1706014"/>
                </a:lnTo>
                <a:lnTo>
                  <a:pt x="4042230" y="1607784"/>
                </a:lnTo>
                <a:lnTo>
                  <a:pt x="4074991" y="1506510"/>
                </a:lnTo>
                <a:lnTo>
                  <a:pt x="4095034" y="1402525"/>
                </a:lnTo>
                <a:lnTo>
                  <a:pt x="4101833" y="1296162"/>
                </a:lnTo>
                <a:lnTo>
                  <a:pt x="4095034" y="1189901"/>
                </a:lnTo>
                <a:lnTo>
                  <a:pt x="4074991" y="1085998"/>
                </a:lnTo>
                <a:lnTo>
                  <a:pt x="4042230" y="984787"/>
                </a:lnTo>
                <a:lnTo>
                  <a:pt x="3997280" y="886602"/>
                </a:lnTo>
                <a:lnTo>
                  <a:pt x="3940670" y="791777"/>
                </a:lnTo>
                <a:lnTo>
                  <a:pt x="3872927" y="700647"/>
                </a:lnTo>
                <a:lnTo>
                  <a:pt x="3794579" y="613546"/>
                </a:lnTo>
                <a:lnTo>
                  <a:pt x="3706154" y="530809"/>
                </a:lnTo>
                <a:lnTo>
                  <a:pt x="3608181" y="452769"/>
                </a:lnTo>
                <a:lnTo>
                  <a:pt x="3501188" y="379761"/>
                </a:lnTo>
                <a:lnTo>
                  <a:pt x="3385702" y="312120"/>
                </a:lnTo>
                <a:lnTo>
                  <a:pt x="3262252" y="250179"/>
                </a:lnTo>
                <a:lnTo>
                  <a:pt x="3131365" y="194274"/>
                </a:lnTo>
                <a:lnTo>
                  <a:pt x="2993571" y="144738"/>
                </a:lnTo>
                <a:lnTo>
                  <a:pt x="2849396" y="101905"/>
                </a:lnTo>
                <a:lnTo>
                  <a:pt x="2699369" y="66111"/>
                </a:lnTo>
                <a:lnTo>
                  <a:pt x="2544018" y="37688"/>
                </a:lnTo>
                <a:lnTo>
                  <a:pt x="2383872" y="16973"/>
                </a:lnTo>
                <a:lnTo>
                  <a:pt x="2219458" y="4299"/>
                </a:lnTo>
                <a:lnTo>
                  <a:pt x="2051304" y="0"/>
                </a:lnTo>
                <a:close/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5010" y="2779843"/>
            <a:ext cx="4184270" cy="2668894"/>
          </a:xfrm>
          <a:custGeom>
            <a:avLst/>
            <a:gdLst/>
            <a:ahLst/>
            <a:cxnLst/>
            <a:rect l="l" t="t" r="r" b="b"/>
            <a:pathLst>
              <a:path w="4176521" h="2663952">
                <a:moveTo>
                  <a:pt x="2088641" y="0"/>
                </a:moveTo>
                <a:lnTo>
                  <a:pt x="1917321" y="4412"/>
                </a:lnTo>
                <a:lnTo>
                  <a:pt x="1749818" y="17420"/>
                </a:lnTo>
                <a:lnTo>
                  <a:pt x="1586670" y="38684"/>
                </a:lnTo>
                <a:lnTo>
                  <a:pt x="1428414" y="67860"/>
                </a:lnTo>
                <a:lnTo>
                  <a:pt x="1275588" y="104608"/>
                </a:lnTo>
                <a:lnTo>
                  <a:pt x="1128727" y="148585"/>
                </a:lnTo>
                <a:lnTo>
                  <a:pt x="988371" y="199450"/>
                </a:lnTo>
                <a:lnTo>
                  <a:pt x="855055" y="256861"/>
                </a:lnTo>
                <a:lnTo>
                  <a:pt x="729317" y="320476"/>
                </a:lnTo>
                <a:lnTo>
                  <a:pt x="611695" y="389953"/>
                </a:lnTo>
                <a:lnTo>
                  <a:pt x="502725" y="464951"/>
                </a:lnTo>
                <a:lnTo>
                  <a:pt x="402945" y="545128"/>
                </a:lnTo>
                <a:lnTo>
                  <a:pt x="312892" y="630142"/>
                </a:lnTo>
                <a:lnTo>
                  <a:pt x="233103" y="719652"/>
                </a:lnTo>
                <a:lnTo>
                  <a:pt x="164115" y="813315"/>
                </a:lnTo>
                <a:lnTo>
                  <a:pt x="106466" y="910791"/>
                </a:lnTo>
                <a:lnTo>
                  <a:pt x="60693" y="1011736"/>
                </a:lnTo>
                <a:lnTo>
                  <a:pt x="27332" y="1115810"/>
                </a:lnTo>
                <a:lnTo>
                  <a:pt x="6922" y="1222670"/>
                </a:lnTo>
                <a:lnTo>
                  <a:pt x="0" y="1331976"/>
                </a:lnTo>
                <a:lnTo>
                  <a:pt x="6922" y="1441178"/>
                </a:lnTo>
                <a:lnTo>
                  <a:pt x="27332" y="1547956"/>
                </a:lnTo>
                <a:lnTo>
                  <a:pt x="60693" y="1651967"/>
                </a:lnTo>
                <a:lnTo>
                  <a:pt x="106466" y="1752868"/>
                </a:lnTo>
                <a:lnTo>
                  <a:pt x="164115" y="1850314"/>
                </a:lnTo>
                <a:lnTo>
                  <a:pt x="233103" y="1943963"/>
                </a:lnTo>
                <a:lnTo>
                  <a:pt x="312892" y="2033471"/>
                </a:lnTo>
                <a:lnTo>
                  <a:pt x="402945" y="2118494"/>
                </a:lnTo>
                <a:lnTo>
                  <a:pt x="502725" y="2198689"/>
                </a:lnTo>
                <a:lnTo>
                  <a:pt x="611695" y="2273712"/>
                </a:lnTo>
                <a:lnTo>
                  <a:pt x="729317" y="2343221"/>
                </a:lnTo>
                <a:lnTo>
                  <a:pt x="855055" y="2406871"/>
                </a:lnTo>
                <a:lnTo>
                  <a:pt x="988371" y="2464319"/>
                </a:lnTo>
                <a:lnTo>
                  <a:pt x="1128727" y="2515222"/>
                </a:lnTo>
                <a:lnTo>
                  <a:pt x="1275588" y="2559236"/>
                </a:lnTo>
                <a:lnTo>
                  <a:pt x="1428414" y="2596018"/>
                </a:lnTo>
                <a:lnTo>
                  <a:pt x="1586670" y="2625224"/>
                </a:lnTo>
                <a:lnTo>
                  <a:pt x="1749818" y="2646510"/>
                </a:lnTo>
                <a:lnTo>
                  <a:pt x="1917321" y="2659534"/>
                </a:lnTo>
                <a:lnTo>
                  <a:pt x="2088641" y="2663952"/>
                </a:lnTo>
                <a:lnTo>
                  <a:pt x="2259853" y="2659534"/>
                </a:lnTo>
                <a:lnTo>
                  <a:pt x="2427258" y="2646510"/>
                </a:lnTo>
                <a:lnTo>
                  <a:pt x="2590319" y="2625224"/>
                </a:lnTo>
                <a:lnTo>
                  <a:pt x="2748497" y="2596018"/>
                </a:lnTo>
                <a:lnTo>
                  <a:pt x="2901255" y="2559236"/>
                </a:lnTo>
                <a:lnTo>
                  <a:pt x="3048055" y="2515222"/>
                </a:lnTo>
                <a:lnTo>
                  <a:pt x="3188360" y="2464319"/>
                </a:lnTo>
                <a:lnTo>
                  <a:pt x="3321631" y="2406871"/>
                </a:lnTo>
                <a:lnTo>
                  <a:pt x="3447330" y="2343221"/>
                </a:lnTo>
                <a:lnTo>
                  <a:pt x="3564921" y="2273712"/>
                </a:lnTo>
                <a:lnTo>
                  <a:pt x="3673865" y="2198689"/>
                </a:lnTo>
                <a:lnTo>
                  <a:pt x="3773625" y="2118494"/>
                </a:lnTo>
                <a:lnTo>
                  <a:pt x="3863662" y="2033471"/>
                </a:lnTo>
                <a:lnTo>
                  <a:pt x="3943439" y="1943963"/>
                </a:lnTo>
                <a:lnTo>
                  <a:pt x="4012418" y="1850314"/>
                </a:lnTo>
                <a:lnTo>
                  <a:pt x="4070061" y="1752868"/>
                </a:lnTo>
                <a:lnTo>
                  <a:pt x="4115831" y="1651967"/>
                </a:lnTo>
                <a:lnTo>
                  <a:pt x="4149189" y="1547956"/>
                </a:lnTo>
                <a:lnTo>
                  <a:pt x="4169599" y="1441178"/>
                </a:lnTo>
                <a:lnTo>
                  <a:pt x="4176521" y="1331976"/>
                </a:lnTo>
                <a:lnTo>
                  <a:pt x="4169599" y="1222670"/>
                </a:lnTo>
                <a:lnTo>
                  <a:pt x="4149189" y="1115810"/>
                </a:lnTo>
                <a:lnTo>
                  <a:pt x="4115831" y="1011736"/>
                </a:lnTo>
                <a:lnTo>
                  <a:pt x="4070061" y="910791"/>
                </a:lnTo>
                <a:lnTo>
                  <a:pt x="4012418" y="813315"/>
                </a:lnTo>
                <a:lnTo>
                  <a:pt x="3943439" y="719652"/>
                </a:lnTo>
                <a:lnTo>
                  <a:pt x="3863662" y="630142"/>
                </a:lnTo>
                <a:lnTo>
                  <a:pt x="3773625" y="545128"/>
                </a:lnTo>
                <a:lnTo>
                  <a:pt x="3673865" y="464951"/>
                </a:lnTo>
                <a:lnTo>
                  <a:pt x="3564921" y="389953"/>
                </a:lnTo>
                <a:lnTo>
                  <a:pt x="3447330" y="320476"/>
                </a:lnTo>
                <a:lnTo>
                  <a:pt x="3321631" y="256861"/>
                </a:lnTo>
                <a:lnTo>
                  <a:pt x="3188360" y="199450"/>
                </a:lnTo>
                <a:lnTo>
                  <a:pt x="3048055" y="148585"/>
                </a:lnTo>
                <a:lnTo>
                  <a:pt x="2901255" y="104608"/>
                </a:lnTo>
                <a:lnTo>
                  <a:pt x="2748497" y="67860"/>
                </a:lnTo>
                <a:lnTo>
                  <a:pt x="2590319" y="38684"/>
                </a:lnTo>
                <a:lnTo>
                  <a:pt x="2427258" y="17420"/>
                </a:lnTo>
                <a:lnTo>
                  <a:pt x="2259853" y="4412"/>
                </a:lnTo>
                <a:lnTo>
                  <a:pt x="2088641" y="0"/>
                </a:lnTo>
                <a:close/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9288" y="4726549"/>
            <a:ext cx="2597120" cy="1948232"/>
          </a:xfrm>
          <a:custGeom>
            <a:avLst/>
            <a:gdLst/>
            <a:ahLst/>
            <a:cxnLst/>
            <a:rect l="l" t="t" r="r" b="b"/>
            <a:pathLst>
              <a:path w="2592311" h="1944624">
                <a:moveTo>
                  <a:pt x="1296161" y="0"/>
                </a:moveTo>
                <a:lnTo>
                  <a:pt x="1189901" y="3221"/>
                </a:lnTo>
                <a:lnTo>
                  <a:pt x="1085998" y="12720"/>
                </a:lnTo>
                <a:lnTo>
                  <a:pt x="984787" y="28245"/>
                </a:lnTo>
                <a:lnTo>
                  <a:pt x="886602" y="49548"/>
                </a:lnTo>
                <a:lnTo>
                  <a:pt x="791777" y="76378"/>
                </a:lnTo>
                <a:lnTo>
                  <a:pt x="700647" y="108486"/>
                </a:lnTo>
                <a:lnTo>
                  <a:pt x="613546" y="145622"/>
                </a:lnTo>
                <a:lnTo>
                  <a:pt x="530809" y="187537"/>
                </a:lnTo>
                <a:lnTo>
                  <a:pt x="452769" y="233980"/>
                </a:lnTo>
                <a:lnTo>
                  <a:pt x="379761" y="284702"/>
                </a:lnTo>
                <a:lnTo>
                  <a:pt x="312120" y="339453"/>
                </a:lnTo>
                <a:lnTo>
                  <a:pt x="250179" y="397983"/>
                </a:lnTo>
                <a:lnTo>
                  <a:pt x="194274" y="460043"/>
                </a:lnTo>
                <a:lnTo>
                  <a:pt x="144738" y="525382"/>
                </a:lnTo>
                <a:lnTo>
                  <a:pt x="101905" y="593752"/>
                </a:lnTo>
                <a:lnTo>
                  <a:pt x="66111" y="664902"/>
                </a:lnTo>
                <a:lnTo>
                  <a:pt x="37688" y="738583"/>
                </a:lnTo>
                <a:lnTo>
                  <a:pt x="16973" y="814545"/>
                </a:lnTo>
                <a:lnTo>
                  <a:pt x="4299" y="892537"/>
                </a:lnTo>
                <a:lnTo>
                  <a:pt x="0" y="972312"/>
                </a:lnTo>
                <a:lnTo>
                  <a:pt x="4299" y="1052086"/>
                </a:lnTo>
                <a:lnTo>
                  <a:pt x="16973" y="1130078"/>
                </a:lnTo>
                <a:lnTo>
                  <a:pt x="37688" y="1206040"/>
                </a:lnTo>
                <a:lnTo>
                  <a:pt x="66111" y="1279721"/>
                </a:lnTo>
                <a:lnTo>
                  <a:pt x="101905" y="1350871"/>
                </a:lnTo>
                <a:lnTo>
                  <a:pt x="144738" y="1419241"/>
                </a:lnTo>
                <a:lnTo>
                  <a:pt x="194274" y="1484580"/>
                </a:lnTo>
                <a:lnTo>
                  <a:pt x="250179" y="1546640"/>
                </a:lnTo>
                <a:lnTo>
                  <a:pt x="312120" y="1605170"/>
                </a:lnTo>
                <a:lnTo>
                  <a:pt x="379761" y="1659921"/>
                </a:lnTo>
                <a:lnTo>
                  <a:pt x="452769" y="1710643"/>
                </a:lnTo>
                <a:lnTo>
                  <a:pt x="530809" y="1757086"/>
                </a:lnTo>
                <a:lnTo>
                  <a:pt x="613546" y="1799001"/>
                </a:lnTo>
                <a:lnTo>
                  <a:pt x="700647" y="1836137"/>
                </a:lnTo>
                <a:lnTo>
                  <a:pt x="791777" y="1868245"/>
                </a:lnTo>
                <a:lnTo>
                  <a:pt x="886602" y="1895075"/>
                </a:lnTo>
                <a:lnTo>
                  <a:pt x="984787" y="1916378"/>
                </a:lnTo>
                <a:lnTo>
                  <a:pt x="1085998" y="1931903"/>
                </a:lnTo>
                <a:lnTo>
                  <a:pt x="1189901" y="1941402"/>
                </a:lnTo>
                <a:lnTo>
                  <a:pt x="1296162" y="1944624"/>
                </a:lnTo>
                <a:lnTo>
                  <a:pt x="1402525" y="1941402"/>
                </a:lnTo>
                <a:lnTo>
                  <a:pt x="1506510" y="1931903"/>
                </a:lnTo>
                <a:lnTo>
                  <a:pt x="1607783" y="1916378"/>
                </a:lnTo>
                <a:lnTo>
                  <a:pt x="1706013" y="1895075"/>
                </a:lnTo>
                <a:lnTo>
                  <a:pt x="1800865" y="1868245"/>
                </a:lnTo>
                <a:lnTo>
                  <a:pt x="1892009" y="1836137"/>
                </a:lnTo>
                <a:lnTo>
                  <a:pt x="1979111" y="1799001"/>
                </a:lnTo>
                <a:lnTo>
                  <a:pt x="2061839" y="1757086"/>
                </a:lnTo>
                <a:lnTo>
                  <a:pt x="2139860" y="1710643"/>
                </a:lnTo>
                <a:lnTo>
                  <a:pt x="2212841" y="1659921"/>
                </a:lnTo>
                <a:lnTo>
                  <a:pt x="2280450" y="1605170"/>
                </a:lnTo>
                <a:lnTo>
                  <a:pt x="2342355" y="1546640"/>
                </a:lnTo>
                <a:lnTo>
                  <a:pt x="2398222" y="1484580"/>
                </a:lnTo>
                <a:lnTo>
                  <a:pt x="2447719" y="1419241"/>
                </a:lnTo>
                <a:lnTo>
                  <a:pt x="2490514" y="1350871"/>
                </a:lnTo>
                <a:lnTo>
                  <a:pt x="2526274" y="1279721"/>
                </a:lnTo>
                <a:lnTo>
                  <a:pt x="2554666" y="1206040"/>
                </a:lnTo>
                <a:lnTo>
                  <a:pt x="2575358" y="1130078"/>
                </a:lnTo>
                <a:lnTo>
                  <a:pt x="2588017" y="1052086"/>
                </a:lnTo>
                <a:lnTo>
                  <a:pt x="2592311" y="972311"/>
                </a:lnTo>
                <a:lnTo>
                  <a:pt x="2588017" y="892537"/>
                </a:lnTo>
                <a:lnTo>
                  <a:pt x="2575358" y="814545"/>
                </a:lnTo>
                <a:lnTo>
                  <a:pt x="2554666" y="738583"/>
                </a:lnTo>
                <a:lnTo>
                  <a:pt x="2526274" y="664902"/>
                </a:lnTo>
                <a:lnTo>
                  <a:pt x="2490514" y="593752"/>
                </a:lnTo>
                <a:lnTo>
                  <a:pt x="2447719" y="525382"/>
                </a:lnTo>
                <a:lnTo>
                  <a:pt x="2398222" y="460043"/>
                </a:lnTo>
                <a:lnTo>
                  <a:pt x="2342355" y="397983"/>
                </a:lnTo>
                <a:lnTo>
                  <a:pt x="2280450" y="339453"/>
                </a:lnTo>
                <a:lnTo>
                  <a:pt x="2212841" y="284702"/>
                </a:lnTo>
                <a:lnTo>
                  <a:pt x="2139860" y="233980"/>
                </a:lnTo>
                <a:lnTo>
                  <a:pt x="2061839" y="187537"/>
                </a:lnTo>
                <a:lnTo>
                  <a:pt x="1979111" y="145622"/>
                </a:lnTo>
                <a:lnTo>
                  <a:pt x="1892009" y="108486"/>
                </a:lnTo>
                <a:lnTo>
                  <a:pt x="1800865" y="76378"/>
                </a:lnTo>
                <a:lnTo>
                  <a:pt x="1706013" y="49548"/>
                </a:lnTo>
                <a:lnTo>
                  <a:pt x="1607783" y="28245"/>
                </a:lnTo>
                <a:lnTo>
                  <a:pt x="1506510" y="12720"/>
                </a:lnTo>
                <a:lnTo>
                  <a:pt x="1402525" y="3221"/>
                </a:lnTo>
                <a:lnTo>
                  <a:pt x="1296161" y="0"/>
                </a:lnTo>
                <a:close/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9288" y="1553802"/>
            <a:ext cx="2597120" cy="1873417"/>
          </a:xfrm>
          <a:custGeom>
            <a:avLst/>
            <a:gdLst/>
            <a:ahLst/>
            <a:cxnLst/>
            <a:rect l="l" t="t" r="r" b="b"/>
            <a:pathLst>
              <a:path w="2592311" h="1869948">
                <a:moveTo>
                  <a:pt x="1296162" y="0"/>
                </a:moveTo>
                <a:lnTo>
                  <a:pt x="1189901" y="3097"/>
                </a:lnTo>
                <a:lnTo>
                  <a:pt x="1085998" y="12230"/>
                </a:lnTo>
                <a:lnTo>
                  <a:pt x="984787" y="27157"/>
                </a:lnTo>
                <a:lnTo>
                  <a:pt x="886602" y="47640"/>
                </a:lnTo>
                <a:lnTo>
                  <a:pt x="791777" y="73437"/>
                </a:lnTo>
                <a:lnTo>
                  <a:pt x="700647" y="104310"/>
                </a:lnTo>
                <a:lnTo>
                  <a:pt x="613546" y="140017"/>
                </a:lnTo>
                <a:lnTo>
                  <a:pt x="530809" y="180319"/>
                </a:lnTo>
                <a:lnTo>
                  <a:pt x="452769" y="224976"/>
                </a:lnTo>
                <a:lnTo>
                  <a:pt x="379761" y="273748"/>
                </a:lnTo>
                <a:lnTo>
                  <a:pt x="312120" y="326395"/>
                </a:lnTo>
                <a:lnTo>
                  <a:pt x="250179" y="382676"/>
                </a:lnTo>
                <a:lnTo>
                  <a:pt x="194274" y="442352"/>
                </a:lnTo>
                <a:lnTo>
                  <a:pt x="144738" y="505183"/>
                </a:lnTo>
                <a:lnTo>
                  <a:pt x="101905" y="570928"/>
                </a:lnTo>
                <a:lnTo>
                  <a:pt x="66111" y="639348"/>
                </a:lnTo>
                <a:lnTo>
                  <a:pt x="37688" y="710203"/>
                </a:lnTo>
                <a:lnTo>
                  <a:pt x="16973" y="783252"/>
                </a:lnTo>
                <a:lnTo>
                  <a:pt x="4299" y="858255"/>
                </a:lnTo>
                <a:lnTo>
                  <a:pt x="0" y="934973"/>
                </a:lnTo>
                <a:lnTo>
                  <a:pt x="4299" y="1011692"/>
                </a:lnTo>
                <a:lnTo>
                  <a:pt x="16973" y="1086695"/>
                </a:lnTo>
                <a:lnTo>
                  <a:pt x="37688" y="1159744"/>
                </a:lnTo>
                <a:lnTo>
                  <a:pt x="66111" y="1230599"/>
                </a:lnTo>
                <a:lnTo>
                  <a:pt x="101905" y="1299019"/>
                </a:lnTo>
                <a:lnTo>
                  <a:pt x="144738" y="1364764"/>
                </a:lnTo>
                <a:lnTo>
                  <a:pt x="194274" y="1427595"/>
                </a:lnTo>
                <a:lnTo>
                  <a:pt x="250179" y="1487271"/>
                </a:lnTo>
                <a:lnTo>
                  <a:pt x="312120" y="1543552"/>
                </a:lnTo>
                <a:lnTo>
                  <a:pt x="379761" y="1596199"/>
                </a:lnTo>
                <a:lnTo>
                  <a:pt x="452769" y="1644971"/>
                </a:lnTo>
                <a:lnTo>
                  <a:pt x="530809" y="1689628"/>
                </a:lnTo>
                <a:lnTo>
                  <a:pt x="613546" y="1729930"/>
                </a:lnTo>
                <a:lnTo>
                  <a:pt x="700647" y="1765637"/>
                </a:lnTo>
                <a:lnTo>
                  <a:pt x="791777" y="1796510"/>
                </a:lnTo>
                <a:lnTo>
                  <a:pt x="886602" y="1822307"/>
                </a:lnTo>
                <a:lnTo>
                  <a:pt x="984787" y="1842790"/>
                </a:lnTo>
                <a:lnTo>
                  <a:pt x="1085998" y="1857717"/>
                </a:lnTo>
                <a:lnTo>
                  <a:pt x="1189901" y="1866850"/>
                </a:lnTo>
                <a:lnTo>
                  <a:pt x="1296162" y="1869948"/>
                </a:lnTo>
                <a:lnTo>
                  <a:pt x="1402525" y="1866850"/>
                </a:lnTo>
                <a:lnTo>
                  <a:pt x="1506510" y="1857717"/>
                </a:lnTo>
                <a:lnTo>
                  <a:pt x="1607783" y="1842790"/>
                </a:lnTo>
                <a:lnTo>
                  <a:pt x="1706013" y="1822307"/>
                </a:lnTo>
                <a:lnTo>
                  <a:pt x="1800865" y="1796510"/>
                </a:lnTo>
                <a:lnTo>
                  <a:pt x="1892009" y="1765637"/>
                </a:lnTo>
                <a:lnTo>
                  <a:pt x="1979111" y="1729930"/>
                </a:lnTo>
                <a:lnTo>
                  <a:pt x="2061839" y="1689628"/>
                </a:lnTo>
                <a:lnTo>
                  <a:pt x="2139860" y="1644971"/>
                </a:lnTo>
                <a:lnTo>
                  <a:pt x="2212841" y="1596199"/>
                </a:lnTo>
                <a:lnTo>
                  <a:pt x="2280450" y="1543552"/>
                </a:lnTo>
                <a:lnTo>
                  <a:pt x="2342355" y="1487271"/>
                </a:lnTo>
                <a:lnTo>
                  <a:pt x="2398222" y="1427595"/>
                </a:lnTo>
                <a:lnTo>
                  <a:pt x="2447719" y="1364764"/>
                </a:lnTo>
                <a:lnTo>
                  <a:pt x="2490514" y="1299019"/>
                </a:lnTo>
                <a:lnTo>
                  <a:pt x="2526274" y="1230599"/>
                </a:lnTo>
                <a:lnTo>
                  <a:pt x="2554666" y="1159744"/>
                </a:lnTo>
                <a:lnTo>
                  <a:pt x="2575358" y="1086695"/>
                </a:lnTo>
                <a:lnTo>
                  <a:pt x="2588017" y="1011692"/>
                </a:lnTo>
                <a:lnTo>
                  <a:pt x="2592311" y="934973"/>
                </a:lnTo>
                <a:lnTo>
                  <a:pt x="2588017" y="858255"/>
                </a:lnTo>
                <a:lnTo>
                  <a:pt x="2575358" y="783252"/>
                </a:lnTo>
                <a:lnTo>
                  <a:pt x="2554666" y="710203"/>
                </a:lnTo>
                <a:lnTo>
                  <a:pt x="2526274" y="639348"/>
                </a:lnTo>
                <a:lnTo>
                  <a:pt x="2490514" y="570928"/>
                </a:lnTo>
                <a:lnTo>
                  <a:pt x="2447719" y="505183"/>
                </a:lnTo>
                <a:lnTo>
                  <a:pt x="2398222" y="442352"/>
                </a:lnTo>
                <a:lnTo>
                  <a:pt x="2342355" y="382676"/>
                </a:lnTo>
                <a:lnTo>
                  <a:pt x="2280450" y="326395"/>
                </a:lnTo>
                <a:lnTo>
                  <a:pt x="2212841" y="273748"/>
                </a:lnTo>
                <a:lnTo>
                  <a:pt x="2139860" y="224976"/>
                </a:lnTo>
                <a:lnTo>
                  <a:pt x="2061839" y="180319"/>
                </a:lnTo>
                <a:lnTo>
                  <a:pt x="1979111" y="140017"/>
                </a:lnTo>
                <a:lnTo>
                  <a:pt x="1892009" y="104310"/>
                </a:lnTo>
                <a:lnTo>
                  <a:pt x="1800865" y="73437"/>
                </a:lnTo>
                <a:lnTo>
                  <a:pt x="1706013" y="47640"/>
                </a:lnTo>
                <a:lnTo>
                  <a:pt x="1607783" y="27157"/>
                </a:lnTo>
                <a:lnTo>
                  <a:pt x="1506510" y="12230"/>
                </a:lnTo>
                <a:lnTo>
                  <a:pt x="1402525" y="3097"/>
                </a:lnTo>
                <a:lnTo>
                  <a:pt x="1296162" y="0"/>
                </a:lnTo>
                <a:close/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35518" y="406791"/>
            <a:ext cx="6133749" cy="43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ORGANIZACIONA</a:t>
            </a:r>
            <a:r>
              <a:rPr sz="3206" b="1" spc="-284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KULTURA –</a:t>
            </a:r>
            <a:endParaRPr sz="3206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6459" y="895355"/>
            <a:ext cx="4722276" cy="43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INTERDISCIPLINARNI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0387" y="895355"/>
            <a:ext cx="2037142" cy="43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KONCEPT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6738" y="2056310"/>
            <a:ext cx="1586534" cy="25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43"/>
              </a:lnSpc>
              <a:spcBef>
                <a:spcPts val="97"/>
              </a:spcBef>
            </a:pP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PSIHOLOGIJA</a:t>
            </a:r>
            <a:endParaRPr sz="180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8499" y="3643448"/>
            <a:ext cx="1517640" cy="529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43"/>
              </a:lnSpc>
              <a:spcBef>
                <a:spcPts val="97"/>
              </a:spcBef>
            </a:pP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Organizaciona</a:t>
            </a:r>
            <a:endParaRPr sz="1803">
              <a:latin typeface="Arial"/>
              <a:cs typeface="Arial"/>
            </a:endParaRPr>
          </a:p>
          <a:p>
            <a:pPr marL="376760" marR="393384" algn="ctr">
              <a:lnSpc>
                <a:spcPct val="95825"/>
              </a:lnSpc>
            </a:pP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kultura</a:t>
            </a:r>
            <a:endParaRPr sz="180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880" y="3860103"/>
            <a:ext cx="1676522" cy="25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43"/>
              </a:lnSpc>
              <a:spcBef>
                <a:spcPts val="97"/>
              </a:spcBef>
            </a:pP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MENADŽMENT</a:t>
            </a:r>
            <a:endParaRPr sz="180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3896" y="3860103"/>
            <a:ext cx="2005650" cy="25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43"/>
              </a:lnSpc>
              <a:spcBef>
                <a:spcPts val="97"/>
              </a:spcBef>
            </a:pP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ANTROPOLOGIJA</a:t>
            </a:r>
            <a:endParaRPr sz="1803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96738" y="5663440"/>
            <a:ext cx="1612674" cy="25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43"/>
              </a:lnSpc>
              <a:spcBef>
                <a:spcPts val="97"/>
              </a:spcBef>
            </a:pP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SOCIOLOGIJA</a:t>
            </a:r>
            <a:endParaRPr sz="180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72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UVOD U ORGANIZACIJU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Izučavanje</a:t>
            </a:r>
            <a:r>
              <a:rPr lang="en-US" dirty="0" smtClean="0"/>
              <a:t>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u </a:t>
            </a:r>
            <a:r>
              <a:rPr lang="en-US" dirty="0" err="1" smtClean="0"/>
              <a:t>organizaciji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naučna</a:t>
            </a:r>
            <a:r>
              <a:rPr lang="en-US" dirty="0" smtClean="0"/>
              <a:t> </a:t>
            </a:r>
            <a:r>
              <a:rPr lang="en-US" dirty="0" err="1" smtClean="0"/>
              <a:t>metodologija</a:t>
            </a:r>
            <a:endParaRPr lang="en-US" dirty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teorije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praktična</a:t>
            </a:r>
            <a:r>
              <a:rPr lang="en-US" dirty="0" smtClean="0"/>
              <a:t> </a:t>
            </a:r>
            <a:r>
              <a:rPr lang="en-US" dirty="0" err="1" smtClean="0"/>
              <a:t>primena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uspešno</a:t>
            </a:r>
            <a:r>
              <a:rPr lang="en-US" dirty="0" smtClean="0"/>
              <a:t> </a:t>
            </a:r>
            <a:r>
              <a:rPr lang="en-US" dirty="0" err="1" smtClean="0"/>
              <a:t>poslovno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Naučna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: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dizajn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ponašanje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u </a:t>
            </a:r>
            <a:r>
              <a:rPr lang="en-US" dirty="0" err="1" smtClean="0"/>
              <a:t>organizaciji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ljudima</a:t>
            </a:r>
            <a:r>
              <a:rPr lang="en-US" dirty="0" smtClean="0"/>
              <a:t> u </a:t>
            </a:r>
            <a:r>
              <a:rPr lang="en-US" dirty="0" err="1" smtClean="0"/>
              <a:t>orgnizaciji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SISTEMSKA TEORIJA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b="1" smtClean="0"/>
              <a:t>Kategorije sistemskog pristupa su:</a:t>
            </a:r>
          </a:p>
          <a:p>
            <a:pPr algn="just">
              <a:lnSpc>
                <a:spcPct val="80000"/>
              </a:lnSpc>
            </a:pPr>
            <a:r>
              <a:rPr lang="sr-Latn-CS" sz="2400" b="1" smtClean="0"/>
              <a:t>Sistemi i podsistemi </a:t>
            </a:r>
            <a:r>
              <a:rPr lang="sr-Latn-CS" sz="2400" smtClean="0"/>
              <a:t>– više povezanih podsistema čine sistem.Organizacija će biti onoliko uspešna koliko je harmonizovano funkcionisanje podsistema.</a:t>
            </a:r>
          </a:p>
          <a:p>
            <a:pPr algn="just">
              <a:lnSpc>
                <a:spcPct val="80000"/>
              </a:lnSpc>
            </a:pPr>
            <a:r>
              <a:rPr lang="sr-Latn-CS" sz="2400" b="1" smtClean="0"/>
              <a:t>Interakcija- </a:t>
            </a:r>
            <a:r>
              <a:rPr lang="sr-Latn-CS" sz="2400" smtClean="0"/>
              <a:t>uticaji i odnosi između sistema i podsistema.Organizacija je podsistem u odnosu na šire okruženje</a:t>
            </a:r>
            <a:endParaRPr lang="sr-Latn-CS" sz="2400" b="1" smtClean="0"/>
          </a:p>
          <a:p>
            <a:pPr algn="just">
              <a:lnSpc>
                <a:spcPct val="80000"/>
              </a:lnSpc>
            </a:pPr>
            <a:r>
              <a:rPr lang="sr-Latn-CS" sz="2400" b="1" smtClean="0"/>
              <a:t>Okruženje</a:t>
            </a:r>
            <a:r>
              <a:rPr lang="sr-Latn-CS" sz="2400" smtClean="0"/>
              <a:t>- Okruženje je sve ono izvan preduzeća što utiče na ponašanje i efikasnost preduzeća.Okruženje preduzeća čine: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sr-Latn-CS" sz="2400" smtClean="0"/>
          </a:p>
          <a:p>
            <a:pPr lvl="1" algn="just">
              <a:lnSpc>
                <a:spcPct val="80000"/>
              </a:lnSpc>
            </a:pPr>
            <a:r>
              <a:rPr lang="sr-Latn-CS" sz="2000" smtClean="0"/>
              <a:t>tržište,</a:t>
            </a:r>
          </a:p>
          <a:p>
            <a:pPr lvl="1" algn="just">
              <a:lnSpc>
                <a:spcPct val="80000"/>
              </a:lnSpc>
            </a:pPr>
            <a:r>
              <a:rPr lang="sr-Latn-CS" sz="2000" smtClean="0"/>
              <a:t>institucionalni ambijent,</a:t>
            </a:r>
          </a:p>
          <a:p>
            <a:pPr lvl="1" algn="just">
              <a:lnSpc>
                <a:spcPct val="80000"/>
              </a:lnSpc>
            </a:pPr>
            <a:r>
              <a:rPr lang="sr-Latn-CS" sz="2000" smtClean="0"/>
              <a:t>društveno-politički uslovi,</a:t>
            </a:r>
          </a:p>
          <a:p>
            <a:pPr lvl="1" algn="just">
              <a:lnSpc>
                <a:spcPct val="80000"/>
              </a:lnSpc>
            </a:pPr>
            <a:r>
              <a:rPr lang="sr-Latn-CS" sz="2000" smtClean="0"/>
              <a:t>tehničko-tehnološki uslovi,</a:t>
            </a:r>
            <a:endParaRPr lang="sr-Latn-CS" sz="2000" b="1" smtClean="0"/>
          </a:p>
          <a:p>
            <a:pPr lvl="1" algn="just">
              <a:lnSpc>
                <a:spcPct val="80000"/>
              </a:lnSpc>
              <a:buFontTx/>
              <a:buNone/>
            </a:pPr>
            <a:endParaRPr lang="sr-Latn-C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390189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2079" y="990804"/>
            <a:ext cx="6210537" cy="92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6"/>
              </a:lnSpc>
              <a:spcBef>
                <a:spcPts val="170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DEFINICIJ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A ORGANIZACIO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N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E</a:t>
            </a:r>
            <a:endParaRPr sz="3206">
              <a:latin typeface="Tahoma"/>
              <a:cs typeface="Tahoma"/>
            </a:endParaRPr>
          </a:p>
          <a:p>
            <a:pPr marL="2090336" marR="2120082" algn="ctr">
              <a:lnSpc>
                <a:spcPts val="3832"/>
              </a:lnSpc>
              <a:spcBef>
                <a:spcPts val="20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902" y="2644030"/>
            <a:ext cx="7817527" cy="3456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18080">
              <a:lnSpc>
                <a:spcPts val="3171"/>
              </a:lnSpc>
              <a:spcBef>
                <a:spcPts val="158"/>
              </a:spcBef>
            </a:pP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pretpostavke,</a:t>
            </a:r>
            <a:r>
              <a:rPr sz="2805" i="1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vrednosti,</a:t>
            </a:r>
            <a:r>
              <a:rPr sz="2805" i="1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norme</a:t>
            </a:r>
            <a:r>
              <a:rPr sz="2805" i="1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pon</a:t>
            </a:r>
            <a:r>
              <a:rPr sz="2805" i="1" spc="9" dirty="0" err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šanja</a:t>
            </a:r>
            <a:r>
              <a:rPr sz="2805" i="1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en-US" sz="2805" i="1" dirty="0"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stavovi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5" i="1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manifestovani</a:t>
            </a:r>
            <a:r>
              <a:rPr sz="2805" i="1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kroz</a:t>
            </a:r>
            <a:r>
              <a:rPr lang="en-US" sz="2805" i="1" spc="-3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simbole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5" i="1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koje</a:t>
            </a:r>
            <a:r>
              <a:rPr lang="en-US" sz="2805" i="1" dirty="0">
                <a:latin typeface="Tahoma"/>
                <a:cs typeface="Tahoma"/>
              </a:rPr>
              <a:t> </a:t>
            </a:r>
            <a:r>
              <a:rPr lang="en-US" sz="2805" i="1" dirty="0" err="1">
                <a:solidFill>
                  <a:schemeClr val="bg1"/>
                </a:solidFill>
                <a:latin typeface="Tahoma"/>
                <a:cs typeface="Tahoma"/>
              </a:rPr>
              <a:t>su</a:t>
            </a:r>
            <a:r>
              <a:rPr lang="en-US" sz="2805" i="1" dirty="0">
                <a:latin typeface="Tahoma"/>
                <a:cs typeface="Tahoma"/>
              </a:rPr>
              <a:t> </a:t>
            </a:r>
            <a:r>
              <a:rPr sz="2805" i="1" spc="4" dirty="0" err="1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lanovi</a:t>
            </a:r>
            <a:r>
              <a:rPr sz="2805" i="1" spc="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jedne</a:t>
            </a:r>
            <a:r>
              <a:rPr sz="2805" i="1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organizacije</a:t>
            </a:r>
            <a:r>
              <a:rPr sz="2805" i="1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razvili</a:t>
            </a:r>
            <a:r>
              <a:rPr sz="2805" i="1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i="1" spc="-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usvojili kroz</a:t>
            </a:r>
            <a:r>
              <a:rPr sz="2805" i="1" spc="-3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zajedn</a:t>
            </a:r>
            <a:r>
              <a:rPr sz="2805" i="1" spc="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i="1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ko</a:t>
            </a:r>
            <a:r>
              <a:rPr sz="2805" i="1" spc="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iskustvo</a:t>
            </a:r>
            <a:r>
              <a:rPr sz="2805" i="1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i="1" spc="-7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>
                <a:solidFill>
                  <a:srgbClr val="FFFFFF"/>
                </a:solidFill>
                <a:latin typeface="Tahoma"/>
                <a:cs typeface="Tahoma"/>
              </a:rPr>
              <a:t>koji</a:t>
            </a:r>
            <a:r>
              <a:rPr sz="2805" i="1" spc="-27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im</a:t>
            </a:r>
            <a:r>
              <a:rPr sz="2805" i="1" spc="-20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poma</a:t>
            </a:r>
            <a:r>
              <a:rPr sz="2805" i="1" spc="4" dirty="0" err="1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i="1" dirty="0" err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en-US" sz="2805" i="1" dirty="0">
                <a:solidFill>
                  <a:srgbClr val="FFFFFF"/>
                </a:solidFill>
                <a:latin typeface="Tahoma"/>
                <a:cs typeface="Tahoma"/>
              </a:rPr>
              <a:t> da 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odrede</a:t>
            </a:r>
            <a:r>
              <a:rPr lang="en-US" sz="2805" i="1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zna</a:t>
            </a:r>
            <a:r>
              <a:rPr lang="en-US" sz="2805" i="1" spc="4" dirty="0" err="1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enja</a:t>
            </a:r>
            <a:r>
              <a:rPr lang="en-US" sz="2805" i="1" spc="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sveta</a:t>
            </a:r>
            <a:r>
              <a:rPr lang="en-US" sz="2805" i="1" spc="-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koji</a:t>
            </a:r>
            <a:r>
              <a:rPr lang="en-US" sz="2805" i="1" spc="-2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ih</a:t>
            </a:r>
            <a:r>
              <a:rPr lang="en-US" sz="2805" i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i="1" dirty="0" err="1" smtClean="0">
                <a:solidFill>
                  <a:srgbClr val="FFFFFF"/>
                </a:solidFill>
                <a:latin typeface="Tahoma"/>
                <a:cs typeface="Tahoma"/>
              </a:rPr>
              <a:t>okr</a:t>
            </a:r>
            <a:r>
              <a:rPr lang="en-US" sz="2805" i="1" spc="-4" dirty="0" err="1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lang="en-US" sz="2805" i="1" spc="4" dirty="0" err="1" smtClean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lang="en-US" sz="2805" i="1" dirty="0" err="1" smtClean="0">
                <a:solidFill>
                  <a:srgbClr val="FFFFFF"/>
                </a:solidFill>
                <a:latin typeface="Tahoma"/>
                <a:cs typeface="Tahoma"/>
              </a:rPr>
              <a:t>uje</a:t>
            </a:r>
            <a:r>
              <a:rPr lang="sr-Latn-RS" sz="2805" i="1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lang="en-US" sz="2805" i="1" spc="7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kako</a:t>
            </a:r>
            <a:r>
              <a:rPr lang="en-US" sz="2805" i="1" dirty="0">
                <a:solidFill>
                  <a:srgbClr val="FFFFFF"/>
                </a:solidFill>
                <a:latin typeface="Tahoma"/>
                <a:cs typeface="Tahoma"/>
              </a:rPr>
              <a:t> da se u 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njemu</a:t>
            </a:r>
            <a:r>
              <a:rPr lang="en-US" sz="2805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i="1" dirty="0" err="1">
                <a:solidFill>
                  <a:srgbClr val="FFFFFF"/>
                </a:solidFill>
                <a:latin typeface="Tahoma"/>
                <a:cs typeface="Tahoma"/>
              </a:rPr>
              <a:t>ponašaju</a:t>
            </a:r>
            <a:endParaRPr lang="en-US" sz="2805" i="1" dirty="0">
              <a:latin typeface="Tahoma"/>
              <a:cs typeface="Tahoma"/>
            </a:endParaRPr>
          </a:p>
          <a:p>
            <a:pPr marL="12724" marR="18080">
              <a:lnSpc>
                <a:spcPts val="3171"/>
              </a:lnSpc>
              <a:spcBef>
                <a:spcPts val="158"/>
              </a:spcBef>
            </a:pPr>
            <a:endParaRPr lang="en-US" sz="3206" dirty="0">
              <a:latin typeface="Tahoma"/>
              <a:cs typeface="Tahoma"/>
            </a:endParaRPr>
          </a:p>
          <a:p>
            <a:pPr marL="12724" marR="18080">
              <a:lnSpc>
                <a:spcPts val="3171"/>
              </a:lnSpc>
              <a:spcBef>
                <a:spcPts val="158"/>
              </a:spcBef>
            </a:pPr>
            <a:endParaRPr lang="en-US" sz="3206" dirty="0">
              <a:latin typeface="Tahoma"/>
              <a:cs typeface="Tahoma"/>
            </a:endParaRPr>
          </a:p>
          <a:p>
            <a:pPr marL="12724" marR="18080">
              <a:lnSpc>
                <a:spcPts val="3171"/>
              </a:lnSpc>
              <a:spcBef>
                <a:spcPts val="158"/>
              </a:spcBef>
            </a:pPr>
            <a:endParaRPr sz="3206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0456" y="3331189"/>
            <a:ext cx="440015" cy="40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166"/>
              </a:lnSpc>
              <a:spcBef>
                <a:spcPts val="158"/>
              </a:spcBef>
            </a:pPr>
            <a:endParaRPr sz="2956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3529" y="4696075"/>
            <a:ext cx="465802" cy="40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166"/>
              </a:lnSpc>
              <a:spcBef>
                <a:spcPts val="158"/>
              </a:spcBef>
            </a:pPr>
            <a:endParaRPr sz="2956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6410" y="5379870"/>
            <a:ext cx="7200831" cy="1088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57027">
              <a:lnSpc>
                <a:spcPts val="3567"/>
              </a:lnSpc>
              <a:spcBef>
                <a:spcPts val="1856"/>
              </a:spcBef>
            </a:pPr>
            <a:endParaRPr sz="2956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52174066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4326" y="406792"/>
            <a:ext cx="7405325" cy="92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KARAKTERISTIKE</a:t>
            </a:r>
            <a:r>
              <a:rPr sz="3206" b="1" spc="-287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ORGANIZACIONE</a:t>
            </a:r>
            <a:endParaRPr sz="3206">
              <a:latin typeface="Tahoma"/>
              <a:cs typeface="Tahoma"/>
            </a:endParaRPr>
          </a:p>
          <a:p>
            <a:pPr marL="2687365" marR="2717701" algn="ctr">
              <a:lnSpc>
                <a:spcPts val="3832"/>
              </a:lnSpc>
              <a:spcBef>
                <a:spcPts val="20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313" y="1901992"/>
            <a:ext cx="3117146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Socijalni karakter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313" y="2672277"/>
            <a:ext cx="5226065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Uticaj na m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ljenje i pona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8213" y="2672277"/>
            <a:ext cx="738340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ljudi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313" y="3441798"/>
            <a:ext cx="4299645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Istorija, iskustvo i vreme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312" y="4211319"/>
            <a:ext cx="1958467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204" spc="-44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Stabilnost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313" y="4978550"/>
            <a:ext cx="4601847" cy="388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Jedinstvenost, specif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nost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13" y="5751123"/>
            <a:ext cx="5476475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Konzistentos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izvesnost, smisao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38557" y="5751123"/>
            <a:ext cx="1541275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poredak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4625902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241" y="398804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001" y="406791"/>
            <a:ext cx="8459798" cy="3785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7320" marR="801626" algn="ctr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ORGANIZACIONA</a:t>
            </a:r>
            <a:r>
              <a:rPr sz="3206" b="1" spc="-284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KULTURA JE</a:t>
            </a:r>
            <a:endParaRPr sz="3206" dirty="0">
              <a:latin typeface="Tahoma"/>
              <a:cs typeface="Tahoma"/>
            </a:endParaRPr>
          </a:p>
          <a:p>
            <a:pPr marL="2447091" marR="2382953" algn="ctr">
              <a:lnSpc>
                <a:spcPts val="3861"/>
              </a:lnSpc>
              <a:spcBef>
                <a:spcPts val="22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ZNA</a:t>
            </a:r>
            <a:r>
              <a:rPr sz="4809" b="1" spc="4" baseline="-1811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AJNA</a:t>
            </a:r>
            <a:r>
              <a:rPr sz="4809" b="1" spc="-23" baseline="-1725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JER</a:t>
            </a:r>
            <a:endParaRPr sz="3206" dirty="0">
              <a:latin typeface="Tahoma"/>
              <a:cs typeface="Tahoma"/>
            </a:endParaRPr>
          </a:p>
          <a:p>
            <a:pPr marL="355841" indent="-343117">
              <a:lnSpc>
                <a:spcPts val="3434"/>
              </a:lnSpc>
              <a:spcBef>
                <a:spcPts val="787"/>
              </a:spcBef>
              <a:tabLst>
                <a:tab pos="356276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Odre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đ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uj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zn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 koja 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lanovi organizacije </a:t>
            </a:r>
            <a:endParaRPr sz="2805" dirty="0">
              <a:latin typeface="Tahoma"/>
              <a:cs typeface="Tahoma"/>
            </a:endParaRPr>
          </a:p>
          <a:p>
            <a:pPr marL="355841">
              <a:lnSpc>
                <a:spcPts val="3385"/>
              </a:lnSpc>
              <a:tabLst>
                <a:tab pos="356276" algn="l"/>
              </a:tabLst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pridaju onome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to se de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ava u organizaciji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 van</a:t>
            </a:r>
            <a:r>
              <a:rPr lang="en-US"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 err="1">
                <a:solidFill>
                  <a:srgbClr val="FFFFFF"/>
                </a:solidFill>
                <a:latin typeface="Tahoma"/>
                <a:cs typeface="Tahoma"/>
              </a:rPr>
              <a:t>nje</a:t>
            </a:r>
            <a:r>
              <a:rPr lang="en-US" sz="2805" dirty="0"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 time ut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na njihovu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 err="1">
                <a:solidFill>
                  <a:srgbClr val="FFFFFF"/>
                </a:solidFill>
                <a:latin typeface="Tahoma"/>
                <a:cs typeface="Tahoma"/>
              </a:rPr>
              <a:t>interpretaciju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 err="1">
                <a:solidFill>
                  <a:srgbClr val="FFFFFF"/>
                </a:solidFill>
                <a:latin typeface="Tahoma"/>
                <a:cs typeface="Tahoma"/>
              </a:rPr>
              <a:t>realnosti</a:t>
            </a:r>
            <a:r>
              <a:rPr lang="en-US" sz="2805" dirty="0">
                <a:latin typeface="Tahoma"/>
                <a:cs typeface="Tahoma"/>
              </a:rPr>
              <a:t> </a:t>
            </a:r>
            <a:r>
              <a:rPr lang="sr-Latn-RS" sz="4208" baseline="-2958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sr-Latn-RS" sz="4208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8" baseline="-2958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8" baseline="-2958" dirty="0" err="1" smtClean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4208" baseline="-2958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8" baseline="-2958" dirty="0">
                <a:solidFill>
                  <a:srgbClr val="FFFFFF"/>
                </a:solidFill>
                <a:latin typeface="Tahoma"/>
                <a:cs typeface="Tahoma"/>
              </a:rPr>
              <a:t>sve odluke, akcije </a:t>
            </a:r>
            <a:r>
              <a:rPr sz="4208" baseline="-2958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208" baseline="-295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8" baseline="-2958" dirty="0" err="1">
                <a:solidFill>
                  <a:srgbClr val="FFFFFF"/>
                </a:solidFill>
                <a:latin typeface="Tahoma"/>
                <a:cs typeface="Tahoma"/>
              </a:rPr>
              <a:t>interakcije</a:t>
            </a:r>
            <a:r>
              <a:rPr lang="en-US" sz="4208" baseline="-295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4208" spc="4" baseline="1035" dirty="0" err="1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lanova</a:t>
            </a:r>
            <a:r>
              <a:rPr lang="en-US"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organizacije</a:t>
            </a:r>
            <a:r>
              <a:rPr lang="en-US" sz="2805" dirty="0">
                <a:solidFill>
                  <a:srgbClr val="FFFFFF"/>
                </a:solidFill>
                <a:latin typeface="Tahoma"/>
                <a:cs typeface="Tahoma"/>
              </a:rPr>
              <a:t> (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mena</a:t>
            </a:r>
            <a:r>
              <a:rPr lang="en-US" sz="2805" spc="-9" dirty="0" err="1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en-US" sz="4208" spc="4" baseline="1035" dirty="0" err="1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era</a:t>
            </a:r>
            <a:r>
              <a:rPr lang="en-US"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en-US"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dirty="0" err="1" smtClean="0">
                <a:solidFill>
                  <a:srgbClr val="FFFFFF"/>
                </a:solidFill>
                <a:latin typeface="Tahoma"/>
                <a:cs typeface="Tahoma"/>
              </a:rPr>
              <a:t>zaposlenih</a:t>
            </a:r>
            <a:r>
              <a:rPr lang="en-US" sz="2805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lang="sr-Latn-RS" sz="280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55841">
              <a:lnSpc>
                <a:spcPts val="3385"/>
              </a:lnSpc>
              <a:tabLst>
                <a:tab pos="356276" algn="l"/>
              </a:tabLst>
            </a:pPr>
            <a:r>
              <a:rPr lang="en-US" sz="2805" dirty="0" err="1" smtClean="0">
                <a:solidFill>
                  <a:srgbClr val="FFFFFF"/>
                </a:solidFill>
                <a:latin typeface="Tahoma"/>
                <a:cs typeface="Tahoma"/>
              </a:rPr>
              <a:t>ut</a:t>
            </a:r>
            <a:r>
              <a:rPr lang="en-US" sz="2805" spc="4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en-US" sz="2805" spc="4" dirty="0" err="1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lang="en-US" sz="2805" dirty="0" err="1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en-US" sz="28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en-US"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lang="en-US"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sve</a:t>
            </a:r>
            <a:r>
              <a:rPr lang="en-US"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dirty="0" err="1">
                <a:solidFill>
                  <a:srgbClr val="FFFFFF"/>
                </a:solidFill>
                <a:latin typeface="Tahoma"/>
                <a:cs typeface="Tahoma"/>
              </a:rPr>
              <a:t>elemente</a:t>
            </a:r>
            <a:r>
              <a:rPr lang="en-US"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805" dirty="0" err="1" smtClean="0">
                <a:solidFill>
                  <a:srgbClr val="FFFFFF"/>
                </a:solidFill>
                <a:latin typeface="Tahoma"/>
                <a:cs typeface="Tahoma"/>
              </a:rPr>
              <a:t>organizacij</a:t>
            </a:r>
            <a:r>
              <a:rPr lang="sr-Latn-RS" sz="280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lang="en-US" sz="2805" dirty="0">
              <a:latin typeface="Tahoma"/>
              <a:cs typeface="Tahoma"/>
            </a:endParaRPr>
          </a:p>
          <a:p>
            <a:pPr marL="355841">
              <a:lnSpc>
                <a:spcPts val="3385"/>
              </a:lnSpc>
              <a:tabLst>
                <a:tab pos="356276" algn="l"/>
              </a:tabLst>
            </a:pPr>
            <a:endParaRPr lang="en-US" sz="2805" dirty="0">
              <a:latin typeface="Tahoma"/>
              <a:cs typeface="Tahoma"/>
            </a:endParaRPr>
          </a:p>
          <a:p>
            <a:pPr marL="355841">
              <a:lnSpc>
                <a:spcPts val="3385"/>
              </a:lnSpc>
              <a:tabLst>
                <a:tab pos="356276" algn="l"/>
              </a:tabLst>
            </a:pPr>
            <a:endParaRPr sz="2805" dirty="0">
              <a:latin typeface="Tahoma"/>
              <a:cs typeface="Tahoma"/>
            </a:endParaRPr>
          </a:p>
          <a:p>
            <a:pPr marL="316237" marR="332440" algn="ctr">
              <a:lnSpc>
                <a:spcPts val="2805"/>
              </a:lnSpc>
            </a:pPr>
            <a:endParaRPr sz="2805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2" y="4192414"/>
            <a:ext cx="5174219" cy="2756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lang="en-US" sz="2204" dirty="0">
                <a:solidFill>
                  <a:srgbClr val="FECB64"/>
                </a:solidFill>
                <a:latin typeface="Wingdings"/>
                <a:cs typeface="Wingdings"/>
              </a:rPr>
              <a:t> </a:t>
            </a: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 err="1" smtClean="0">
                <a:solidFill>
                  <a:srgbClr val="FFFFFF"/>
                </a:solidFill>
                <a:latin typeface="Tahoma"/>
                <a:cs typeface="Tahoma"/>
              </a:rPr>
              <a:t>Str</a:t>
            </a:r>
            <a:r>
              <a:rPr lang="sr-Latn-RS" sz="3607" baseline="-115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7" baseline="-115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lang="sr-Latn-RS" sz="3607" baseline="-115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607" spc="-4" baseline="-1150" dirty="0" err="1" smtClean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3607" baseline="-1150" dirty="0" err="1" smtClean="0">
                <a:solidFill>
                  <a:srgbClr val="FFFFFF"/>
                </a:solidFill>
                <a:latin typeface="Tahoma"/>
                <a:cs typeface="Tahoma"/>
              </a:rPr>
              <a:t>ke</a:t>
            </a:r>
            <a:r>
              <a:rPr sz="3607" baseline="-11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sz="3607" baseline="-1150" dirty="0" err="1">
                <a:solidFill>
                  <a:srgbClr val="FFFFFF"/>
                </a:solidFill>
                <a:latin typeface="Tahoma"/>
                <a:cs typeface="Tahoma"/>
              </a:rPr>
              <a:t>operativne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7" baseline="-1150" dirty="0" err="1">
                <a:solidFill>
                  <a:srgbClr val="FFFFFF"/>
                </a:solidFill>
                <a:latin typeface="Tahoma"/>
                <a:cs typeface="Tahoma"/>
              </a:rPr>
              <a:t>odluke</a:t>
            </a:r>
            <a:endParaRPr sz="2405" dirty="0">
              <a:latin typeface="Tahoma"/>
              <a:cs typeface="Tahoma"/>
            </a:endParaRPr>
          </a:p>
          <a:p>
            <a:pPr marL="470827" marR="54472">
              <a:lnSpc>
                <a:spcPts val="2880"/>
              </a:lnSpc>
              <a:spcBef>
                <a:spcPts val="1"/>
              </a:spcBef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 err="1">
                <a:solidFill>
                  <a:srgbClr val="FFFFFF"/>
                </a:solidFill>
                <a:latin typeface="Tahoma"/>
                <a:cs typeface="Tahoma"/>
              </a:rPr>
              <a:t>Sistem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7" baseline="-1150" dirty="0" err="1">
                <a:solidFill>
                  <a:srgbClr val="FFFFFF"/>
                </a:solidFill>
                <a:latin typeface="Tahoma"/>
                <a:cs typeface="Tahoma"/>
              </a:rPr>
              <a:t>kontrole</a:t>
            </a:r>
            <a:endParaRPr sz="2405" dirty="0">
              <a:latin typeface="Tahoma"/>
              <a:cs typeface="Tahoma"/>
            </a:endParaRPr>
          </a:p>
          <a:p>
            <a:pPr marL="470827" marR="54472">
              <a:lnSpc>
                <a:spcPts val="2880"/>
              </a:lnSpc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Organizacionu strukturu</a:t>
            </a:r>
            <a:endParaRPr sz="2405" dirty="0">
              <a:latin typeface="Tahoma"/>
              <a:cs typeface="Tahoma"/>
            </a:endParaRPr>
          </a:p>
          <a:p>
            <a:pPr marL="470827" marR="54472">
              <a:lnSpc>
                <a:spcPts val="2880"/>
              </a:lnSpc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Liderstvo u organizaciji</a:t>
            </a:r>
            <a:endParaRPr sz="2405" dirty="0">
              <a:latin typeface="Tahoma"/>
              <a:cs typeface="Tahoma"/>
            </a:endParaRPr>
          </a:p>
          <a:p>
            <a:pPr marL="470827" marR="54472">
              <a:lnSpc>
                <a:spcPts val="2880"/>
              </a:lnSpc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Motivaciju zaposlenih</a:t>
            </a:r>
            <a:endParaRPr sz="2405" dirty="0">
              <a:latin typeface="Tahoma"/>
              <a:cs typeface="Tahoma"/>
            </a:endParaRPr>
          </a:p>
          <a:p>
            <a:pPr marL="470827" marR="54472">
              <a:lnSpc>
                <a:spcPts val="2885"/>
              </a:lnSpc>
              <a:spcBef>
                <a:spcPts val="0"/>
              </a:spcBef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Upravljanje ljudskim resursima</a:t>
            </a:r>
            <a:endParaRPr sz="2405" dirty="0">
              <a:latin typeface="Tahoma"/>
              <a:cs typeface="Tahoma"/>
            </a:endParaRPr>
          </a:p>
          <a:p>
            <a:pPr marL="470827" marR="54472">
              <a:lnSpc>
                <a:spcPts val="2880"/>
              </a:lnSpc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Upravljanje promenama</a:t>
            </a:r>
            <a:endParaRPr sz="2405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46145" y="4574121"/>
            <a:ext cx="1945481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endParaRPr sz="280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34248337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2525" y="1980549"/>
            <a:ext cx="8305178" cy="4482765"/>
          </a:xfrm>
          <a:custGeom>
            <a:avLst/>
            <a:gdLst/>
            <a:ahLst/>
            <a:cxnLst/>
            <a:rect l="l" t="t" r="r" b="b"/>
            <a:pathLst>
              <a:path w="8289798" h="4474464">
                <a:moveTo>
                  <a:pt x="0" y="0"/>
                </a:moveTo>
                <a:lnTo>
                  <a:pt x="0" y="4474464"/>
                </a:lnTo>
                <a:lnTo>
                  <a:pt x="8289798" y="4474464"/>
                </a:lnTo>
                <a:lnTo>
                  <a:pt x="828979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1974" y="3311180"/>
            <a:ext cx="1510031" cy="1657371"/>
          </a:xfrm>
          <a:custGeom>
            <a:avLst/>
            <a:gdLst/>
            <a:ahLst/>
            <a:cxnLst/>
            <a:rect l="l" t="t" r="r" b="b"/>
            <a:pathLst>
              <a:path w="1507235" h="1654302">
                <a:moveTo>
                  <a:pt x="753618" y="0"/>
                </a:moveTo>
                <a:lnTo>
                  <a:pt x="691831" y="2741"/>
                </a:lnTo>
                <a:lnTo>
                  <a:pt x="631416" y="10825"/>
                </a:lnTo>
                <a:lnTo>
                  <a:pt x="572566" y="24038"/>
                </a:lnTo>
                <a:lnTo>
                  <a:pt x="515477" y="42166"/>
                </a:lnTo>
                <a:lnTo>
                  <a:pt x="460343" y="64996"/>
                </a:lnTo>
                <a:lnTo>
                  <a:pt x="407357" y="92315"/>
                </a:lnTo>
                <a:lnTo>
                  <a:pt x="356715" y="123910"/>
                </a:lnTo>
                <a:lnTo>
                  <a:pt x="308609" y="159568"/>
                </a:lnTo>
                <a:lnTo>
                  <a:pt x="263236" y="199076"/>
                </a:lnTo>
                <a:lnTo>
                  <a:pt x="220789" y="242220"/>
                </a:lnTo>
                <a:lnTo>
                  <a:pt x="181462" y="288788"/>
                </a:lnTo>
                <a:lnTo>
                  <a:pt x="145450" y="338565"/>
                </a:lnTo>
                <a:lnTo>
                  <a:pt x="112947" y="391340"/>
                </a:lnTo>
                <a:lnTo>
                  <a:pt x="84147" y="446898"/>
                </a:lnTo>
                <a:lnTo>
                  <a:pt x="59245" y="505027"/>
                </a:lnTo>
                <a:lnTo>
                  <a:pt x="38435" y="565513"/>
                </a:lnTo>
                <a:lnTo>
                  <a:pt x="21911" y="628144"/>
                </a:lnTo>
                <a:lnTo>
                  <a:pt x="9867" y="692706"/>
                </a:lnTo>
                <a:lnTo>
                  <a:pt x="2499" y="758985"/>
                </a:lnTo>
                <a:lnTo>
                  <a:pt x="0" y="826769"/>
                </a:lnTo>
                <a:lnTo>
                  <a:pt x="2499" y="894663"/>
                </a:lnTo>
                <a:lnTo>
                  <a:pt x="9867" y="961040"/>
                </a:lnTo>
                <a:lnTo>
                  <a:pt x="21911" y="1025689"/>
                </a:lnTo>
                <a:lnTo>
                  <a:pt x="38435" y="1088398"/>
                </a:lnTo>
                <a:lnTo>
                  <a:pt x="59245" y="1148953"/>
                </a:lnTo>
                <a:lnTo>
                  <a:pt x="84147" y="1207142"/>
                </a:lnTo>
                <a:lnTo>
                  <a:pt x="112947" y="1262752"/>
                </a:lnTo>
                <a:lnTo>
                  <a:pt x="145450" y="1315571"/>
                </a:lnTo>
                <a:lnTo>
                  <a:pt x="181462" y="1365387"/>
                </a:lnTo>
                <a:lnTo>
                  <a:pt x="220789" y="1411985"/>
                </a:lnTo>
                <a:lnTo>
                  <a:pt x="263236" y="1455155"/>
                </a:lnTo>
                <a:lnTo>
                  <a:pt x="308609" y="1494684"/>
                </a:lnTo>
                <a:lnTo>
                  <a:pt x="356715" y="1530358"/>
                </a:lnTo>
                <a:lnTo>
                  <a:pt x="407357" y="1561965"/>
                </a:lnTo>
                <a:lnTo>
                  <a:pt x="460343" y="1589293"/>
                </a:lnTo>
                <a:lnTo>
                  <a:pt x="515477" y="1612129"/>
                </a:lnTo>
                <a:lnTo>
                  <a:pt x="572566" y="1630261"/>
                </a:lnTo>
                <a:lnTo>
                  <a:pt x="631416" y="1643475"/>
                </a:lnTo>
                <a:lnTo>
                  <a:pt x="691831" y="1651559"/>
                </a:lnTo>
                <a:lnTo>
                  <a:pt x="753618" y="1654302"/>
                </a:lnTo>
                <a:lnTo>
                  <a:pt x="815404" y="1651559"/>
                </a:lnTo>
                <a:lnTo>
                  <a:pt x="875819" y="1643475"/>
                </a:lnTo>
                <a:lnTo>
                  <a:pt x="934669" y="1630261"/>
                </a:lnTo>
                <a:lnTo>
                  <a:pt x="991758" y="1612129"/>
                </a:lnTo>
                <a:lnTo>
                  <a:pt x="1046892" y="1589293"/>
                </a:lnTo>
                <a:lnTo>
                  <a:pt x="1099878" y="1561965"/>
                </a:lnTo>
                <a:lnTo>
                  <a:pt x="1150520" y="1530358"/>
                </a:lnTo>
                <a:lnTo>
                  <a:pt x="1198626" y="1494684"/>
                </a:lnTo>
                <a:lnTo>
                  <a:pt x="1243999" y="1455155"/>
                </a:lnTo>
                <a:lnTo>
                  <a:pt x="1286446" y="1411985"/>
                </a:lnTo>
                <a:lnTo>
                  <a:pt x="1325773" y="1365387"/>
                </a:lnTo>
                <a:lnTo>
                  <a:pt x="1361785" y="1315571"/>
                </a:lnTo>
                <a:lnTo>
                  <a:pt x="1394288" y="1262752"/>
                </a:lnTo>
                <a:lnTo>
                  <a:pt x="1423088" y="1207142"/>
                </a:lnTo>
                <a:lnTo>
                  <a:pt x="1447990" y="1148953"/>
                </a:lnTo>
                <a:lnTo>
                  <a:pt x="1468800" y="1088398"/>
                </a:lnTo>
                <a:lnTo>
                  <a:pt x="1485324" y="1025689"/>
                </a:lnTo>
                <a:lnTo>
                  <a:pt x="1497368" y="961040"/>
                </a:lnTo>
                <a:lnTo>
                  <a:pt x="1504736" y="894663"/>
                </a:lnTo>
                <a:lnTo>
                  <a:pt x="1507235" y="826769"/>
                </a:lnTo>
                <a:lnTo>
                  <a:pt x="1504736" y="758985"/>
                </a:lnTo>
                <a:lnTo>
                  <a:pt x="1497368" y="692706"/>
                </a:lnTo>
                <a:lnTo>
                  <a:pt x="1485324" y="628144"/>
                </a:lnTo>
                <a:lnTo>
                  <a:pt x="1468800" y="565513"/>
                </a:lnTo>
                <a:lnTo>
                  <a:pt x="1447990" y="505027"/>
                </a:lnTo>
                <a:lnTo>
                  <a:pt x="1423088" y="446898"/>
                </a:lnTo>
                <a:lnTo>
                  <a:pt x="1394288" y="391340"/>
                </a:lnTo>
                <a:lnTo>
                  <a:pt x="1361785" y="338565"/>
                </a:lnTo>
                <a:lnTo>
                  <a:pt x="1325773" y="288788"/>
                </a:lnTo>
                <a:lnTo>
                  <a:pt x="1286446" y="242220"/>
                </a:lnTo>
                <a:lnTo>
                  <a:pt x="1243999" y="199076"/>
                </a:lnTo>
                <a:lnTo>
                  <a:pt x="1198626" y="159568"/>
                </a:lnTo>
                <a:lnTo>
                  <a:pt x="1150520" y="123910"/>
                </a:lnTo>
                <a:lnTo>
                  <a:pt x="1099878" y="92315"/>
                </a:lnTo>
                <a:lnTo>
                  <a:pt x="1046892" y="64996"/>
                </a:lnTo>
                <a:lnTo>
                  <a:pt x="991758" y="42166"/>
                </a:lnTo>
                <a:lnTo>
                  <a:pt x="934669" y="24038"/>
                </a:lnTo>
                <a:lnTo>
                  <a:pt x="875819" y="10825"/>
                </a:lnTo>
                <a:lnTo>
                  <a:pt x="815404" y="2741"/>
                </a:lnTo>
                <a:lnTo>
                  <a:pt x="753618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3912" y="2634795"/>
            <a:ext cx="3017010" cy="2981131"/>
          </a:xfrm>
          <a:custGeom>
            <a:avLst/>
            <a:gdLst/>
            <a:ahLst/>
            <a:cxnLst/>
            <a:rect l="l" t="t" r="r" b="b"/>
            <a:pathLst>
              <a:path w="3011423" h="2975610">
                <a:moveTo>
                  <a:pt x="1505712" y="0"/>
                </a:moveTo>
                <a:lnTo>
                  <a:pt x="1382252" y="4931"/>
                </a:lnTo>
                <a:lnTo>
                  <a:pt x="1261535" y="19469"/>
                </a:lnTo>
                <a:lnTo>
                  <a:pt x="1143949" y="43231"/>
                </a:lnTo>
                <a:lnTo>
                  <a:pt x="1029882" y="75834"/>
                </a:lnTo>
                <a:lnTo>
                  <a:pt x="919722" y="116895"/>
                </a:lnTo>
                <a:lnTo>
                  <a:pt x="813856" y="166032"/>
                </a:lnTo>
                <a:lnTo>
                  <a:pt x="712673" y="222861"/>
                </a:lnTo>
                <a:lnTo>
                  <a:pt x="616561" y="286999"/>
                </a:lnTo>
                <a:lnTo>
                  <a:pt x="525908" y="358064"/>
                </a:lnTo>
                <a:lnTo>
                  <a:pt x="441102" y="435673"/>
                </a:lnTo>
                <a:lnTo>
                  <a:pt x="362531" y="519443"/>
                </a:lnTo>
                <a:lnTo>
                  <a:pt x="290584" y="608990"/>
                </a:lnTo>
                <a:lnTo>
                  <a:pt x="225647" y="703932"/>
                </a:lnTo>
                <a:lnTo>
                  <a:pt x="168110" y="803887"/>
                </a:lnTo>
                <a:lnTo>
                  <a:pt x="118360" y="908470"/>
                </a:lnTo>
                <a:lnTo>
                  <a:pt x="76785" y="1017300"/>
                </a:lnTo>
                <a:lnTo>
                  <a:pt x="43773" y="1129993"/>
                </a:lnTo>
                <a:lnTo>
                  <a:pt x="19713" y="1246167"/>
                </a:lnTo>
                <a:lnTo>
                  <a:pt x="4993" y="1365438"/>
                </a:lnTo>
                <a:lnTo>
                  <a:pt x="0" y="1487424"/>
                </a:lnTo>
                <a:lnTo>
                  <a:pt x="4993" y="1609518"/>
                </a:lnTo>
                <a:lnTo>
                  <a:pt x="19713" y="1728887"/>
                </a:lnTo>
                <a:lnTo>
                  <a:pt x="43773" y="1845148"/>
                </a:lnTo>
                <a:lnTo>
                  <a:pt x="76785" y="1957919"/>
                </a:lnTo>
                <a:lnTo>
                  <a:pt x="118360" y="2066817"/>
                </a:lnTo>
                <a:lnTo>
                  <a:pt x="168110" y="2171461"/>
                </a:lnTo>
                <a:lnTo>
                  <a:pt x="225647" y="2271467"/>
                </a:lnTo>
                <a:lnTo>
                  <a:pt x="290584" y="2366455"/>
                </a:lnTo>
                <a:lnTo>
                  <a:pt x="362531" y="2456040"/>
                </a:lnTo>
                <a:lnTo>
                  <a:pt x="441102" y="2539841"/>
                </a:lnTo>
                <a:lnTo>
                  <a:pt x="525908" y="2617475"/>
                </a:lnTo>
                <a:lnTo>
                  <a:pt x="616561" y="2688561"/>
                </a:lnTo>
                <a:lnTo>
                  <a:pt x="712673" y="2752716"/>
                </a:lnTo>
                <a:lnTo>
                  <a:pt x="813856" y="2809557"/>
                </a:lnTo>
                <a:lnTo>
                  <a:pt x="919722" y="2858702"/>
                </a:lnTo>
                <a:lnTo>
                  <a:pt x="1029882" y="2899769"/>
                </a:lnTo>
                <a:lnTo>
                  <a:pt x="1143949" y="2932376"/>
                </a:lnTo>
                <a:lnTo>
                  <a:pt x="1261535" y="2956140"/>
                </a:lnTo>
                <a:lnTo>
                  <a:pt x="1382252" y="2970678"/>
                </a:lnTo>
                <a:lnTo>
                  <a:pt x="1505712" y="2975610"/>
                </a:lnTo>
                <a:lnTo>
                  <a:pt x="1629171" y="2970678"/>
                </a:lnTo>
                <a:lnTo>
                  <a:pt x="1749888" y="2956140"/>
                </a:lnTo>
                <a:lnTo>
                  <a:pt x="1867474" y="2932376"/>
                </a:lnTo>
                <a:lnTo>
                  <a:pt x="1981541" y="2899769"/>
                </a:lnTo>
                <a:lnTo>
                  <a:pt x="2091701" y="2858702"/>
                </a:lnTo>
                <a:lnTo>
                  <a:pt x="2197567" y="2809557"/>
                </a:lnTo>
                <a:lnTo>
                  <a:pt x="2298750" y="2752716"/>
                </a:lnTo>
                <a:lnTo>
                  <a:pt x="2394862" y="2688561"/>
                </a:lnTo>
                <a:lnTo>
                  <a:pt x="2485515" y="2617475"/>
                </a:lnTo>
                <a:lnTo>
                  <a:pt x="2570321" y="2539841"/>
                </a:lnTo>
                <a:lnTo>
                  <a:pt x="2648892" y="2456040"/>
                </a:lnTo>
                <a:lnTo>
                  <a:pt x="2720839" y="2366455"/>
                </a:lnTo>
                <a:lnTo>
                  <a:pt x="2785776" y="2271467"/>
                </a:lnTo>
                <a:lnTo>
                  <a:pt x="2843313" y="2171461"/>
                </a:lnTo>
                <a:lnTo>
                  <a:pt x="2893063" y="2066817"/>
                </a:lnTo>
                <a:lnTo>
                  <a:pt x="2934638" y="1957919"/>
                </a:lnTo>
                <a:lnTo>
                  <a:pt x="2967650" y="1845148"/>
                </a:lnTo>
                <a:lnTo>
                  <a:pt x="2991710" y="1728887"/>
                </a:lnTo>
                <a:lnTo>
                  <a:pt x="3006430" y="1609518"/>
                </a:lnTo>
                <a:lnTo>
                  <a:pt x="3011423" y="1487424"/>
                </a:lnTo>
                <a:lnTo>
                  <a:pt x="3006430" y="1365438"/>
                </a:lnTo>
                <a:lnTo>
                  <a:pt x="2991710" y="1246167"/>
                </a:lnTo>
                <a:lnTo>
                  <a:pt x="2967650" y="1129993"/>
                </a:lnTo>
                <a:lnTo>
                  <a:pt x="2934638" y="1017300"/>
                </a:lnTo>
                <a:lnTo>
                  <a:pt x="2893063" y="908470"/>
                </a:lnTo>
                <a:lnTo>
                  <a:pt x="2843313" y="803887"/>
                </a:lnTo>
                <a:lnTo>
                  <a:pt x="2785776" y="703932"/>
                </a:lnTo>
                <a:lnTo>
                  <a:pt x="2720839" y="608990"/>
                </a:lnTo>
                <a:lnTo>
                  <a:pt x="2648892" y="519443"/>
                </a:lnTo>
                <a:lnTo>
                  <a:pt x="2570321" y="435673"/>
                </a:lnTo>
                <a:lnTo>
                  <a:pt x="2485515" y="358064"/>
                </a:lnTo>
                <a:lnTo>
                  <a:pt x="2394862" y="286999"/>
                </a:lnTo>
                <a:lnTo>
                  <a:pt x="2298750" y="222861"/>
                </a:lnTo>
                <a:lnTo>
                  <a:pt x="2197567" y="166032"/>
                </a:lnTo>
                <a:lnTo>
                  <a:pt x="2091701" y="116895"/>
                </a:lnTo>
                <a:lnTo>
                  <a:pt x="1981541" y="75834"/>
                </a:lnTo>
                <a:lnTo>
                  <a:pt x="1867474" y="43231"/>
                </a:lnTo>
                <a:lnTo>
                  <a:pt x="1749888" y="19469"/>
                </a:lnTo>
                <a:lnTo>
                  <a:pt x="1629171" y="4931"/>
                </a:lnTo>
                <a:lnTo>
                  <a:pt x="1505712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2147" y="3789841"/>
            <a:ext cx="1009996" cy="330557"/>
          </a:xfrm>
          <a:custGeom>
            <a:avLst/>
            <a:gdLst/>
            <a:ahLst/>
            <a:cxnLst/>
            <a:rect l="l" t="t" r="r" b="b"/>
            <a:pathLst>
              <a:path w="1008126" h="329945">
                <a:moveTo>
                  <a:pt x="504444" y="0"/>
                </a:moveTo>
                <a:lnTo>
                  <a:pt x="463031" y="547"/>
                </a:lnTo>
                <a:lnTo>
                  <a:pt x="422548" y="2161"/>
                </a:lnTo>
                <a:lnTo>
                  <a:pt x="383124" y="4798"/>
                </a:lnTo>
                <a:lnTo>
                  <a:pt x="344887" y="8418"/>
                </a:lnTo>
                <a:lnTo>
                  <a:pt x="307967" y="12977"/>
                </a:lnTo>
                <a:lnTo>
                  <a:pt x="272492" y="18434"/>
                </a:lnTo>
                <a:lnTo>
                  <a:pt x="238593" y="24745"/>
                </a:lnTo>
                <a:lnTo>
                  <a:pt x="176036" y="39764"/>
                </a:lnTo>
                <a:lnTo>
                  <a:pt x="121330" y="57695"/>
                </a:lnTo>
                <a:lnTo>
                  <a:pt x="75506" y="78200"/>
                </a:lnTo>
                <a:lnTo>
                  <a:pt x="39600" y="100941"/>
                </a:lnTo>
                <a:lnTo>
                  <a:pt x="14643" y="125579"/>
                </a:lnTo>
                <a:lnTo>
                  <a:pt x="0" y="165353"/>
                </a:lnTo>
                <a:lnTo>
                  <a:pt x="1670" y="178822"/>
                </a:lnTo>
                <a:lnTo>
                  <a:pt x="25688" y="217291"/>
                </a:lnTo>
                <a:lnTo>
                  <a:pt x="56249" y="240894"/>
                </a:lnTo>
                <a:lnTo>
                  <a:pt x="97243" y="262463"/>
                </a:lnTo>
                <a:lnTo>
                  <a:pt x="147637" y="281654"/>
                </a:lnTo>
                <a:lnTo>
                  <a:pt x="206398" y="298124"/>
                </a:lnTo>
                <a:lnTo>
                  <a:pt x="272492" y="311532"/>
                </a:lnTo>
                <a:lnTo>
                  <a:pt x="307967" y="316980"/>
                </a:lnTo>
                <a:lnTo>
                  <a:pt x="344887" y="321533"/>
                </a:lnTo>
                <a:lnTo>
                  <a:pt x="383124" y="325149"/>
                </a:lnTo>
                <a:lnTo>
                  <a:pt x="422548" y="327785"/>
                </a:lnTo>
                <a:lnTo>
                  <a:pt x="463031" y="329398"/>
                </a:lnTo>
                <a:lnTo>
                  <a:pt x="504444" y="329945"/>
                </a:lnTo>
                <a:lnTo>
                  <a:pt x="545747" y="329398"/>
                </a:lnTo>
                <a:lnTo>
                  <a:pt x="586132" y="327785"/>
                </a:lnTo>
                <a:lnTo>
                  <a:pt x="625469" y="325149"/>
                </a:lnTo>
                <a:lnTo>
                  <a:pt x="663628" y="321533"/>
                </a:lnTo>
                <a:lnTo>
                  <a:pt x="700480" y="316980"/>
                </a:lnTo>
                <a:lnTo>
                  <a:pt x="735894" y="311532"/>
                </a:lnTo>
                <a:lnTo>
                  <a:pt x="769741" y="305232"/>
                </a:lnTo>
                <a:lnTo>
                  <a:pt x="832216" y="290251"/>
                </a:lnTo>
                <a:lnTo>
                  <a:pt x="886865" y="272377"/>
                </a:lnTo>
                <a:lnTo>
                  <a:pt x="932651" y="251954"/>
                </a:lnTo>
                <a:lnTo>
                  <a:pt x="968537" y="229326"/>
                </a:lnTo>
                <a:lnTo>
                  <a:pt x="993485" y="204834"/>
                </a:lnTo>
                <a:lnTo>
                  <a:pt x="1008126" y="165353"/>
                </a:lnTo>
                <a:lnTo>
                  <a:pt x="1006455" y="151776"/>
                </a:lnTo>
                <a:lnTo>
                  <a:pt x="982443" y="113044"/>
                </a:lnTo>
                <a:lnTo>
                  <a:pt x="951897" y="89312"/>
                </a:lnTo>
                <a:lnTo>
                  <a:pt x="910931" y="67647"/>
                </a:lnTo>
                <a:lnTo>
                  <a:pt x="860583" y="48386"/>
                </a:lnTo>
                <a:lnTo>
                  <a:pt x="801892" y="31869"/>
                </a:lnTo>
                <a:lnTo>
                  <a:pt x="735894" y="18434"/>
                </a:lnTo>
                <a:lnTo>
                  <a:pt x="700480" y="12977"/>
                </a:lnTo>
                <a:lnTo>
                  <a:pt x="663628" y="8418"/>
                </a:lnTo>
                <a:lnTo>
                  <a:pt x="625469" y="4798"/>
                </a:lnTo>
                <a:lnTo>
                  <a:pt x="586132" y="2161"/>
                </a:lnTo>
                <a:lnTo>
                  <a:pt x="545747" y="547"/>
                </a:lnTo>
                <a:lnTo>
                  <a:pt x="504444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80386" y="4150935"/>
            <a:ext cx="1005415" cy="663406"/>
          </a:xfrm>
          <a:custGeom>
            <a:avLst/>
            <a:gdLst/>
            <a:ahLst/>
            <a:cxnLst/>
            <a:rect l="l" t="t" r="r" b="b"/>
            <a:pathLst>
              <a:path w="1003553" h="662177">
                <a:moveTo>
                  <a:pt x="502158" y="0"/>
                </a:moveTo>
                <a:lnTo>
                  <a:pt x="460968" y="1094"/>
                </a:lnTo>
                <a:lnTo>
                  <a:pt x="420697" y="4322"/>
                </a:lnTo>
                <a:lnTo>
                  <a:pt x="381472" y="9597"/>
                </a:lnTo>
                <a:lnTo>
                  <a:pt x="343424" y="16837"/>
                </a:lnTo>
                <a:lnTo>
                  <a:pt x="306681" y="25955"/>
                </a:lnTo>
                <a:lnTo>
                  <a:pt x="271372" y="36868"/>
                </a:lnTo>
                <a:lnTo>
                  <a:pt x="237627" y="49491"/>
                </a:lnTo>
                <a:lnTo>
                  <a:pt x="205575" y="63739"/>
                </a:lnTo>
                <a:lnTo>
                  <a:pt x="175345" y="79528"/>
                </a:lnTo>
                <a:lnTo>
                  <a:pt x="120867" y="115390"/>
                </a:lnTo>
                <a:lnTo>
                  <a:pt x="75226" y="156400"/>
                </a:lnTo>
                <a:lnTo>
                  <a:pt x="39457" y="201882"/>
                </a:lnTo>
                <a:lnTo>
                  <a:pt x="14592" y="251158"/>
                </a:lnTo>
                <a:lnTo>
                  <a:pt x="1664" y="303552"/>
                </a:lnTo>
                <a:lnTo>
                  <a:pt x="0" y="330707"/>
                </a:lnTo>
                <a:lnTo>
                  <a:pt x="1664" y="357868"/>
                </a:lnTo>
                <a:lnTo>
                  <a:pt x="14592" y="410303"/>
                </a:lnTo>
                <a:lnTo>
                  <a:pt x="39457" y="459652"/>
                </a:lnTo>
                <a:lnTo>
                  <a:pt x="75226" y="505229"/>
                </a:lnTo>
                <a:lnTo>
                  <a:pt x="120867" y="546349"/>
                </a:lnTo>
                <a:lnTo>
                  <a:pt x="175345" y="582325"/>
                </a:lnTo>
                <a:lnTo>
                  <a:pt x="205575" y="598169"/>
                </a:lnTo>
                <a:lnTo>
                  <a:pt x="237627" y="612471"/>
                </a:lnTo>
                <a:lnTo>
                  <a:pt x="271372" y="625144"/>
                </a:lnTo>
                <a:lnTo>
                  <a:pt x="306681" y="636103"/>
                </a:lnTo>
                <a:lnTo>
                  <a:pt x="343424" y="645261"/>
                </a:lnTo>
                <a:lnTo>
                  <a:pt x="381472" y="652533"/>
                </a:lnTo>
                <a:lnTo>
                  <a:pt x="420697" y="657834"/>
                </a:lnTo>
                <a:lnTo>
                  <a:pt x="460968" y="661077"/>
                </a:lnTo>
                <a:lnTo>
                  <a:pt x="502158" y="662177"/>
                </a:lnTo>
                <a:lnTo>
                  <a:pt x="543238" y="661077"/>
                </a:lnTo>
                <a:lnTo>
                  <a:pt x="583412" y="657834"/>
                </a:lnTo>
                <a:lnTo>
                  <a:pt x="622549" y="652533"/>
                </a:lnTo>
                <a:lnTo>
                  <a:pt x="660519" y="645261"/>
                </a:lnTo>
                <a:lnTo>
                  <a:pt x="697194" y="636103"/>
                </a:lnTo>
                <a:lnTo>
                  <a:pt x="732442" y="625144"/>
                </a:lnTo>
                <a:lnTo>
                  <a:pt x="766135" y="612471"/>
                </a:lnTo>
                <a:lnTo>
                  <a:pt x="798143" y="598170"/>
                </a:lnTo>
                <a:lnTo>
                  <a:pt x="828335" y="582325"/>
                </a:lnTo>
                <a:lnTo>
                  <a:pt x="882756" y="546349"/>
                </a:lnTo>
                <a:lnTo>
                  <a:pt x="928359" y="505229"/>
                </a:lnTo>
                <a:lnTo>
                  <a:pt x="964108" y="459652"/>
                </a:lnTo>
                <a:lnTo>
                  <a:pt x="988964" y="410303"/>
                </a:lnTo>
                <a:lnTo>
                  <a:pt x="1001889" y="357868"/>
                </a:lnTo>
                <a:lnTo>
                  <a:pt x="1003553" y="330707"/>
                </a:lnTo>
                <a:lnTo>
                  <a:pt x="1001889" y="303552"/>
                </a:lnTo>
                <a:lnTo>
                  <a:pt x="988964" y="251158"/>
                </a:lnTo>
                <a:lnTo>
                  <a:pt x="964108" y="201882"/>
                </a:lnTo>
                <a:lnTo>
                  <a:pt x="928359" y="156400"/>
                </a:lnTo>
                <a:lnTo>
                  <a:pt x="882756" y="115390"/>
                </a:lnTo>
                <a:lnTo>
                  <a:pt x="828335" y="79528"/>
                </a:lnTo>
                <a:lnTo>
                  <a:pt x="798143" y="63739"/>
                </a:lnTo>
                <a:lnTo>
                  <a:pt x="766135" y="49491"/>
                </a:lnTo>
                <a:lnTo>
                  <a:pt x="732442" y="36868"/>
                </a:lnTo>
                <a:lnTo>
                  <a:pt x="697194" y="25955"/>
                </a:lnTo>
                <a:lnTo>
                  <a:pt x="660519" y="16837"/>
                </a:lnTo>
                <a:lnTo>
                  <a:pt x="622549" y="9597"/>
                </a:lnTo>
                <a:lnTo>
                  <a:pt x="583412" y="4322"/>
                </a:lnTo>
                <a:lnTo>
                  <a:pt x="543238" y="1094"/>
                </a:lnTo>
                <a:lnTo>
                  <a:pt x="502158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1157" y="2995889"/>
            <a:ext cx="938235" cy="661879"/>
          </a:xfrm>
          <a:custGeom>
            <a:avLst/>
            <a:gdLst/>
            <a:ahLst/>
            <a:cxnLst/>
            <a:rect l="l" t="t" r="r" b="b"/>
            <a:pathLst>
              <a:path w="936498" h="660653">
                <a:moveTo>
                  <a:pt x="0" y="0"/>
                </a:moveTo>
                <a:lnTo>
                  <a:pt x="0" y="660653"/>
                </a:lnTo>
                <a:lnTo>
                  <a:pt x="936498" y="660653"/>
                </a:lnTo>
                <a:lnTo>
                  <a:pt x="93649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2154" y="2130942"/>
            <a:ext cx="1131379" cy="663407"/>
          </a:xfrm>
          <a:custGeom>
            <a:avLst/>
            <a:gdLst/>
            <a:ahLst/>
            <a:cxnLst/>
            <a:rect l="l" t="t" r="r" b="b"/>
            <a:pathLst>
              <a:path w="1129284" h="662178">
                <a:moveTo>
                  <a:pt x="0" y="0"/>
                </a:moveTo>
                <a:lnTo>
                  <a:pt x="0" y="662177"/>
                </a:lnTo>
                <a:lnTo>
                  <a:pt x="1129284" y="662177"/>
                </a:lnTo>
                <a:lnTo>
                  <a:pt x="1129283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1157" y="3789840"/>
            <a:ext cx="753489" cy="496219"/>
          </a:xfrm>
          <a:custGeom>
            <a:avLst/>
            <a:gdLst/>
            <a:ahLst/>
            <a:cxnLst/>
            <a:rect l="l" t="t" r="r" b="b"/>
            <a:pathLst>
              <a:path w="752094" h="495300">
                <a:moveTo>
                  <a:pt x="0" y="0"/>
                </a:moveTo>
                <a:lnTo>
                  <a:pt x="0" y="495300"/>
                </a:lnTo>
                <a:lnTo>
                  <a:pt x="752094" y="495300"/>
                </a:lnTo>
                <a:lnTo>
                  <a:pt x="75209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3068" y="4635703"/>
            <a:ext cx="754253" cy="497746"/>
          </a:xfrm>
          <a:custGeom>
            <a:avLst/>
            <a:gdLst/>
            <a:ahLst/>
            <a:cxnLst/>
            <a:rect l="l" t="t" r="r" b="b"/>
            <a:pathLst>
              <a:path w="752856" h="496824">
                <a:moveTo>
                  <a:pt x="0" y="0"/>
                </a:moveTo>
                <a:lnTo>
                  <a:pt x="0" y="496824"/>
                </a:lnTo>
                <a:lnTo>
                  <a:pt x="752856" y="496824"/>
                </a:lnTo>
                <a:lnTo>
                  <a:pt x="75285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9104" y="2477532"/>
            <a:ext cx="381707" cy="667987"/>
          </a:xfrm>
          <a:custGeom>
            <a:avLst/>
            <a:gdLst/>
            <a:ahLst/>
            <a:cxnLst/>
            <a:rect l="l" t="t" r="r" b="b"/>
            <a:pathLst>
              <a:path w="381000" h="666750">
                <a:moveTo>
                  <a:pt x="354330" y="609600"/>
                </a:moveTo>
                <a:lnTo>
                  <a:pt x="354330" y="612647"/>
                </a:lnTo>
                <a:lnTo>
                  <a:pt x="381000" y="666750"/>
                </a:lnTo>
                <a:lnTo>
                  <a:pt x="376428" y="582167"/>
                </a:lnTo>
                <a:lnTo>
                  <a:pt x="347877" y="598248"/>
                </a:lnTo>
                <a:lnTo>
                  <a:pt x="354330" y="609600"/>
                </a:lnTo>
                <a:close/>
              </a:path>
              <a:path w="381000" h="666750">
                <a:moveTo>
                  <a:pt x="352044" y="615695"/>
                </a:moveTo>
                <a:lnTo>
                  <a:pt x="345948" y="614171"/>
                </a:lnTo>
                <a:lnTo>
                  <a:pt x="348234" y="616457"/>
                </a:lnTo>
                <a:lnTo>
                  <a:pt x="352044" y="615695"/>
                </a:lnTo>
                <a:close/>
              </a:path>
              <a:path w="381000" h="666750">
                <a:moveTo>
                  <a:pt x="0" y="3809"/>
                </a:moveTo>
                <a:lnTo>
                  <a:pt x="761" y="6857"/>
                </a:lnTo>
                <a:lnTo>
                  <a:pt x="339559" y="602932"/>
                </a:lnTo>
                <a:lnTo>
                  <a:pt x="345948" y="614171"/>
                </a:lnTo>
                <a:lnTo>
                  <a:pt x="352044" y="615695"/>
                </a:lnTo>
                <a:lnTo>
                  <a:pt x="348234" y="616457"/>
                </a:lnTo>
                <a:lnTo>
                  <a:pt x="345948" y="614171"/>
                </a:lnTo>
                <a:lnTo>
                  <a:pt x="339559" y="602932"/>
                </a:lnTo>
                <a:lnTo>
                  <a:pt x="310134" y="619505"/>
                </a:lnTo>
                <a:lnTo>
                  <a:pt x="381000" y="666750"/>
                </a:lnTo>
                <a:lnTo>
                  <a:pt x="354330" y="612647"/>
                </a:lnTo>
                <a:lnTo>
                  <a:pt x="354330" y="609600"/>
                </a:lnTo>
                <a:lnTo>
                  <a:pt x="347877" y="598248"/>
                </a:lnTo>
                <a:lnTo>
                  <a:pt x="9143" y="2285"/>
                </a:lnTo>
                <a:lnTo>
                  <a:pt x="6095" y="0"/>
                </a:lnTo>
                <a:lnTo>
                  <a:pt x="2285" y="761"/>
                </a:lnTo>
                <a:lnTo>
                  <a:pt x="0" y="38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8236" y="4799837"/>
            <a:ext cx="506907" cy="27483"/>
          </a:xfrm>
          <a:custGeom>
            <a:avLst/>
            <a:gdLst/>
            <a:ahLst/>
            <a:cxnLst/>
            <a:rect l="l" t="t" r="r" b="b"/>
            <a:pathLst>
              <a:path w="505968" h="27432">
                <a:moveTo>
                  <a:pt x="448056" y="15239"/>
                </a:moveTo>
                <a:lnTo>
                  <a:pt x="505968" y="0"/>
                </a:lnTo>
                <a:lnTo>
                  <a:pt x="444246" y="15239"/>
                </a:lnTo>
                <a:lnTo>
                  <a:pt x="448056" y="15239"/>
                </a:lnTo>
                <a:close/>
              </a:path>
              <a:path w="505968" h="27432">
                <a:moveTo>
                  <a:pt x="6096" y="169163"/>
                </a:moveTo>
                <a:lnTo>
                  <a:pt x="435361" y="28299"/>
                </a:lnTo>
                <a:lnTo>
                  <a:pt x="445770" y="60198"/>
                </a:lnTo>
                <a:lnTo>
                  <a:pt x="505968" y="0"/>
                </a:lnTo>
                <a:lnTo>
                  <a:pt x="448056" y="15239"/>
                </a:lnTo>
                <a:lnTo>
                  <a:pt x="444246" y="15239"/>
                </a:lnTo>
                <a:lnTo>
                  <a:pt x="505968" y="0"/>
                </a:lnTo>
                <a:lnTo>
                  <a:pt x="422148" y="-12192"/>
                </a:lnTo>
                <a:lnTo>
                  <a:pt x="432377" y="19155"/>
                </a:lnTo>
                <a:lnTo>
                  <a:pt x="450342" y="18287"/>
                </a:lnTo>
                <a:lnTo>
                  <a:pt x="450342" y="22098"/>
                </a:lnTo>
                <a:lnTo>
                  <a:pt x="447294" y="24384"/>
                </a:lnTo>
                <a:lnTo>
                  <a:pt x="450342" y="22098"/>
                </a:lnTo>
                <a:lnTo>
                  <a:pt x="450342" y="18287"/>
                </a:lnTo>
                <a:lnTo>
                  <a:pt x="432377" y="19155"/>
                </a:lnTo>
                <a:lnTo>
                  <a:pt x="3048" y="160781"/>
                </a:lnTo>
                <a:lnTo>
                  <a:pt x="762" y="163067"/>
                </a:lnTo>
                <a:lnTo>
                  <a:pt x="0" y="166115"/>
                </a:lnTo>
                <a:lnTo>
                  <a:pt x="2286" y="169163"/>
                </a:lnTo>
                <a:lnTo>
                  <a:pt x="6096" y="1691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8236" y="3968478"/>
            <a:ext cx="381707" cy="76341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81000" y="37337"/>
                </a:moveTo>
                <a:lnTo>
                  <a:pt x="316992" y="32766"/>
                </a:lnTo>
                <a:lnTo>
                  <a:pt x="320802" y="34290"/>
                </a:lnTo>
                <a:lnTo>
                  <a:pt x="322326" y="38100"/>
                </a:lnTo>
                <a:lnTo>
                  <a:pt x="304800" y="76200"/>
                </a:lnTo>
                <a:lnTo>
                  <a:pt x="381000" y="37337"/>
                </a:lnTo>
                <a:close/>
              </a:path>
              <a:path w="381000" h="76200">
                <a:moveTo>
                  <a:pt x="381000" y="37337"/>
                </a:moveTo>
                <a:lnTo>
                  <a:pt x="304800" y="0"/>
                </a:lnTo>
                <a:lnTo>
                  <a:pt x="304800" y="32825"/>
                </a:lnTo>
                <a:lnTo>
                  <a:pt x="4572" y="34290"/>
                </a:lnTo>
                <a:lnTo>
                  <a:pt x="1524" y="35814"/>
                </a:lnTo>
                <a:lnTo>
                  <a:pt x="0" y="38862"/>
                </a:lnTo>
                <a:lnTo>
                  <a:pt x="1524" y="42672"/>
                </a:lnTo>
                <a:lnTo>
                  <a:pt x="4572" y="44196"/>
                </a:lnTo>
                <a:lnTo>
                  <a:pt x="304800" y="42735"/>
                </a:lnTo>
                <a:lnTo>
                  <a:pt x="320802" y="41148"/>
                </a:lnTo>
                <a:lnTo>
                  <a:pt x="317754" y="42672"/>
                </a:lnTo>
                <a:lnTo>
                  <a:pt x="320802" y="41148"/>
                </a:lnTo>
                <a:lnTo>
                  <a:pt x="304800" y="42735"/>
                </a:lnTo>
                <a:lnTo>
                  <a:pt x="304800" y="76200"/>
                </a:lnTo>
                <a:lnTo>
                  <a:pt x="322326" y="38100"/>
                </a:lnTo>
                <a:lnTo>
                  <a:pt x="320802" y="34290"/>
                </a:lnTo>
                <a:lnTo>
                  <a:pt x="316992" y="32766"/>
                </a:lnTo>
                <a:lnTo>
                  <a:pt x="381000" y="373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93285" y="3279879"/>
            <a:ext cx="380943" cy="174058"/>
          </a:xfrm>
          <a:custGeom>
            <a:avLst/>
            <a:gdLst/>
            <a:ahLst/>
            <a:cxnLst/>
            <a:rect l="l" t="t" r="r" b="b"/>
            <a:pathLst>
              <a:path w="380238" h="173736">
                <a:moveTo>
                  <a:pt x="326898" y="145542"/>
                </a:moveTo>
                <a:lnTo>
                  <a:pt x="326898" y="141732"/>
                </a:lnTo>
                <a:lnTo>
                  <a:pt x="309140" y="142722"/>
                </a:lnTo>
                <a:lnTo>
                  <a:pt x="320802" y="147828"/>
                </a:lnTo>
                <a:lnTo>
                  <a:pt x="326898" y="145542"/>
                </a:lnTo>
                <a:close/>
              </a:path>
              <a:path w="380238" h="173736">
                <a:moveTo>
                  <a:pt x="324612" y="139446"/>
                </a:moveTo>
                <a:lnTo>
                  <a:pt x="380238" y="169164"/>
                </a:lnTo>
                <a:lnTo>
                  <a:pt x="326136" y="103632"/>
                </a:lnTo>
                <a:lnTo>
                  <a:pt x="312810" y="134279"/>
                </a:lnTo>
                <a:lnTo>
                  <a:pt x="324612" y="139446"/>
                </a:lnTo>
                <a:close/>
              </a:path>
              <a:path w="380238" h="173736">
                <a:moveTo>
                  <a:pt x="323850" y="147828"/>
                </a:moveTo>
                <a:lnTo>
                  <a:pt x="295656" y="173736"/>
                </a:lnTo>
                <a:lnTo>
                  <a:pt x="380238" y="169164"/>
                </a:lnTo>
                <a:lnTo>
                  <a:pt x="323850" y="147828"/>
                </a:lnTo>
                <a:close/>
              </a:path>
              <a:path w="380238" h="173736">
                <a:moveTo>
                  <a:pt x="0" y="6096"/>
                </a:moveTo>
                <a:lnTo>
                  <a:pt x="2286" y="8382"/>
                </a:lnTo>
                <a:lnTo>
                  <a:pt x="309140" y="142722"/>
                </a:lnTo>
                <a:lnTo>
                  <a:pt x="326898" y="141732"/>
                </a:lnTo>
                <a:lnTo>
                  <a:pt x="326898" y="145542"/>
                </a:lnTo>
                <a:lnTo>
                  <a:pt x="320802" y="147828"/>
                </a:lnTo>
                <a:lnTo>
                  <a:pt x="309140" y="142722"/>
                </a:lnTo>
                <a:lnTo>
                  <a:pt x="295656" y="173736"/>
                </a:lnTo>
                <a:lnTo>
                  <a:pt x="323850" y="147828"/>
                </a:lnTo>
                <a:lnTo>
                  <a:pt x="380238" y="169164"/>
                </a:lnTo>
                <a:lnTo>
                  <a:pt x="324612" y="139446"/>
                </a:lnTo>
                <a:lnTo>
                  <a:pt x="312810" y="134279"/>
                </a:lnTo>
                <a:lnTo>
                  <a:pt x="6096" y="0"/>
                </a:lnTo>
                <a:lnTo>
                  <a:pt x="2286" y="0"/>
                </a:lnTo>
                <a:lnTo>
                  <a:pt x="0" y="2286"/>
                </a:lnTo>
                <a:lnTo>
                  <a:pt x="0" y="60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38556" y="4113528"/>
            <a:ext cx="256507" cy="76341"/>
          </a:xfrm>
          <a:custGeom>
            <a:avLst/>
            <a:gdLst/>
            <a:ahLst/>
            <a:cxnLst/>
            <a:rect l="l" t="t" r="r" b="b"/>
            <a:pathLst>
              <a:path w="256032" h="76200">
                <a:moveTo>
                  <a:pt x="179831" y="43328"/>
                </a:moveTo>
                <a:lnTo>
                  <a:pt x="179832" y="76200"/>
                </a:lnTo>
                <a:lnTo>
                  <a:pt x="192786" y="43434"/>
                </a:lnTo>
                <a:lnTo>
                  <a:pt x="195834" y="41910"/>
                </a:lnTo>
                <a:lnTo>
                  <a:pt x="197358" y="38100"/>
                </a:lnTo>
                <a:lnTo>
                  <a:pt x="195834" y="35051"/>
                </a:lnTo>
                <a:lnTo>
                  <a:pt x="192786" y="33527"/>
                </a:lnTo>
                <a:lnTo>
                  <a:pt x="179832" y="33475"/>
                </a:lnTo>
                <a:lnTo>
                  <a:pt x="5334" y="32765"/>
                </a:lnTo>
                <a:lnTo>
                  <a:pt x="1524" y="33527"/>
                </a:lnTo>
                <a:lnTo>
                  <a:pt x="0" y="37337"/>
                </a:lnTo>
                <a:lnTo>
                  <a:pt x="1524" y="40386"/>
                </a:lnTo>
                <a:lnTo>
                  <a:pt x="5334" y="41910"/>
                </a:lnTo>
                <a:lnTo>
                  <a:pt x="179831" y="43328"/>
                </a:lnTo>
                <a:close/>
              </a:path>
              <a:path w="256032" h="76200">
                <a:moveTo>
                  <a:pt x="195834" y="35051"/>
                </a:moveTo>
                <a:lnTo>
                  <a:pt x="197358" y="38100"/>
                </a:lnTo>
                <a:lnTo>
                  <a:pt x="195834" y="41910"/>
                </a:lnTo>
                <a:lnTo>
                  <a:pt x="192786" y="43434"/>
                </a:lnTo>
                <a:lnTo>
                  <a:pt x="179832" y="76200"/>
                </a:lnTo>
                <a:lnTo>
                  <a:pt x="256032" y="38862"/>
                </a:lnTo>
                <a:lnTo>
                  <a:pt x="179832" y="0"/>
                </a:lnTo>
                <a:lnTo>
                  <a:pt x="179832" y="33475"/>
                </a:lnTo>
                <a:lnTo>
                  <a:pt x="192786" y="33527"/>
                </a:lnTo>
                <a:lnTo>
                  <a:pt x="195834" y="350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33234" y="3283696"/>
            <a:ext cx="879452" cy="1823032"/>
          </a:xfrm>
          <a:custGeom>
            <a:avLst/>
            <a:gdLst/>
            <a:ahLst/>
            <a:cxnLst/>
            <a:rect l="l" t="t" r="r" b="b"/>
            <a:pathLst>
              <a:path w="877823" h="1819656">
                <a:moveTo>
                  <a:pt x="0" y="0"/>
                </a:moveTo>
                <a:lnTo>
                  <a:pt x="0" y="1819656"/>
                </a:lnTo>
                <a:lnTo>
                  <a:pt x="877823" y="1819656"/>
                </a:lnTo>
                <a:lnTo>
                  <a:pt x="87782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2154" y="5303690"/>
            <a:ext cx="879452" cy="829067"/>
          </a:xfrm>
          <a:custGeom>
            <a:avLst/>
            <a:gdLst/>
            <a:ahLst/>
            <a:cxnLst/>
            <a:rect l="l" t="t" r="r" b="b"/>
            <a:pathLst>
              <a:path w="877823" h="827532">
                <a:moveTo>
                  <a:pt x="0" y="0"/>
                </a:moveTo>
                <a:lnTo>
                  <a:pt x="0" y="827532"/>
                </a:lnTo>
                <a:lnTo>
                  <a:pt x="877823" y="827532"/>
                </a:lnTo>
                <a:lnTo>
                  <a:pt x="877823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2521" y="5160931"/>
            <a:ext cx="633633" cy="666460"/>
          </a:xfrm>
          <a:custGeom>
            <a:avLst/>
            <a:gdLst/>
            <a:ahLst/>
            <a:cxnLst/>
            <a:rect l="l" t="t" r="r" b="b"/>
            <a:pathLst>
              <a:path w="632460" h="665226">
                <a:moveTo>
                  <a:pt x="8381" y="663701"/>
                </a:moveTo>
                <a:lnTo>
                  <a:pt x="582887" y="58446"/>
                </a:lnTo>
                <a:lnTo>
                  <a:pt x="607314" y="81534"/>
                </a:lnTo>
                <a:lnTo>
                  <a:pt x="632460" y="0"/>
                </a:lnTo>
                <a:lnTo>
                  <a:pt x="588264" y="41148"/>
                </a:lnTo>
                <a:lnTo>
                  <a:pt x="551688" y="28955"/>
                </a:lnTo>
                <a:lnTo>
                  <a:pt x="576216" y="52140"/>
                </a:lnTo>
                <a:lnTo>
                  <a:pt x="585216" y="42672"/>
                </a:lnTo>
                <a:lnTo>
                  <a:pt x="591312" y="42672"/>
                </a:lnTo>
                <a:lnTo>
                  <a:pt x="592836" y="45720"/>
                </a:lnTo>
                <a:lnTo>
                  <a:pt x="592074" y="48767"/>
                </a:lnTo>
                <a:lnTo>
                  <a:pt x="576216" y="52140"/>
                </a:lnTo>
                <a:lnTo>
                  <a:pt x="1524" y="656843"/>
                </a:lnTo>
                <a:lnTo>
                  <a:pt x="0" y="660653"/>
                </a:lnTo>
                <a:lnTo>
                  <a:pt x="1524" y="663701"/>
                </a:lnTo>
                <a:lnTo>
                  <a:pt x="5334" y="665226"/>
                </a:lnTo>
                <a:lnTo>
                  <a:pt x="8381" y="663701"/>
                </a:lnTo>
                <a:close/>
              </a:path>
              <a:path w="632460" h="665226">
                <a:moveTo>
                  <a:pt x="588264" y="41148"/>
                </a:moveTo>
                <a:lnTo>
                  <a:pt x="632460" y="0"/>
                </a:lnTo>
                <a:lnTo>
                  <a:pt x="551688" y="28955"/>
                </a:lnTo>
                <a:lnTo>
                  <a:pt x="588264" y="41148"/>
                </a:lnTo>
                <a:close/>
              </a:path>
              <a:path w="632460" h="665226">
                <a:moveTo>
                  <a:pt x="576216" y="52140"/>
                </a:moveTo>
                <a:lnTo>
                  <a:pt x="592074" y="48767"/>
                </a:lnTo>
                <a:lnTo>
                  <a:pt x="592836" y="45720"/>
                </a:lnTo>
                <a:lnTo>
                  <a:pt x="591312" y="42672"/>
                </a:lnTo>
                <a:lnTo>
                  <a:pt x="585216" y="42672"/>
                </a:lnTo>
                <a:lnTo>
                  <a:pt x="576216" y="521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14321" y="3789839"/>
            <a:ext cx="1255816" cy="826777"/>
          </a:xfrm>
          <a:custGeom>
            <a:avLst/>
            <a:gdLst/>
            <a:ahLst/>
            <a:cxnLst/>
            <a:rect l="l" t="t" r="r" b="b"/>
            <a:pathLst>
              <a:path w="1253490" h="825246">
                <a:moveTo>
                  <a:pt x="0" y="0"/>
                </a:moveTo>
                <a:lnTo>
                  <a:pt x="0" y="825246"/>
                </a:lnTo>
                <a:lnTo>
                  <a:pt x="1253490" y="825246"/>
                </a:lnTo>
                <a:lnTo>
                  <a:pt x="125349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14991" y="2634795"/>
            <a:ext cx="1082521" cy="3643774"/>
          </a:xfrm>
          <a:custGeom>
            <a:avLst/>
            <a:gdLst/>
            <a:ahLst/>
            <a:cxnLst/>
            <a:rect l="l" t="t" r="r" b="b"/>
            <a:pathLst>
              <a:path w="1080516" h="3637026">
                <a:moveTo>
                  <a:pt x="0" y="0"/>
                </a:moveTo>
                <a:lnTo>
                  <a:pt x="0" y="3637026"/>
                </a:lnTo>
                <a:lnTo>
                  <a:pt x="1080516" y="3637026"/>
                </a:lnTo>
                <a:lnTo>
                  <a:pt x="108051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17262" y="2317216"/>
            <a:ext cx="1258106" cy="332084"/>
          </a:xfrm>
          <a:custGeom>
            <a:avLst/>
            <a:gdLst/>
            <a:ahLst/>
            <a:cxnLst/>
            <a:rect l="l" t="t" r="r" b="b"/>
            <a:pathLst>
              <a:path w="1255776" h="331469">
                <a:moveTo>
                  <a:pt x="0" y="0"/>
                </a:moveTo>
                <a:lnTo>
                  <a:pt x="0" y="331469"/>
                </a:lnTo>
                <a:lnTo>
                  <a:pt x="1255776" y="331469"/>
                </a:lnTo>
                <a:lnTo>
                  <a:pt x="125577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93589" y="4113527"/>
            <a:ext cx="255744" cy="76341"/>
          </a:xfrm>
          <a:custGeom>
            <a:avLst/>
            <a:gdLst/>
            <a:ahLst/>
            <a:cxnLst/>
            <a:rect l="l" t="t" r="r" b="b"/>
            <a:pathLst>
              <a:path w="255270" h="76200">
                <a:moveTo>
                  <a:pt x="179404" y="43331"/>
                </a:moveTo>
                <a:lnTo>
                  <a:pt x="179070" y="76200"/>
                </a:lnTo>
                <a:lnTo>
                  <a:pt x="192024" y="43434"/>
                </a:lnTo>
                <a:lnTo>
                  <a:pt x="195072" y="41910"/>
                </a:lnTo>
                <a:lnTo>
                  <a:pt x="196596" y="38100"/>
                </a:lnTo>
                <a:lnTo>
                  <a:pt x="195833" y="35051"/>
                </a:lnTo>
                <a:lnTo>
                  <a:pt x="192024" y="33527"/>
                </a:lnTo>
                <a:lnTo>
                  <a:pt x="179504" y="33477"/>
                </a:lnTo>
                <a:lnTo>
                  <a:pt x="4572" y="32765"/>
                </a:lnTo>
                <a:lnTo>
                  <a:pt x="1524" y="33527"/>
                </a:lnTo>
                <a:lnTo>
                  <a:pt x="0" y="37337"/>
                </a:lnTo>
                <a:lnTo>
                  <a:pt x="1524" y="40386"/>
                </a:lnTo>
                <a:lnTo>
                  <a:pt x="4572" y="41910"/>
                </a:lnTo>
                <a:lnTo>
                  <a:pt x="179404" y="43331"/>
                </a:lnTo>
                <a:close/>
              </a:path>
              <a:path w="255270" h="76200">
                <a:moveTo>
                  <a:pt x="195833" y="35051"/>
                </a:moveTo>
                <a:lnTo>
                  <a:pt x="196596" y="38100"/>
                </a:lnTo>
                <a:lnTo>
                  <a:pt x="195072" y="41910"/>
                </a:lnTo>
                <a:lnTo>
                  <a:pt x="192024" y="43434"/>
                </a:lnTo>
                <a:lnTo>
                  <a:pt x="179070" y="76200"/>
                </a:lnTo>
                <a:lnTo>
                  <a:pt x="255270" y="38862"/>
                </a:lnTo>
                <a:lnTo>
                  <a:pt x="179844" y="0"/>
                </a:lnTo>
                <a:lnTo>
                  <a:pt x="179504" y="33477"/>
                </a:lnTo>
                <a:lnTo>
                  <a:pt x="192024" y="33527"/>
                </a:lnTo>
                <a:lnTo>
                  <a:pt x="195833" y="350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19632" y="4113527"/>
            <a:ext cx="256519" cy="76341"/>
          </a:xfrm>
          <a:custGeom>
            <a:avLst/>
            <a:gdLst/>
            <a:ahLst/>
            <a:cxnLst/>
            <a:rect l="l" t="t" r="r" b="b"/>
            <a:pathLst>
              <a:path w="256044" h="76200">
                <a:moveTo>
                  <a:pt x="179411" y="43331"/>
                </a:moveTo>
                <a:lnTo>
                  <a:pt x="179082" y="76200"/>
                </a:lnTo>
                <a:lnTo>
                  <a:pt x="192024" y="43434"/>
                </a:lnTo>
                <a:lnTo>
                  <a:pt x="195846" y="41910"/>
                </a:lnTo>
                <a:lnTo>
                  <a:pt x="197370" y="38100"/>
                </a:lnTo>
                <a:lnTo>
                  <a:pt x="195846" y="35051"/>
                </a:lnTo>
                <a:lnTo>
                  <a:pt x="192024" y="33527"/>
                </a:lnTo>
                <a:lnTo>
                  <a:pt x="179509" y="33476"/>
                </a:lnTo>
                <a:lnTo>
                  <a:pt x="5346" y="32765"/>
                </a:lnTo>
                <a:lnTo>
                  <a:pt x="1524" y="33527"/>
                </a:lnTo>
                <a:lnTo>
                  <a:pt x="0" y="37337"/>
                </a:lnTo>
                <a:lnTo>
                  <a:pt x="1524" y="40386"/>
                </a:lnTo>
                <a:lnTo>
                  <a:pt x="4572" y="41910"/>
                </a:lnTo>
                <a:lnTo>
                  <a:pt x="179411" y="43331"/>
                </a:lnTo>
                <a:close/>
              </a:path>
              <a:path w="256044" h="76200">
                <a:moveTo>
                  <a:pt x="195846" y="35051"/>
                </a:moveTo>
                <a:lnTo>
                  <a:pt x="197370" y="38100"/>
                </a:lnTo>
                <a:lnTo>
                  <a:pt x="195846" y="41910"/>
                </a:lnTo>
                <a:lnTo>
                  <a:pt x="192024" y="43434"/>
                </a:lnTo>
                <a:lnTo>
                  <a:pt x="179082" y="76200"/>
                </a:lnTo>
                <a:lnTo>
                  <a:pt x="256044" y="38862"/>
                </a:lnTo>
                <a:lnTo>
                  <a:pt x="179844" y="0"/>
                </a:lnTo>
                <a:lnTo>
                  <a:pt x="179509" y="33476"/>
                </a:lnTo>
                <a:lnTo>
                  <a:pt x="192024" y="33527"/>
                </a:lnTo>
                <a:lnTo>
                  <a:pt x="195846" y="350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8960" y="3428746"/>
            <a:ext cx="502325" cy="332084"/>
          </a:xfrm>
          <a:custGeom>
            <a:avLst/>
            <a:gdLst/>
            <a:ahLst/>
            <a:cxnLst/>
            <a:rect l="l" t="t" r="r" b="b"/>
            <a:pathLst>
              <a:path w="501395" h="331469">
                <a:moveTo>
                  <a:pt x="250698" y="0"/>
                </a:moveTo>
                <a:lnTo>
                  <a:pt x="230106" y="547"/>
                </a:lnTo>
                <a:lnTo>
                  <a:pt x="209978" y="2161"/>
                </a:lnTo>
                <a:lnTo>
                  <a:pt x="190378" y="4801"/>
                </a:lnTo>
                <a:lnTo>
                  <a:pt x="171370" y="8424"/>
                </a:lnTo>
                <a:lnTo>
                  <a:pt x="153019" y="12989"/>
                </a:lnTo>
                <a:lnTo>
                  <a:pt x="135387" y="18454"/>
                </a:lnTo>
                <a:lnTo>
                  <a:pt x="118540" y="24778"/>
                </a:lnTo>
                <a:lnTo>
                  <a:pt x="102540" y="31918"/>
                </a:lnTo>
                <a:lnTo>
                  <a:pt x="87453" y="39833"/>
                </a:lnTo>
                <a:lnTo>
                  <a:pt x="60271" y="57822"/>
                </a:lnTo>
                <a:lnTo>
                  <a:pt x="37506" y="78409"/>
                </a:lnTo>
                <a:lnTo>
                  <a:pt x="19669" y="101262"/>
                </a:lnTo>
                <a:lnTo>
                  <a:pt x="7272" y="126047"/>
                </a:lnTo>
                <a:lnTo>
                  <a:pt x="829" y="152429"/>
                </a:lnTo>
                <a:lnTo>
                  <a:pt x="0" y="166115"/>
                </a:lnTo>
                <a:lnTo>
                  <a:pt x="829" y="179693"/>
                </a:lnTo>
                <a:lnTo>
                  <a:pt x="7272" y="205890"/>
                </a:lnTo>
                <a:lnTo>
                  <a:pt x="19669" y="230528"/>
                </a:lnTo>
                <a:lnTo>
                  <a:pt x="37506" y="253269"/>
                </a:lnTo>
                <a:lnTo>
                  <a:pt x="60271" y="273774"/>
                </a:lnTo>
                <a:lnTo>
                  <a:pt x="87453" y="291705"/>
                </a:lnTo>
                <a:lnTo>
                  <a:pt x="102540" y="299600"/>
                </a:lnTo>
                <a:lnTo>
                  <a:pt x="118540" y="306724"/>
                </a:lnTo>
                <a:lnTo>
                  <a:pt x="135387" y="313035"/>
                </a:lnTo>
                <a:lnTo>
                  <a:pt x="153019" y="318492"/>
                </a:lnTo>
                <a:lnTo>
                  <a:pt x="171370" y="323051"/>
                </a:lnTo>
                <a:lnTo>
                  <a:pt x="190378" y="326671"/>
                </a:lnTo>
                <a:lnTo>
                  <a:pt x="209978" y="329308"/>
                </a:lnTo>
                <a:lnTo>
                  <a:pt x="230106" y="330922"/>
                </a:lnTo>
                <a:lnTo>
                  <a:pt x="250698" y="331469"/>
                </a:lnTo>
                <a:lnTo>
                  <a:pt x="271289" y="330922"/>
                </a:lnTo>
                <a:lnTo>
                  <a:pt x="291417" y="329308"/>
                </a:lnTo>
                <a:lnTo>
                  <a:pt x="311017" y="326671"/>
                </a:lnTo>
                <a:lnTo>
                  <a:pt x="330025" y="323051"/>
                </a:lnTo>
                <a:lnTo>
                  <a:pt x="348376" y="318492"/>
                </a:lnTo>
                <a:lnTo>
                  <a:pt x="366008" y="313035"/>
                </a:lnTo>
                <a:lnTo>
                  <a:pt x="382855" y="306724"/>
                </a:lnTo>
                <a:lnTo>
                  <a:pt x="398855" y="299600"/>
                </a:lnTo>
                <a:lnTo>
                  <a:pt x="413942" y="291705"/>
                </a:lnTo>
                <a:lnTo>
                  <a:pt x="441124" y="273774"/>
                </a:lnTo>
                <a:lnTo>
                  <a:pt x="463889" y="253269"/>
                </a:lnTo>
                <a:lnTo>
                  <a:pt x="481726" y="230528"/>
                </a:lnTo>
                <a:lnTo>
                  <a:pt x="494123" y="205890"/>
                </a:lnTo>
                <a:lnTo>
                  <a:pt x="500566" y="179693"/>
                </a:lnTo>
                <a:lnTo>
                  <a:pt x="501395" y="166115"/>
                </a:lnTo>
                <a:lnTo>
                  <a:pt x="500566" y="152429"/>
                </a:lnTo>
                <a:lnTo>
                  <a:pt x="494123" y="126047"/>
                </a:lnTo>
                <a:lnTo>
                  <a:pt x="481726" y="101262"/>
                </a:lnTo>
                <a:lnTo>
                  <a:pt x="463889" y="78409"/>
                </a:lnTo>
                <a:lnTo>
                  <a:pt x="441124" y="57822"/>
                </a:lnTo>
                <a:lnTo>
                  <a:pt x="413942" y="39833"/>
                </a:lnTo>
                <a:lnTo>
                  <a:pt x="398855" y="31918"/>
                </a:lnTo>
                <a:lnTo>
                  <a:pt x="382855" y="24778"/>
                </a:lnTo>
                <a:lnTo>
                  <a:pt x="366008" y="18454"/>
                </a:lnTo>
                <a:lnTo>
                  <a:pt x="348376" y="12989"/>
                </a:lnTo>
                <a:lnTo>
                  <a:pt x="330025" y="8424"/>
                </a:lnTo>
                <a:lnTo>
                  <a:pt x="311017" y="4801"/>
                </a:lnTo>
                <a:lnTo>
                  <a:pt x="291417" y="2161"/>
                </a:lnTo>
                <a:lnTo>
                  <a:pt x="271289" y="547"/>
                </a:lnTo>
                <a:lnTo>
                  <a:pt x="250698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52146" y="5087644"/>
            <a:ext cx="1005416" cy="330557"/>
          </a:xfrm>
          <a:custGeom>
            <a:avLst/>
            <a:gdLst/>
            <a:ahLst/>
            <a:cxnLst/>
            <a:rect l="l" t="t" r="r" b="b"/>
            <a:pathLst>
              <a:path w="1003554" h="329945">
                <a:moveTo>
                  <a:pt x="501396" y="0"/>
                </a:moveTo>
                <a:lnTo>
                  <a:pt x="460315" y="547"/>
                </a:lnTo>
                <a:lnTo>
                  <a:pt x="420141" y="2161"/>
                </a:lnTo>
                <a:lnTo>
                  <a:pt x="381004" y="4798"/>
                </a:lnTo>
                <a:lnTo>
                  <a:pt x="343034" y="8418"/>
                </a:lnTo>
                <a:lnTo>
                  <a:pt x="306359" y="12977"/>
                </a:lnTo>
                <a:lnTo>
                  <a:pt x="271111" y="18434"/>
                </a:lnTo>
                <a:lnTo>
                  <a:pt x="237418" y="24745"/>
                </a:lnTo>
                <a:lnTo>
                  <a:pt x="175218" y="39764"/>
                </a:lnTo>
                <a:lnTo>
                  <a:pt x="120797" y="57695"/>
                </a:lnTo>
                <a:lnTo>
                  <a:pt x="75194" y="78200"/>
                </a:lnTo>
                <a:lnTo>
                  <a:pt x="39445" y="100941"/>
                </a:lnTo>
                <a:lnTo>
                  <a:pt x="14589" y="125579"/>
                </a:lnTo>
                <a:lnTo>
                  <a:pt x="0" y="165353"/>
                </a:lnTo>
                <a:lnTo>
                  <a:pt x="1664" y="178822"/>
                </a:lnTo>
                <a:lnTo>
                  <a:pt x="25591" y="217291"/>
                </a:lnTo>
                <a:lnTo>
                  <a:pt x="56023" y="240894"/>
                </a:lnTo>
                <a:lnTo>
                  <a:pt x="96828" y="262463"/>
                </a:lnTo>
                <a:lnTo>
                  <a:pt x="146970" y="281654"/>
                </a:lnTo>
                <a:lnTo>
                  <a:pt x="205410" y="298124"/>
                </a:lnTo>
                <a:lnTo>
                  <a:pt x="271111" y="311532"/>
                </a:lnTo>
                <a:lnTo>
                  <a:pt x="306359" y="316980"/>
                </a:lnTo>
                <a:lnTo>
                  <a:pt x="343034" y="321533"/>
                </a:lnTo>
                <a:lnTo>
                  <a:pt x="381004" y="325149"/>
                </a:lnTo>
                <a:lnTo>
                  <a:pt x="420141" y="327785"/>
                </a:lnTo>
                <a:lnTo>
                  <a:pt x="460315" y="329398"/>
                </a:lnTo>
                <a:lnTo>
                  <a:pt x="501396" y="329945"/>
                </a:lnTo>
                <a:lnTo>
                  <a:pt x="542585" y="329398"/>
                </a:lnTo>
                <a:lnTo>
                  <a:pt x="582856" y="327785"/>
                </a:lnTo>
                <a:lnTo>
                  <a:pt x="622081" y="325149"/>
                </a:lnTo>
                <a:lnTo>
                  <a:pt x="660129" y="321533"/>
                </a:lnTo>
                <a:lnTo>
                  <a:pt x="696872" y="316980"/>
                </a:lnTo>
                <a:lnTo>
                  <a:pt x="732181" y="311532"/>
                </a:lnTo>
                <a:lnTo>
                  <a:pt x="765926" y="305232"/>
                </a:lnTo>
                <a:lnTo>
                  <a:pt x="828208" y="290251"/>
                </a:lnTo>
                <a:lnTo>
                  <a:pt x="882686" y="272377"/>
                </a:lnTo>
                <a:lnTo>
                  <a:pt x="928327" y="251954"/>
                </a:lnTo>
                <a:lnTo>
                  <a:pt x="964096" y="229326"/>
                </a:lnTo>
                <a:lnTo>
                  <a:pt x="988961" y="204834"/>
                </a:lnTo>
                <a:lnTo>
                  <a:pt x="1003554" y="165353"/>
                </a:lnTo>
                <a:lnTo>
                  <a:pt x="1001889" y="151776"/>
                </a:lnTo>
                <a:lnTo>
                  <a:pt x="977956" y="113044"/>
                </a:lnTo>
                <a:lnTo>
                  <a:pt x="947510" y="89312"/>
                </a:lnTo>
                <a:lnTo>
                  <a:pt x="906676" y="67647"/>
                </a:lnTo>
                <a:lnTo>
                  <a:pt x="856487" y="48386"/>
                </a:lnTo>
                <a:lnTo>
                  <a:pt x="797978" y="31869"/>
                </a:lnTo>
                <a:lnTo>
                  <a:pt x="732181" y="18434"/>
                </a:lnTo>
                <a:lnTo>
                  <a:pt x="696872" y="12977"/>
                </a:lnTo>
                <a:lnTo>
                  <a:pt x="660129" y="8418"/>
                </a:lnTo>
                <a:lnTo>
                  <a:pt x="622081" y="4798"/>
                </a:lnTo>
                <a:lnTo>
                  <a:pt x="582856" y="2161"/>
                </a:lnTo>
                <a:lnTo>
                  <a:pt x="542585" y="547"/>
                </a:lnTo>
                <a:lnTo>
                  <a:pt x="501396" y="0"/>
                </a:lnTo>
                <a:close/>
              </a:path>
            </a:pathLst>
          </a:custGeom>
          <a:ln w="952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78189" y="3934125"/>
            <a:ext cx="879453" cy="496219"/>
          </a:xfrm>
          <a:custGeom>
            <a:avLst/>
            <a:gdLst/>
            <a:ahLst/>
            <a:cxnLst/>
            <a:rect l="l" t="t" r="r" b="b"/>
            <a:pathLst>
              <a:path w="877824" h="495300">
                <a:moveTo>
                  <a:pt x="438912" y="0"/>
                </a:moveTo>
                <a:lnTo>
                  <a:pt x="402926" y="823"/>
                </a:lnTo>
                <a:lnTo>
                  <a:pt x="367739" y="3251"/>
                </a:lnTo>
                <a:lnTo>
                  <a:pt x="333465" y="7218"/>
                </a:lnTo>
                <a:lnTo>
                  <a:pt x="300215" y="12661"/>
                </a:lnTo>
                <a:lnTo>
                  <a:pt x="268104" y="19514"/>
                </a:lnTo>
                <a:lnTo>
                  <a:pt x="237245" y="27713"/>
                </a:lnTo>
                <a:lnTo>
                  <a:pt x="207751" y="37193"/>
                </a:lnTo>
                <a:lnTo>
                  <a:pt x="179734" y="47890"/>
                </a:lnTo>
                <a:lnTo>
                  <a:pt x="128587" y="72675"/>
                </a:lnTo>
                <a:lnTo>
                  <a:pt x="84710" y="101553"/>
                </a:lnTo>
                <a:lnTo>
                  <a:pt x="49007" y="134006"/>
                </a:lnTo>
                <a:lnTo>
                  <a:pt x="22384" y="169517"/>
                </a:lnTo>
                <a:lnTo>
                  <a:pt x="5747" y="207571"/>
                </a:lnTo>
                <a:lnTo>
                  <a:pt x="0" y="247650"/>
                </a:lnTo>
                <a:lnTo>
                  <a:pt x="1455" y="268013"/>
                </a:lnTo>
                <a:lnTo>
                  <a:pt x="12761" y="307288"/>
                </a:lnTo>
                <a:lnTo>
                  <a:pt x="34504" y="344209"/>
                </a:lnTo>
                <a:lnTo>
                  <a:pt x="65780" y="378272"/>
                </a:lnTo>
                <a:lnTo>
                  <a:pt x="105683" y="408975"/>
                </a:lnTo>
                <a:lnTo>
                  <a:pt x="153308" y="435815"/>
                </a:lnTo>
                <a:lnTo>
                  <a:pt x="207751" y="458288"/>
                </a:lnTo>
                <a:lnTo>
                  <a:pt x="237245" y="467730"/>
                </a:lnTo>
                <a:lnTo>
                  <a:pt x="268104" y="475892"/>
                </a:lnTo>
                <a:lnTo>
                  <a:pt x="300215" y="482711"/>
                </a:lnTo>
                <a:lnTo>
                  <a:pt x="333465" y="488124"/>
                </a:lnTo>
                <a:lnTo>
                  <a:pt x="367739" y="492069"/>
                </a:lnTo>
                <a:lnTo>
                  <a:pt x="402926" y="494481"/>
                </a:lnTo>
                <a:lnTo>
                  <a:pt x="438912" y="495300"/>
                </a:lnTo>
                <a:lnTo>
                  <a:pt x="475000" y="494481"/>
                </a:lnTo>
                <a:lnTo>
                  <a:pt x="510269" y="492069"/>
                </a:lnTo>
                <a:lnTo>
                  <a:pt x="544606" y="488124"/>
                </a:lnTo>
                <a:lnTo>
                  <a:pt x="577900" y="482711"/>
                </a:lnTo>
                <a:lnTo>
                  <a:pt x="610040" y="475892"/>
                </a:lnTo>
                <a:lnTo>
                  <a:pt x="640914" y="467730"/>
                </a:lnTo>
                <a:lnTo>
                  <a:pt x="670410" y="458288"/>
                </a:lnTo>
                <a:lnTo>
                  <a:pt x="698418" y="447629"/>
                </a:lnTo>
                <a:lnTo>
                  <a:pt x="749522" y="422909"/>
                </a:lnTo>
                <a:lnTo>
                  <a:pt x="793333" y="394075"/>
                </a:lnTo>
                <a:lnTo>
                  <a:pt x="828960" y="361629"/>
                </a:lnTo>
                <a:lnTo>
                  <a:pt x="855512" y="326075"/>
                </a:lnTo>
                <a:lnTo>
                  <a:pt x="872097" y="287914"/>
                </a:lnTo>
                <a:lnTo>
                  <a:pt x="877824" y="247650"/>
                </a:lnTo>
                <a:lnTo>
                  <a:pt x="876373" y="227389"/>
                </a:lnTo>
                <a:lnTo>
                  <a:pt x="865106" y="188258"/>
                </a:lnTo>
                <a:lnTo>
                  <a:pt x="843426" y="151411"/>
                </a:lnTo>
                <a:lnTo>
                  <a:pt x="812225" y="117365"/>
                </a:lnTo>
                <a:lnTo>
                  <a:pt x="772395" y="86635"/>
                </a:lnTo>
                <a:lnTo>
                  <a:pt x="724826" y="59739"/>
                </a:lnTo>
                <a:lnTo>
                  <a:pt x="670410" y="37193"/>
                </a:lnTo>
                <a:lnTo>
                  <a:pt x="640914" y="27713"/>
                </a:lnTo>
                <a:lnTo>
                  <a:pt x="610040" y="19514"/>
                </a:lnTo>
                <a:lnTo>
                  <a:pt x="577900" y="12661"/>
                </a:lnTo>
                <a:lnTo>
                  <a:pt x="544606" y="7218"/>
                </a:lnTo>
                <a:lnTo>
                  <a:pt x="510269" y="3251"/>
                </a:lnTo>
                <a:lnTo>
                  <a:pt x="475000" y="823"/>
                </a:lnTo>
                <a:lnTo>
                  <a:pt x="438912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6850" y="650321"/>
            <a:ext cx="1556166" cy="432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MODEL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5264" y="650320"/>
            <a:ext cx="3668767" cy="43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ORGANIZACIONE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6870" y="650320"/>
            <a:ext cx="2001069" cy="43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8131" y="4351374"/>
            <a:ext cx="497171" cy="178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348"/>
              </a:lnSpc>
              <a:spcBef>
                <a:spcPts val="67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Nor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202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154" y="5303690"/>
            <a:ext cx="879452" cy="829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811">
              <a:lnSpc>
                <a:spcPct val="100585"/>
              </a:lnSpc>
              <a:spcBef>
                <a:spcPts val="301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Članovi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endParaRPr sz="1202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068" y="4635703"/>
            <a:ext cx="754253" cy="497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11" name="object 11"/>
          <p:cNvSpPr txBox="1"/>
          <p:nvPr/>
        </p:nvSpPr>
        <p:spPr>
          <a:xfrm>
            <a:off x="7314321" y="3789839"/>
            <a:ext cx="1255816" cy="826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10" name="object 10"/>
          <p:cNvSpPr txBox="1"/>
          <p:nvPr/>
        </p:nvSpPr>
        <p:spPr>
          <a:xfrm>
            <a:off x="461157" y="3789840"/>
            <a:ext cx="753489" cy="496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9" name="object 9"/>
          <p:cNvSpPr txBox="1"/>
          <p:nvPr/>
        </p:nvSpPr>
        <p:spPr>
          <a:xfrm>
            <a:off x="4933234" y="3283696"/>
            <a:ext cx="879452" cy="182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8" name="object 8"/>
          <p:cNvSpPr txBox="1"/>
          <p:nvPr/>
        </p:nvSpPr>
        <p:spPr>
          <a:xfrm>
            <a:off x="461157" y="2995889"/>
            <a:ext cx="938235" cy="661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1"/>
              </a:lnSpc>
              <a:spcBef>
                <a:spcPts val="39"/>
              </a:spcBef>
            </a:pPr>
            <a:endParaRPr sz="701"/>
          </a:p>
          <a:p>
            <a:pPr marL="234371">
              <a:lnSpc>
                <a:spcPct val="100585"/>
              </a:lnSpc>
              <a:spcBef>
                <a:spcPts val="1002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kultura</a:t>
            </a:r>
            <a:endParaRPr sz="1202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7262" y="2317215"/>
            <a:ext cx="1258106" cy="324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6" name="object 6"/>
          <p:cNvSpPr txBox="1"/>
          <p:nvPr/>
        </p:nvSpPr>
        <p:spPr>
          <a:xfrm>
            <a:off x="5917262" y="2642047"/>
            <a:ext cx="97729" cy="3636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5" name="object 5"/>
          <p:cNvSpPr txBox="1"/>
          <p:nvPr/>
        </p:nvSpPr>
        <p:spPr>
          <a:xfrm>
            <a:off x="6014991" y="2642047"/>
            <a:ext cx="1082521" cy="3636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2"/>
              </a:lnSpc>
            </a:pPr>
            <a:endParaRPr sz="1002"/>
          </a:p>
          <a:p>
            <a:pPr marL="98478">
              <a:lnSpc>
                <a:spcPct val="100585"/>
              </a:lnSpc>
              <a:spcBef>
                <a:spcPts val="3226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Ko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trola</a:t>
            </a:r>
            <a:endParaRPr sz="1202">
              <a:latin typeface="Tahoma"/>
              <a:cs typeface="Tahoma"/>
            </a:endParaRPr>
          </a:p>
          <a:p>
            <a:pPr marL="98478">
              <a:lnSpc>
                <a:spcPct val="100585"/>
              </a:lnSpc>
              <a:spcBef>
                <a:spcPts val="7674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Liderstvo</a:t>
            </a:r>
            <a:endParaRPr sz="1202">
              <a:latin typeface="Tahoma"/>
              <a:cs typeface="Tahoma"/>
            </a:endParaRPr>
          </a:p>
          <a:p>
            <a:pPr marL="98478">
              <a:lnSpc>
                <a:spcPct val="100585"/>
              </a:lnSpc>
              <a:spcBef>
                <a:spcPts val="3772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Moć i 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 u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02" spc="-4" dirty="0">
                <a:solidFill>
                  <a:srgbClr val="FFFFFF"/>
                </a:solidFill>
                <a:latin typeface="Tahoma"/>
                <a:cs typeface="Tahoma"/>
              </a:rPr>
              <a:t>icaj</a:t>
            </a:r>
            <a:endParaRPr sz="1202">
              <a:latin typeface="Tahoma"/>
              <a:cs typeface="Tahoma"/>
            </a:endParaRPr>
          </a:p>
          <a:p>
            <a:pPr marL="154209">
              <a:lnSpc>
                <a:spcPct val="100585"/>
              </a:lnSpc>
              <a:spcBef>
                <a:spcPts val="881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Upravljanje</a:t>
            </a:r>
            <a:endParaRPr sz="1202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7512" y="2642047"/>
            <a:ext cx="77855" cy="3636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3" name="object 3"/>
          <p:cNvSpPr txBox="1"/>
          <p:nvPr/>
        </p:nvSpPr>
        <p:spPr>
          <a:xfrm>
            <a:off x="532154" y="2130942"/>
            <a:ext cx="1131378" cy="663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2" name="object 2"/>
          <p:cNvSpPr txBox="1"/>
          <p:nvPr/>
        </p:nvSpPr>
        <p:spPr>
          <a:xfrm>
            <a:off x="382525" y="1980549"/>
            <a:ext cx="8305178" cy="4482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3"/>
              </a:lnSpc>
              <a:spcBef>
                <a:spcPts val="81"/>
              </a:spcBef>
            </a:pPr>
            <a:endParaRPr sz="1403"/>
          </a:p>
          <a:p>
            <a:pPr marL="242769">
              <a:lnSpc>
                <a:spcPct val="100585"/>
              </a:lnSpc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Institucionalni</a:t>
            </a:r>
            <a:endParaRPr sz="1202">
              <a:latin typeface="Tahoma"/>
              <a:cs typeface="Tahoma"/>
            </a:endParaRPr>
          </a:p>
          <a:p>
            <a:pPr marL="429051">
              <a:lnSpc>
                <a:spcPts val="1663"/>
              </a:lnSpc>
              <a:spcBef>
                <a:spcPts val="83"/>
              </a:spcBef>
            </a:pPr>
            <a:r>
              <a:rPr sz="1803" baseline="6903" dirty="0">
                <a:solidFill>
                  <a:srgbClr val="FFFFFF"/>
                </a:solidFill>
                <a:latin typeface="Tahoma"/>
                <a:cs typeface="Tahoma"/>
              </a:rPr>
              <a:t>kontekst               </a:t>
            </a:r>
            <a:r>
              <a:rPr sz="1803" spc="345" baseline="690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-4602" dirty="0">
                <a:solidFill>
                  <a:srgbClr val="FFFFFF"/>
                </a:solidFill>
                <a:latin typeface="Tahoma"/>
                <a:cs typeface="Tahoma"/>
              </a:rPr>
              <a:t>ORGANIZACIONA</a:t>
            </a:r>
            <a:r>
              <a:rPr sz="1803" spc="9" baseline="-460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-4602" dirty="0">
                <a:solidFill>
                  <a:srgbClr val="FFFFFF"/>
                </a:solidFill>
                <a:latin typeface="Tahoma"/>
                <a:cs typeface="Tahoma"/>
              </a:rPr>
              <a:t>KU</a:t>
            </a:r>
            <a:r>
              <a:rPr sz="1803" spc="-4" baseline="-4602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3" baseline="-4602" dirty="0">
                <a:solidFill>
                  <a:srgbClr val="FFFFFF"/>
                </a:solidFill>
                <a:latin typeface="Tahoma"/>
                <a:cs typeface="Tahoma"/>
              </a:rPr>
              <a:t>TURA                                       </a:t>
            </a:r>
            <a:r>
              <a:rPr sz="1803" spc="159" baseline="-460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4602" dirty="0">
                <a:solidFill>
                  <a:srgbClr val="FFFFFF"/>
                </a:solidFill>
                <a:latin typeface="Tahoma"/>
                <a:cs typeface="Tahoma"/>
              </a:rPr>
              <a:t>MENADŽMENT</a:t>
            </a:r>
            <a:endParaRPr sz="1202">
              <a:latin typeface="Tahoma"/>
              <a:cs typeface="Tahoma"/>
            </a:endParaRPr>
          </a:p>
          <a:p>
            <a:pPr marR="1930065" algn="r">
              <a:lnSpc>
                <a:spcPts val="1751"/>
              </a:lnSpc>
              <a:spcBef>
                <a:spcPts val="1843"/>
              </a:spcBef>
            </a:pPr>
            <a:r>
              <a:rPr sz="1803" baseline="13807" dirty="0">
                <a:solidFill>
                  <a:srgbClr val="FFFFFF"/>
                </a:solidFill>
                <a:latin typeface="Tahoma"/>
                <a:cs typeface="Tahoma"/>
              </a:rPr>
              <a:t>SIMBOLI                                                       </a:t>
            </a:r>
            <a:r>
              <a:rPr sz="1803" spc="259" baseline="138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Strategija</a:t>
            </a:r>
            <a:endParaRPr sz="1202">
              <a:latin typeface="Tahoma"/>
              <a:cs typeface="Tahoma"/>
            </a:endParaRPr>
          </a:p>
          <a:p>
            <a:pPr marL="180167">
              <a:lnSpc>
                <a:spcPts val="1468"/>
              </a:lnSpc>
              <a:spcBef>
                <a:spcPts val="73"/>
              </a:spcBef>
            </a:pPr>
            <a:r>
              <a:rPr sz="1803" baseline="-2301" dirty="0">
                <a:solidFill>
                  <a:srgbClr val="FFFFFF"/>
                </a:solidFill>
                <a:latin typeface="Tahoma"/>
                <a:cs typeface="Tahoma"/>
              </a:rPr>
              <a:t>Nacionalna                                                                           </a:t>
            </a:r>
            <a:r>
              <a:rPr sz="1803" spc="224" baseline="-23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PONA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202">
              <a:latin typeface="Tahoma"/>
              <a:cs typeface="Tahoma"/>
            </a:endParaRPr>
          </a:p>
          <a:p>
            <a:pPr marL="2212465">
              <a:lnSpc>
                <a:spcPct val="100585"/>
              </a:lnSpc>
              <a:spcBef>
                <a:spcPts val="916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KOGNITIVNE</a:t>
            </a:r>
            <a:endParaRPr sz="1202">
              <a:latin typeface="Tahoma"/>
              <a:cs typeface="Tahoma"/>
            </a:endParaRPr>
          </a:p>
          <a:p>
            <a:pPr marR="1949378" algn="r">
              <a:lnSpc>
                <a:spcPts val="1453"/>
              </a:lnSpc>
              <a:spcBef>
                <a:spcPts val="72"/>
              </a:spcBef>
            </a:pPr>
            <a:r>
              <a:rPr sz="1803" baseline="4602" dirty="0">
                <a:solidFill>
                  <a:srgbClr val="FFFFFF"/>
                </a:solidFill>
                <a:latin typeface="Tahoma"/>
                <a:cs typeface="Tahoma"/>
              </a:rPr>
              <a:t>Jezički     </a:t>
            </a:r>
            <a:r>
              <a:rPr sz="1803" spc="320" baseline="460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-2301" dirty="0">
                <a:solidFill>
                  <a:srgbClr val="FFFFFF"/>
                </a:solidFill>
                <a:latin typeface="Tahoma"/>
                <a:cs typeface="Tahoma"/>
              </a:rPr>
              <a:t>STRUKTURE                               </a:t>
            </a:r>
            <a:r>
              <a:rPr sz="1803" spc="275" baseline="-23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4602" dirty="0">
                <a:solidFill>
                  <a:srgbClr val="FFFFFF"/>
                </a:solidFill>
                <a:latin typeface="Tahoma"/>
                <a:cs typeface="Tahoma"/>
              </a:rPr>
              <a:t>Odluke            </a:t>
            </a:r>
            <a:r>
              <a:rPr sz="1803" spc="325" baseline="460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4602" dirty="0">
                <a:solidFill>
                  <a:srgbClr val="FFFFFF"/>
                </a:solidFill>
                <a:latin typeface="Tahoma"/>
                <a:cs typeface="Tahoma"/>
              </a:rPr>
              <a:t>Strukt</a:t>
            </a:r>
            <a:r>
              <a:rPr sz="1803" spc="9" baseline="4602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3" baseline="4602" dirty="0">
                <a:solidFill>
                  <a:srgbClr val="FFFFFF"/>
                </a:solidFill>
                <a:latin typeface="Tahoma"/>
                <a:cs typeface="Tahoma"/>
              </a:rPr>
              <a:t>ra</a:t>
            </a:r>
            <a:endParaRPr sz="1202">
              <a:latin typeface="Tahoma"/>
              <a:cs typeface="Tahoma"/>
            </a:endParaRPr>
          </a:p>
          <a:p>
            <a:pPr marL="240480">
              <a:lnSpc>
                <a:spcPts val="1601"/>
              </a:lnSpc>
              <a:spcBef>
                <a:spcPts val="682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Sektor                               </a:t>
            </a:r>
            <a:r>
              <a:rPr sz="1202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2301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3" spc="4" baseline="230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3" baseline="2301" dirty="0">
                <a:solidFill>
                  <a:srgbClr val="FFFFFF"/>
                </a:solidFill>
                <a:latin typeface="Tahoma"/>
                <a:cs typeface="Tahoma"/>
              </a:rPr>
              <a:t>etpostavke                                                       </a:t>
            </a:r>
            <a:r>
              <a:rPr sz="1803" spc="69" baseline="23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6903" dirty="0">
                <a:solidFill>
                  <a:srgbClr val="FFFFFF"/>
                </a:solidFill>
                <a:latin typeface="Tahoma"/>
                <a:cs typeface="Tahoma"/>
              </a:rPr>
              <a:t>Motivaci</a:t>
            </a:r>
            <a:r>
              <a:rPr sz="1803" spc="-4" baseline="6903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803" baseline="6903" dirty="0">
                <a:solidFill>
                  <a:srgbClr val="FFFFFF"/>
                </a:solidFill>
                <a:latin typeface="Tahoma"/>
                <a:cs typeface="Tahoma"/>
              </a:rPr>
              <a:t>a i</a:t>
            </a:r>
            <a:endParaRPr sz="1202">
              <a:latin typeface="Tahoma"/>
              <a:cs typeface="Tahoma"/>
            </a:endParaRPr>
          </a:p>
          <a:p>
            <a:pPr marL="2239949" marR="239034" indent="1229150">
              <a:lnSpc>
                <a:spcPts val="1423"/>
              </a:lnSpc>
              <a:spcBef>
                <a:spcPts val="121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Materijalni        </a:t>
            </a:r>
            <a:r>
              <a:rPr sz="1202" spc="3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-4602" dirty="0">
                <a:solidFill>
                  <a:srgbClr val="FFFFFF"/>
                </a:solidFill>
                <a:latin typeface="Tahoma"/>
                <a:cs typeface="Tahoma"/>
              </a:rPr>
              <a:t>Akcije               </a:t>
            </a:r>
            <a:r>
              <a:rPr sz="1803" spc="209" baseline="-460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6903" dirty="0">
                <a:solidFill>
                  <a:srgbClr val="FFFFFF"/>
                </a:solidFill>
                <a:latin typeface="Tahoma"/>
                <a:cs typeface="Tahoma"/>
              </a:rPr>
              <a:t>nagrađivanje      </a:t>
            </a:r>
            <a:r>
              <a:rPr sz="1803" spc="104" baseline="690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RF</a:t>
            </a:r>
            <a:r>
              <a:rPr sz="1202" spc="9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NSE </a:t>
            </a:r>
            <a:r>
              <a:rPr sz="1803" baseline="2301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3" spc="4" baseline="230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3" baseline="2301" dirty="0">
                <a:solidFill>
                  <a:srgbClr val="FFFFFF"/>
                </a:solidFill>
                <a:latin typeface="Tahoma"/>
                <a:cs typeface="Tahoma"/>
              </a:rPr>
              <a:t>ednosti           </a:t>
            </a:r>
            <a:r>
              <a:rPr sz="1803" spc="184" baseline="23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02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fakti</a:t>
            </a:r>
            <a:endParaRPr sz="1202">
              <a:latin typeface="Tahoma"/>
              <a:cs typeface="Tahoma"/>
            </a:endParaRPr>
          </a:p>
          <a:p>
            <a:pPr marL="2464402">
              <a:lnSpc>
                <a:spcPct val="100585"/>
              </a:lnSpc>
              <a:spcBef>
                <a:spcPts val="906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02" spc="-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avovi                                 </a:t>
            </a:r>
            <a:r>
              <a:rPr sz="1202" spc="2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Interakcije</a:t>
            </a:r>
            <a:endParaRPr sz="1202">
              <a:latin typeface="Tahoma"/>
              <a:cs typeface="Tahoma"/>
            </a:endParaRPr>
          </a:p>
          <a:p>
            <a:pPr marL="342018">
              <a:lnSpc>
                <a:spcPts val="1443"/>
              </a:lnSpc>
              <a:spcBef>
                <a:spcPts val="72"/>
              </a:spcBef>
            </a:pPr>
            <a:r>
              <a:rPr sz="1803" baseline="2301" dirty="0">
                <a:solidFill>
                  <a:srgbClr val="FFFFFF"/>
                </a:solidFill>
                <a:latin typeface="Tahoma"/>
                <a:cs typeface="Tahoma"/>
              </a:rPr>
              <a:t>Lider                                                                                 </a:t>
            </a:r>
            <a:r>
              <a:rPr sz="1803" spc="164" baseline="23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baseline="-2301" dirty="0">
                <a:solidFill>
                  <a:srgbClr val="FFFFFF"/>
                </a:solidFill>
                <a:latin typeface="Tahoma"/>
                <a:cs typeface="Tahoma"/>
              </a:rPr>
              <a:t>/                     </a:t>
            </a:r>
            <a:r>
              <a:rPr sz="1803" spc="189" baseline="-23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spc="4" baseline="4602" dirty="0">
                <a:solidFill>
                  <a:srgbClr val="FFFFFF"/>
                </a:solidFill>
                <a:latin typeface="Tahoma"/>
                <a:cs typeface="Tahoma"/>
              </a:rPr>
              <a:t>HRM</a:t>
            </a:r>
            <a:endParaRPr sz="1202">
              <a:latin typeface="Tahoma"/>
              <a:cs typeface="Tahoma"/>
            </a:endParaRPr>
          </a:p>
          <a:p>
            <a:pPr marL="4576354" marR="3200791" algn="ctr">
              <a:lnSpc>
                <a:spcPts val="1438"/>
              </a:lnSpc>
            </a:pPr>
            <a:r>
              <a:rPr sz="1803" spc="4" baseline="-230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3" baseline="-230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3" spc="4" baseline="-2301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3" baseline="-2301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3" spc="4" baseline="-230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3" baseline="-2301" dirty="0">
                <a:solidFill>
                  <a:srgbClr val="FFFFFF"/>
                </a:solidFill>
                <a:latin typeface="Tahoma"/>
                <a:cs typeface="Tahoma"/>
              </a:rPr>
              <a:t>je</a:t>
            </a:r>
            <a:endParaRPr sz="1202">
              <a:latin typeface="Tahoma"/>
              <a:cs typeface="Tahoma"/>
            </a:endParaRPr>
          </a:p>
          <a:p>
            <a:pPr marL="2314258" marR="5164827" algn="ctr">
              <a:lnSpc>
                <a:spcPct val="100585"/>
              </a:lnSpc>
              <a:spcBef>
                <a:spcPts val="821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Bi</a:t>
            </a:r>
            <a:r>
              <a:rPr sz="1202" spc="9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evioralni</a:t>
            </a:r>
            <a:endParaRPr sz="1202">
              <a:latin typeface="Tahoma"/>
              <a:cs typeface="Tahoma"/>
            </a:endParaRPr>
          </a:p>
          <a:p>
            <a:pPr marL="224447" marR="1527432">
              <a:lnSpc>
                <a:spcPts val="2114"/>
              </a:lnSpc>
              <a:spcBef>
                <a:spcPts val="985"/>
              </a:spcBef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zaposleni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i                                                                                                      </a:t>
            </a:r>
            <a:r>
              <a:rPr sz="1803" baseline="16109" dirty="0">
                <a:solidFill>
                  <a:srgbClr val="FFFFFF"/>
                </a:solidFill>
                <a:latin typeface="Tahoma"/>
                <a:cs typeface="Tahoma"/>
              </a:rPr>
              <a:t>znanjem </a:t>
            </a:r>
            <a:r>
              <a:rPr sz="1803" spc="4" baseline="32218" dirty="0">
                <a:solidFill>
                  <a:srgbClr val="FFFFFF"/>
                </a:solidFill>
                <a:latin typeface="Tahoma"/>
                <a:cs typeface="Tahoma"/>
              </a:rPr>
              <a:t>men</a:t>
            </a:r>
            <a:r>
              <a:rPr sz="1803" baseline="32218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3" spc="4" baseline="32218" dirty="0">
                <a:solidFill>
                  <a:srgbClr val="FFFFFF"/>
                </a:solidFill>
                <a:latin typeface="Tahoma"/>
                <a:cs typeface="Tahoma"/>
              </a:rPr>
              <a:t>dže</a:t>
            </a:r>
            <a:r>
              <a:rPr sz="1803" baseline="32218" dirty="0">
                <a:solidFill>
                  <a:srgbClr val="FFFFFF"/>
                </a:solidFill>
                <a:latin typeface="Tahoma"/>
                <a:cs typeface="Tahoma"/>
              </a:rPr>
              <a:t>ri                                                                                                     </a:t>
            </a:r>
            <a:r>
              <a:rPr sz="1803" spc="34" baseline="3221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Organizacione</a:t>
            </a:r>
            <a:endParaRPr sz="1202">
              <a:latin typeface="Tahoma"/>
              <a:cs typeface="Tahoma"/>
            </a:endParaRPr>
          </a:p>
          <a:p>
            <a:pPr marR="1920327" algn="r">
              <a:lnSpc>
                <a:spcPts val="1262"/>
              </a:lnSpc>
            </a:pP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pro</a:t>
            </a:r>
            <a:r>
              <a:rPr sz="1202" spc="4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2" spc="9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0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20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0716250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33152" y="407141"/>
            <a:ext cx="6802326" cy="602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4017">
              <a:lnSpc>
                <a:spcPts val="3852"/>
              </a:lnSpc>
              <a:spcBef>
                <a:spcPts val="192"/>
              </a:spcBef>
            </a:pP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SAD</a:t>
            </a:r>
            <a:r>
              <a:rPr sz="3607" b="1" spc="4" dirty="0">
                <a:solidFill>
                  <a:srgbClr val="FFFFCB"/>
                </a:solidFill>
                <a:latin typeface="Tahoma"/>
                <a:cs typeface="Tahoma"/>
              </a:rPr>
              <a:t>R</a:t>
            </a:r>
            <a:r>
              <a:rPr sz="3607" b="1" spc="4" dirty="0">
                <a:solidFill>
                  <a:srgbClr val="FFFFCB"/>
                </a:solidFill>
                <a:latin typeface="Arial"/>
                <a:cs typeface="Arial"/>
              </a:rPr>
              <a:t>Ž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AJ ORGANIZACIONE</a:t>
            </a:r>
            <a:endParaRPr sz="3607">
              <a:latin typeface="Tahoma"/>
              <a:cs typeface="Tahoma"/>
            </a:endParaRPr>
          </a:p>
          <a:p>
            <a:pPr marL="2462842" marR="2091557" algn="ctr">
              <a:lnSpc>
                <a:spcPts val="4328"/>
              </a:lnSpc>
              <a:spcBef>
                <a:spcPts val="23"/>
              </a:spcBef>
            </a:pPr>
            <a:r>
              <a:rPr sz="5410" b="1" baseline="-1534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607">
              <a:latin typeface="Tahoma"/>
              <a:cs typeface="Tahoma"/>
            </a:endParaRPr>
          </a:p>
          <a:p>
            <a:pPr marL="12724" marR="69986">
              <a:lnSpc>
                <a:spcPct val="100585"/>
              </a:lnSpc>
              <a:spcBef>
                <a:spcPts val="265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Kognitivni elementi</a:t>
            </a:r>
            <a:endParaRPr sz="2805">
              <a:latin typeface="Tahoma"/>
              <a:cs typeface="Tahoma"/>
            </a:endParaRPr>
          </a:p>
          <a:p>
            <a:pPr marL="470828" marR="69986">
              <a:lnSpc>
                <a:spcPct val="100585"/>
              </a:lnSpc>
              <a:spcBef>
                <a:spcPts val="1132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  <a:p>
            <a:pPr marL="470828" marR="69986">
              <a:lnSpc>
                <a:spcPct val="100585"/>
              </a:lnSpc>
              <a:spcBef>
                <a:spcPts val="112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Vrednosti</a:t>
            </a:r>
            <a:endParaRPr sz="2405">
              <a:latin typeface="Tahoma"/>
              <a:cs typeface="Tahoma"/>
            </a:endParaRPr>
          </a:p>
          <a:p>
            <a:pPr marL="470828" marR="69986">
              <a:lnSpc>
                <a:spcPct val="100585"/>
              </a:lnSpc>
              <a:spcBef>
                <a:spcPts val="112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Norme</a:t>
            </a:r>
            <a:endParaRPr sz="2405">
              <a:latin typeface="Tahoma"/>
              <a:cs typeface="Tahoma"/>
            </a:endParaRPr>
          </a:p>
          <a:p>
            <a:pPr marL="470828" marR="69986">
              <a:lnSpc>
                <a:spcPct val="100585"/>
              </a:lnSpc>
              <a:spcBef>
                <a:spcPts val="112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Stavovi</a:t>
            </a:r>
            <a:endParaRPr sz="2405">
              <a:latin typeface="Tahoma"/>
              <a:cs typeface="Tahoma"/>
            </a:endParaRPr>
          </a:p>
          <a:p>
            <a:pPr marL="12724" marR="69986">
              <a:lnSpc>
                <a:spcPct val="100585"/>
              </a:lnSpc>
              <a:spcBef>
                <a:spcPts val="129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Simbol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ki elementi</a:t>
            </a:r>
            <a:endParaRPr sz="2805">
              <a:latin typeface="Tahoma"/>
              <a:cs typeface="Tahoma"/>
            </a:endParaRPr>
          </a:p>
          <a:p>
            <a:pPr marL="470828" marR="69986">
              <a:lnSpc>
                <a:spcPct val="100585"/>
              </a:lnSpc>
              <a:spcBef>
                <a:spcPts val="1147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Semanti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ki simboli</a:t>
            </a:r>
            <a:endParaRPr sz="2405">
              <a:latin typeface="Tahoma"/>
              <a:cs typeface="Tahoma"/>
            </a:endParaRPr>
          </a:p>
          <a:p>
            <a:pPr marL="470828" marR="69986">
              <a:lnSpc>
                <a:spcPct val="100585"/>
              </a:lnSpc>
              <a:spcBef>
                <a:spcPts val="1118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Bihevioralni simboli</a:t>
            </a:r>
            <a:endParaRPr sz="2405">
              <a:latin typeface="Tahoma"/>
              <a:cs typeface="Tahoma"/>
            </a:endParaRPr>
          </a:p>
          <a:p>
            <a:pPr marL="470828" marR="69986">
              <a:lnSpc>
                <a:spcPct val="100585"/>
              </a:lnSpc>
              <a:spcBef>
                <a:spcPts val="112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Materijalni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simboli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67853494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9936" y="3127959"/>
            <a:ext cx="667987" cy="73288"/>
          </a:xfrm>
          <a:custGeom>
            <a:avLst/>
            <a:gdLst/>
            <a:ahLst/>
            <a:cxnLst/>
            <a:rect l="l" t="t" r="r" b="b"/>
            <a:pathLst>
              <a:path w="666750" h="73152">
                <a:moveTo>
                  <a:pt x="0" y="0"/>
                </a:moveTo>
                <a:lnTo>
                  <a:pt x="666750" y="73152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7923" y="3075285"/>
            <a:ext cx="710737" cy="125963"/>
          </a:xfrm>
          <a:custGeom>
            <a:avLst/>
            <a:gdLst/>
            <a:ahLst/>
            <a:cxnLst/>
            <a:rect l="l" t="t" r="r" b="b"/>
            <a:pathLst>
              <a:path w="709421" h="125730">
                <a:moveTo>
                  <a:pt x="0" y="125730"/>
                </a:moveTo>
                <a:lnTo>
                  <a:pt x="709421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8661" y="3075285"/>
            <a:ext cx="699286" cy="73287"/>
          </a:xfrm>
          <a:custGeom>
            <a:avLst/>
            <a:gdLst/>
            <a:ahLst/>
            <a:cxnLst/>
            <a:rect l="l" t="t" r="r" b="b"/>
            <a:pathLst>
              <a:path w="697991" h="73151">
                <a:moveTo>
                  <a:pt x="0" y="0"/>
                </a:moveTo>
                <a:lnTo>
                  <a:pt x="697991" y="73151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7948" y="3054673"/>
            <a:ext cx="992438" cy="93899"/>
          </a:xfrm>
          <a:custGeom>
            <a:avLst/>
            <a:gdLst/>
            <a:ahLst/>
            <a:cxnLst/>
            <a:rect l="l" t="t" r="r" b="b"/>
            <a:pathLst>
              <a:path w="990600" h="93725">
                <a:moveTo>
                  <a:pt x="0" y="93725"/>
                </a:moveTo>
                <a:lnTo>
                  <a:pt x="99060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0385" y="3054674"/>
            <a:ext cx="1055038" cy="146574"/>
          </a:xfrm>
          <a:custGeom>
            <a:avLst/>
            <a:gdLst/>
            <a:ahLst/>
            <a:cxnLst/>
            <a:rect l="l" t="t" r="r" b="b"/>
            <a:pathLst>
              <a:path w="1053084" h="146303">
                <a:moveTo>
                  <a:pt x="0" y="0"/>
                </a:moveTo>
                <a:lnTo>
                  <a:pt x="1053084" y="146303"/>
                </a:lnTo>
              </a:path>
            </a:pathLst>
          </a:custGeom>
          <a:ln w="25399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55424" y="2950084"/>
            <a:ext cx="1410788" cy="251163"/>
          </a:xfrm>
          <a:custGeom>
            <a:avLst/>
            <a:gdLst/>
            <a:ahLst/>
            <a:cxnLst/>
            <a:rect l="l" t="t" r="r" b="b"/>
            <a:pathLst>
              <a:path w="1408175" h="250698">
                <a:moveTo>
                  <a:pt x="0" y="250698"/>
                </a:moveTo>
                <a:lnTo>
                  <a:pt x="1408175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6212" y="2950084"/>
            <a:ext cx="312987" cy="219099"/>
          </a:xfrm>
          <a:custGeom>
            <a:avLst/>
            <a:gdLst/>
            <a:ahLst/>
            <a:cxnLst/>
            <a:rect l="l" t="t" r="r" b="b"/>
            <a:pathLst>
              <a:path w="312407" h="218693">
                <a:moveTo>
                  <a:pt x="0" y="0"/>
                </a:moveTo>
                <a:lnTo>
                  <a:pt x="312407" y="218693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0624" y="2104223"/>
            <a:ext cx="261087" cy="239712"/>
          </a:xfrm>
          <a:custGeom>
            <a:avLst/>
            <a:gdLst/>
            <a:ahLst/>
            <a:cxnLst/>
            <a:rect l="l" t="t" r="r" b="b"/>
            <a:pathLst>
              <a:path w="260604" h="239268">
                <a:moveTo>
                  <a:pt x="260604" y="0"/>
                </a:moveTo>
                <a:lnTo>
                  <a:pt x="0" y="239267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0623" y="2343934"/>
            <a:ext cx="9924" cy="125963"/>
          </a:xfrm>
          <a:custGeom>
            <a:avLst/>
            <a:gdLst/>
            <a:ahLst/>
            <a:cxnLst/>
            <a:rect l="l" t="t" r="r" b="b"/>
            <a:pathLst>
              <a:path w="9906" h="125730">
                <a:moveTo>
                  <a:pt x="0" y="0"/>
                </a:moveTo>
                <a:lnTo>
                  <a:pt x="9906" y="12573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9460" y="2469898"/>
            <a:ext cx="261087" cy="114512"/>
          </a:xfrm>
          <a:custGeom>
            <a:avLst/>
            <a:gdLst/>
            <a:ahLst/>
            <a:cxnLst/>
            <a:rect l="l" t="t" r="r" b="b"/>
            <a:pathLst>
              <a:path w="260604" h="114300">
                <a:moveTo>
                  <a:pt x="260604" y="0"/>
                </a:moveTo>
                <a:lnTo>
                  <a:pt x="0" y="114299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9460" y="2584410"/>
            <a:ext cx="93900" cy="345063"/>
          </a:xfrm>
          <a:custGeom>
            <a:avLst/>
            <a:gdLst/>
            <a:ahLst/>
            <a:cxnLst/>
            <a:rect l="l" t="t" r="r" b="b"/>
            <a:pathLst>
              <a:path w="93726" h="344424">
                <a:moveTo>
                  <a:pt x="0" y="0"/>
                </a:moveTo>
                <a:lnTo>
                  <a:pt x="93726" y="344424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4336" y="2929473"/>
            <a:ext cx="229024" cy="239711"/>
          </a:xfrm>
          <a:custGeom>
            <a:avLst/>
            <a:gdLst/>
            <a:ahLst/>
            <a:cxnLst/>
            <a:rect l="l" t="t" r="r" b="b"/>
            <a:pathLst>
              <a:path w="228600" h="239267">
                <a:moveTo>
                  <a:pt x="228600" y="0"/>
                </a:moveTo>
                <a:lnTo>
                  <a:pt x="0" y="239267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53724" y="3169185"/>
            <a:ext cx="20612" cy="167188"/>
          </a:xfrm>
          <a:custGeom>
            <a:avLst/>
            <a:gdLst/>
            <a:ahLst/>
            <a:cxnLst/>
            <a:rect l="l" t="t" r="r" b="b"/>
            <a:pathLst>
              <a:path w="20574" h="166878">
                <a:moveTo>
                  <a:pt x="20574" y="0"/>
                </a:moveTo>
                <a:lnTo>
                  <a:pt x="0" y="166878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8661" y="3336373"/>
            <a:ext cx="345063" cy="585537"/>
          </a:xfrm>
          <a:custGeom>
            <a:avLst/>
            <a:gdLst/>
            <a:ahLst/>
            <a:cxnLst/>
            <a:rect l="l" t="t" r="r" b="b"/>
            <a:pathLst>
              <a:path w="344424" h="584453">
                <a:moveTo>
                  <a:pt x="344424" y="0"/>
                </a:moveTo>
                <a:lnTo>
                  <a:pt x="0" y="584453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08661" y="3921911"/>
            <a:ext cx="31299" cy="365675"/>
          </a:xfrm>
          <a:custGeom>
            <a:avLst/>
            <a:gdLst/>
            <a:ahLst/>
            <a:cxnLst/>
            <a:rect l="l" t="t" r="r" b="b"/>
            <a:pathLst>
              <a:path w="31241" h="364998">
                <a:moveTo>
                  <a:pt x="0" y="0"/>
                </a:moveTo>
                <a:lnTo>
                  <a:pt x="31241" y="364998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9961" y="4287587"/>
            <a:ext cx="93899" cy="283225"/>
          </a:xfrm>
          <a:custGeom>
            <a:avLst/>
            <a:gdLst/>
            <a:ahLst/>
            <a:cxnLst/>
            <a:rect l="l" t="t" r="r" b="b"/>
            <a:pathLst>
              <a:path w="93725" h="282701">
                <a:moveTo>
                  <a:pt x="0" y="0"/>
                </a:moveTo>
                <a:lnTo>
                  <a:pt x="93725" y="282701"/>
                </a:lnTo>
              </a:path>
            </a:pathLst>
          </a:custGeom>
          <a:ln w="25399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0249" y="4570813"/>
            <a:ext cx="333611" cy="386287"/>
          </a:xfrm>
          <a:custGeom>
            <a:avLst/>
            <a:gdLst/>
            <a:ahLst/>
            <a:cxnLst/>
            <a:rect l="l" t="t" r="r" b="b"/>
            <a:pathLst>
              <a:path w="332993" h="385572">
                <a:moveTo>
                  <a:pt x="332993" y="0"/>
                </a:moveTo>
                <a:lnTo>
                  <a:pt x="0" y="385572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0249" y="4957100"/>
            <a:ext cx="73287" cy="322923"/>
          </a:xfrm>
          <a:custGeom>
            <a:avLst/>
            <a:gdLst/>
            <a:ahLst/>
            <a:cxnLst/>
            <a:rect l="l" t="t" r="r" b="b"/>
            <a:pathLst>
              <a:path w="73151" h="322325">
                <a:moveTo>
                  <a:pt x="0" y="0"/>
                </a:moveTo>
                <a:lnTo>
                  <a:pt x="73151" y="322325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3537" y="5280024"/>
            <a:ext cx="0" cy="209939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3537" y="5489963"/>
            <a:ext cx="459575" cy="93899"/>
          </a:xfrm>
          <a:custGeom>
            <a:avLst/>
            <a:gdLst/>
            <a:ahLst/>
            <a:cxnLst/>
            <a:rect l="l" t="t" r="r" b="b"/>
            <a:pathLst>
              <a:path w="458724" h="93725">
                <a:moveTo>
                  <a:pt x="0" y="0"/>
                </a:moveTo>
                <a:lnTo>
                  <a:pt x="458724" y="93725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3112" y="5510575"/>
            <a:ext cx="574086" cy="73287"/>
          </a:xfrm>
          <a:custGeom>
            <a:avLst/>
            <a:gdLst/>
            <a:ahLst/>
            <a:cxnLst/>
            <a:rect l="l" t="t" r="r" b="b"/>
            <a:pathLst>
              <a:path w="573023" h="73151">
                <a:moveTo>
                  <a:pt x="0" y="73151"/>
                </a:moveTo>
                <a:lnTo>
                  <a:pt x="573023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7199" y="5510575"/>
            <a:ext cx="480187" cy="125962"/>
          </a:xfrm>
          <a:custGeom>
            <a:avLst/>
            <a:gdLst/>
            <a:ahLst/>
            <a:cxnLst/>
            <a:rect l="l" t="t" r="r" b="b"/>
            <a:pathLst>
              <a:path w="479298" h="125729">
                <a:moveTo>
                  <a:pt x="0" y="0"/>
                </a:moveTo>
                <a:lnTo>
                  <a:pt x="479298" y="125729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87386" y="5416675"/>
            <a:ext cx="761887" cy="219862"/>
          </a:xfrm>
          <a:custGeom>
            <a:avLst/>
            <a:gdLst/>
            <a:ahLst/>
            <a:cxnLst/>
            <a:rect l="l" t="t" r="r" b="b"/>
            <a:pathLst>
              <a:path w="760476" h="219455">
                <a:moveTo>
                  <a:pt x="0" y="219455"/>
                </a:moveTo>
                <a:lnTo>
                  <a:pt x="760476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49274" y="5416675"/>
            <a:ext cx="522937" cy="105350"/>
          </a:xfrm>
          <a:custGeom>
            <a:avLst/>
            <a:gdLst/>
            <a:ahLst/>
            <a:cxnLst/>
            <a:rect l="l" t="t" r="r" b="b"/>
            <a:pathLst>
              <a:path w="521969" h="105155">
                <a:moveTo>
                  <a:pt x="0" y="0"/>
                </a:moveTo>
                <a:lnTo>
                  <a:pt x="521969" y="105155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2212" y="5426598"/>
            <a:ext cx="616074" cy="95427"/>
          </a:xfrm>
          <a:custGeom>
            <a:avLst/>
            <a:gdLst/>
            <a:ahLst/>
            <a:cxnLst/>
            <a:rect l="l" t="t" r="r" b="b"/>
            <a:pathLst>
              <a:path w="614933" h="95250">
                <a:moveTo>
                  <a:pt x="0" y="95250"/>
                </a:moveTo>
                <a:lnTo>
                  <a:pt x="614933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0487" y="5009775"/>
            <a:ext cx="187799" cy="416823"/>
          </a:xfrm>
          <a:custGeom>
            <a:avLst/>
            <a:gdLst/>
            <a:ahLst/>
            <a:cxnLst/>
            <a:rect l="l" t="t" r="r" b="b"/>
            <a:pathLst>
              <a:path w="187451" h="416051">
                <a:moveTo>
                  <a:pt x="187451" y="416051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00487" y="4747162"/>
            <a:ext cx="145799" cy="262613"/>
          </a:xfrm>
          <a:custGeom>
            <a:avLst/>
            <a:gdLst/>
            <a:ahLst/>
            <a:cxnLst/>
            <a:rect l="l" t="t" r="r" b="b"/>
            <a:pathLst>
              <a:path w="145529" h="262127">
                <a:moveTo>
                  <a:pt x="0" y="262127"/>
                </a:moveTo>
                <a:lnTo>
                  <a:pt x="145529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68411" y="4381485"/>
            <a:ext cx="177875" cy="365675"/>
          </a:xfrm>
          <a:custGeom>
            <a:avLst/>
            <a:gdLst/>
            <a:ahLst/>
            <a:cxnLst/>
            <a:rect l="l" t="t" r="r" b="b"/>
            <a:pathLst>
              <a:path w="177546" h="364998">
                <a:moveTo>
                  <a:pt x="177546" y="364998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8411" y="4120398"/>
            <a:ext cx="73287" cy="261087"/>
          </a:xfrm>
          <a:custGeom>
            <a:avLst/>
            <a:gdLst/>
            <a:ahLst/>
            <a:cxnLst/>
            <a:rect l="l" t="t" r="r" b="b"/>
            <a:pathLst>
              <a:path w="73151" h="260604">
                <a:moveTo>
                  <a:pt x="0" y="260604"/>
                </a:moveTo>
                <a:lnTo>
                  <a:pt x="73151" y="0"/>
                </a:lnTo>
              </a:path>
            </a:pathLst>
          </a:custGeom>
          <a:ln w="25399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06587" y="3870762"/>
            <a:ext cx="135111" cy="249635"/>
          </a:xfrm>
          <a:custGeom>
            <a:avLst/>
            <a:gdLst/>
            <a:ahLst/>
            <a:cxnLst/>
            <a:rect l="l" t="t" r="r" b="b"/>
            <a:pathLst>
              <a:path w="134861" h="249173">
                <a:moveTo>
                  <a:pt x="134861" y="249173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53897" y="3573793"/>
            <a:ext cx="251162" cy="314526"/>
          </a:xfrm>
          <a:custGeom>
            <a:avLst/>
            <a:gdLst/>
            <a:ahLst/>
            <a:cxnLst/>
            <a:rect l="l" t="t" r="r" b="b"/>
            <a:pathLst>
              <a:path w="250697" h="313944">
                <a:moveTo>
                  <a:pt x="250697" y="313944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55423" y="3336372"/>
            <a:ext cx="0" cy="219862"/>
          </a:xfrm>
          <a:custGeom>
            <a:avLst/>
            <a:gdLst/>
            <a:ahLst/>
            <a:cxnLst/>
            <a:rect l="l" t="t" r="r" b="b"/>
            <a:pathLst>
              <a:path h="219455">
                <a:moveTo>
                  <a:pt x="0" y="219455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78299" y="3043984"/>
            <a:ext cx="177124" cy="292387"/>
          </a:xfrm>
          <a:custGeom>
            <a:avLst/>
            <a:gdLst/>
            <a:ahLst/>
            <a:cxnLst/>
            <a:rect l="l" t="t" r="r" b="b"/>
            <a:pathLst>
              <a:path w="176796" h="291846">
                <a:moveTo>
                  <a:pt x="176796" y="291846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89749" y="2835574"/>
            <a:ext cx="188550" cy="208411"/>
          </a:xfrm>
          <a:custGeom>
            <a:avLst/>
            <a:gdLst/>
            <a:ahLst/>
            <a:cxnLst/>
            <a:rect l="l" t="t" r="r" b="b"/>
            <a:pathLst>
              <a:path w="188201" h="208025">
                <a:moveTo>
                  <a:pt x="188201" y="208025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68372" y="2543186"/>
            <a:ext cx="21376" cy="292387"/>
          </a:xfrm>
          <a:custGeom>
            <a:avLst/>
            <a:gdLst/>
            <a:ahLst/>
            <a:cxnLst/>
            <a:rect l="l" t="t" r="r" b="b"/>
            <a:pathLst>
              <a:path w="21336" h="291846">
                <a:moveTo>
                  <a:pt x="21336" y="291845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65312" y="2355386"/>
            <a:ext cx="103061" cy="187799"/>
          </a:xfrm>
          <a:custGeom>
            <a:avLst/>
            <a:gdLst/>
            <a:ahLst/>
            <a:cxnLst/>
            <a:rect l="l" t="t" r="r" b="b"/>
            <a:pathLst>
              <a:path w="102870" h="187451">
                <a:moveTo>
                  <a:pt x="102870" y="187451"/>
                </a:moveTo>
                <a:lnTo>
                  <a:pt x="0" y="0"/>
                </a:lnTo>
              </a:path>
            </a:pathLst>
          </a:custGeom>
          <a:ln w="25399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02698" y="2197358"/>
            <a:ext cx="262613" cy="158027"/>
          </a:xfrm>
          <a:custGeom>
            <a:avLst/>
            <a:gdLst/>
            <a:ahLst/>
            <a:cxnLst/>
            <a:rect l="l" t="t" r="r" b="b"/>
            <a:pathLst>
              <a:path w="262127" h="157734">
                <a:moveTo>
                  <a:pt x="262127" y="157734"/>
                </a:moveTo>
                <a:lnTo>
                  <a:pt x="0" y="0"/>
                </a:lnTo>
              </a:path>
            </a:pathLst>
          </a:custGeom>
          <a:ln w="25399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73673" y="2062235"/>
            <a:ext cx="229024" cy="135123"/>
          </a:xfrm>
          <a:custGeom>
            <a:avLst/>
            <a:gdLst/>
            <a:ahLst/>
            <a:cxnLst/>
            <a:rect l="l" t="t" r="r" b="b"/>
            <a:pathLst>
              <a:path w="228600" h="134873">
                <a:moveTo>
                  <a:pt x="228600" y="134873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79774" y="1916423"/>
            <a:ext cx="93899" cy="145812"/>
          </a:xfrm>
          <a:custGeom>
            <a:avLst/>
            <a:gdLst/>
            <a:ahLst/>
            <a:cxnLst/>
            <a:rect l="l" t="t" r="r" b="b"/>
            <a:pathLst>
              <a:path w="93725" h="145542">
                <a:moveTo>
                  <a:pt x="93725" y="145541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01898" y="1749234"/>
            <a:ext cx="177875" cy="167188"/>
          </a:xfrm>
          <a:custGeom>
            <a:avLst/>
            <a:gdLst/>
            <a:ahLst/>
            <a:cxnLst/>
            <a:rect l="l" t="t" r="r" b="b"/>
            <a:pathLst>
              <a:path w="177546" h="166878">
                <a:moveTo>
                  <a:pt x="177546" y="166878"/>
                </a:moveTo>
                <a:lnTo>
                  <a:pt x="0" y="0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4023" y="1749234"/>
            <a:ext cx="177874" cy="167188"/>
          </a:xfrm>
          <a:custGeom>
            <a:avLst/>
            <a:gdLst/>
            <a:ahLst/>
            <a:cxnLst/>
            <a:rect l="l" t="t" r="r" b="b"/>
            <a:pathLst>
              <a:path w="177545" h="166878">
                <a:moveTo>
                  <a:pt x="177545" y="0"/>
                </a:moveTo>
                <a:lnTo>
                  <a:pt x="0" y="166878"/>
                </a:lnTo>
              </a:path>
            </a:pathLst>
          </a:custGeom>
          <a:ln w="25399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94999" y="1916423"/>
            <a:ext cx="229024" cy="41224"/>
          </a:xfrm>
          <a:custGeom>
            <a:avLst/>
            <a:gdLst/>
            <a:ahLst/>
            <a:cxnLst/>
            <a:rect l="l" t="t" r="r" b="b"/>
            <a:pathLst>
              <a:path w="228600" h="41148">
                <a:moveTo>
                  <a:pt x="228600" y="0"/>
                </a:moveTo>
                <a:lnTo>
                  <a:pt x="0" y="41147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21711" y="1957648"/>
            <a:ext cx="73287" cy="146574"/>
          </a:xfrm>
          <a:custGeom>
            <a:avLst/>
            <a:gdLst/>
            <a:ahLst/>
            <a:cxnLst/>
            <a:rect l="l" t="t" r="r" b="b"/>
            <a:pathLst>
              <a:path w="73151" h="146303">
                <a:moveTo>
                  <a:pt x="73151" y="0"/>
                </a:moveTo>
                <a:lnTo>
                  <a:pt x="0" y="146303"/>
                </a:lnTo>
              </a:path>
            </a:pathLst>
          </a:custGeom>
          <a:ln w="25400">
            <a:solidFill>
              <a:srgbClr val="FECB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2285" y="502219"/>
            <a:ext cx="5754487" cy="92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ORGANIZACIONA</a:t>
            </a:r>
            <a:r>
              <a:rPr sz="3206" b="1" spc="-284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KULTURA</a:t>
            </a:r>
            <a:endParaRPr sz="3206">
              <a:latin typeface="Tahoma"/>
              <a:cs typeface="Tahoma"/>
            </a:endParaRPr>
          </a:p>
          <a:p>
            <a:pPr marL="1941962" marR="61037">
              <a:lnSpc>
                <a:spcPts val="3832"/>
              </a:lnSpc>
              <a:spcBef>
                <a:spcPts val="20"/>
              </a:spcBef>
            </a:pPr>
            <a:r>
              <a:rPr sz="4809" b="1" spc="4" baseline="-1725" dirty="0">
                <a:solidFill>
                  <a:srgbClr val="FFFFCB"/>
                </a:solidFill>
                <a:latin typeface="Tahoma"/>
                <a:cs typeface="Tahoma"/>
              </a:rPr>
              <a:t>LEDEN</a:t>
            </a: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4809" b="1" spc="-121" baseline="-1725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4809" b="1" spc="4" baseline="-1725" dirty="0">
                <a:solidFill>
                  <a:srgbClr val="FFFFCB"/>
                </a:solidFill>
                <a:latin typeface="Tahoma"/>
                <a:cs typeface="Tahoma"/>
              </a:rPr>
              <a:t>BREG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9372" y="502218"/>
            <a:ext cx="961917" cy="432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KAO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2021" y="2282408"/>
            <a:ext cx="1343130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60"/>
              </a:lnSpc>
              <a:spcBef>
                <a:spcPts val="127"/>
              </a:spcBef>
            </a:pPr>
            <a:r>
              <a:rPr sz="2405" b="1" dirty="0">
                <a:solidFill>
                  <a:srgbClr val="FBFDB8"/>
                </a:solidFill>
                <a:latin typeface="Arial"/>
                <a:cs typeface="Arial"/>
              </a:rPr>
              <a:t>SIMBOLI</a:t>
            </a:r>
            <a:endParaRPr sz="240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7251" y="3003071"/>
            <a:ext cx="1207567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60"/>
              </a:lnSpc>
              <a:spcBef>
                <a:spcPts val="127"/>
              </a:spcBef>
            </a:pPr>
            <a:r>
              <a:rPr sz="2405" b="1" dirty="0">
                <a:solidFill>
                  <a:srgbClr val="FBFDB8"/>
                </a:solidFill>
                <a:latin typeface="Arial"/>
                <a:cs typeface="Arial"/>
              </a:rPr>
              <a:t>NORME</a:t>
            </a:r>
            <a:endParaRPr sz="240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4139" y="3003071"/>
            <a:ext cx="1411579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60"/>
              </a:lnSpc>
              <a:spcBef>
                <a:spcPts val="127"/>
              </a:spcBef>
            </a:pPr>
            <a:r>
              <a:rPr sz="2405" b="1" dirty="0">
                <a:solidFill>
                  <a:srgbClr val="FBFDB8"/>
                </a:solidFill>
                <a:latin typeface="Arial"/>
                <a:cs typeface="Arial"/>
              </a:rPr>
              <a:t>STAVOVI</a:t>
            </a:r>
            <a:endParaRPr sz="240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5211" y="3869393"/>
            <a:ext cx="1853299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60"/>
              </a:lnSpc>
              <a:spcBef>
                <a:spcPts val="127"/>
              </a:spcBef>
            </a:pPr>
            <a:r>
              <a:rPr sz="2405" b="1" dirty="0">
                <a:solidFill>
                  <a:srgbClr val="FBFDB8"/>
                </a:solidFill>
                <a:latin typeface="Arial"/>
                <a:cs typeface="Arial"/>
              </a:rPr>
              <a:t>VREDNOSTI</a:t>
            </a:r>
            <a:endParaRPr sz="2405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55499" y="4590056"/>
            <a:ext cx="2566200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60"/>
              </a:lnSpc>
              <a:spcBef>
                <a:spcPts val="127"/>
              </a:spcBef>
            </a:pPr>
            <a:r>
              <a:rPr sz="2405" b="1" dirty="0">
                <a:solidFill>
                  <a:srgbClr val="FBFDB8"/>
                </a:solidFill>
                <a:latin typeface="Arial"/>
                <a:cs typeface="Arial"/>
              </a:rPr>
              <a:t>PRETPOSTAVKE</a:t>
            </a:r>
            <a:endParaRPr sz="240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11256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0386" y="5791511"/>
            <a:ext cx="90082" cy="457285"/>
          </a:xfrm>
          <a:custGeom>
            <a:avLst/>
            <a:gdLst/>
            <a:ahLst/>
            <a:cxnLst/>
            <a:rect l="l" t="t" r="r" b="b"/>
            <a:pathLst>
              <a:path w="89915" h="456438">
                <a:moveTo>
                  <a:pt x="0" y="456438"/>
                </a:moveTo>
                <a:lnTo>
                  <a:pt x="89915" y="366521"/>
                </a:lnTo>
                <a:lnTo>
                  <a:pt x="89915" y="0"/>
                </a:lnTo>
                <a:lnTo>
                  <a:pt x="0" y="89153"/>
                </a:lnTo>
                <a:lnTo>
                  <a:pt x="0" y="456438"/>
                </a:lnTo>
                <a:close/>
              </a:path>
            </a:pathLst>
          </a:custGeom>
          <a:solidFill>
            <a:srgbClr val="DCD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0386" y="6158713"/>
            <a:ext cx="90082" cy="90083"/>
          </a:xfrm>
          <a:custGeom>
            <a:avLst/>
            <a:gdLst/>
            <a:ahLst/>
            <a:cxnLst/>
            <a:rect l="l" t="t" r="r" b="b"/>
            <a:pathLst>
              <a:path w="89915" h="89916">
                <a:moveTo>
                  <a:pt x="0" y="89916"/>
                </a:moveTo>
                <a:lnTo>
                  <a:pt x="89915" y="0"/>
                </a:lnTo>
              </a:path>
            </a:pathLst>
          </a:custGeom>
          <a:ln w="762">
            <a:solidFill>
              <a:srgbClr val="DCD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0058" y="5791512"/>
            <a:ext cx="1460410" cy="89318"/>
          </a:xfrm>
          <a:custGeom>
            <a:avLst/>
            <a:gdLst/>
            <a:ahLst/>
            <a:cxnLst/>
            <a:rect l="l" t="t" r="r" b="b"/>
            <a:pathLst>
              <a:path w="1457706" h="89153">
                <a:moveTo>
                  <a:pt x="1367790" y="89153"/>
                </a:moveTo>
                <a:lnTo>
                  <a:pt x="1457706" y="0"/>
                </a:lnTo>
                <a:lnTo>
                  <a:pt x="89154" y="0"/>
                </a:lnTo>
                <a:lnTo>
                  <a:pt x="0" y="89153"/>
                </a:lnTo>
                <a:lnTo>
                  <a:pt x="1367790" y="89153"/>
                </a:lnTo>
                <a:close/>
              </a:path>
            </a:pathLst>
          </a:custGeom>
          <a:solidFill>
            <a:srgbClr val="949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80386" y="5791512"/>
            <a:ext cx="90082" cy="89318"/>
          </a:xfrm>
          <a:custGeom>
            <a:avLst/>
            <a:gdLst/>
            <a:ahLst/>
            <a:cxnLst/>
            <a:rect l="l" t="t" r="r" b="b"/>
            <a:pathLst>
              <a:path w="89915" h="89153">
                <a:moveTo>
                  <a:pt x="0" y="89153"/>
                </a:moveTo>
                <a:lnTo>
                  <a:pt x="89915" y="0"/>
                </a:lnTo>
              </a:path>
            </a:pathLst>
          </a:custGeom>
          <a:ln w="762">
            <a:solidFill>
              <a:srgbClr val="949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0058" y="5880831"/>
            <a:ext cx="1370328" cy="367965"/>
          </a:xfrm>
          <a:custGeom>
            <a:avLst/>
            <a:gdLst/>
            <a:ahLst/>
            <a:cxnLst/>
            <a:rect l="l" t="t" r="r" b="b"/>
            <a:pathLst>
              <a:path w="1367790" h="367284">
                <a:moveTo>
                  <a:pt x="0" y="0"/>
                </a:moveTo>
                <a:lnTo>
                  <a:pt x="0" y="367284"/>
                </a:lnTo>
                <a:lnTo>
                  <a:pt x="1367790" y="367284"/>
                </a:lnTo>
                <a:lnTo>
                  <a:pt x="1367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0058" y="5880831"/>
            <a:ext cx="0" cy="367965"/>
          </a:xfrm>
          <a:custGeom>
            <a:avLst/>
            <a:gdLst/>
            <a:ahLst/>
            <a:cxnLst/>
            <a:rect l="l" t="t" r="r" b="b"/>
            <a:pathLst>
              <a:path h="36728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12954">
            <a:solidFill>
              <a:srgbClr val="D1D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0058" y="6248796"/>
            <a:ext cx="1370328" cy="0"/>
          </a:xfrm>
          <a:custGeom>
            <a:avLst/>
            <a:gdLst/>
            <a:ahLst/>
            <a:cxnLst/>
            <a:rect l="l" t="t" r="r" b="b"/>
            <a:pathLst>
              <a:path w="1367790">
                <a:moveTo>
                  <a:pt x="0" y="0"/>
                </a:moveTo>
                <a:lnTo>
                  <a:pt x="1367790" y="0"/>
                </a:lnTo>
              </a:path>
            </a:pathLst>
          </a:custGeom>
          <a:ln w="12954">
            <a:solidFill>
              <a:srgbClr val="B2B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80386" y="5880831"/>
            <a:ext cx="0" cy="367965"/>
          </a:xfrm>
          <a:custGeom>
            <a:avLst/>
            <a:gdLst/>
            <a:ahLst/>
            <a:cxnLst/>
            <a:rect l="l" t="t" r="r" b="b"/>
            <a:pathLst>
              <a:path h="367284">
                <a:moveTo>
                  <a:pt x="0" y="367284"/>
                </a:moveTo>
                <a:lnTo>
                  <a:pt x="0" y="0"/>
                </a:lnTo>
              </a:path>
            </a:pathLst>
          </a:custGeom>
          <a:ln w="12954">
            <a:solidFill>
              <a:srgbClr val="E5E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0058" y="5880830"/>
            <a:ext cx="1370328" cy="0"/>
          </a:xfrm>
          <a:custGeom>
            <a:avLst/>
            <a:gdLst/>
            <a:ahLst/>
            <a:cxnLst/>
            <a:rect l="l" t="t" r="r" b="b"/>
            <a:pathLst>
              <a:path w="1367790">
                <a:moveTo>
                  <a:pt x="136779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2B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9261" y="5719750"/>
            <a:ext cx="90095" cy="457285"/>
          </a:xfrm>
          <a:custGeom>
            <a:avLst/>
            <a:gdLst/>
            <a:ahLst/>
            <a:cxnLst/>
            <a:rect l="l" t="t" r="r" b="b"/>
            <a:pathLst>
              <a:path w="89928" h="456438">
                <a:moveTo>
                  <a:pt x="0" y="456438"/>
                </a:moveTo>
                <a:lnTo>
                  <a:pt x="89928" y="366521"/>
                </a:lnTo>
                <a:lnTo>
                  <a:pt x="89928" y="0"/>
                </a:lnTo>
                <a:lnTo>
                  <a:pt x="0" y="89915"/>
                </a:lnTo>
                <a:lnTo>
                  <a:pt x="0" y="456438"/>
                </a:lnTo>
                <a:close/>
              </a:path>
            </a:pathLst>
          </a:custGeom>
          <a:solidFill>
            <a:srgbClr val="DCD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9261" y="6086951"/>
            <a:ext cx="90095" cy="90083"/>
          </a:xfrm>
          <a:custGeom>
            <a:avLst/>
            <a:gdLst/>
            <a:ahLst/>
            <a:cxnLst/>
            <a:rect l="l" t="t" r="r" b="b"/>
            <a:pathLst>
              <a:path w="89928" h="89916">
                <a:moveTo>
                  <a:pt x="0" y="89916"/>
                </a:moveTo>
                <a:lnTo>
                  <a:pt x="89928" y="0"/>
                </a:lnTo>
              </a:path>
            </a:pathLst>
          </a:custGeom>
          <a:ln w="762">
            <a:solidFill>
              <a:srgbClr val="DCD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8170" y="5719751"/>
            <a:ext cx="1461186" cy="90082"/>
          </a:xfrm>
          <a:custGeom>
            <a:avLst/>
            <a:gdLst/>
            <a:ahLst/>
            <a:cxnLst/>
            <a:rect l="l" t="t" r="r" b="b"/>
            <a:pathLst>
              <a:path w="1458480" h="89915">
                <a:moveTo>
                  <a:pt x="1368552" y="89915"/>
                </a:moveTo>
                <a:lnTo>
                  <a:pt x="1458480" y="0"/>
                </a:lnTo>
                <a:lnTo>
                  <a:pt x="89928" y="0"/>
                </a:lnTo>
                <a:lnTo>
                  <a:pt x="0" y="89915"/>
                </a:lnTo>
                <a:lnTo>
                  <a:pt x="1368552" y="89915"/>
                </a:lnTo>
                <a:close/>
              </a:path>
            </a:pathLst>
          </a:custGeom>
          <a:solidFill>
            <a:srgbClr val="949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69261" y="5719751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949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8170" y="5809832"/>
            <a:ext cx="1371091" cy="367202"/>
          </a:xfrm>
          <a:custGeom>
            <a:avLst/>
            <a:gdLst/>
            <a:ahLst/>
            <a:cxnLst/>
            <a:rect l="l" t="t" r="r" b="b"/>
            <a:pathLst>
              <a:path w="1368552" h="366522">
                <a:moveTo>
                  <a:pt x="0" y="0"/>
                </a:moveTo>
                <a:lnTo>
                  <a:pt x="0" y="366522"/>
                </a:lnTo>
                <a:lnTo>
                  <a:pt x="1368552" y="366522"/>
                </a:lnTo>
                <a:lnTo>
                  <a:pt x="1368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8170" y="5809832"/>
            <a:ext cx="0" cy="367202"/>
          </a:xfrm>
          <a:custGeom>
            <a:avLst/>
            <a:gdLst/>
            <a:ahLst/>
            <a:cxnLst/>
            <a:rect l="l" t="t" r="r" b="b"/>
            <a:pathLst>
              <a:path h="366522">
                <a:moveTo>
                  <a:pt x="0" y="0"/>
                </a:moveTo>
                <a:lnTo>
                  <a:pt x="0" y="366522"/>
                </a:lnTo>
              </a:path>
            </a:pathLst>
          </a:custGeom>
          <a:ln w="12954">
            <a:solidFill>
              <a:srgbClr val="D1D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8170" y="6177035"/>
            <a:ext cx="1371091" cy="0"/>
          </a:xfrm>
          <a:custGeom>
            <a:avLst/>
            <a:gdLst/>
            <a:ahLst/>
            <a:cxnLst/>
            <a:rect l="l" t="t" r="r" b="b"/>
            <a:pathLst>
              <a:path w="1368552">
                <a:moveTo>
                  <a:pt x="0" y="0"/>
                </a:moveTo>
                <a:lnTo>
                  <a:pt x="1368552" y="0"/>
                </a:lnTo>
              </a:path>
            </a:pathLst>
          </a:custGeom>
          <a:ln w="12954">
            <a:solidFill>
              <a:srgbClr val="B2B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69261" y="5809832"/>
            <a:ext cx="0" cy="367202"/>
          </a:xfrm>
          <a:custGeom>
            <a:avLst/>
            <a:gdLst/>
            <a:ahLst/>
            <a:cxnLst/>
            <a:rect l="l" t="t" r="r" b="b"/>
            <a:pathLst>
              <a:path h="366522">
                <a:moveTo>
                  <a:pt x="0" y="366522"/>
                </a:moveTo>
                <a:lnTo>
                  <a:pt x="0" y="0"/>
                </a:lnTo>
              </a:path>
            </a:pathLst>
          </a:custGeom>
          <a:ln w="12954">
            <a:solidFill>
              <a:srgbClr val="E5E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8170" y="5809832"/>
            <a:ext cx="1371091" cy="0"/>
          </a:xfrm>
          <a:custGeom>
            <a:avLst/>
            <a:gdLst/>
            <a:ahLst/>
            <a:cxnLst/>
            <a:rect l="l" t="t" r="r" b="b"/>
            <a:pathLst>
              <a:path w="1368552">
                <a:moveTo>
                  <a:pt x="1368552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2B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3234" y="5574702"/>
            <a:ext cx="90082" cy="732877"/>
          </a:xfrm>
          <a:custGeom>
            <a:avLst/>
            <a:gdLst/>
            <a:ahLst/>
            <a:cxnLst/>
            <a:rect l="l" t="t" r="r" b="b"/>
            <a:pathLst>
              <a:path w="89915" h="731520">
                <a:moveTo>
                  <a:pt x="0" y="731520"/>
                </a:moveTo>
                <a:lnTo>
                  <a:pt x="89915" y="641603"/>
                </a:lnTo>
                <a:lnTo>
                  <a:pt x="89915" y="0"/>
                </a:lnTo>
                <a:lnTo>
                  <a:pt x="0" y="89916"/>
                </a:lnTo>
                <a:lnTo>
                  <a:pt x="0" y="731520"/>
                </a:lnTo>
                <a:close/>
              </a:path>
            </a:pathLst>
          </a:custGeom>
          <a:solidFill>
            <a:srgbClr val="DCD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3234" y="6217496"/>
            <a:ext cx="90082" cy="90083"/>
          </a:xfrm>
          <a:custGeom>
            <a:avLst/>
            <a:gdLst/>
            <a:ahLst/>
            <a:cxnLst/>
            <a:rect l="l" t="t" r="r" b="b"/>
            <a:pathLst>
              <a:path w="89915" h="89916">
                <a:moveTo>
                  <a:pt x="0" y="89916"/>
                </a:moveTo>
                <a:lnTo>
                  <a:pt x="89915" y="0"/>
                </a:lnTo>
              </a:path>
            </a:pathLst>
          </a:custGeom>
          <a:ln w="762">
            <a:solidFill>
              <a:srgbClr val="DCD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2143" y="5574701"/>
            <a:ext cx="1461174" cy="90083"/>
          </a:xfrm>
          <a:custGeom>
            <a:avLst/>
            <a:gdLst/>
            <a:ahLst/>
            <a:cxnLst/>
            <a:rect l="l" t="t" r="r" b="b"/>
            <a:pathLst>
              <a:path w="1458468" h="89916">
                <a:moveTo>
                  <a:pt x="1368552" y="89916"/>
                </a:moveTo>
                <a:lnTo>
                  <a:pt x="1458468" y="0"/>
                </a:lnTo>
                <a:lnTo>
                  <a:pt x="89916" y="0"/>
                </a:lnTo>
                <a:lnTo>
                  <a:pt x="0" y="89916"/>
                </a:lnTo>
                <a:lnTo>
                  <a:pt x="1368552" y="89916"/>
                </a:lnTo>
                <a:close/>
              </a:path>
            </a:pathLst>
          </a:custGeom>
          <a:solidFill>
            <a:srgbClr val="949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3234" y="5574701"/>
            <a:ext cx="90082" cy="90083"/>
          </a:xfrm>
          <a:custGeom>
            <a:avLst/>
            <a:gdLst/>
            <a:ahLst/>
            <a:cxnLst/>
            <a:rect l="l" t="t" r="r" b="b"/>
            <a:pathLst>
              <a:path w="89915" h="89916">
                <a:moveTo>
                  <a:pt x="0" y="89916"/>
                </a:moveTo>
                <a:lnTo>
                  <a:pt x="89915" y="0"/>
                </a:lnTo>
              </a:path>
            </a:pathLst>
          </a:custGeom>
          <a:ln w="762">
            <a:solidFill>
              <a:srgbClr val="949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62143" y="5664785"/>
            <a:ext cx="1371091" cy="642793"/>
          </a:xfrm>
          <a:custGeom>
            <a:avLst/>
            <a:gdLst/>
            <a:ahLst/>
            <a:cxnLst/>
            <a:rect l="l" t="t" r="r" b="b"/>
            <a:pathLst>
              <a:path w="1368552" h="641603">
                <a:moveTo>
                  <a:pt x="0" y="0"/>
                </a:moveTo>
                <a:lnTo>
                  <a:pt x="0" y="641603"/>
                </a:lnTo>
                <a:lnTo>
                  <a:pt x="1368552" y="641603"/>
                </a:lnTo>
                <a:lnTo>
                  <a:pt x="1368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2143" y="5664785"/>
            <a:ext cx="0" cy="642793"/>
          </a:xfrm>
          <a:custGeom>
            <a:avLst/>
            <a:gdLst/>
            <a:ahLst/>
            <a:cxnLst/>
            <a:rect l="l" t="t" r="r" b="b"/>
            <a:pathLst>
              <a:path h="641603">
                <a:moveTo>
                  <a:pt x="0" y="0"/>
                </a:moveTo>
                <a:lnTo>
                  <a:pt x="0" y="641603"/>
                </a:lnTo>
              </a:path>
            </a:pathLst>
          </a:custGeom>
          <a:ln w="12954">
            <a:solidFill>
              <a:srgbClr val="D1D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2143" y="6307579"/>
            <a:ext cx="1371091" cy="0"/>
          </a:xfrm>
          <a:custGeom>
            <a:avLst/>
            <a:gdLst/>
            <a:ahLst/>
            <a:cxnLst/>
            <a:rect l="l" t="t" r="r" b="b"/>
            <a:pathLst>
              <a:path w="1368552">
                <a:moveTo>
                  <a:pt x="0" y="0"/>
                </a:moveTo>
                <a:lnTo>
                  <a:pt x="1368552" y="0"/>
                </a:lnTo>
              </a:path>
            </a:pathLst>
          </a:custGeom>
          <a:ln w="12954">
            <a:solidFill>
              <a:srgbClr val="B2B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234" y="5664785"/>
            <a:ext cx="0" cy="642793"/>
          </a:xfrm>
          <a:custGeom>
            <a:avLst/>
            <a:gdLst/>
            <a:ahLst/>
            <a:cxnLst/>
            <a:rect l="l" t="t" r="r" b="b"/>
            <a:pathLst>
              <a:path h="641603">
                <a:moveTo>
                  <a:pt x="0" y="641603"/>
                </a:moveTo>
                <a:lnTo>
                  <a:pt x="0" y="0"/>
                </a:lnTo>
              </a:path>
            </a:pathLst>
          </a:custGeom>
          <a:ln w="12954">
            <a:solidFill>
              <a:srgbClr val="E5E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62143" y="5664784"/>
            <a:ext cx="1371091" cy="0"/>
          </a:xfrm>
          <a:custGeom>
            <a:avLst/>
            <a:gdLst/>
            <a:ahLst/>
            <a:cxnLst/>
            <a:rect l="l" t="t" r="r" b="b"/>
            <a:pathLst>
              <a:path w="1368552">
                <a:moveTo>
                  <a:pt x="1368552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2B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3908" y="5983129"/>
            <a:ext cx="866474" cy="85501"/>
          </a:xfrm>
          <a:custGeom>
            <a:avLst/>
            <a:gdLst/>
            <a:ahLst/>
            <a:cxnLst/>
            <a:rect l="l" t="t" r="r" b="b"/>
            <a:pathLst>
              <a:path w="864869" h="85343">
                <a:moveTo>
                  <a:pt x="0" y="28194"/>
                </a:moveTo>
                <a:lnTo>
                  <a:pt x="0" y="57150"/>
                </a:lnTo>
                <a:lnTo>
                  <a:pt x="794003" y="57150"/>
                </a:lnTo>
                <a:lnTo>
                  <a:pt x="779526" y="85343"/>
                </a:lnTo>
                <a:lnTo>
                  <a:pt x="864869" y="42672"/>
                </a:lnTo>
                <a:lnTo>
                  <a:pt x="794003" y="28194"/>
                </a:lnTo>
                <a:lnTo>
                  <a:pt x="0" y="28194"/>
                </a:lnTo>
                <a:close/>
              </a:path>
              <a:path w="864869" h="85343">
                <a:moveTo>
                  <a:pt x="794003" y="28194"/>
                </a:moveTo>
                <a:lnTo>
                  <a:pt x="864869" y="42672"/>
                </a:lnTo>
                <a:lnTo>
                  <a:pt x="779526" y="0"/>
                </a:lnTo>
                <a:lnTo>
                  <a:pt x="779525" y="28193"/>
                </a:lnTo>
                <a:lnTo>
                  <a:pt x="794003" y="28194"/>
                </a:lnTo>
                <a:close/>
              </a:path>
              <a:path w="864869" h="85343">
                <a:moveTo>
                  <a:pt x="779526" y="85343"/>
                </a:moveTo>
                <a:lnTo>
                  <a:pt x="794003" y="57150"/>
                </a:lnTo>
                <a:lnTo>
                  <a:pt x="779525" y="57149"/>
                </a:lnTo>
                <a:lnTo>
                  <a:pt x="779526" y="85343"/>
                </a:lnTo>
                <a:close/>
              </a:path>
            </a:pathLst>
          </a:custGeom>
          <a:solidFill>
            <a:srgbClr val="F9F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7519" y="5983128"/>
            <a:ext cx="648889" cy="85501"/>
          </a:xfrm>
          <a:custGeom>
            <a:avLst/>
            <a:gdLst/>
            <a:ahLst/>
            <a:cxnLst/>
            <a:rect l="l" t="t" r="r" b="b"/>
            <a:pathLst>
              <a:path w="647687" h="85343">
                <a:moveTo>
                  <a:pt x="0" y="28194"/>
                </a:moveTo>
                <a:lnTo>
                  <a:pt x="0" y="57150"/>
                </a:lnTo>
                <a:lnTo>
                  <a:pt x="576834" y="57150"/>
                </a:lnTo>
                <a:lnTo>
                  <a:pt x="562343" y="85343"/>
                </a:lnTo>
                <a:lnTo>
                  <a:pt x="647687" y="42672"/>
                </a:lnTo>
                <a:lnTo>
                  <a:pt x="576834" y="28194"/>
                </a:lnTo>
                <a:lnTo>
                  <a:pt x="0" y="28194"/>
                </a:lnTo>
                <a:close/>
              </a:path>
              <a:path w="647687" h="85343">
                <a:moveTo>
                  <a:pt x="576834" y="28194"/>
                </a:moveTo>
                <a:lnTo>
                  <a:pt x="647687" y="42672"/>
                </a:lnTo>
                <a:lnTo>
                  <a:pt x="562343" y="0"/>
                </a:lnTo>
                <a:lnTo>
                  <a:pt x="562343" y="28193"/>
                </a:lnTo>
                <a:lnTo>
                  <a:pt x="576834" y="28194"/>
                </a:lnTo>
                <a:close/>
              </a:path>
              <a:path w="647687" h="85343">
                <a:moveTo>
                  <a:pt x="562343" y="85343"/>
                </a:moveTo>
                <a:lnTo>
                  <a:pt x="576834" y="57150"/>
                </a:lnTo>
                <a:lnTo>
                  <a:pt x="562343" y="57149"/>
                </a:lnTo>
                <a:lnTo>
                  <a:pt x="562343" y="85343"/>
                </a:lnTo>
                <a:close/>
              </a:path>
            </a:pathLst>
          </a:custGeom>
          <a:solidFill>
            <a:srgbClr val="F9F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0800" y="628394"/>
            <a:ext cx="7730122" cy="49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57"/>
              </a:lnSpc>
              <a:spcBef>
                <a:spcPts val="192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SIMBOL</a:t>
            </a: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spc="-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KI INTERAKCIONIZAM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744" y="1680603"/>
            <a:ext cx="8056705" cy="3249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459" marR="1141919" indent="-342735">
              <a:lnSpc>
                <a:spcPts val="3026"/>
              </a:lnSpc>
              <a:spcBef>
                <a:spcPts val="156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Simbol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ki interkacionizam: ljudi pridaju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zn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 svetu koji ih okr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uje i zatim se pon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aju u skladu sa tim zn</a:t>
            </a:r>
            <a:r>
              <a:rPr sz="28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enjima</a:t>
            </a:r>
            <a:endParaRPr sz="2805">
              <a:latin typeface="Tahoma"/>
              <a:cs typeface="Tahoma"/>
            </a:endParaRPr>
          </a:p>
          <a:p>
            <a:pPr marL="353676" indent="-340952">
              <a:lnSpc>
                <a:spcPts val="3385"/>
              </a:lnSpc>
              <a:spcBef>
                <a:spcPts val="469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judi ne reaguju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 socijalne situacije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onakve </a:t>
            </a:r>
            <a:endParaRPr sz="2805">
              <a:latin typeface="Tahoma"/>
              <a:cs typeface="Tahoma"/>
            </a:endParaRPr>
          </a:p>
          <a:p>
            <a:pPr marL="353676">
              <a:lnSpc>
                <a:spcPts val="3434"/>
              </a:lnSpc>
              <a:tabLst>
                <a:tab pos="343552" algn="l"/>
              </a:tabLst>
            </a:pP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kakv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one u stvari jesu,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ć </a:t>
            </a:r>
            <a:r>
              <a:rPr sz="2805" spc="-6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osnovu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zn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 </a:t>
            </a:r>
            <a:endParaRPr sz="2805">
              <a:latin typeface="Tahoma"/>
              <a:cs typeface="Tahoma"/>
            </a:endParaRPr>
          </a:p>
          <a:p>
            <a:pPr marL="353676">
              <a:lnSpc>
                <a:spcPts val="3385"/>
              </a:lnSpc>
              <a:tabLst>
                <a:tab pos="343552" algn="l"/>
              </a:tabLst>
            </a:pP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koj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one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nji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h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imaju</a:t>
            </a:r>
            <a:endParaRPr sz="2805">
              <a:latin typeface="Tahoma"/>
              <a:cs typeface="Tahoma"/>
            </a:endParaRPr>
          </a:p>
          <a:p>
            <a:pPr marL="355709" marR="652933" indent="-342984">
              <a:lnSpc>
                <a:spcPts val="3046"/>
              </a:lnSpc>
              <a:spcBef>
                <a:spcPts val="529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Situacija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koj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 ljudi ozna</a:t>
            </a:r>
            <a:r>
              <a:rPr sz="2805" spc="9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realno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postaje realna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 svojim posledicam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058" y="5880831"/>
            <a:ext cx="1370328" cy="367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996">
              <a:lnSpc>
                <a:spcPct val="95825"/>
              </a:lnSpc>
              <a:spcBef>
                <a:spcPts val="421"/>
              </a:spcBef>
            </a:pPr>
            <a:r>
              <a:rPr sz="1803" dirty="0">
                <a:solidFill>
                  <a:srgbClr val="790014"/>
                </a:solidFill>
                <a:latin typeface="Arial"/>
                <a:cs typeface="Arial"/>
              </a:rPr>
              <a:t>AKCIJA</a:t>
            </a:r>
            <a:endParaRPr sz="180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170" y="5809832"/>
            <a:ext cx="1371091" cy="367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211">
              <a:lnSpc>
                <a:spcPct val="95825"/>
              </a:lnSpc>
              <a:spcBef>
                <a:spcPts val="421"/>
              </a:spcBef>
            </a:pPr>
            <a:r>
              <a:rPr sz="1803" dirty="0">
                <a:solidFill>
                  <a:srgbClr val="790014"/>
                </a:solidFill>
                <a:latin typeface="Arial"/>
                <a:cs typeface="Arial"/>
              </a:rPr>
              <a:t>REAKCIJA</a:t>
            </a:r>
            <a:endParaRPr sz="1803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62143" y="5664785"/>
            <a:ext cx="1371091" cy="642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0943" marR="66952" indent="-184831">
              <a:lnSpc>
                <a:spcPct val="100041"/>
              </a:lnSpc>
              <a:spcBef>
                <a:spcPts val="421"/>
              </a:spcBef>
            </a:pPr>
            <a:r>
              <a:rPr sz="1803" dirty="0">
                <a:solidFill>
                  <a:srgbClr val="790014"/>
                </a:solidFill>
                <a:latin typeface="Arial"/>
                <a:cs typeface="Arial"/>
              </a:rPr>
              <a:t>INTERPRE TACIJA</a:t>
            </a:r>
            <a:endParaRPr sz="180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542328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4385" y="615416"/>
            <a:ext cx="7627637" cy="2171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585" marR="52068">
              <a:lnSpc>
                <a:spcPts val="3836"/>
              </a:lnSpc>
              <a:spcBef>
                <a:spcPts val="191"/>
              </a:spcBef>
            </a:pP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INTERPRETATIVN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A </a:t>
            </a:r>
            <a:r>
              <a:rPr sz="3607" b="1" spc="-9" dirty="0">
                <a:solidFill>
                  <a:srgbClr val="FFFFCB"/>
                </a:solidFill>
                <a:latin typeface="Tahoma"/>
                <a:cs typeface="Tahoma"/>
              </a:rPr>
              <a:t>Š</a:t>
            </a: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EMA</a:t>
            </a:r>
            <a:endParaRPr sz="3607">
              <a:latin typeface="Tahoma"/>
              <a:cs typeface="Tahoma"/>
            </a:endParaRPr>
          </a:p>
          <a:p>
            <a:pPr marL="13436" indent="356">
              <a:lnSpc>
                <a:spcPts val="3385"/>
              </a:lnSpc>
              <a:spcBef>
                <a:spcPts val="2267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Ljudi razumeju svet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ok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 sebe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osnovu </a:t>
            </a:r>
            <a:endParaRPr sz="2805">
              <a:latin typeface="Tahoma"/>
              <a:cs typeface="Tahoma"/>
            </a:endParaRPr>
          </a:p>
          <a:p>
            <a:pPr marL="13436">
              <a:lnSpc>
                <a:spcPts val="3434"/>
              </a:lnSpc>
              <a:spcBef>
                <a:spcPts val="311"/>
              </a:spcBef>
            </a:pPr>
            <a:r>
              <a:rPr sz="2805" spc="4" dirty="0">
                <a:solidFill>
                  <a:srgbClr val="F9FC00"/>
                </a:solidFill>
                <a:latin typeface="Tahoma"/>
                <a:cs typeface="Tahoma"/>
              </a:rPr>
              <a:t>zn</a:t>
            </a: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9FC00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enja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koj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 pridaju stimulansima iz okr</a:t>
            </a:r>
            <a:r>
              <a:rPr sz="2805" spc="-1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</a:t>
            </a:r>
            <a:endParaRPr sz="2805">
              <a:latin typeface="Tahoma"/>
              <a:cs typeface="Tahoma"/>
            </a:endParaRPr>
          </a:p>
          <a:p>
            <a:pPr marL="12724" marR="52068">
              <a:lnSpc>
                <a:spcPct val="100585"/>
              </a:lnSpc>
              <a:spcBef>
                <a:spcPts val="321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 procesu </a:t>
            </a: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interpretacije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996" y="1531691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673" y="2960084"/>
            <a:ext cx="7174362" cy="3379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07" marR="51781">
              <a:lnSpc>
                <a:spcPts val="3021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Zna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 koja ljudi pridaju stvarima, ljudima</a:t>
            </a:r>
            <a:endParaRPr sz="2805">
              <a:latin typeface="Tahoma"/>
              <a:cs typeface="Tahoma"/>
            </a:endParaRPr>
          </a:p>
          <a:p>
            <a:pPr marL="12724" marR="790207" indent="712">
              <a:lnSpc>
                <a:spcPts val="3385"/>
              </a:lnSpc>
              <a:spcBef>
                <a:spcPts val="164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dogadjajima nastaju u procesu </a:t>
            </a: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socijalne </a:t>
            </a:r>
            <a:endParaRPr sz="2805">
              <a:latin typeface="Tahoma"/>
              <a:cs typeface="Tahoma"/>
            </a:endParaRPr>
          </a:p>
          <a:p>
            <a:pPr marL="12724" marR="790207">
              <a:lnSpc>
                <a:spcPts val="3385"/>
              </a:lnSpc>
              <a:spcBef>
                <a:spcPts val="318"/>
              </a:spcBef>
            </a:pP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interakcije</a:t>
            </a:r>
            <a:endParaRPr sz="2805">
              <a:latin typeface="Tahoma"/>
              <a:cs typeface="Tahoma"/>
            </a:endParaRPr>
          </a:p>
          <a:p>
            <a:pPr marL="13436" marR="719658" indent="1069">
              <a:lnSpc>
                <a:spcPts val="3434"/>
              </a:lnSpc>
              <a:spcBef>
                <a:spcPts val="985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Zna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 se generalizuj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sistematizuju i </a:t>
            </a:r>
            <a:endParaRPr sz="2805">
              <a:latin typeface="Tahoma"/>
              <a:cs typeface="Tahoma"/>
            </a:endParaRPr>
          </a:p>
          <a:p>
            <a:pPr marL="13436" marR="719658">
              <a:lnSpc>
                <a:spcPts val="3385"/>
              </a:lnSpc>
              <a:spcBef>
                <a:spcPts val="323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memori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 u </a:t>
            </a: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interpretativn</a:t>
            </a:r>
            <a:r>
              <a:rPr sz="2805" spc="4" dirty="0">
                <a:solidFill>
                  <a:srgbClr val="F9FC00"/>
                </a:solidFill>
                <a:latin typeface="Tahoma"/>
                <a:cs typeface="Tahoma"/>
              </a:rPr>
              <a:t>o</a:t>
            </a: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j </a:t>
            </a:r>
            <a:r>
              <a:rPr sz="2805" spc="-4" dirty="0">
                <a:solidFill>
                  <a:srgbClr val="F9FC00"/>
                </a:solidFill>
                <a:latin typeface="Tahoma"/>
                <a:cs typeface="Tahoma"/>
              </a:rPr>
              <a:t>še</a:t>
            </a: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mi</a:t>
            </a:r>
            <a:endParaRPr sz="2805">
              <a:latin typeface="Tahoma"/>
              <a:cs typeface="Tahoma"/>
            </a:endParaRPr>
          </a:p>
          <a:p>
            <a:pPr marL="13793" indent="712">
              <a:lnSpc>
                <a:spcPct val="110119"/>
              </a:lnSpc>
              <a:spcBef>
                <a:spcPts val="1648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Interpretativna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ema je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kogitnivna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struktura koja predstavlja organizovano znanje o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3279" y="2960084"/>
            <a:ext cx="160393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996" y="3028745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996" y="4526563"/>
            <a:ext cx="276481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996" y="5555644"/>
            <a:ext cx="276481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4743" y="6428894"/>
            <a:ext cx="7636675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odr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đ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enoj vrsti stimulansa” Fiske, Taylor (1984)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77504968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313" y="406792"/>
            <a:ext cx="8101845" cy="4084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8061" marR="684839" algn="ctr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ORGANIZACIONA</a:t>
            </a:r>
            <a:r>
              <a:rPr sz="3206" b="1" spc="-284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KULTURA KAO</a:t>
            </a:r>
            <a:endParaRPr sz="3206">
              <a:latin typeface="Tahoma"/>
              <a:cs typeface="Tahoma"/>
            </a:endParaRPr>
          </a:p>
          <a:p>
            <a:pPr algn="ctr">
              <a:lnSpc>
                <a:spcPts val="3847"/>
              </a:lnSpc>
              <a:spcBef>
                <a:spcPts val="21"/>
              </a:spcBef>
            </a:pPr>
            <a:r>
              <a:rPr sz="4809" b="1" spc="4" baseline="-1725" dirty="0">
                <a:solidFill>
                  <a:srgbClr val="FFFFCB"/>
                </a:solidFill>
                <a:latin typeface="Tahoma"/>
                <a:cs typeface="Tahoma"/>
              </a:rPr>
              <a:t>KOLEKTIVN</a:t>
            </a: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A</a:t>
            </a:r>
            <a:r>
              <a:rPr sz="4809" b="1" spc="-210" baseline="-1725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4809" b="1" spc="4" baseline="-1725" dirty="0">
                <a:solidFill>
                  <a:srgbClr val="FFFFCB"/>
                </a:solidFill>
                <a:latin typeface="Tahoma"/>
                <a:cs typeface="Tahoma"/>
              </a:rPr>
              <a:t>INTERPRETATIVN</a:t>
            </a: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A</a:t>
            </a:r>
            <a:r>
              <a:rPr sz="4809" b="1" spc="-312" baseline="-1725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4809" b="1" spc="4" baseline="-1725" dirty="0">
                <a:solidFill>
                  <a:srgbClr val="FFFFCB"/>
                </a:solidFill>
                <a:latin typeface="Tahoma"/>
                <a:cs typeface="Tahoma"/>
              </a:rPr>
              <a:t>ŠEMA</a:t>
            </a:r>
            <a:endParaRPr sz="3206">
              <a:latin typeface="Tahoma"/>
              <a:cs typeface="Tahoma"/>
            </a:endParaRPr>
          </a:p>
          <a:p>
            <a:pPr marR="20468" algn="ctr">
              <a:lnSpc>
                <a:spcPct val="100585"/>
              </a:lnSpc>
              <a:spcBef>
                <a:spcPts val="224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Organizaciona kultura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sistem zn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 koja su</a:t>
            </a:r>
            <a:endParaRPr sz="2805">
              <a:latin typeface="Tahoma"/>
              <a:cs typeface="Tahoma"/>
            </a:endParaRPr>
          </a:p>
          <a:p>
            <a:pPr marL="430459" marR="420844" algn="ctr">
              <a:lnSpc>
                <a:spcPct val="100585"/>
              </a:lnSpc>
              <a:spcBef>
                <a:spcPts val="546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3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prisutna u intepretativnim šemama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ine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lanova</a:t>
            </a:r>
            <a:endParaRPr sz="2405">
              <a:latin typeface="Tahoma"/>
              <a:cs typeface="Tahoma"/>
            </a:endParaRPr>
          </a:p>
          <a:p>
            <a:pPr marL="756969" marR="30518">
              <a:lnSpc>
                <a:spcPts val="2865"/>
              </a:lnSpc>
              <a:spcBef>
                <a:spcPts val="143"/>
              </a:spcBef>
            </a:pPr>
            <a:r>
              <a:rPr sz="3607" baseline="-2301" dirty="0">
                <a:solidFill>
                  <a:srgbClr val="FFFFFF"/>
                </a:solidFill>
                <a:latin typeface="Tahoma"/>
                <a:cs typeface="Tahoma"/>
              </a:rPr>
              <a:t>(kultura kao kolektivni um)</a:t>
            </a:r>
            <a:endParaRPr sz="2405">
              <a:latin typeface="Tahoma"/>
              <a:cs typeface="Tahoma"/>
            </a:endParaRPr>
          </a:p>
          <a:p>
            <a:pPr marL="756969" marR="290778" indent="-286140">
              <a:lnSpc>
                <a:spcPts val="2875"/>
              </a:lnSpc>
              <a:spcBef>
                <a:spcPts val="66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koja su nastala njihovim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interakcijama i zajedn</a:t>
            </a:r>
            <a:r>
              <a:rPr sz="2405" spc="-1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kim iskustvom</a:t>
            </a:r>
            <a:endParaRPr sz="2405">
              <a:latin typeface="Tahoma"/>
              <a:cs typeface="Tahoma"/>
            </a:endParaRPr>
          </a:p>
          <a:p>
            <a:pPr marL="757274" marR="1370991" indent="-286445">
              <a:lnSpc>
                <a:spcPts val="2875"/>
              </a:lnSpc>
              <a:spcBef>
                <a:spcPts val="582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koja </a:t>
            </a:r>
            <a:r>
              <a:rPr sz="2405" spc="-7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ine da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lanovi organizacije reaguju na stimulanse na sl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13" y="4615165"/>
            <a:ext cx="6886173" cy="169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Zna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 koja 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ine organizacionu kulturu</a:t>
            </a:r>
            <a:endParaRPr sz="2805">
              <a:latin typeface="Tahoma"/>
              <a:cs typeface="Tahoma"/>
            </a:endParaRPr>
          </a:p>
          <a:p>
            <a:pPr marL="355842" marR="54472">
              <a:lnSpc>
                <a:spcPts val="3366"/>
              </a:lnSpc>
              <a:spcBef>
                <a:spcPts val="17"/>
              </a:spcBef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biti</a:t>
            </a:r>
            <a:endParaRPr sz="2805">
              <a:latin typeface="Tahoma"/>
              <a:cs typeface="Tahoma"/>
            </a:endParaRPr>
          </a:p>
          <a:p>
            <a:pPr marL="470828" marR="54472">
              <a:lnSpc>
                <a:spcPct val="100585"/>
              </a:lnSpc>
              <a:spcBef>
                <a:spcPts val="383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Preskriptivna</a:t>
            </a:r>
            <a:endParaRPr sz="2405">
              <a:latin typeface="Tahoma"/>
              <a:cs typeface="Tahoma"/>
            </a:endParaRPr>
          </a:p>
          <a:p>
            <a:pPr marL="470828" marR="54472">
              <a:lnSpc>
                <a:spcPct val="100585"/>
              </a:lnSpc>
              <a:spcBef>
                <a:spcPts val="543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Deskriptinva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47465" y="4615165"/>
            <a:ext cx="967914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mogu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92107810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2962" y="672459"/>
            <a:ext cx="7711465" cy="4961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9289" marR="42812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PRETPOSTAVKE</a:t>
            </a:r>
            <a:endParaRPr sz="3206">
              <a:latin typeface="Tahoma"/>
              <a:cs typeface="Tahoma"/>
            </a:endParaRPr>
          </a:p>
          <a:p>
            <a:pPr marL="13334" marR="210113">
              <a:lnSpc>
                <a:spcPct val="99580"/>
              </a:lnSpc>
              <a:spcBef>
                <a:spcPts val="176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Najdublja komponenta kognitivnog sadr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aja kulture, D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skriptivna funkcija: pretpostavke sistematizuju i generalizuju osnovna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ljudska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saznanja i iskustvo ljudi o</a:t>
            </a:r>
            <a:endParaRPr sz="2405">
              <a:latin typeface="Tahoma"/>
              <a:cs typeface="Tahoma"/>
            </a:endParaRPr>
          </a:p>
          <a:p>
            <a:pPr marL="13334" marR="384456">
              <a:lnSpc>
                <a:spcPts val="2595"/>
              </a:lnSpc>
              <a:spcBef>
                <a:spcPts val="15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tome kako svet oko njih funkcion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i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kakv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 je priroda stvari koje ih okru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uju</a:t>
            </a:r>
            <a:endParaRPr sz="2405">
              <a:latin typeface="Tahoma"/>
              <a:cs typeface="Tahoma"/>
            </a:endParaRPr>
          </a:p>
          <a:p>
            <a:pPr marL="12724" indent="610" algn="just">
              <a:lnSpc>
                <a:spcPts val="2943"/>
              </a:lnSpc>
              <a:spcBef>
                <a:spcPts val="37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 nastaju tako što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lanovi socijalne zajednice </a:t>
            </a:r>
            <a:endParaRPr sz="2405">
              <a:latin typeface="Tahoma"/>
              <a:cs typeface="Tahoma"/>
            </a:endParaRPr>
          </a:p>
          <a:p>
            <a:pPr marL="12724" algn="just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(organizacije) r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šavaju probleme sa kojima se su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avaju </a:t>
            </a:r>
            <a:endParaRPr sz="2405">
              <a:latin typeface="Tahoma"/>
              <a:cs typeface="Tahoma"/>
            </a:endParaRPr>
          </a:p>
          <a:p>
            <a:pPr marL="12724" algn="just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 funkcionisanju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zajednice</a:t>
            </a:r>
            <a:endParaRPr sz="2405">
              <a:latin typeface="Tahoma"/>
              <a:cs typeface="Tahoma"/>
            </a:endParaRPr>
          </a:p>
          <a:p>
            <a:pPr marL="13029" marR="295190" indent="305">
              <a:lnSpc>
                <a:spcPts val="2585"/>
              </a:lnSpc>
              <a:spcBef>
                <a:spcPts val="46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Usp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šna rešenja nekog problema se ponavljaju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zatim potiskuju u potsvest kao jedini n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 razumnog ponašanja u vezi sa tim problemom</a:t>
            </a:r>
            <a:endParaRPr sz="2405">
              <a:latin typeface="Tahoma"/>
              <a:cs typeface="Tahoma"/>
            </a:endParaRPr>
          </a:p>
          <a:p>
            <a:pPr marL="13334" marR="42812">
              <a:lnSpc>
                <a:spcPct val="100585"/>
              </a:lnSpc>
              <a:spcBef>
                <a:spcPts val="116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Usp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šna rešenja nekog problema polaze od nekih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38" y="1446607"/>
            <a:ext cx="242281" cy="669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  <a:p>
            <a:pPr marL="12724">
              <a:lnSpc>
                <a:spcPct val="92488"/>
              </a:lnSpc>
              <a:spcBef>
                <a:spcPts val="953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38" y="3239102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38" y="4300247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38" y="5360628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268" y="5632400"/>
            <a:ext cx="7224365" cy="1318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5"/>
              </a:lnSpc>
              <a:spcBef>
                <a:spcPts val="144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pretpostavki o realnosti u kojoj se problem pojavljuje te pretposatvke postaju jedini 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 na koji se ta</a:t>
            </a:r>
            <a:endParaRPr sz="2405">
              <a:latin typeface="Tahoma"/>
              <a:cs typeface="Tahoma"/>
            </a:endParaRPr>
          </a:p>
          <a:p>
            <a:pPr marL="12724" marR="42812">
              <a:lnSpc>
                <a:spcPts val="2570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realnost razume, tako “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 što treba postaje ono što</a:t>
            </a:r>
            <a:endParaRPr sz="2405">
              <a:latin typeface="Tahoma"/>
              <a:cs typeface="Tahoma"/>
            </a:endParaRPr>
          </a:p>
          <a:p>
            <a:pPr marL="13029" marR="42812">
              <a:lnSpc>
                <a:spcPts val="2595"/>
              </a:lnSpc>
              <a:spcBef>
                <a:spcPts val="1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jest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35362" y="5632399"/>
            <a:ext cx="400263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pa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47835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SITUACIONA TEORIJA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sr-Latn-CS" sz="2400" b="1" smtClean="0"/>
              <a:t>Svaka nova situacija zahteva donošenje nove odluke. Svaka odluka je najbolja samo za situaciju za koju je donešena.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sr-Latn-CS" sz="2400" b="1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sr-Latn-CS" sz="2400" b="1" smtClean="0"/>
              <a:t>Karakteristike  situacionog pristupa su:</a:t>
            </a:r>
          </a:p>
          <a:p>
            <a:pPr algn="just">
              <a:lnSpc>
                <a:spcPct val="80000"/>
              </a:lnSpc>
            </a:pPr>
            <a:r>
              <a:rPr lang="sr-Latn-CS" sz="2400" smtClean="0"/>
              <a:t>Prihvata se značaj </a:t>
            </a:r>
            <a:r>
              <a:rPr lang="sr-Latn-CS" sz="2400" b="1" smtClean="0"/>
              <a:t>otvorenog sistema</a:t>
            </a:r>
            <a:r>
              <a:rPr lang="sr-Latn-CS" sz="2400" smtClean="0"/>
              <a:t>, preuzetog od sistemske teorije. Pri donošenju upravljačkih odluka uvažavaju se uticaji i interne i eksterne sredine.</a:t>
            </a:r>
            <a:endParaRPr lang="sr-Latn-CS" sz="2400" b="1" smtClean="0"/>
          </a:p>
          <a:p>
            <a:pPr algn="just">
              <a:lnSpc>
                <a:spcPct val="80000"/>
              </a:lnSpc>
            </a:pPr>
            <a:r>
              <a:rPr lang="sr-Latn-CS" sz="2400" b="1" smtClean="0"/>
              <a:t>Istraživačka orijentacija</a:t>
            </a:r>
            <a:r>
              <a:rPr lang="sr-Latn-CS" sz="2400" smtClean="0"/>
              <a:t>- iznalaženje rešenja za konkretnu situaciju.</a:t>
            </a:r>
            <a:endParaRPr lang="sr-Latn-CS" sz="2400" b="1" smtClean="0"/>
          </a:p>
          <a:p>
            <a:pPr algn="just">
              <a:lnSpc>
                <a:spcPct val="80000"/>
              </a:lnSpc>
            </a:pPr>
            <a:r>
              <a:rPr lang="sr-Latn-CS" sz="2400" b="1" smtClean="0"/>
              <a:t>Multivarijaciona analiza</a:t>
            </a:r>
            <a:r>
              <a:rPr lang="sr-Latn-CS" sz="2400" smtClean="0"/>
              <a:t>- tehnika istraživanja koju koristi situacioni pristup.Multivarijaciona analiza promene u jednoj promenljivoj objašnjava promenama u više promenljivih.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002" y="630058"/>
            <a:ext cx="5933092" cy="11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11473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PRETPOSTAVKE</a:t>
            </a:r>
            <a:endParaRPr sz="3607">
              <a:latin typeface="Tahoma"/>
              <a:cs typeface="Tahoma"/>
            </a:endParaRPr>
          </a:p>
          <a:p>
            <a:pPr marL="12724" marR="68710">
              <a:lnSpc>
                <a:spcPct val="100585"/>
              </a:lnSpc>
              <a:spcBef>
                <a:spcPts val="1618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Eksterna adaptacija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8085" y="1847548"/>
            <a:ext cx="2107045" cy="1471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9349">
              <a:lnSpc>
                <a:spcPts val="260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  <a:p>
            <a:pPr marL="12724">
              <a:lnSpc>
                <a:spcPct val="100585"/>
              </a:lnSpc>
              <a:spcBef>
                <a:spcPts val="125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  <a:p>
            <a:pPr marL="298864" marR="11315">
              <a:lnSpc>
                <a:spcPts val="2580"/>
              </a:lnSpc>
              <a:spcBef>
                <a:spcPts val="12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  <a:p>
            <a:pPr marL="12724" marR="8982">
              <a:lnSpc>
                <a:spcPct val="100585"/>
              </a:lnSpc>
              <a:spcBef>
                <a:spcPts val="141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7444" y="1847548"/>
            <a:ext cx="238521" cy="146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23" marR="366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2405">
              <a:latin typeface="Tahoma"/>
              <a:cs typeface="Tahoma"/>
            </a:endParaRPr>
          </a:p>
          <a:p>
            <a:pPr marL="12724" marR="3027" indent="1679">
              <a:lnSpc>
                <a:spcPts val="2585"/>
              </a:lnSpc>
              <a:spcBef>
                <a:spcPts val="603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 o</a:t>
            </a:r>
            <a:endParaRPr sz="2405">
              <a:latin typeface="Tahoma"/>
              <a:cs typeface="Tahoma"/>
            </a:endParaRPr>
          </a:p>
          <a:p>
            <a:pPr marL="14190">
              <a:lnSpc>
                <a:spcPct val="100585"/>
              </a:lnSpc>
              <a:spcBef>
                <a:spcPts val="121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8745" y="1847548"/>
            <a:ext cx="3414823" cy="146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4" marR="42566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misiji i strategiji</a:t>
            </a:r>
            <a:endParaRPr sz="2405">
              <a:latin typeface="Tahoma"/>
              <a:cs typeface="Tahoma"/>
            </a:endParaRPr>
          </a:p>
          <a:p>
            <a:pPr marL="12724" indent="1679">
              <a:lnSpc>
                <a:spcPts val="2585"/>
              </a:lnSpc>
              <a:spcBef>
                <a:spcPts val="603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sredstvima za ostvarenje merenju rezultata</a:t>
            </a:r>
            <a:endParaRPr sz="2405">
              <a:latin typeface="Tahoma"/>
              <a:cs typeface="Tahoma"/>
            </a:endParaRPr>
          </a:p>
          <a:p>
            <a:pPr marL="14311" marR="11120">
              <a:lnSpc>
                <a:spcPct val="100585"/>
              </a:lnSpc>
              <a:spcBef>
                <a:spcPts val="121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korektivnim strategijama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0641" y="2249866"/>
            <a:ext cx="911285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ciljeva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6626" y="2981980"/>
            <a:ext cx="1485901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merama?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2" y="3402100"/>
            <a:ext cx="3321642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Interna integracija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8085" y="3854562"/>
            <a:ext cx="2106859" cy="3001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864" indent="-286140">
              <a:lnSpc>
                <a:spcPts val="2595"/>
              </a:lnSpc>
              <a:spcBef>
                <a:spcPts val="14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 kategorijama</a:t>
            </a:r>
            <a:endParaRPr sz="2405">
              <a:latin typeface="Tahoma"/>
              <a:cs typeface="Tahoma"/>
            </a:endParaRPr>
          </a:p>
          <a:p>
            <a:pPr marL="12724" marR="9162">
              <a:lnSpc>
                <a:spcPct val="100585"/>
              </a:lnSpc>
              <a:spcBef>
                <a:spcPts val="11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  <a:p>
            <a:pPr marL="12724" marR="9162">
              <a:lnSpc>
                <a:spcPct val="100585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  <a:p>
            <a:pPr marL="12724" marR="9162">
              <a:lnSpc>
                <a:spcPct val="100585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  <a:p>
            <a:pPr marL="12724" marR="9162">
              <a:lnSpc>
                <a:spcPct val="100585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</a:t>
            </a:r>
            <a:endParaRPr sz="2405">
              <a:latin typeface="Tahoma"/>
              <a:cs typeface="Tahoma"/>
            </a:endParaRPr>
          </a:p>
          <a:p>
            <a:pPr marL="299169" marR="14369" indent="-286445">
              <a:lnSpc>
                <a:spcPts val="2595"/>
              </a:lnSpc>
              <a:spcBef>
                <a:spcPts val="71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Pretpostavke pojavama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8176" y="3854562"/>
            <a:ext cx="237055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9539" y="3854563"/>
            <a:ext cx="4838993" cy="33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5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zajedni</a:t>
            </a:r>
            <a:r>
              <a:rPr sz="24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kom jeziku i konceptualnim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7444" y="4586676"/>
            <a:ext cx="235097" cy="1940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23" marR="9666" algn="just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2405">
              <a:latin typeface="Tahoma"/>
              <a:cs typeface="Tahoma"/>
            </a:endParaRPr>
          </a:p>
          <a:p>
            <a:pPr marL="12724" indent="1099" algn="just">
              <a:lnSpc>
                <a:spcPts val="3166"/>
              </a:lnSpc>
              <a:spcBef>
                <a:spcPts val="163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 o o o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78744" y="4586676"/>
            <a:ext cx="4414239" cy="1940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4" marR="42566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granicama i identitetu grupe</a:t>
            </a:r>
            <a:endParaRPr sz="2405">
              <a:latin typeface="Tahoma"/>
              <a:cs typeface="Tahoma"/>
            </a:endParaRPr>
          </a:p>
          <a:p>
            <a:pPr marL="13914" marR="42566">
              <a:lnSpc>
                <a:spcPct val="100585"/>
              </a:lnSpc>
              <a:spcBef>
                <a:spcPts val="135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i uticaju</a:t>
            </a:r>
            <a:endParaRPr sz="2405">
              <a:latin typeface="Tahoma"/>
              <a:cs typeface="Tahoma"/>
            </a:endParaRPr>
          </a:p>
          <a:p>
            <a:pPr marL="12724" indent="1190">
              <a:lnSpc>
                <a:spcPts val="3166"/>
              </a:lnSpc>
              <a:spcBef>
                <a:spcPts val="284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intimnosti, prijateljstvu i ljubavi nagradama i kaznama neobj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šnjivim i nekontrolabilnim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64228819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2657" y="630058"/>
            <a:ext cx="7588844" cy="582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6259" marR="33350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VREDNOSTI</a:t>
            </a:r>
            <a:endParaRPr sz="3607">
              <a:latin typeface="Tahoma"/>
              <a:cs typeface="Tahoma"/>
            </a:endParaRPr>
          </a:p>
          <a:p>
            <a:pPr marL="12724" marR="266994" indent="916">
              <a:lnSpc>
                <a:spcPts val="2943"/>
              </a:lnSpc>
              <a:spcBef>
                <a:spcPts val="190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“Stabilno verovanje da je odr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đeni n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 pon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šanja ili </a:t>
            </a:r>
            <a:endParaRPr sz="2405">
              <a:latin typeface="Tahoma"/>
              <a:cs typeface="Tahoma"/>
            </a:endParaRPr>
          </a:p>
          <a:p>
            <a:pPr marL="12724" marR="266994">
              <a:lnSpc>
                <a:spcPts val="2943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egistencijalno stanje li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no ili dr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štveno p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eljnije od </a:t>
            </a:r>
            <a:endParaRPr sz="2405">
              <a:latin typeface="Tahoma"/>
              <a:cs typeface="Tahoma"/>
            </a:endParaRPr>
          </a:p>
          <a:p>
            <a:pPr marL="12724" marR="266994">
              <a:lnSpc>
                <a:spcPts val="2943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suprotnog na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ina pon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šanja ili egistencijalnog stanja“ </a:t>
            </a:r>
            <a:endParaRPr sz="2405">
              <a:latin typeface="Tahoma"/>
              <a:cs typeface="Tahoma"/>
            </a:endParaRPr>
          </a:p>
          <a:p>
            <a:pPr marL="12724" marR="266994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(Rokeach, 1973)</a:t>
            </a:r>
            <a:endParaRPr sz="2405">
              <a:latin typeface="Tahoma"/>
              <a:cs typeface="Tahoma"/>
            </a:endParaRPr>
          </a:p>
          <a:p>
            <a:pPr marL="13029" marR="301630" indent="610" algn="just">
              <a:lnSpc>
                <a:spcPts val="2585"/>
              </a:lnSpc>
              <a:spcBef>
                <a:spcPts val="46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Vrednosti su preskriptivni kognitivni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element kulture i pokazuje ljudima kako se treba pon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šati i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emu treba te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iti</a:t>
            </a:r>
            <a:endParaRPr sz="2405">
              <a:latin typeface="Tahoma"/>
              <a:cs typeface="Tahoma"/>
            </a:endParaRPr>
          </a:p>
          <a:p>
            <a:pPr marL="13488" marR="322299" indent="152">
              <a:lnSpc>
                <a:spcPts val="2585"/>
              </a:lnSpc>
              <a:spcBef>
                <a:spcPts val="591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Vrednosti su centralni i naj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eš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istra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ivani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kognitivni element organizacione kulture jer</a:t>
            </a:r>
            <a:endParaRPr sz="2405">
              <a:latin typeface="Tahoma"/>
              <a:cs typeface="Tahoma"/>
            </a:endParaRPr>
          </a:p>
          <a:p>
            <a:pPr marL="413919" marR="860248" indent="-285752">
              <a:lnSpc>
                <a:spcPts val="2184"/>
              </a:lnSpc>
              <a:spcBef>
                <a:spcPts val="415"/>
              </a:spcBef>
            </a:pPr>
            <a:r>
              <a:rPr sz="2004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004" spc="-1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4" spc="-3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Vode pona</a:t>
            </a:r>
            <a:r>
              <a:rPr sz="2004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anje</a:t>
            </a:r>
            <a:r>
              <a:rPr sz="2004" spc="-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lanova</a:t>
            </a:r>
            <a:r>
              <a:rPr sz="2004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organizacije i</a:t>
            </a:r>
            <a:r>
              <a:rPr sz="2004" spc="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direktno ut</a:t>
            </a:r>
            <a:r>
              <a:rPr sz="2004" spc="-1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4" spc="9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004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na performanse</a:t>
            </a:r>
            <a:endParaRPr sz="2004">
              <a:latin typeface="Tahoma"/>
              <a:cs typeface="Tahoma"/>
            </a:endParaRPr>
          </a:p>
          <a:p>
            <a:pPr marL="414479" indent="-286260">
              <a:lnSpc>
                <a:spcPts val="2174"/>
              </a:lnSpc>
              <a:spcBef>
                <a:spcPts val="460"/>
              </a:spcBef>
            </a:pPr>
            <a:r>
              <a:rPr sz="2004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004" spc="-1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4" spc="-3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Nisu toliko duboko u podsvesti, la</a:t>
            </a:r>
            <a:r>
              <a:rPr sz="2004" spc="-9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004" spc="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4" spc="-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ih je otkriti i menjati nego pretpostavke</a:t>
            </a:r>
            <a:endParaRPr sz="2004">
              <a:latin typeface="Tahoma"/>
              <a:cs typeface="Tahoma"/>
            </a:endParaRPr>
          </a:p>
          <a:p>
            <a:pPr marL="13640" marR="870656">
              <a:lnSpc>
                <a:spcPts val="2585"/>
              </a:lnSpc>
              <a:spcBef>
                <a:spcPts val="613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Vrednosti determini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 norme i stavove koji iz njih proizilaze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38" y="1446607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38" y="2836783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38" y="3897928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0038" y="5850740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11781243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1702" y="630058"/>
            <a:ext cx="7360625" cy="6029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881" marR="51781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KARAKTERISTIKE VREDNOSTI</a:t>
            </a:r>
            <a:endParaRPr sz="3607">
              <a:latin typeface="Tahoma"/>
              <a:cs typeface="Tahoma"/>
            </a:endParaRPr>
          </a:p>
          <a:p>
            <a:pPr marL="12724" indent="1069">
              <a:lnSpc>
                <a:spcPts val="3434"/>
              </a:lnSpc>
              <a:spcBef>
                <a:spcPts val="3037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Preskriptivnost – vrednosti kao vod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č </a:t>
            </a:r>
            <a:r>
              <a:rPr sz="2805" spc="-6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miš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ljenja </a:t>
            </a:r>
            <a:endParaRPr sz="2805">
              <a:latin typeface="Tahoma"/>
              <a:cs typeface="Tahoma"/>
            </a:endParaRPr>
          </a:p>
          <a:p>
            <a:pPr marL="12724">
              <a:lnSpc>
                <a:spcPts val="3385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pon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anja</a:t>
            </a:r>
            <a:endParaRPr sz="2805">
              <a:latin typeface="Tahoma"/>
              <a:cs typeface="Tahoma"/>
            </a:endParaRPr>
          </a:p>
          <a:p>
            <a:pPr marL="13793" marR="51781">
              <a:lnSpc>
                <a:spcPct val="100585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Podsvesni karakter</a:t>
            </a:r>
            <a:endParaRPr sz="2805">
              <a:latin typeface="Tahoma"/>
              <a:cs typeface="Tahoma"/>
            </a:endParaRPr>
          </a:p>
          <a:p>
            <a:pPr marL="13793" marR="51781">
              <a:lnSpc>
                <a:spcPts val="3366"/>
              </a:lnSpc>
              <a:spcBef>
                <a:spcPts val="168"/>
              </a:spcBef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Dvopolnost,</a:t>
            </a:r>
            <a:r>
              <a:rPr sz="4208" spc="9" baseline="-197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dualitet</a:t>
            </a:r>
            <a:endParaRPr sz="2805">
              <a:latin typeface="Tahoma"/>
              <a:cs typeface="Tahoma"/>
            </a:endParaRPr>
          </a:p>
          <a:p>
            <a:pPr marL="13793" marR="131265">
              <a:lnSpc>
                <a:spcPts val="3385"/>
              </a:lnSpc>
              <a:spcBef>
                <a:spcPts val="111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Stabilnost jer su podsvesne, nastale u dugom </a:t>
            </a:r>
            <a:endParaRPr sz="2805">
              <a:latin typeface="Tahoma"/>
              <a:cs typeface="Tahoma"/>
            </a:endParaRPr>
          </a:p>
          <a:p>
            <a:pPr marL="13793" marR="131265">
              <a:lnSpc>
                <a:spcPts val="3434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periodu, konzistentne i 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ine identitet </a:t>
            </a:r>
            <a:endParaRPr sz="2805">
              <a:latin typeface="Tahoma"/>
              <a:cs typeface="Tahoma"/>
            </a:endParaRPr>
          </a:p>
          <a:p>
            <a:pPr marL="13793" marR="131265">
              <a:lnSpc>
                <a:spcPts val="3434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Slo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enost : hijerarhija u sistem vrednosti</a:t>
            </a:r>
            <a:endParaRPr sz="2805">
              <a:latin typeface="Tahoma"/>
              <a:cs typeface="Tahoma"/>
            </a:endParaRPr>
          </a:p>
          <a:p>
            <a:pPr marL="13793" marR="51781">
              <a:lnSpc>
                <a:spcPct val="100585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Nivoi vrednosti</a:t>
            </a:r>
            <a:endParaRPr sz="2805">
              <a:latin typeface="Tahoma"/>
              <a:cs typeface="Tahoma"/>
            </a:endParaRPr>
          </a:p>
          <a:p>
            <a:pPr marL="128423" marR="51781">
              <a:lnSpc>
                <a:spcPts val="2870"/>
              </a:lnSpc>
              <a:spcBef>
                <a:spcPts val="143"/>
              </a:spcBef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Opšte, generalne vrednosti</a:t>
            </a:r>
            <a:endParaRPr sz="2405">
              <a:latin typeface="Tahoma"/>
              <a:cs typeface="Tahoma"/>
            </a:endParaRPr>
          </a:p>
          <a:p>
            <a:pPr marL="128423" marR="51781">
              <a:lnSpc>
                <a:spcPts val="2885"/>
              </a:lnSpc>
              <a:spcBef>
                <a:spcPts val="0"/>
              </a:spcBef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Intermedijarni nivo – nivo definicije i konteksta</a:t>
            </a:r>
            <a:endParaRPr sz="2405">
              <a:latin typeface="Tahoma"/>
              <a:cs typeface="Tahoma"/>
            </a:endParaRPr>
          </a:p>
          <a:p>
            <a:pPr marL="128423" marR="51781">
              <a:lnSpc>
                <a:spcPts val="2880"/>
              </a:lnSpc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Operativne vrednosti</a:t>
            </a:r>
            <a:endParaRPr sz="2405">
              <a:latin typeface="Tahoma"/>
              <a:cs typeface="Tahoma"/>
            </a:endParaRPr>
          </a:p>
          <a:p>
            <a:pPr marL="13793" marR="1281250">
              <a:lnSpc>
                <a:spcPts val="3376"/>
              </a:lnSpc>
              <a:spcBef>
                <a:spcPts val="119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Radne vrednosti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work related value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) Individualne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kolektivne vrednosti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7127" y="1501201"/>
            <a:ext cx="160393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313" y="1569862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313" y="2340146"/>
            <a:ext cx="276481" cy="1160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  <a:p>
            <a:pPr marL="12724">
              <a:lnSpc>
                <a:spcPct val="92488"/>
              </a:lnSpc>
              <a:spcBef>
                <a:spcPts val="802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  <a:p>
            <a:pPr marL="12724">
              <a:lnSpc>
                <a:spcPct val="92488"/>
              </a:lnSpc>
              <a:spcBef>
                <a:spcPts val="92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13" y="3965453"/>
            <a:ext cx="276481" cy="733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  <a:p>
            <a:pPr marL="12724">
              <a:lnSpc>
                <a:spcPct val="92488"/>
              </a:lnSpc>
              <a:spcBef>
                <a:spcPts val="802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13" y="5918265"/>
            <a:ext cx="276481" cy="733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  <a:p>
            <a:pPr marL="12724">
              <a:lnSpc>
                <a:spcPct val="92488"/>
              </a:lnSpc>
              <a:spcBef>
                <a:spcPts val="808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777147075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2773" y="630058"/>
            <a:ext cx="7313704" cy="1151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87444" marR="2703262" algn="ctr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NORME</a:t>
            </a:r>
            <a:endParaRPr sz="3607">
              <a:latin typeface="Tahoma"/>
              <a:cs typeface="Tahoma"/>
            </a:endParaRPr>
          </a:p>
          <a:p>
            <a:pPr marL="12724">
              <a:lnSpc>
                <a:spcPct val="100585"/>
              </a:lnSpc>
              <a:spcBef>
                <a:spcPts val="1599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Norme: nepisana pravila pon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anja, prakti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313" y="1461457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416" y="1779614"/>
            <a:ext cx="1895306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uputstva za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2318" y="1779614"/>
            <a:ext cx="3852208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svakodnevno ponašanje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2773" y="2250872"/>
            <a:ext cx="7696106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Norme su spona vrednosti i pon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anja:proizilaze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313" y="2319534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416" y="2635551"/>
            <a:ext cx="1874815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iz vrednosti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1072" y="2635551"/>
            <a:ext cx="3226145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regul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 pon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060" y="3104370"/>
            <a:ext cx="7399608" cy="2484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80" marR="1120628" indent="356">
              <a:lnSpc>
                <a:spcPts val="3026"/>
              </a:lnSpc>
              <a:spcBef>
                <a:spcPts val="156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Norme imaju va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nu ulogu u regulisanju svakodnevnog 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ivota u organizaciji</a:t>
            </a:r>
            <a:endParaRPr sz="2805">
              <a:latin typeface="Tahoma"/>
              <a:cs typeface="Tahoma"/>
            </a:endParaRPr>
          </a:p>
          <a:p>
            <a:pPr marL="13436">
              <a:lnSpc>
                <a:spcPct val="99580"/>
              </a:lnSpc>
              <a:spcBef>
                <a:spcPts val="174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Norme su forma socijalnih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ekivanja koja se formiraju na osnovi zajedn</a:t>
            </a:r>
            <a:r>
              <a:rPr sz="2805" spc="-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kih vrednosti Socijalna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zajednica v</a:t>
            </a:r>
            <a:r>
              <a:rPr sz="2805" spc="-1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ši pritisak na sve 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lanove</a:t>
            </a:r>
            <a:endParaRPr sz="2805">
              <a:latin typeface="Tahoma"/>
              <a:cs typeface="Tahoma"/>
            </a:endParaRPr>
          </a:p>
          <a:p>
            <a:pPr marL="12724" marR="52068">
              <a:lnSpc>
                <a:spcPts val="3041"/>
              </a:lnSpc>
              <a:spcBef>
                <a:spcPts val="151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da ispune socijalna o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ekivanja odnosno da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313" y="3173030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313" y="4028817"/>
            <a:ext cx="276481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313" y="4883840"/>
            <a:ext cx="276481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060" y="5587389"/>
            <a:ext cx="1357743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prihvate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3626" y="5587389"/>
            <a:ext cx="5500560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norme pona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anja koje proizilaze iz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703" y="5969572"/>
            <a:ext cx="3382972" cy="388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zajedni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kih vrednosti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7451276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21916" y="630058"/>
            <a:ext cx="2169297" cy="48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07"/>
              </a:lnSpc>
              <a:spcBef>
                <a:spcPts val="190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STAVOVI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313" y="1652356"/>
            <a:ext cx="7861217" cy="123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53479">
              <a:lnSpc>
                <a:spcPts val="3021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Stavovi proizilaze iz vrednosti i uti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 na</a:t>
            </a:r>
            <a:endParaRPr sz="2805">
              <a:latin typeface="Tahoma"/>
              <a:cs typeface="Tahoma"/>
            </a:endParaRPr>
          </a:p>
          <a:p>
            <a:pPr marL="356198" marR="53479">
              <a:lnSpc>
                <a:spcPts val="3031"/>
              </a:lnSpc>
              <a:spcBef>
                <a:spcPts val="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pon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anje ljudi</a:t>
            </a:r>
            <a:endParaRPr sz="2805">
              <a:latin typeface="Tahoma"/>
              <a:cs typeface="Tahoma"/>
            </a:endParaRPr>
          </a:p>
          <a:p>
            <a:pPr marL="12724">
              <a:lnSpc>
                <a:spcPct val="100585"/>
              </a:lnSpc>
              <a:spcBef>
                <a:spcPts val="163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Stavovi predstavljaju „iskaze ljudi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koji pokazuju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773" y="2895061"/>
            <a:ext cx="6386817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njihov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odnos prema odr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eđ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enom objektu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2309" y="2895061"/>
            <a:ext cx="823898" cy="766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61" indent="-19537">
              <a:lnSpc>
                <a:spcPts val="3026"/>
              </a:lnSpc>
              <a:spcBef>
                <a:spcPts val="156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koji tom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313" y="3279741"/>
            <a:ext cx="5636711" cy="2449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842" indent="356">
              <a:lnSpc>
                <a:spcPts val="3036"/>
              </a:lnSpc>
              <a:spcBef>
                <a:spcPts val="151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predisponiraju</a:t>
            </a:r>
            <a:r>
              <a:rPr sz="2805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njihovo pon</a:t>
            </a:r>
            <a:r>
              <a:rPr sz="28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šanje objektu“ (Luthan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1998)</a:t>
            </a:r>
            <a:endParaRPr sz="2805">
              <a:latin typeface="Tahoma"/>
              <a:cs typeface="Tahoma"/>
            </a:endParaRPr>
          </a:p>
          <a:p>
            <a:pPr marL="12724" marR="51781">
              <a:lnSpc>
                <a:spcPct val="100585"/>
              </a:lnSpc>
              <a:spcBef>
                <a:spcPts val="143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Stavovi imaju tri komponente</a:t>
            </a:r>
            <a:endParaRPr sz="2805">
              <a:latin typeface="Tahoma"/>
              <a:cs typeface="Tahoma"/>
            </a:endParaRPr>
          </a:p>
          <a:p>
            <a:pPr marL="470828" marR="51781">
              <a:lnSpc>
                <a:spcPct val="100585"/>
              </a:lnSpc>
              <a:spcBef>
                <a:spcPts val="24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Kognitivna</a:t>
            </a:r>
            <a:endParaRPr sz="2405">
              <a:latin typeface="Tahoma"/>
              <a:cs typeface="Tahoma"/>
            </a:endParaRPr>
          </a:p>
          <a:p>
            <a:pPr marL="470828" marR="51781">
              <a:lnSpc>
                <a:spcPct val="100585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Afektivna</a:t>
            </a:r>
            <a:endParaRPr sz="2405">
              <a:latin typeface="Tahoma"/>
              <a:cs typeface="Tahoma"/>
            </a:endParaRPr>
          </a:p>
          <a:p>
            <a:pPr marL="470828" marR="51781">
              <a:lnSpc>
                <a:spcPct val="100585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Bihevioralna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0557" y="3279741"/>
            <a:ext cx="1078661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prema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13" y="5813724"/>
            <a:ext cx="6272328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Svaka vrednost implicira v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še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stavova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89105405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812" y="1548457"/>
            <a:ext cx="8160893" cy="4769809"/>
          </a:xfrm>
          <a:custGeom>
            <a:avLst/>
            <a:gdLst/>
            <a:ahLst/>
            <a:cxnLst/>
            <a:rect l="l" t="t" r="r" b="b"/>
            <a:pathLst>
              <a:path w="8145780" h="4760976">
                <a:moveTo>
                  <a:pt x="0" y="0"/>
                </a:moveTo>
                <a:lnTo>
                  <a:pt x="0" y="4760976"/>
                </a:lnTo>
                <a:lnTo>
                  <a:pt x="8145780" y="4760976"/>
                </a:lnTo>
                <a:lnTo>
                  <a:pt x="814578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527" y="3317287"/>
            <a:ext cx="1140540" cy="351934"/>
          </a:xfrm>
          <a:custGeom>
            <a:avLst/>
            <a:gdLst/>
            <a:ahLst/>
            <a:cxnLst/>
            <a:rect l="l" t="t" r="r" b="b"/>
            <a:pathLst>
              <a:path w="1138428" h="351282">
                <a:moveTo>
                  <a:pt x="0" y="0"/>
                </a:moveTo>
                <a:lnTo>
                  <a:pt x="0" y="351282"/>
                </a:lnTo>
                <a:lnTo>
                  <a:pt x="1138428" y="351282"/>
                </a:lnTo>
                <a:lnTo>
                  <a:pt x="113842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3912" y="2273699"/>
            <a:ext cx="977932" cy="353461"/>
          </a:xfrm>
          <a:custGeom>
            <a:avLst/>
            <a:gdLst/>
            <a:ahLst/>
            <a:cxnLst/>
            <a:rect l="l" t="t" r="r" b="b"/>
            <a:pathLst>
              <a:path w="976121" h="352806">
                <a:moveTo>
                  <a:pt x="0" y="0"/>
                </a:moveTo>
                <a:lnTo>
                  <a:pt x="0" y="352806"/>
                </a:lnTo>
                <a:lnTo>
                  <a:pt x="976121" y="352806"/>
                </a:lnTo>
                <a:lnTo>
                  <a:pt x="976121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3912" y="4726549"/>
            <a:ext cx="977932" cy="352697"/>
          </a:xfrm>
          <a:custGeom>
            <a:avLst/>
            <a:gdLst/>
            <a:ahLst/>
            <a:cxnLst/>
            <a:rect l="l" t="t" r="r" b="b"/>
            <a:pathLst>
              <a:path w="976121" h="352044">
                <a:moveTo>
                  <a:pt x="0" y="0"/>
                </a:moveTo>
                <a:lnTo>
                  <a:pt x="0" y="352044"/>
                </a:lnTo>
                <a:lnTo>
                  <a:pt x="976121" y="352044"/>
                </a:lnTo>
                <a:lnTo>
                  <a:pt x="976121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7188" y="2995889"/>
            <a:ext cx="1303910" cy="704631"/>
          </a:xfrm>
          <a:custGeom>
            <a:avLst/>
            <a:gdLst/>
            <a:ahLst/>
            <a:cxnLst/>
            <a:rect l="l" t="t" r="r" b="b"/>
            <a:pathLst>
              <a:path w="1301495" h="703326">
                <a:moveTo>
                  <a:pt x="0" y="0"/>
                </a:moveTo>
                <a:lnTo>
                  <a:pt x="0" y="703326"/>
                </a:lnTo>
                <a:lnTo>
                  <a:pt x="1301495" y="703326"/>
                </a:lnTo>
                <a:lnTo>
                  <a:pt x="130149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4325" y="1696559"/>
            <a:ext cx="1142067" cy="704631"/>
          </a:xfrm>
          <a:custGeom>
            <a:avLst/>
            <a:gdLst/>
            <a:ahLst/>
            <a:cxnLst/>
            <a:rect l="l" t="t" r="r" b="b"/>
            <a:pathLst>
              <a:path w="1139952" h="703326">
                <a:moveTo>
                  <a:pt x="0" y="0"/>
                </a:moveTo>
                <a:lnTo>
                  <a:pt x="0" y="703326"/>
                </a:lnTo>
                <a:lnTo>
                  <a:pt x="1139952" y="703326"/>
                </a:lnTo>
                <a:lnTo>
                  <a:pt x="113995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325" y="4222696"/>
            <a:ext cx="1142067" cy="703866"/>
          </a:xfrm>
          <a:custGeom>
            <a:avLst/>
            <a:gdLst/>
            <a:ahLst/>
            <a:cxnLst/>
            <a:rect l="l" t="t" r="r" b="b"/>
            <a:pathLst>
              <a:path w="1139952" h="702563">
                <a:moveTo>
                  <a:pt x="0" y="0"/>
                </a:moveTo>
                <a:lnTo>
                  <a:pt x="0" y="702563"/>
                </a:lnTo>
                <a:lnTo>
                  <a:pt x="1139952" y="702563"/>
                </a:lnTo>
                <a:lnTo>
                  <a:pt x="113995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8166" y="2995889"/>
            <a:ext cx="1466518" cy="704631"/>
          </a:xfrm>
          <a:custGeom>
            <a:avLst/>
            <a:gdLst/>
            <a:ahLst/>
            <a:cxnLst/>
            <a:rect l="l" t="t" r="r" b="b"/>
            <a:pathLst>
              <a:path w="1463802" h="703326">
                <a:moveTo>
                  <a:pt x="0" y="0"/>
                </a:moveTo>
                <a:lnTo>
                  <a:pt x="0" y="703326"/>
                </a:lnTo>
                <a:lnTo>
                  <a:pt x="1463802" y="703326"/>
                </a:lnTo>
                <a:lnTo>
                  <a:pt x="146380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5477" y="3640975"/>
            <a:ext cx="501563" cy="1238257"/>
          </a:xfrm>
          <a:custGeom>
            <a:avLst/>
            <a:gdLst/>
            <a:ahLst/>
            <a:cxnLst/>
            <a:rect l="l" t="t" r="r" b="b"/>
            <a:pathLst>
              <a:path w="500634" h="1235964">
                <a:moveTo>
                  <a:pt x="473964" y="1175003"/>
                </a:moveTo>
                <a:lnTo>
                  <a:pt x="473964" y="1178814"/>
                </a:lnTo>
                <a:lnTo>
                  <a:pt x="471678" y="1181100"/>
                </a:lnTo>
                <a:lnTo>
                  <a:pt x="473964" y="1178814"/>
                </a:lnTo>
                <a:lnTo>
                  <a:pt x="473964" y="1175003"/>
                </a:lnTo>
                <a:lnTo>
                  <a:pt x="469387" y="1163477"/>
                </a:lnTo>
                <a:lnTo>
                  <a:pt x="8382" y="2285"/>
                </a:lnTo>
                <a:lnTo>
                  <a:pt x="6096" y="0"/>
                </a:lnTo>
                <a:lnTo>
                  <a:pt x="2286" y="0"/>
                </a:lnTo>
                <a:lnTo>
                  <a:pt x="0" y="2285"/>
                </a:lnTo>
                <a:lnTo>
                  <a:pt x="0" y="6095"/>
                </a:lnTo>
                <a:lnTo>
                  <a:pt x="460811" y="1166797"/>
                </a:lnTo>
                <a:lnTo>
                  <a:pt x="465582" y="1178814"/>
                </a:lnTo>
                <a:lnTo>
                  <a:pt x="467868" y="1181100"/>
                </a:lnTo>
                <a:lnTo>
                  <a:pt x="493014" y="1235964"/>
                </a:lnTo>
                <a:lnTo>
                  <a:pt x="473964" y="1175003"/>
                </a:lnTo>
                <a:close/>
              </a:path>
              <a:path w="500634" h="1235964">
                <a:moveTo>
                  <a:pt x="473964" y="1175003"/>
                </a:moveTo>
                <a:lnTo>
                  <a:pt x="493014" y="1235964"/>
                </a:lnTo>
                <a:lnTo>
                  <a:pt x="500634" y="1151381"/>
                </a:lnTo>
                <a:lnTo>
                  <a:pt x="469387" y="1163477"/>
                </a:lnTo>
                <a:lnTo>
                  <a:pt x="473964" y="1175003"/>
                </a:lnTo>
                <a:close/>
              </a:path>
              <a:path w="500634" h="1235964">
                <a:moveTo>
                  <a:pt x="465582" y="1178814"/>
                </a:moveTo>
                <a:lnTo>
                  <a:pt x="460811" y="1166797"/>
                </a:lnTo>
                <a:lnTo>
                  <a:pt x="429768" y="1178814"/>
                </a:lnTo>
                <a:lnTo>
                  <a:pt x="493014" y="1235964"/>
                </a:lnTo>
                <a:lnTo>
                  <a:pt x="467868" y="1181100"/>
                </a:lnTo>
                <a:lnTo>
                  <a:pt x="465582" y="117881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0429" y="2418749"/>
            <a:ext cx="656535" cy="887850"/>
          </a:xfrm>
          <a:custGeom>
            <a:avLst/>
            <a:gdLst/>
            <a:ahLst/>
            <a:cxnLst/>
            <a:rect l="l" t="t" r="r" b="b"/>
            <a:pathLst>
              <a:path w="655319" h="886205">
                <a:moveTo>
                  <a:pt x="8381" y="883919"/>
                </a:moveTo>
                <a:lnTo>
                  <a:pt x="614296" y="64242"/>
                </a:lnTo>
                <a:lnTo>
                  <a:pt x="640841" y="83819"/>
                </a:lnTo>
                <a:lnTo>
                  <a:pt x="655319" y="0"/>
                </a:lnTo>
                <a:lnTo>
                  <a:pt x="617219" y="46481"/>
                </a:lnTo>
                <a:lnTo>
                  <a:pt x="579881" y="38861"/>
                </a:lnTo>
                <a:lnTo>
                  <a:pt x="606452" y="58458"/>
                </a:lnTo>
                <a:lnTo>
                  <a:pt x="614171" y="48005"/>
                </a:lnTo>
                <a:lnTo>
                  <a:pt x="620267" y="47243"/>
                </a:lnTo>
                <a:lnTo>
                  <a:pt x="622553" y="50291"/>
                </a:lnTo>
                <a:lnTo>
                  <a:pt x="621791" y="54101"/>
                </a:lnTo>
                <a:lnTo>
                  <a:pt x="606452" y="58458"/>
                </a:lnTo>
                <a:lnTo>
                  <a:pt x="762" y="878585"/>
                </a:lnTo>
                <a:lnTo>
                  <a:pt x="0" y="881633"/>
                </a:lnTo>
                <a:lnTo>
                  <a:pt x="1523" y="884681"/>
                </a:lnTo>
                <a:lnTo>
                  <a:pt x="5333" y="886205"/>
                </a:lnTo>
                <a:lnTo>
                  <a:pt x="8381" y="883919"/>
                </a:lnTo>
                <a:close/>
              </a:path>
              <a:path w="655319" h="886205">
                <a:moveTo>
                  <a:pt x="617219" y="46481"/>
                </a:moveTo>
                <a:lnTo>
                  <a:pt x="655319" y="0"/>
                </a:lnTo>
                <a:lnTo>
                  <a:pt x="579881" y="38861"/>
                </a:lnTo>
                <a:lnTo>
                  <a:pt x="617219" y="46481"/>
                </a:lnTo>
                <a:close/>
              </a:path>
              <a:path w="655319" h="886205">
                <a:moveTo>
                  <a:pt x="622553" y="50291"/>
                </a:moveTo>
                <a:lnTo>
                  <a:pt x="620267" y="47243"/>
                </a:lnTo>
                <a:lnTo>
                  <a:pt x="614171" y="48005"/>
                </a:lnTo>
                <a:lnTo>
                  <a:pt x="606452" y="58458"/>
                </a:lnTo>
                <a:lnTo>
                  <a:pt x="621791" y="54101"/>
                </a:lnTo>
                <a:lnTo>
                  <a:pt x="622553" y="502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7871" y="3644790"/>
            <a:ext cx="494691" cy="534390"/>
          </a:xfrm>
          <a:custGeom>
            <a:avLst/>
            <a:gdLst/>
            <a:ahLst/>
            <a:cxnLst/>
            <a:rect l="l" t="t" r="r" b="b"/>
            <a:pathLst>
              <a:path w="493775" h="533400">
                <a:moveTo>
                  <a:pt x="8394" y="531876"/>
                </a:moveTo>
                <a:lnTo>
                  <a:pt x="445653" y="59473"/>
                </a:lnTo>
                <a:lnTo>
                  <a:pt x="470153" y="82296"/>
                </a:lnTo>
                <a:lnTo>
                  <a:pt x="493775" y="0"/>
                </a:lnTo>
                <a:lnTo>
                  <a:pt x="451103" y="41910"/>
                </a:lnTo>
                <a:lnTo>
                  <a:pt x="414527" y="30480"/>
                </a:lnTo>
                <a:lnTo>
                  <a:pt x="438576" y="52881"/>
                </a:lnTo>
                <a:lnTo>
                  <a:pt x="447306" y="43434"/>
                </a:lnTo>
                <a:lnTo>
                  <a:pt x="454151" y="43434"/>
                </a:lnTo>
                <a:lnTo>
                  <a:pt x="455675" y="46482"/>
                </a:lnTo>
                <a:lnTo>
                  <a:pt x="454151" y="50292"/>
                </a:lnTo>
                <a:lnTo>
                  <a:pt x="438576" y="52881"/>
                </a:lnTo>
                <a:lnTo>
                  <a:pt x="1536" y="525780"/>
                </a:lnTo>
                <a:lnTo>
                  <a:pt x="0" y="528828"/>
                </a:lnTo>
                <a:lnTo>
                  <a:pt x="1536" y="532638"/>
                </a:lnTo>
                <a:lnTo>
                  <a:pt x="5346" y="533400"/>
                </a:lnTo>
                <a:lnTo>
                  <a:pt x="8394" y="531876"/>
                </a:lnTo>
                <a:close/>
              </a:path>
              <a:path w="493775" h="533400">
                <a:moveTo>
                  <a:pt x="451103" y="41910"/>
                </a:moveTo>
                <a:lnTo>
                  <a:pt x="493775" y="0"/>
                </a:lnTo>
                <a:lnTo>
                  <a:pt x="414527" y="30480"/>
                </a:lnTo>
                <a:lnTo>
                  <a:pt x="451103" y="41910"/>
                </a:lnTo>
                <a:close/>
              </a:path>
              <a:path w="493775" h="533400">
                <a:moveTo>
                  <a:pt x="438576" y="52881"/>
                </a:moveTo>
                <a:lnTo>
                  <a:pt x="454151" y="50292"/>
                </a:lnTo>
                <a:lnTo>
                  <a:pt x="455675" y="46482"/>
                </a:lnTo>
                <a:lnTo>
                  <a:pt x="454151" y="43434"/>
                </a:lnTo>
                <a:lnTo>
                  <a:pt x="447306" y="43434"/>
                </a:lnTo>
                <a:lnTo>
                  <a:pt x="438576" y="528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4693" y="2414169"/>
            <a:ext cx="330545" cy="534389"/>
          </a:xfrm>
          <a:custGeom>
            <a:avLst/>
            <a:gdLst/>
            <a:ahLst/>
            <a:cxnLst/>
            <a:rect l="l" t="t" r="r" b="b"/>
            <a:pathLst>
              <a:path w="329933" h="533399">
                <a:moveTo>
                  <a:pt x="300990" y="477011"/>
                </a:moveTo>
                <a:lnTo>
                  <a:pt x="301751" y="480059"/>
                </a:lnTo>
                <a:lnTo>
                  <a:pt x="329933" y="533399"/>
                </a:lnTo>
                <a:lnTo>
                  <a:pt x="322325" y="448055"/>
                </a:lnTo>
                <a:lnTo>
                  <a:pt x="294020" y="465705"/>
                </a:lnTo>
                <a:lnTo>
                  <a:pt x="300990" y="477011"/>
                </a:lnTo>
                <a:close/>
              </a:path>
              <a:path w="329933" h="533399">
                <a:moveTo>
                  <a:pt x="299466" y="483107"/>
                </a:moveTo>
                <a:lnTo>
                  <a:pt x="292595" y="481583"/>
                </a:lnTo>
                <a:lnTo>
                  <a:pt x="295656" y="483869"/>
                </a:lnTo>
                <a:lnTo>
                  <a:pt x="299466" y="483107"/>
                </a:lnTo>
                <a:close/>
              </a:path>
              <a:path w="329933" h="533399">
                <a:moveTo>
                  <a:pt x="0" y="3809"/>
                </a:moveTo>
                <a:lnTo>
                  <a:pt x="762" y="6857"/>
                </a:lnTo>
                <a:lnTo>
                  <a:pt x="285933" y="470747"/>
                </a:lnTo>
                <a:lnTo>
                  <a:pt x="292595" y="481583"/>
                </a:lnTo>
                <a:lnTo>
                  <a:pt x="299466" y="483107"/>
                </a:lnTo>
                <a:lnTo>
                  <a:pt x="295656" y="483869"/>
                </a:lnTo>
                <a:lnTo>
                  <a:pt x="292595" y="481583"/>
                </a:lnTo>
                <a:lnTo>
                  <a:pt x="285933" y="470747"/>
                </a:lnTo>
                <a:lnTo>
                  <a:pt x="257556" y="488441"/>
                </a:lnTo>
                <a:lnTo>
                  <a:pt x="329933" y="533399"/>
                </a:lnTo>
                <a:lnTo>
                  <a:pt x="301751" y="480059"/>
                </a:lnTo>
                <a:lnTo>
                  <a:pt x="300990" y="477011"/>
                </a:lnTo>
                <a:lnTo>
                  <a:pt x="294020" y="465705"/>
                </a:lnTo>
                <a:lnTo>
                  <a:pt x="8382" y="2285"/>
                </a:lnTo>
                <a:lnTo>
                  <a:pt x="6083" y="0"/>
                </a:lnTo>
                <a:lnTo>
                  <a:pt x="2286" y="761"/>
                </a:lnTo>
                <a:lnTo>
                  <a:pt x="0" y="38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9635" y="3245525"/>
            <a:ext cx="820670" cy="76341"/>
          </a:xfrm>
          <a:custGeom>
            <a:avLst/>
            <a:gdLst/>
            <a:ahLst/>
            <a:cxnLst/>
            <a:rect l="l" t="t" r="r" b="b"/>
            <a:pathLst>
              <a:path w="819150" h="76200">
                <a:moveTo>
                  <a:pt x="742949" y="43433"/>
                </a:moveTo>
                <a:lnTo>
                  <a:pt x="742950" y="76200"/>
                </a:lnTo>
                <a:lnTo>
                  <a:pt x="755903" y="43434"/>
                </a:lnTo>
                <a:lnTo>
                  <a:pt x="758951" y="41910"/>
                </a:lnTo>
                <a:lnTo>
                  <a:pt x="760476" y="38100"/>
                </a:lnTo>
                <a:lnTo>
                  <a:pt x="758951" y="35051"/>
                </a:lnTo>
                <a:lnTo>
                  <a:pt x="755903" y="33528"/>
                </a:lnTo>
                <a:lnTo>
                  <a:pt x="5346" y="33528"/>
                </a:lnTo>
                <a:lnTo>
                  <a:pt x="1524" y="35051"/>
                </a:lnTo>
                <a:lnTo>
                  <a:pt x="0" y="38100"/>
                </a:lnTo>
                <a:lnTo>
                  <a:pt x="1524" y="41910"/>
                </a:lnTo>
                <a:lnTo>
                  <a:pt x="5346" y="43434"/>
                </a:lnTo>
                <a:lnTo>
                  <a:pt x="742949" y="43433"/>
                </a:lnTo>
                <a:close/>
              </a:path>
              <a:path w="819150" h="76200">
                <a:moveTo>
                  <a:pt x="758951" y="35051"/>
                </a:moveTo>
                <a:lnTo>
                  <a:pt x="760476" y="38100"/>
                </a:lnTo>
                <a:lnTo>
                  <a:pt x="758951" y="41910"/>
                </a:lnTo>
                <a:lnTo>
                  <a:pt x="755903" y="43434"/>
                </a:lnTo>
                <a:lnTo>
                  <a:pt x="742950" y="76200"/>
                </a:lnTo>
                <a:lnTo>
                  <a:pt x="819150" y="38100"/>
                </a:lnTo>
                <a:lnTo>
                  <a:pt x="742950" y="0"/>
                </a:lnTo>
                <a:lnTo>
                  <a:pt x="742949" y="33527"/>
                </a:lnTo>
                <a:lnTo>
                  <a:pt x="755903" y="33528"/>
                </a:lnTo>
                <a:lnTo>
                  <a:pt x="758951" y="350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56763" y="1841608"/>
            <a:ext cx="1141303" cy="1299330"/>
          </a:xfrm>
          <a:custGeom>
            <a:avLst/>
            <a:gdLst/>
            <a:ahLst/>
            <a:cxnLst/>
            <a:rect l="l" t="t" r="r" b="b"/>
            <a:pathLst>
              <a:path w="1139189" h="1296924">
                <a:moveTo>
                  <a:pt x="569213" y="0"/>
                </a:moveTo>
                <a:lnTo>
                  <a:pt x="522483" y="2149"/>
                </a:lnTo>
                <a:lnTo>
                  <a:pt x="476802" y="8487"/>
                </a:lnTo>
                <a:lnTo>
                  <a:pt x="432315" y="18845"/>
                </a:lnTo>
                <a:lnTo>
                  <a:pt x="389168" y="33058"/>
                </a:lnTo>
                <a:lnTo>
                  <a:pt x="347507" y="50958"/>
                </a:lnTo>
                <a:lnTo>
                  <a:pt x="307478" y="72379"/>
                </a:lnTo>
                <a:lnTo>
                  <a:pt x="269226" y="97153"/>
                </a:lnTo>
                <a:lnTo>
                  <a:pt x="232897" y="125114"/>
                </a:lnTo>
                <a:lnTo>
                  <a:pt x="198637" y="156094"/>
                </a:lnTo>
                <a:lnTo>
                  <a:pt x="166592" y="189928"/>
                </a:lnTo>
                <a:lnTo>
                  <a:pt x="136907" y="226448"/>
                </a:lnTo>
                <a:lnTo>
                  <a:pt x="109728" y="265486"/>
                </a:lnTo>
                <a:lnTo>
                  <a:pt x="85200" y="306877"/>
                </a:lnTo>
                <a:lnTo>
                  <a:pt x="63470" y="350454"/>
                </a:lnTo>
                <a:lnTo>
                  <a:pt x="44684" y="396049"/>
                </a:lnTo>
                <a:lnTo>
                  <a:pt x="28986" y="443496"/>
                </a:lnTo>
                <a:lnTo>
                  <a:pt x="16523" y="492627"/>
                </a:lnTo>
                <a:lnTo>
                  <a:pt x="7440" y="543277"/>
                </a:lnTo>
                <a:lnTo>
                  <a:pt x="1884" y="595277"/>
                </a:lnTo>
                <a:lnTo>
                  <a:pt x="0" y="648461"/>
                </a:lnTo>
                <a:lnTo>
                  <a:pt x="1884" y="701646"/>
                </a:lnTo>
                <a:lnTo>
                  <a:pt x="7440" y="753646"/>
                </a:lnTo>
                <a:lnTo>
                  <a:pt x="16523" y="804296"/>
                </a:lnTo>
                <a:lnTo>
                  <a:pt x="28986" y="853427"/>
                </a:lnTo>
                <a:lnTo>
                  <a:pt x="44684" y="900874"/>
                </a:lnTo>
                <a:lnTo>
                  <a:pt x="63470" y="946469"/>
                </a:lnTo>
                <a:lnTo>
                  <a:pt x="85200" y="990046"/>
                </a:lnTo>
                <a:lnTo>
                  <a:pt x="109728" y="1031437"/>
                </a:lnTo>
                <a:lnTo>
                  <a:pt x="136907" y="1070475"/>
                </a:lnTo>
                <a:lnTo>
                  <a:pt x="166592" y="1106995"/>
                </a:lnTo>
                <a:lnTo>
                  <a:pt x="198637" y="1140829"/>
                </a:lnTo>
                <a:lnTo>
                  <a:pt x="232897" y="1171809"/>
                </a:lnTo>
                <a:lnTo>
                  <a:pt x="269226" y="1199770"/>
                </a:lnTo>
                <a:lnTo>
                  <a:pt x="307478" y="1224544"/>
                </a:lnTo>
                <a:lnTo>
                  <a:pt x="347507" y="1245965"/>
                </a:lnTo>
                <a:lnTo>
                  <a:pt x="389168" y="1263865"/>
                </a:lnTo>
                <a:lnTo>
                  <a:pt x="432315" y="1278078"/>
                </a:lnTo>
                <a:lnTo>
                  <a:pt x="476802" y="1288436"/>
                </a:lnTo>
                <a:lnTo>
                  <a:pt x="522483" y="1294774"/>
                </a:lnTo>
                <a:lnTo>
                  <a:pt x="569213" y="1296924"/>
                </a:lnTo>
                <a:lnTo>
                  <a:pt x="616052" y="1294774"/>
                </a:lnTo>
                <a:lnTo>
                  <a:pt x="661832" y="1288436"/>
                </a:lnTo>
                <a:lnTo>
                  <a:pt x="706406" y="1278078"/>
                </a:lnTo>
                <a:lnTo>
                  <a:pt x="749631" y="1263865"/>
                </a:lnTo>
                <a:lnTo>
                  <a:pt x="791360" y="1245965"/>
                </a:lnTo>
                <a:lnTo>
                  <a:pt x="831450" y="1224544"/>
                </a:lnTo>
                <a:lnTo>
                  <a:pt x="869754" y="1199770"/>
                </a:lnTo>
                <a:lnTo>
                  <a:pt x="906127" y="1171809"/>
                </a:lnTo>
                <a:lnTo>
                  <a:pt x="940425" y="1140829"/>
                </a:lnTo>
                <a:lnTo>
                  <a:pt x="972502" y="1106995"/>
                </a:lnTo>
                <a:lnTo>
                  <a:pt x="1002213" y="1070475"/>
                </a:lnTo>
                <a:lnTo>
                  <a:pt x="1029413" y="1031437"/>
                </a:lnTo>
                <a:lnTo>
                  <a:pt x="1053956" y="990046"/>
                </a:lnTo>
                <a:lnTo>
                  <a:pt x="1075698" y="946469"/>
                </a:lnTo>
                <a:lnTo>
                  <a:pt x="1094493" y="900874"/>
                </a:lnTo>
                <a:lnTo>
                  <a:pt x="1110197" y="853427"/>
                </a:lnTo>
                <a:lnTo>
                  <a:pt x="1122663" y="804296"/>
                </a:lnTo>
                <a:lnTo>
                  <a:pt x="1131748" y="753646"/>
                </a:lnTo>
                <a:lnTo>
                  <a:pt x="1137305" y="701646"/>
                </a:lnTo>
                <a:lnTo>
                  <a:pt x="1139189" y="648461"/>
                </a:lnTo>
                <a:lnTo>
                  <a:pt x="1137305" y="595277"/>
                </a:lnTo>
                <a:lnTo>
                  <a:pt x="1131748" y="543277"/>
                </a:lnTo>
                <a:lnTo>
                  <a:pt x="1122663" y="492627"/>
                </a:lnTo>
                <a:lnTo>
                  <a:pt x="1110197" y="443496"/>
                </a:lnTo>
                <a:lnTo>
                  <a:pt x="1094493" y="396049"/>
                </a:lnTo>
                <a:lnTo>
                  <a:pt x="1075698" y="350454"/>
                </a:lnTo>
                <a:lnTo>
                  <a:pt x="1053956" y="306877"/>
                </a:lnTo>
                <a:lnTo>
                  <a:pt x="1029413" y="265486"/>
                </a:lnTo>
                <a:lnTo>
                  <a:pt x="1002213" y="226448"/>
                </a:lnTo>
                <a:lnTo>
                  <a:pt x="972502" y="189928"/>
                </a:lnTo>
                <a:lnTo>
                  <a:pt x="940425" y="156094"/>
                </a:lnTo>
                <a:lnTo>
                  <a:pt x="906127" y="125114"/>
                </a:lnTo>
                <a:lnTo>
                  <a:pt x="869754" y="97153"/>
                </a:lnTo>
                <a:lnTo>
                  <a:pt x="831450" y="72379"/>
                </a:lnTo>
                <a:lnTo>
                  <a:pt x="791360" y="50958"/>
                </a:lnTo>
                <a:lnTo>
                  <a:pt x="749631" y="33058"/>
                </a:lnTo>
                <a:lnTo>
                  <a:pt x="706406" y="18845"/>
                </a:lnTo>
                <a:lnTo>
                  <a:pt x="661832" y="8487"/>
                </a:lnTo>
                <a:lnTo>
                  <a:pt x="616052" y="2149"/>
                </a:lnTo>
                <a:lnTo>
                  <a:pt x="569213" y="0"/>
                </a:lnTo>
                <a:close/>
              </a:path>
            </a:pathLst>
          </a:custGeom>
          <a:ln w="952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13241" y="3861601"/>
            <a:ext cx="1226042" cy="529045"/>
          </a:xfrm>
          <a:custGeom>
            <a:avLst/>
            <a:gdLst/>
            <a:ahLst/>
            <a:cxnLst/>
            <a:rect l="l" t="t" r="r" b="b"/>
            <a:pathLst>
              <a:path w="1223772" h="528065">
                <a:moveTo>
                  <a:pt x="611886" y="0"/>
                </a:moveTo>
                <a:lnTo>
                  <a:pt x="561751" y="874"/>
                </a:lnTo>
                <a:lnTo>
                  <a:pt x="512724" y="3453"/>
                </a:lnTo>
                <a:lnTo>
                  <a:pt x="464962" y="7668"/>
                </a:lnTo>
                <a:lnTo>
                  <a:pt x="418624" y="13453"/>
                </a:lnTo>
                <a:lnTo>
                  <a:pt x="373868" y="20740"/>
                </a:lnTo>
                <a:lnTo>
                  <a:pt x="330852" y="29461"/>
                </a:lnTo>
                <a:lnTo>
                  <a:pt x="289734" y="39550"/>
                </a:lnTo>
                <a:lnTo>
                  <a:pt x="250673" y="50938"/>
                </a:lnTo>
                <a:lnTo>
                  <a:pt x="213827" y="63558"/>
                </a:lnTo>
                <a:lnTo>
                  <a:pt x="147415" y="92225"/>
                </a:lnTo>
                <a:lnTo>
                  <a:pt x="91762" y="125011"/>
                </a:lnTo>
                <a:lnTo>
                  <a:pt x="48136" y="161377"/>
                </a:lnTo>
                <a:lnTo>
                  <a:pt x="17804" y="200783"/>
                </a:lnTo>
                <a:lnTo>
                  <a:pt x="2031" y="242691"/>
                </a:lnTo>
                <a:lnTo>
                  <a:pt x="0" y="264413"/>
                </a:lnTo>
                <a:lnTo>
                  <a:pt x="2031" y="286028"/>
                </a:lnTo>
                <a:lnTo>
                  <a:pt x="17804" y="327750"/>
                </a:lnTo>
                <a:lnTo>
                  <a:pt x="48136" y="367010"/>
                </a:lnTo>
                <a:lnTo>
                  <a:pt x="91762" y="403264"/>
                </a:lnTo>
                <a:lnTo>
                  <a:pt x="147415" y="435967"/>
                </a:lnTo>
                <a:lnTo>
                  <a:pt x="213827" y="464577"/>
                </a:lnTo>
                <a:lnTo>
                  <a:pt x="250673" y="477176"/>
                </a:lnTo>
                <a:lnTo>
                  <a:pt x="289734" y="488548"/>
                </a:lnTo>
                <a:lnTo>
                  <a:pt x="330852" y="498624"/>
                </a:lnTo>
                <a:lnTo>
                  <a:pt x="373868" y="507337"/>
                </a:lnTo>
                <a:lnTo>
                  <a:pt x="418624" y="514618"/>
                </a:lnTo>
                <a:lnTo>
                  <a:pt x="464962" y="520399"/>
                </a:lnTo>
                <a:lnTo>
                  <a:pt x="512724" y="524613"/>
                </a:lnTo>
                <a:lnTo>
                  <a:pt x="561751" y="527191"/>
                </a:lnTo>
                <a:lnTo>
                  <a:pt x="611886" y="528065"/>
                </a:lnTo>
                <a:lnTo>
                  <a:pt x="662123" y="527191"/>
                </a:lnTo>
                <a:lnTo>
                  <a:pt x="711232" y="524613"/>
                </a:lnTo>
                <a:lnTo>
                  <a:pt x="759056" y="520399"/>
                </a:lnTo>
                <a:lnTo>
                  <a:pt x="805440" y="514618"/>
                </a:lnTo>
                <a:lnTo>
                  <a:pt x="850225" y="507337"/>
                </a:lnTo>
                <a:lnTo>
                  <a:pt x="893256" y="498624"/>
                </a:lnTo>
                <a:lnTo>
                  <a:pt x="934375" y="488548"/>
                </a:lnTo>
                <a:lnTo>
                  <a:pt x="973427" y="477176"/>
                </a:lnTo>
                <a:lnTo>
                  <a:pt x="1010255" y="464577"/>
                </a:lnTo>
                <a:lnTo>
                  <a:pt x="1076611" y="435967"/>
                </a:lnTo>
                <a:lnTo>
                  <a:pt x="1132191" y="403264"/>
                </a:lnTo>
                <a:lnTo>
                  <a:pt x="1175742" y="367010"/>
                </a:lnTo>
                <a:lnTo>
                  <a:pt x="1206011" y="327750"/>
                </a:lnTo>
                <a:lnTo>
                  <a:pt x="1221746" y="286028"/>
                </a:lnTo>
                <a:lnTo>
                  <a:pt x="1223772" y="264413"/>
                </a:lnTo>
                <a:lnTo>
                  <a:pt x="1221746" y="242691"/>
                </a:lnTo>
                <a:lnTo>
                  <a:pt x="1206011" y="200783"/>
                </a:lnTo>
                <a:lnTo>
                  <a:pt x="1175742" y="161377"/>
                </a:lnTo>
                <a:lnTo>
                  <a:pt x="1132191" y="125011"/>
                </a:lnTo>
                <a:lnTo>
                  <a:pt x="1076611" y="92225"/>
                </a:lnTo>
                <a:lnTo>
                  <a:pt x="1010255" y="63558"/>
                </a:lnTo>
                <a:lnTo>
                  <a:pt x="973427" y="50938"/>
                </a:lnTo>
                <a:lnTo>
                  <a:pt x="934375" y="39550"/>
                </a:lnTo>
                <a:lnTo>
                  <a:pt x="893256" y="29461"/>
                </a:lnTo>
                <a:lnTo>
                  <a:pt x="850225" y="20740"/>
                </a:lnTo>
                <a:lnTo>
                  <a:pt x="805440" y="13453"/>
                </a:lnTo>
                <a:lnTo>
                  <a:pt x="759056" y="7668"/>
                </a:lnTo>
                <a:lnTo>
                  <a:pt x="711232" y="3453"/>
                </a:lnTo>
                <a:lnTo>
                  <a:pt x="662123" y="874"/>
                </a:lnTo>
                <a:lnTo>
                  <a:pt x="611886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3241" y="4583027"/>
            <a:ext cx="1513849" cy="577904"/>
          </a:xfrm>
          <a:custGeom>
            <a:avLst/>
            <a:gdLst/>
            <a:ahLst/>
            <a:cxnLst/>
            <a:rect l="l" t="t" r="r" b="b"/>
            <a:pathLst>
              <a:path w="1511046" h="576834">
                <a:moveTo>
                  <a:pt x="755904" y="0"/>
                </a:moveTo>
                <a:lnTo>
                  <a:pt x="693894" y="959"/>
                </a:lnTo>
                <a:lnTo>
                  <a:pt x="633267" y="3786"/>
                </a:lnTo>
                <a:lnTo>
                  <a:pt x="574218" y="8407"/>
                </a:lnTo>
                <a:lnTo>
                  <a:pt x="516940" y="14746"/>
                </a:lnTo>
                <a:lnTo>
                  <a:pt x="461629" y="22729"/>
                </a:lnTo>
                <a:lnTo>
                  <a:pt x="408477" y="32280"/>
                </a:lnTo>
                <a:lnTo>
                  <a:pt x="357680" y="43326"/>
                </a:lnTo>
                <a:lnTo>
                  <a:pt x="309432" y="55790"/>
                </a:lnTo>
                <a:lnTo>
                  <a:pt x="263928" y="69599"/>
                </a:lnTo>
                <a:lnTo>
                  <a:pt x="221360" y="84677"/>
                </a:lnTo>
                <a:lnTo>
                  <a:pt x="181925" y="100949"/>
                </a:lnTo>
                <a:lnTo>
                  <a:pt x="145816" y="118341"/>
                </a:lnTo>
                <a:lnTo>
                  <a:pt x="84353" y="156184"/>
                </a:lnTo>
                <a:lnTo>
                  <a:pt x="38526" y="197607"/>
                </a:lnTo>
                <a:lnTo>
                  <a:pt x="9890" y="242011"/>
                </a:lnTo>
                <a:lnTo>
                  <a:pt x="0" y="288798"/>
                </a:lnTo>
                <a:lnTo>
                  <a:pt x="2505" y="312342"/>
                </a:lnTo>
                <a:lnTo>
                  <a:pt x="21962" y="357827"/>
                </a:lnTo>
                <a:lnTo>
                  <a:pt x="59388" y="400669"/>
                </a:lnTo>
                <a:lnTo>
                  <a:pt x="113227" y="440264"/>
                </a:lnTo>
                <a:lnTo>
                  <a:pt x="181925" y="476011"/>
                </a:lnTo>
                <a:lnTo>
                  <a:pt x="221360" y="492251"/>
                </a:lnTo>
                <a:lnTo>
                  <a:pt x="263928" y="507304"/>
                </a:lnTo>
                <a:lnTo>
                  <a:pt x="309432" y="521092"/>
                </a:lnTo>
                <a:lnTo>
                  <a:pt x="357680" y="533540"/>
                </a:lnTo>
                <a:lnTo>
                  <a:pt x="408477" y="544573"/>
                </a:lnTo>
                <a:lnTo>
                  <a:pt x="461629" y="554116"/>
                </a:lnTo>
                <a:lnTo>
                  <a:pt x="516940" y="562093"/>
                </a:lnTo>
                <a:lnTo>
                  <a:pt x="574218" y="568429"/>
                </a:lnTo>
                <a:lnTo>
                  <a:pt x="633267" y="573048"/>
                </a:lnTo>
                <a:lnTo>
                  <a:pt x="693894" y="575875"/>
                </a:lnTo>
                <a:lnTo>
                  <a:pt x="755904" y="576834"/>
                </a:lnTo>
                <a:lnTo>
                  <a:pt x="817804" y="575875"/>
                </a:lnTo>
                <a:lnTo>
                  <a:pt x="878333" y="573048"/>
                </a:lnTo>
                <a:lnTo>
                  <a:pt x="937295" y="568429"/>
                </a:lnTo>
                <a:lnTo>
                  <a:pt x="994495" y="562093"/>
                </a:lnTo>
                <a:lnTo>
                  <a:pt x="1049738" y="554116"/>
                </a:lnTo>
                <a:lnTo>
                  <a:pt x="1102829" y="544573"/>
                </a:lnTo>
                <a:lnTo>
                  <a:pt x="1153574" y="533540"/>
                </a:lnTo>
                <a:lnTo>
                  <a:pt x="1201777" y="521092"/>
                </a:lnTo>
                <a:lnTo>
                  <a:pt x="1247244" y="507304"/>
                </a:lnTo>
                <a:lnTo>
                  <a:pt x="1289780" y="492251"/>
                </a:lnTo>
                <a:lnTo>
                  <a:pt x="1329189" y="476011"/>
                </a:lnTo>
                <a:lnTo>
                  <a:pt x="1365278" y="458656"/>
                </a:lnTo>
                <a:lnTo>
                  <a:pt x="1426713" y="420910"/>
                </a:lnTo>
                <a:lnTo>
                  <a:pt x="1472525" y="379616"/>
                </a:lnTo>
                <a:lnTo>
                  <a:pt x="1501156" y="335377"/>
                </a:lnTo>
                <a:lnTo>
                  <a:pt x="1511046" y="288798"/>
                </a:lnTo>
                <a:lnTo>
                  <a:pt x="1508541" y="265144"/>
                </a:lnTo>
                <a:lnTo>
                  <a:pt x="1489085" y="219474"/>
                </a:lnTo>
                <a:lnTo>
                  <a:pt x="1451669" y="176486"/>
                </a:lnTo>
                <a:lnTo>
                  <a:pt x="1397851" y="136778"/>
                </a:lnTo>
                <a:lnTo>
                  <a:pt x="1329189" y="100949"/>
                </a:lnTo>
                <a:lnTo>
                  <a:pt x="1289780" y="84677"/>
                </a:lnTo>
                <a:lnTo>
                  <a:pt x="1247244" y="69599"/>
                </a:lnTo>
                <a:lnTo>
                  <a:pt x="1201777" y="55790"/>
                </a:lnTo>
                <a:lnTo>
                  <a:pt x="1153574" y="43326"/>
                </a:lnTo>
                <a:lnTo>
                  <a:pt x="1102829" y="32280"/>
                </a:lnTo>
                <a:lnTo>
                  <a:pt x="1049738" y="22729"/>
                </a:lnTo>
                <a:lnTo>
                  <a:pt x="994495" y="14746"/>
                </a:lnTo>
                <a:lnTo>
                  <a:pt x="937295" y="8407"/>
                </a:lnTo>
                <a:lnTo>
                  <a:pt x="878333" y="3786"/>
                </a:lnTo>
                <a:lnTo>
                  <a:pt x="817804" y="959"/>
                </a:lnTo>
                <a:lnTo>
                  <a:pt x="755904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9954" y="5231929"/>
            <a:ext cx="1587137" cy="1081757"/>
          </a:xfrm>
          <a:custGeom>
            <a:avLst/>
            <a:gdLst/>
            <a:ahLst/>
            <a:cxnLst/>
            <a:rect l="l" t="t" r="r" b="b"/>
            <a:pathLst>
              <a:path w="1584198" h="1079754">
                <a:moveTo>
                  <a:pt x="792479" y="0"/>
                </a:moveTo>
                <a:lnTo>
                  <a:pt x="727523" y="1794"/>
                </a:lnTo>
                <a:lnTo>
                  <a:pt x="664005" y="7082"/>
                </a:lnTo>
                <a:lnTo>
                  <a:pt x="602131" y="15726"/>
                </a:lnTo>
                <a:lnTo>
                  <a:pt x="542105" y="27584"/>
                </a:lnTo>
                <a:lnTo>
                  <a:pt x="484131" y="42517"/>
                </a:lnTo>
                <a:lnTo>
                  <a:pt x="428416" y="60384"/>
                </a:lnTo>
                <a:lnTo>
                  <a:pt x="375162" y="81046"/>
                </a:lnTo>
                <a:lnTo>
                  <a:pt x="324575" y="104363"/>
                </a:lnTo>
                <a:lnTo>
                  <a:pt x="276859" y="130194"/>
                </a:lnTo>
                <a:lnTo>
                  <a:pt x="232219" y="158400"/>
                </a:lnTo>
                <a:lnTo>
                  <a:pt x="190859" y="188841"/>
                </a:lnTo>
                <a:lnTo>
                  <a:pt x="152985" y="221376"/>
                </a:lnTo>
                <a:lnTo>
                  <a:pt x="118800" y="255865"/>
                </a:lnTo>
                <a:lnTo>
                  <a:pt x="88509" y="292169"/>
                </a:lnTo>
                <a:lnTo>
                  <a:pt x="62317" y="330148"/>
                </a:lnTo>
                <a:lnTo>
                  <a:pt x="40428" y="369661"/>
                </a:lnTo>
                <a:lnTo>
                  <a:pt x="23048" y="410568"/>
                </a:lnTo>
                <a:lnTo>
                  <a:pt x="10379" y="452730"/>
                </a:lnTo>
                <a:lnTo>
                  <a:pt x="2629" y="496007"/>
                </a:lnTo>
                <a:lnTo>
                  <a:pt x="0" y="540258"/>
                </a:lnTo>
                <a:lnTo>
                  <a:pt x="2629" y="584503"/>
                </a:lnTo>
                <a:lnTo>
                  <a:pt x="10379" y="627763"/>
                </a:lnTo>
                <a:lnTo>
                  <a:pt x="23048" y="669900"/>
                </a:lnTo>
                <a:lnTo>
                  <a:pt x="40428" y="710775"/>
                </a:lnTo>
                <a:lnTo>
                  <a:pt x="62317" y="750248"/>
                </a:lnTo>
                <a:lnTo>
                  <a:pt x="88509" y="788181"/>
                </a:lnTo>
                <a:lnTo>
                  <a:pt x="118800" y="824435"/>
                </a:lnTo>
                <a:lnTo>
                  <a:pt x="152985" y="858871"/>
                </a:lnTo>
                <a:lnTo>
                  <a:pt x="190859" y="891350"/>
                </a:lnTo>
                <a:lnTo>
                  <a:pt x="232219" y="921734"/>
                </a:lnTo>
                <a:lnTo>
                  <a:pt x="276859" y="949883"/>
                </a:lnTo>
                <a:lnTo>
                  <a:pt x="324575" y="975658"/>
                </a:lnTo>
                <a:lnTo>
                  <a:pt x="375162" y="998921"/>
                </a:lnTo>
                <a:lnTo>
                  <a:pt x="428416" y="1019533"/>
                </a:lnTo>
                <a:lnTo>
                  <a:pt x="484131" y="1037355"/>
                </a:lnTo>
                <a:lnTo>
                  <a:pt x="542105" y="1052248"/>
                </a:lnTo>
                <a:lnTo>
                  <a:pt x="602131" y="1064074"/>
                </a:lnTo>
                <a:lnTo>
                  <a:pt x="664005" y="1072692"/>
                </a:lnTo>
                <a:lnTo>
                  <a:pt x="727523" y="1077965"/>
                </a:lnTo>
                <a:lnTo>
                  <a:pt x="792480" y="1079754"/>
                </a:lnTo>
                <a:lnTo>
                  <a:pt x="857431" y="1077965"/>
                </a:lnTo>
                <a:lnTo>
                  <a:pt x="920933" y="1072692"/>
                </a:lnTo>
                <a:lnTo>
                  <a:pt x="982782" y="1064074"/>
                </a:lnTo>
                <a:lnTo>
                  <a:pt x="1042775" y="1052248"/>
                </a:lnTo>
                <a:lnTo>
                  <a:pt x="1100709" y="1037355"/>
                </a:lnTo>
                <a:lnTo>
                  <a:pt x="1156379" y="1019533"/>
                </a:lnTo>
                <a:lnTo>
                  <a:pt x="1209582" y="998921"/>
                </a:lnTo>
                <a:lnTo>
                  <a:pt x="1260116" y="975658"/>
                </a:lnTo>
                <a:lnTo>
                  <a:pt x="1307776" y="949883"/>
                </a:lnTo>
                <a:lnTo>
                  <a:pt x="1352359" y="921734"/>
                </a:lnTo>
                <a:lnTo>
                  <a:pt x="1393662" y="891350"/>
                </a:lnTo>
                <a:lnTo>
                  <a:pt x="1431481" y="858871"/>
                </a:lnTo>
                <a:lnTo>
                  <a:pt x="1465612" y="824435"/>
                </a:lnTo>
                <a:lnTo>
                  <a:pt x="1495853" y="788181"/>
                </a:lnTo>
                <a:lnTo>
                  <a:pt x="1521999" y="750248"/>
                </a:lnTo>
                <a:lnTo>
                  <a:pt x="1543848" y="710775"/>
                </a:lnTo>
                <a:lnTo>
                  <a:pt x="1561196" y="669900"/>
                </a:lnTo>
                <a:lnTo>
                  <a:pt x="1573839" y="627763"/>
                </a:lnTo>
                <a:lnTo>
                  <a:pt x="1581574" y="584503"/>
                </a:lnTo>
                <a:lnTo>
                  <a:pt x="1584198" y="540258"/>
                </a:lnTo>
                <a:lnTo>
                  <a:pt x="1581574" y="496007"/>
                </a:lnTo>
                <a:lnTo>
                  <a:pt x="1573839" y="452730"/>
                </a:lnTo>
                <a:lnTo>
                  <a:pt x="1561196" y="410568"/>
                </a:lnTo>
                <a:lnTo>
                  <a:pt x="1543848" y="369661"/>
                </a:lnTo>
                <a:lnTo>
                  <a:pt x="1521999" y="330148"/>
                </a:lnTo>
                <a:lnTo>
                  <a:pt x="1495853" y="292169"/>
                </a:lnTo>
                <a:lnTo>
                  <a:pt x="1465612" y="255865"/>
                </a:lnTo>
                <a:lnTo>
                  <a:pt x="1431481" y="221376"/>
                </a:lnTo>
                <a:lnTo>
                  <a:pt x="1393662" y="188841"/>
                </a:lnTo>
                <a:lnTo>
                  <a:pt x="1352359" y="158400"/>
                </a:lnTo>
                <a:lnTo>
                  <a:pt x="1307776" y="130194"/>
                </a:lnTo>
                <a:lnTo>
                  <a:pt x="1260116" y="104363"/>
                </a:lnTo>
                <a:lnTo>
                  <a:pt x="1209582" y="81046"/>
                </a:lnTo>
                <a:lnTo>
                  <a:pt x="1156379" y="60384"/>
                </a:lnTo>
                <a:lnTo>
                  <a:pt x="1100709" y="42517"/>
                </a:lnTo>
                <a:lnTo>
                  <a:pt x="1042775" y="27584"/>
                </a:lnTo>
                <a:lnTo>
                  <a:pt x="982782" y="15726"/>
                </a:lnTo>
                <a:lnTo>
                  <a:pt x="920933" y="7082"/>
                </a:lnTo>
                <a:lnTo>
                  <a:pt x="857431" y="1794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06464" y="2414168"/>
            <a:ext cx="656535" cy="534390"/>
          </a:xfrm>
          <a:custGeom>
            <a:avLst/>
            <a:gdLst/>
            <a:ahLst/>
            <a:cxnLst/>
            <a:rect l="l" t="t" r="r" b="b"/>
            <a:pathLst>
              <a:path w="655319" h="533400">
                <a:moveTo>
                  <a:pt x="608838" y="489203"/>
                </a:moveTo>
                <a:lnTo>
                  <a:pt x="611124" y="493013"/>
                </a:lnTo>
                <a:lnTo>
                  <a:pt x="655319" y="533400"/>
                </a:lnTo>
                <a:lnTo>
                  <a:pt x="620267" y="455675"/>
                </a:lnTo>
                <a:lnTo>
                  <a:pt x="599388" y="481526"/>
                </a:lnTo>
                <a:lnTo>
                  <a:pt x="608838" y="489203"/>
                </a:lnTo>
                <a:close/>
              </a:path>
              <a:path w="655319" h="533400">
                <a:moveTo>
                  <a:pt x="609600" y="496062"/>
                </a:moveTo>
                <a:lnTo>
                  <a:pt x="603503" y="496824"/>
                </a:lnTo>
                <a:lnTo>
                  <a:pt x="606551" y="498348"/>
                </a:lnTo>
                <a:lnTo>
                  <a:pt x="609600" y="496062"/>
                </a:lnTo>
                <a:close/>
              </a:path>
              <a:path w="655319" h="533400">
                <a:moveTo>
                  <a:pt x="0" y="5333"/>
                </a:moveTo>
                <a:lnTo>
                  <a:pt x="1524" y="8381"/>
                </a:lnTo>
                <a:lnTo>
                  <a:pt x="593554" y="488750"/>
                </a:lnTo>
                <a:lnTo>
                  <a:pt x="603503" y="496824"/>
                </a:lnTo>
                <a:lnTo>
                  <a:pt x="609600" y="496062"/>
                </a:lnTo>
                <a:lnTo>
                  <a:pt x="606551" y="498348"/>
                </a:lnTo>
                <a:lnTo>
                  <a:pt x="603503" y="496824"/>
                </a:lnTo>
                <a:lnTo>
                  <a:pt x="593554" y="488750"/>
                </a:lnTo>
                <a:lnTo>
                  <a:pt x="572262" y="515112"/>
                </a:lnTo>
                <a:lnTo>
                  <a:pt x="655319" y="533400"/>
                </a:lnTo>
                <a:lnTo>
                  <a:pt x="611124" y="493013"/>
                </a:lnTo>
                <a:lnTo>
                  <a:pt x="608838" y="489203"/>
                </a:lnTo>
                <a:lnTo>
                  <a:pt x="599388" y="481526"/>
                </a:lnTo>
                <a:lnTo>
                  <a:pt x="7619" y="761"/>
                </a:lnTo>
                <a:lnTo>
                  <a:pt x="3810" y="0"/>
                </a:lnTo>
                <a:lnTo>
                  <a:pt x="762" y="1523"/>
                </a:lnTo>
                <a:lnTo>
                  <a:pt x="0" y="533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1415" y="3644791"/>
            <a:ext cx="1309255" cy="29773"/>
          </a:xfrm>
          <a:custGeom>
            <a:avLst/>
            <a:gdLst/>
            <a:ahLst/>
            <a:cxnLst/>
            <a:rect l="l" t="t" r="r" b="b"/>
            <a:pathLst>
              <a:path w="1306830" h="29718">
                <a:moveTo>
                  <a:pt x="1248156" y="12954"/>
                </a:moveTo>
                <a:lnTo>
                  <a:pt x="1306830" y="0"/>
                </a:lnTo>
                <a:lnTo>
                  <a:pt x="1244346" y="12192"/>
                </a:lnTo>
                <a:lnTo>
                  <a:pt x="1248156" y="12954"/>
                </a:lnTo>
                <a:close/>
              </a:path>
              <a:path w="1306830" h="29718">
                <a:moveTo>
                  <a:pt x="6096" y="357378"/>
                </a:moveTo>
                <a:lnTo>
                  <a:pt x="1234130" y="24722"/>
                </a:lnTo>
                <a:lnTo>
                  <a:pt x="1242822" y="57150"/>
                </a:lnTo>
                <a:lnTo>
                  <a:pt x="1306830" y="0"/>
                </a:lnTo>
                <a:lnTo>
                  <a:pt x="1248156" y="12954"/>
                </a:lnTo>
                <a:lnTo>
                  <a:pt x="1244346" y="12192"/>
                </a:lnTo>
                <a:lnTo>
                  <a:pt x="1306830" y="0"/>
                </a:lnTo>
                <a:lnTo>
                  <a:pt x="1223010" y="-16763"/>
                </a:lnTo>
                <a:lnTo>
                  <a:pt x="1231690" y="15620"/>
                </a:lnTo>
                <a:lnTo>
                  <a:pt x="1249680" y="15240"/>
                </a:lnTo>
                <a:lnTo>
                  <a:pt x="1249680" y="19050"/>
                </a:lnTo>
                <a:lnTo>
                  <a:pt x="1246632" y="21336"/>
                </a:lnTo>
                <a:lnTo>
                  <a:pt x="1249680" y="19050"/>
                </a:lnTo>
                <a:lnTo>
                  <a:pt x="1249680" y="15240"/>
                </a:lnTo>
                <a:lnTo>
                  <a:pt x="1231690" y="15620"/>
                </a:lnTo>
                <a:lnTo>
                  <a:pt x="3810" y="348234"/>
                </a:lnTo>
                <a:lnTo>
                  <a:pt x="762" y="350520"/>
                </a:lnTo>
                <a:lnTo>
                  <a:pt x="0" y="353568"/>
                </a:lnTo>
                <a:lnTo>
                  <a:pt x="2286" y="356616"/>
                </a:lnTo>
                <a:lnTo>
                  <a:pt x="6096" y="3573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06464" y="3644791"/>
            <a:ext cx="1145121" cy="1062672"/>
          </a:xfrm>
          <a:custGeom>
            <a:avLst/>
            <a:gdLst/>
            <a:ahLst/>
            <a:cxnLst/>
            <a:rect l="l" t="t" r="r" b="b"/>
            <a:pathLst>
              <a:path w="1143000" h="1060704">
                <a:moveTo>
                  <a:pt x="7619" y="1059180"/>
                </a:moveTo>
                <a:lnTo>
                  <a:pt x="1090546" y="55602"/>
                </a:lnTo>
                <a:lnTo>
                  <a:pt x="1113281" y="80010"/>
                </a:lnTo>
                <a:lnTo>
                  <a:pt x="1143000" y="0"/>
                </a:lnTo>
                <a:lnTo>
                  <a:pt x="1096517" y="38862"/>
                </a:lnTo>
                <a:lnTo>
                  <a:pt x="1061465" y="24384"/>
                </a:lnTo>
                <a:lnTo>
                  <a:pt x="1083565" y="48108"/>
                </a:lnTo>
                <a:lnTo>
                  <a:pt x="1092707" y="39624"/>
                </a:lnTo>
                <a:lnTo>
                  <a:pt x="1099565" y="40386"/>
                </a:lnTo>
                <a:lnTo>
                  <a:pt x="1101089" y="43434"/>
                </a:lnTo>
                <a:lnTo>
                  <a:pt x="1099565" y="47244"/>
                </a:lnTo>
                <a:lnTo>
                  <a:pt x="1083565" y="48108"/>
                </a:lnTo>
                <a:lnTo>
                  <a:pt x="1524" y="1052322"/>
                </a:lnTo>
                <a:lnTo>
                  <a:pt x="0" y="1056132"/>
                </a:lnTo>
                <a:lnTo>
                  <a:pt x="762" y="1059180"/>
                </a:lnTo>
                <a:lnTo>
                  <a:pt x="4571" y="1060704"/>
                </a:lnTo>
                <a:lnTo>
                  <a:pt x="7619" y="1059180"/>
                </a:lnTo>
                <a:close/>
              </a:path>
              <a:path w="1143000" h="1060704">
                <a:moveTo>
                  <a:pt x="1096517" y="38862"/>
                </a:moveTo>
                <a:lnTo>
                  <a:pt x="1143000" y="0"/>
                </a:lnTo>
                <a:lnTo>
                  <a:pt x="1061465" y="24384"/>
                </a:lnTo>
                <a:lnTo>
                  <a:pt x="1096517" y="38862"/>
                </a:lnTo>
                <a:close/>
              </a:path>
              <a:path w="1143000" h="1060704">
                <a:moveTo>
                  <a:pt x="1083565" y="48108"/>
                </a:moveTo>
                <a:lnTo>
                  <a:pt x="1099565" y="47244"/>
                </a:lnTo>
                <a:lnTo>
                  <a:pt x="1101089" y="43434"/>
                </a:lnTo>
                <a:lnTo>
                  <a:pt x="1099565" y="40386"/>
                </a:lnTo>
                <a:lnTo>
                  <a:pt x="1092707" y="39624"/>
                </a:lnTo>
                <a:lnTo>
                  <a:pt x="1083565" y="481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51513" y="3644791"/>
            <a:ext cx="982513" cy="1880288"/>
          </a:xfrm>
          <a:custGeom>
            <a:avLst/>
            <a:gdLst/>
            <a:ahLst/>
            <a:cxnLst/>
            <a:rect l="l" t="t" r="r" b="b"/>
            <a:pathLst>
              <a:path w="980694" h="1876806">
                <a:moveTo>
                  <a:pt x="8382" y="1873758"/>
                </a:moveTo>
                <a:lnTo>
                  <a:pt x="949604" y="70063"/>
                </a:lnTo>
                <a:lnTo>
                  <a:pt x="979170" y="85344"/>
                </a:lnTo>
                <a:lnTo>
                  <a:pt x="980694" y="0"/>
                </a:lnTo>
                <a:lnTo>
                  <a:pt x="949451" y="51816"/>
                </a:lnTo>
                <a:lnTo>
                  <a:pt x="911351" y="50292"/>
                </a:lnTo>
                <a:lnTo>
                  <a:pt x="941126" y="65680"/>
                </a:lnTo>
                <a:lnTo>
                  <a:pt x="947165" y="54102"/>
                </a:lnTo>
                <a:lnTo>
                  <a:pt x="953262" y="52578"/>
                </a:lnTo>
                <a:lnTo>
                  <a:pt x="955548" y="54863"/>
                </a:lnTo>
                <a:lnTo>
                  <a:pt x="955548" y="58674"/>
                </a:lnTo>
                <a:lnTo>
                  <a:pt x="941126" y="65680"/>
                </a:lnTo>
                <a:lnTo>
                  <a:pt x="0" y="1869948"/>
                </a:lnTo>
                <a:lnTo>
                  <a:pt x="0" y="1872996"/>
                </a:lnTo>
                <a:lnTo>
                  <a:pt x="2286" y="1876044"/>
                </a:lnTo>
                <a:lnTo>
                  <a:pt x="6096" y="1876806"/>
                </a:lnTo>
                <a:lnTo>
                  <a:pt x="8382" y="1873758"/>
                </a:lnTo>
                <a:close/>
              </a:path>
              <a:path w="980694" h="1876806">
                <a:moveTo>
                  <a:pt x="949451" y="51816"/>
                </a:moveTo>
                <a:lnTo>
                  <a:pt x="980694" y="0"/>
                </a:lnTo>
                <a:lnTo>
                  <a:pt x="911351" y="50292"/>
                </a:lnTo>
                <a:lnTo>
                  <a:pt x="949451" y="51816"/>
                </a:lnTo>
                <a:close/>
              </a:path>
              <a:path w="980694" h="1876806">
                <a:moveTo>
                  <a:pt x="955548" y="54863"/>
                </a:moveTo>
                <a:lnTo>
                  <a:pt x="953262" y="52578"/>
                </a:lnTo>
                <a:lnTo>
                  <a:pt x="947165" y="54102"/>
                </a:lnTo>
                <a:lnTo>
                  <a:pt x="941126" y="65680"/>
                </a:lnTo>
                <a:lnTo>
                  <a:pt x="955548" y="58674"/>
                </a:lnTo>
                <a:lnTo>
                  <a:pt x="955548" y="548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47567" y="4834190"/>
            <a:ext cx="330557" cy="76341"/>
          </a:xfrm>
          <a:custGeom>
            <a:avLst/>
            <a:gdLst/>
            <a:ahLst/>
            <a:cxnLst/>
            <a:rect l="l" t="t" r="r" b="b"/>
            <a:pathLst>
              <a:path w="329945" h="76200">
                <a:moveTo>
                  <a:pt x="253745" y="43358"/>
                </a:moveTo>
                <a:lnTo>
                  <a:pt x="253745" y="76200"/>
                </a:lnTo>
                <a:lnTo>
                  <a:pt x="266700" y="43434"/>
                </a:lnTo>
                <a:lnTo>
                  <a:pt x="269747" y="41910"/>
                </a:lnTo>
                <a:lnTo>
                  <a:pt x="271271" y="38100"/>
                </a:lnTo>
                <a:lnTo>
                  <a:pt x="269747" y="35051"/>
                </a:lnTo>
                <a:lnTo>
                  <a:pt x="266700" y="33527"/>
                </a:lnTo>
                <a:lnTo>
                  <a:pt x="253745" y="33452"/>
                </a:lnTo>
                <a:lnTo>
                  <a:pt x="4571" y="32003"/>
                </a:lnTo>
                <a:lnTo>
                  <a:pt x="1524" y="33527"/>
                </a:lnTo>
                <a:lnTo>
                  <a:pt x="0" y="37337"/>
                </a:lnTo>
                <a:lnTo>
                  <a:pt x="1524" y="40386"/>
                </a:lnTo>
                <a:lnTo>
                  <a:pt x="4571" y="41910"/>
                </a:lnTo>
                <a:lnTo>
                  <a:pt x="253745" y="43358"/>
                </a:lnTo>
                <a:close/>
              </a:path>
              <a:path w="329945" h="76200">
                <a:moveTo>
                  <a:pt x="269747" y="35051"/>
                </a:moveTo>
                <a:lnTo>
                  <a:pt x="271271" y="38100"/>
                </a:lnTo>
                <a:lnTo>
                  <a:pt x="269747" y="41910"/>
                </a:lnTo>
                <a:lnTo>
                  <a:pt x="266700" y="43434"/>
                </a:lnTo>
                <a:lnTo>
                  <a:pt x="253745" y="76200"/>
                </a:lnTo>
                <a:lnTo>
                  <a:pt x="329945" y="38862"/>
                </a:lnTo>
                <a:lnTo>
                  <a:pt x="253745" y="0"/>
                </a:lnTo>
                <a:lnTo>
                  <a:pt x="253745" y="33452"/>
                </a:lnTo>
                <a:lnTo>
                  <a:pt x="266700" y="33527"/>
                </a:lnTo>
                <a:lnTo>
                  <a:pt x="269747" y="350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47567" y="4273081"/>
            <a:ext cx="341245" cy="65579"/>
          </a:xfrm>
          <a:custGeom>
            <a:avLst/>
            <a:gdLst/>
            <a:ahLst/>
            <a:cxnLst/>
            <a:rect l="l" t="t" r="r" b="b"/>
            <a:pathLst>
              <a:path w="340613" h="65458">
                <a:moveTo>
                  <a:pt x="326413" y="15166"/>
                </a:moveTo>
                <a:lnTo>
                  <a:pt x="340613" y="8382"/>
                </a:lnTo>
                <a:lnTo>
                  <a:pt x="340613" y="4572"/>
                </a:lnTo>
                <a:lnTo>
                  <a:pt x="332231" y="3810"/>
                </a:lnTo>
                <a:lnTo>
                  <a:pt x="296417" y="0"/>
                </a:lnTo>
                <a:lnTo>
                  <a:pt x="326413" y="15166"/>
                </a:lnTo>
                <a:close/>
              </a:path>
              <a:path w="340613" h="65458">
                <a:moveTo>
                  <a:pt x="364236" y="34290"/>
                </a:moveTo>
                <a:lnTo>
                  <a:pt x="364997" y="-50291"/>
                </a:lnTo>
                <a:lnTo>
                  <a:pt x="296417" y="0"/>
                </a:lnTo>
                <a:lnTo>
                  <a:pt x="332231" y="3810"/>
                </a:lnTo>
                <a:lnTo>
                  <a:pt x="340613" y="4572"/>
                </a:lnTo>
                <a:lnTo>
                  <a:pt x="340613" y="8382"/>
                </a:lnTo>
                <a:lnTo>
                  <a:pt x="326413" y="15166"/>
                </a:lnTo>
                <a:lnTo>
                  <a:pt x="762" y="650748"/>
                </a:lnTo>
                <a:lnTo>
                  <a:pt x="0" y="653796"/>
                </a:lnTo>
                <a:lnTo>
                  <a:pt x="2286" y="656844"/>
                </a:lnTo>
                <a:lnTo>
                  <a:pt x="6095" y="656844"/>
                </a:lnTo>
                <a:lnTo>
                  <a:pt x="9143" y="654558"/>
                </a:lnTo>
                <a:lnTo>
                  <a:pt x="334925" y="19470"/>
                </a:lnTo>
                <a:lnTo>
                  <a:pt x="364236" y="34290"/>
                </a:lnTo>
                <a:lnTo>
                  <a:pt x="338327" y="1524"/>
                </a:lnTo>
                <a:lnTo>
                  <a:pt x="334517" y="1524"/>
                </a:lnTo>
                <a:lnTo>
                  <a:pt x="338327" y="1524"/>
                </a:lnTo>
                <a:lnTo>
                  <a:pt x="364236" y="342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47566" y="4867017"/>
            <a:ext cx="333611" cy="710738"/>
          </a:xfrm>
          <a:custGeom>
            <a:avLst/>
            <a:gdLst/>
            <a:ahLst/>
            <a:cxnLst/>
            <a:rect l="l" t="t" r="r" b="b"/>
            <a:pathLst>
              <a:path w="332993" h="709422">
                <a:moveTo>
                  <a:pt x="299465" y="653796"/>
                </a:moveTo>
                <a:lnTo>
                  <a:pt x="263651" y="656082"/>
                </a:lnTo>
                <a:lnTo>
                  <a:pt x="329946" y="709422"/>
                </a:lnTo>
                <a:lnTo>
                  <a:pt x="307847" y="653034"/>
                </a:lnTo>
                <a:lnTo>
                  <a:pt x="307847" y="649224"/>
                </a:lnTo>
                <a:lnTo>
                  <a:pt x="302694" y="638062"/>
                </a:lnTo>
                <a:lnTo>
                  <a:pt x="9143" y="2286"/>
                </a:lnTo>
                <a:lnTo>
                  <a:pt x="6095" y="0"/>
                </a:lnTo>
                <a:lnTo>
                  <a:pt x="3047" y="0"/>
                </a:lnTo>
                <a:lnTo>
                  <a:pt x="0" y="2286"/>
                </a:lnTo>
                <a:lnTo>
                  <a:pt x="0" y="6096"/>
                </a:lnTo>
                <a:lnTo>
                  <a:pt x="294038" y="642057"/>
                </a:lnTo>
                <a:lnTo>
                  <a:pt x="299465" y="653796"/>
                </a:lnTo>
                <a:lnTo>
                  <a:pt x="305562" y="656082"/>
                </a:lnTo>
                <a:lnTo>
                  <a:pt x="301751" y="656082"/>
                </a:lnTo>
                <a:lnTo>
                  <a:pt x="299465" y="653796"/>
                </a:lnTo>
                <a:close/>
              </a:path>
              <a:path w="332993" h="709422">
                <a:moveTo>
                  <a:pt x="307847" y="649224"/>
                </a:moveTo>
                <a:lnTo>
                  <a:pt x="307847" y="653034"/>
                </a:lnTo>
                <a:lnTo>
                  <a:pt x="329946" y="709422"/>
                </a:lnTo>
                <a:lnTo>
                  <a:pt x="332993" y="624078"/>
                </a:lnTo>
                <a:lnTo>
                  <a:pt x="302694" y="638062"/>
                </a:lnTo>
                <a:lnTo>
                  <a:pt x="307847" y="649224"/>
                </a:lnTo>
                <a:close/>
              </a:path>
              <a:path w="332993" h="709422">
                <a:moveTo>
                  <a:pt x="263651" y="656082"/>
                </a:moveTo>
                <a:lnTo>
                  <a:pt x="299465" y="653796"/>
                </a:lnTo>
                <a:lnTo>
                  <a:pt x="294038" y="642057"/>
                </a:lnTo>
                <a:lnTo>
                  <a:pt x="263651" y="656082"/>
                </a:lnTo>
                <a:close/>
              </a:path>
              <a:path w="332993" h="709422">
                <a:moveTo>
                  <a:pt x="305562" y="656082"/>
                </a:moveTo>
                <a:lnTo>
                  <a:pt x="299465" y="653796"/>
                </a:lnTo>
                <a:lnTo>
                  <a:pt x="301751" y="656082"/>
                </a:lnTo>
                <a:lnTo>
                  <a:pt x="305562" y="6560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47567" y="2380578"/>
            <a:ext cx="493164" cy="76341"/>
          </a:xfrm>
          <a:custGeom>
            <a:avLst/>
            <a:gdLst/>
            <a:ahLst/>
            <a:cxnLst/>
            <a:rect l="l" t="t" r="r" b="b"/>
            <a:pathLst>
              <a:path w="492251" h="76200">
                <a:moveTo>
                  <a:pt x="416051" y="42671"/>
                </a:moveTo>
                <a:lnTo>
                  <a:pt x="416051" y="76200"/>
                </a:lnTo>
                <a:lnTo>
                  <a:pt x="428243" y="42672"/>
                </a:lnTo>
                <a:lnTo>
                  <a:pt x="432053" y="41910"/>
                </a:lnTo>
                <a:lnTo>
                  <a:pt x="433577" y="38100"/>
                </a:lnTo>
                <a:lnTo>
                  <a:pt x="432053" y="35052"/>
                </a:lnTo>
                <a:lnTo>
                  <a:pt x="428243" y="33528"/>
                </a:lnTo>
                <a:lnTo>
                  <a:pt x="4571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910"/>
                </a:lnTo>
                <a:lnTo>
                  <a:pt x="4571" y="42672"/>
                </a:lnTo>
                <a:lnTo>
                  <a:pt x="416051" y="42671"/>
                </a:lnTo>
                <a:close/>
              </a:path>
              <a:path w="492251" h="76200">
                <a:moveTo>
                  <a:pt x="432053" y="35052"/>
                </a:moveTo>
                <a:lnTo>
                  <a:pt x="433577" y="38100"/>
                </a:lnTo>
                <a:lnTo>
                  <a:pt x="432053" y="41910"/>
                </a:lnTo>
                <a:lnTo>
                  <a:pt x="428243" y="42672"/>
                </a:lnTo>
                <a:lnTo>
                  <a:pt x="416051" y="76200"/>
                </a:lnTo>
                <a:lnTo>
                  <a:pt x="492251" y="38100"/>
                </a:lnTo>
                <a:lnTo>
                  <a:pt x="416051" y="0"/>
                </a:lnTo>
                <a:lnTo>
                  <a:pt x="416051" y="33527"/>
                </a:lnTo>
                <a:lnTo>
                  <a:pt x="428243" y="33528"/>
                </a:lnTo>
                <a:lnTo>
                  <a:pt x="432053" y="350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53616" y="3462336"/>
            <a:ext cx="2939142" cy="76341"/>
          </a:xfrm>
          <a:custGeom>
            <a:avLst/>
            <a:gdLst/>
            <a:ahLst/>
            <a:cxnLst/>
            <a:rect l="l" t="t" r="r" b="b"/>
            <a:pathLst>
              <a:path w="2933699" h="76200">
                <a:moveTo>
                  <a:pt x="2857500" y="42672"/>
                </a:moveTo>
                <a:lnTo>
                  <a:pt x="2857499" y="76200"/>
                </a:lnTo>
                <a:lnTo>
                  <a:pt x="2870454" y="42672"/>
                </a:lnTo>
                <a:lnTo>
                  <a:pt x="2873501" y="41148"/>
                </a:lnTo>
                <a:lnTo>
                  <a:pt x="2875025" y="38100"/>
                </a:lnTo>
                <a:lnTo>
                  <a:pt x="2873501" y="34289"/>
                </a:lnTo>
                <a:lnTo>
                  <a:pt x="2870454" y="32765"/>
                </a:lnTo>
                <a:lnTo>
                  <a:pt x="5333" y="32765"/>
                </a:lnTo>
                <a:lnTo>
                  <a:pt x="1523" y="34289"/>
                </a:lnTo>
                <a:lnTo>
                  <a:pt x="0" y="38100"/>
                </a:lnTo>
                <a:lnTo>
                  <a:pt x="1523" y="41148"/>
                </a:lnTo>
                <a:lnTo>
                  <a:pt x="5333" y="42672"/>
                </a:lnTo>
                <a:lnTo>
                  <a:pt x="2857500" y="42672"/>
                </a:lnTo>
                <a:close/>
              </a:path>
              <a:path w="2933699" h="76200">
                <a:moveTo>
                  <a:pt x="2873501" y="34289"/>
                </a:moveTo>
                <a:lnTo>
                  <a:pt x="2875025" y="38100"/>
                </a:lnTo>
                <a:lnTo>
                  <a:pt x="2873501" y="41148"/>
                </a:lnTo>
                <a:lnTo>
                  <a:pt x="2870454" y="42672"/>
                </a:lnTo>
                <a:lnTo>
                  <a:pt x="2857499" y="76200"/>
                </a:lnTo>
                <a:lnTo>
                  <a:pt x="2933699" y="38100"/>
                </a:lnTo>
                <a:lnTo>
                  <a:pt x="2857499" y="0"/>
                </a:lnTo>
                <a:lnTo>
                  <a:pt x="2857500" y="32766"/>
                </a:lnTo>
                <a:lnTo>
                  <a:pt x="2870454" y="32765"/>
                </a:lnTo>
                <a:lnTo>
                  <a:pt x="2873501" y="342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31680" y="406792"/>
            <a:ext cx="6425977" cy="92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16"/>
              </a:lnSpc>
              <a:spcBef>
                <a:spcPts val="170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VREDNOSTI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,</a:t>
            </a:r>
            <a:r>
              <a:rPr sz="3206" b="1" spc="-203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NORME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,</a:t>
            </a:r>
            <a:r>
              <a:rPr sz="3206" b="1" spc="-130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STAVOVI</a:t>
            </a:r>
            <a:endParaRPr sz="3206">
              <a:latin typeface="Tahoma"/>
              <a:cs typeface="Tahoma"/>
            </a:endParaRPr>
          </a:p>
          <a:p>
            <a:pPr marL="2102287" marR="61037">
              <a:lnSpc>
                <a:spcPts val="3832"/>
              </a:lnSpc>
              <a:spcBef>
                <a:spcPts val="20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PON</a:t>
            </a:r>
            <a:r>
              <a:rPr sz="4809" b="1" spc="-4" baseline="-1725" dirty="0">
                <a:solidFill>
                  <a:srgbClr val="FFFFCB"/>
                </a:solidFill>
                <a:latin typeface="Tahoma"/>
                <a:cs typeface="Tahoma"/>
              </a:rPr>
              <a:t>A</a:t>
            </a:r>
            <a:r>
              <a:rPr sz="4809" b="1" spc="4" baseline="-1725" dirty="0">
                <a:solidFill>
                  <a:srgbClr val="FFFFCB"/>
                </a:solidFill>
                <a:latin typeface="Tahoma"/>
                <a:cs typeface="Tahoma"/>
              </a:rPr>
              <a:t>Š</a:t>
            </a: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ANJE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90192" y="406792"/>
            <a:ext cx="283176" cy="432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9625" y="2217986"/>
            <a:ext cx="1071831" cy="233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767"/>
              </a:lnSpc>
              <a:spcBef>
                <a:spcPts val="88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3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eki</a:t>
            </a:r>
            <a:r>
              <a:rPr sz="1603" spc="-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603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nja,</a:t>
            </a:r>
            <a:endParaRPr sz="1603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8093" y="4863106"/>
            <a:ext cx="1361708" cy="229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763"/>
              </a:lnSpc>
              <a:spcBef>
                <a:spcPts val="88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03" spc="-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ema objek</a:t>
            </a:r>
            <a:r>
              <a:rPr sz="1603" spc="-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endParaRPr sz="1603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3912" y="4726549"/>
            <a:ext cx="977932" cy="352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4134">
              <a:lnSpc>
                <a:spcPct val="100585"/>
              </a:lnSpc>
              <a:spcBef>
                <a:spcPts val="401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Stavovi</a:t>
            </a:r>
            <a:endParaRPr sz="1603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4325" y="4222696"/>
            <a:ext cx="1142067" cy="703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983">
              <a:lnSpc>
                <a:spcPct val="100585"/>
              </a:lnSpc>
              <a:spcBef>
                <a:spcPts val="396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Unutrašnji</a:t>
            </a:r>
            <a:endParaRPr sz="1603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527" y="3317287"/>
            <a:ext cx="1140540" cy="351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6" name="object 6"/>
          <p:cNvSpPr txBox="1"/>
          <p:nvPr/>
        </p:nvSpPr>
        <p:spPr>
          <a:xfrm>
            <a:off x="6808166" y="2995889"/>
            <a:ext cx="1466518" cy="704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5" name="object 5"/>
          <p:cNvSpPr txBox="1"/>
          <p:nvPr/>
        </p:nvSpPr>
        <p:spPr>
          <a:xfrm>
            <a:off x="4717188" y="2995889"/>
            <a:ext cx="1303910" cy="704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4" name="object 4"/>
          <p:cNvSpPr txBox="1"/>
          <p:nvPr/>
        </p:nvSpPr>
        <p:spPr>
          <a:xfrm>
            <a:off x="1613912" y="2273699"/>
            <a:ext cx="977932" cy="353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328">
              <a:lnSpc>
                <a:spcPct val="100585"/>
              </a:lnSpc>
              <a:spcBef>
                <a:spcPts val="401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Norme</a:t>
            </a:r>
            <a:endParaRPr sz="1603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4325" y="1696559"/>
            <a:ext cx="1142067" cy="704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2" name="object 2"/>
          <p:cNvSpPr txBox="1"/>
          <p:nvPr/>
        </p:nvSpPr>
        <p:spPr>
          <a:xfrm>
            <a:off x="455812" y="1548457"/>
            <a:ext cx="8160893" cy="4769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1"/>
              </a:lnSpc>
              <a:spcBef>
                <a:spcPts val="17"/>
              </a:spcBef>
            </a:pPr>
            <a:endParaRPr sz="551"/>
          </a:p>
          <a:p>
            <a:pPr marR="1441375" algn="r">
              <a:lnSpc>
                <a:spcPts val="1914"/>
              </a:lnSpc>
              <a:spcBef>
                <a:spcPts val="1097"/>
              </a:spcBef>
            </a:pPr>
            <a:r>
              <a:rPr sz="2405" baseline="-1725" dirty="0">
                <a:solidFill>
                  <a:srgbClr val="FFFFFF"/>
                </a:solidFill>
                <a:latin typeface="Tahoma"/>
                <a:cs typeface="Tahoma"/>
              </a:rPr>
              <a:t>Spol</a:t>
            </a:r>
            <a:r>
              <a:rPr sz="2405" spc="-4" baseline="-1725" dirty="0">
                <a:solidFill>
                  <a:srgbClr val="FFFFFF"/>
                </a:solidFill>
                <a:latin typeface="Tahoma"/>
                <a:cs typeface="Tahoma"/>
              </a:rPr>
              <a:t>jn</a:t>
            </a:r>
            <a:r>
              <a:rPr sz="2405" baseline="-17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1603">
              <a:latin typeface="Tahoma"/>
              <a:cs typeface="Tahoma"/>
            </a:endParaRPr>
          </a:p>
          <a:p>
            <a:pPr marR="1455217" algn="r">
              <a:lnSpc>
                <a:spcPts val="1939"/>
              </a:lnSpc>
              <a:spcBef>
                <a:spcPts val="1"/>
              </a:spcBef>
            </a:pPr>
            <a:r>
              <a:rPr sz="2405" baseline="8629" dirty="0">
                <a:solidFill>
                  <a:srgbClr val="FFFFFF"/>
                </a:solidFill>
                <a:latin typeface="Tahoma"/>
                <a:cs typeface="Tahoma"/>
              </a:rPr>
              <a:t>Socijalna                                       </a:t>
            </a:r>
            <a:r>
              <a:rPr sz="2405" spc="84" baseline="86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baseline="-1725" dirty="0">
                <a:solidFill>
                  <a:srgbClr val="FFFFFF"/>
                </a:solidFill>
                <a:latin typeface="Tahoma"/>
                <a:cs typeface="Tahoma"/>
              </a:rPr>
              <a:t>faktori</a:t>
            </a:r>
            <a:endParaRPr sz="1603">
              <a:latin typeface="Tahoma"/>
              <a:cs typeface="Tahoma"/>
            </a:endParaRPr>
          </a:p>
          <a:p>
            <a:pPr marL="2707147" marR="4498831" indent="-774" algn="ctr">
              <a:lnSpc>
                <a:spcPts val="1934"/>
              </a:lnSpc>
              <a:spcBef>
                <a:spcPts val="1674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pravila ponašanja</a:t>
            </a:r>
            <a:endParaRPr sz="1603">
              <a:latin typeface="Tahoma"/>
              <a:cs typeface="Tahoma"/>
            </a:endParaRPr>
          </a:p>
          <a:p>
            <a:pPr marL="4576863">
              <a:lnSpc>
                <a:spcPct val="100585"/>
              </a:lnSpc>
              <a:spcBef>
                <a:spcPts val="743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Idea</a:t>
            </a:r>
            <a:r>
              <a:rPr sz="1603" spc="-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no                      </a:t>
            </a:r>
            <a:r>
              <a:rPr sz="1603" spc="2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Stvarno</a:t>
            </a:r>
            <a:endParaRPr sz="1603">
              <a:latin typeface="Tahoma"/>
              <a:cs typeface="Tahoma"/>
            </a:endParaRPr>
          </a:p>
          <a:p>
            <a:pPr marL="317587">
              <a:lnSpc>
                <a:spcPts val="2530"/>
              </a:lnSpc>
              <a:spcBef>
                <a:spcPts val="126"/>
              </a:spcBef>
            </a:pPr>
            <a:r>
              <a:rPr sz="2405" baseline="-5177" dirty="0">
                <a:solidFill>
                  <a:srgbClr val="FFFFFF"/>
                </a:solidFill>
                <a:latin typeface="Tahoma"/>
                <a:cs typeface="Tahoma"/>
              </a:rPr>
              <a:t>Vrednosti                                                  </a:t>
            </a:r>
            <a:r>
              <a:rPr sz="2405" spc="425" baseline="-517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baseline="15533" dirty="0">
                <a:solidFill>
                  <a:srgbClr val="FFFFFF"/>
                </a:solidFill>
                <a:latin typeface="Tahoma"/>
                <a:cs typeface="Tahoma"/>
              </a:rPr>
              <a:t>ponašanje                  </a:t>
            </a:r>
            <a:r>
              <a:rPr sz="2405" spc="360" baseline="155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baseline="15533" dirty="0">
                <a:solidFill>
                  <a:srgbClr val="FFFFFF"/>
                </a:solidFill>
                <a:latin typeface="Tahoma"/>
                <a:cs typeface="Tahoma"/>
              </a:rPr>
              <a:t>ponašanje</a:t>
            </a:r>
            <a:endParaRPr sz="1603">
              <a:latin typeface="Tahoma"/>
              <a:cs typeface="Tahoma"/>
            </a:endParaRPr>
          </a:p>
          <a:p>
            <a:pPr marL="2598177" marR="4654214" indent="-25276">
              <a:lnSpc>
                <a:spcPts val="1934"/>
              </a:lnSpc>
              <a:spcBef>
                <a:spcPts val="2209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Verovanja o</a:t>
            </a:r>
            <a:r>
              <a:rPr sz="1603" spc="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objektu</a:t>
            </a:r>
            <a:endParaRPr sz="1603">
              <a:latin typeface="Tahoma"/>
              <a:cs typeface="Tahoma"/>
            </a:endParaRPr>
          </a:p>
          <a:p>
            <a:pPr marR="1455069" algn="r">
              <a:lnSpc>
                <a:spcPts val="2536"/>
              </a:lnSpc>
              <a:spcBef>
                <a:spcPts val="918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r>
              <a:rPr sz="1603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3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1603" spc="-4" dirty="0">
                <a:solidFill>
                  <a:srgbClr val="FFFFFF"/>
                </a:solidFill>
                <a:latin typeface="Tahoma"/>
                <a:cs typeface="Tahoma"/>
              </a:rPr>
              <a:t>anj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a                                     </a:t>
            </a:r>
            <a:r>
              <a:rPr sz="1603" spc="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baseline="20711" dirty="0">
                <a:solidFill>
                  <a:srgbClr val="FFFFFF"/>
                </a:solidFill>
                <a:latin typeface="Tahoma"/>
                <a:cs typeface="Tahoma"/>
              </a:rPr>
              <a:t>faktori</a:t>
            </a:r>
            <a:endParaRPr sz="1603">
              <a:latin typeface="Tahoma"/>
              <a:cs typeface="Tahoma"/>
            </a:endParaRPr>
          </a:p>
          <a:p>
            <a:pPr marL="2477419" marR="4276038" indent="309" algn="ctr">
              <a:lnSpc>
                <a:spcPts val="1934"/>
              </a:lnSpc>
              <a:spcBef>
                <a:spcPts val="4732"/>
              </a:spcBef>
            </a:pP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Predispozicija ponašanja prema</a:t>
            </a:r>
            <a:r>
              <a:rPr sz="1603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3" dirty="0">
                <a:solidFill>
                  <a:srgbClr val="FFFFFF"/>
                </a:solidFill>
                <a:latin typeface="Tahoma"/>
                <a:cs typeface="Tahoma"/>
              </a:rPr>
              <a:t>objektu</a:t>
            </a:r>
            <a:endParaRPr sz="1603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95201025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1732" y="630058"/>
            <a:ext cx="5148375" cy="48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07"/>
              </a:lnSpc>
              <a:spcBef>
                <a:spcPts val="190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DEFINICIJA SIMBOLA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727" y="1634666"/>
            <a:ext cx="7481976" cy="4588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120974" indent="59">
              <a:lnSpc>
                <a:spcPts val="3023"/>
              </a:lnSpc>
              <a:spcBef>
                <a:spcPts val="55"/>
              </a:spcBef>
            </a:pP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Simboli</a:t>
            </a:r>
            <a:r>
              <a:rPr sz="2505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2505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objekti,</a:t>
            </a:r>
            <a:r>
              <a:rPr sz="2505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505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i="1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505" spc="-14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ili</a:t>
            </a:r>
            <a:r>
              <a:rPr sz="2505" spc="-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pokreti</a:t>
            </a:r>
            <a:r>
              <a:rPr sz="2505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koji</a:t>
            </a:r>
            <a:r>
              <a:rPr sz="2505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odr</a:t>
            </a:r>
            <a:r>
              <a:rPr sz="25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i="1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avaju, </a:t>
            </a:r>
            <a:endParaRPr sz="2505">
              <a:latin typeface="Tahoma"/>
              <a:cs typeface="Tahoma"/>
            </a:endParaRPr>
          </a:p>
          <a:p>
            <a:pPr marL="12724" marR="120974">
              <a:lnSpc>
                <a:spcPts val="3023"/>
              </a:lnSpc>
            </a:pP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i="1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vr</a:t>
            </a:r>
            <a:r>
              <a:rPr sz="2505" spc="9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i="1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uju</a:t>
            </a:r>
            <a:r>
              <a:rPr sz="2505" spc="9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505" spc="-5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prenose</a:t>
            </a:r>
            <a:r>
              <a:rPr sz="2505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zn</a:t>
            </a:r>
            <a:r>
              <a:rPr sz="25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i="1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enja</a:t>
            </a:r>
            <a:r>
              <a:rPr sz="2505" spc="4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kreirana</a:t>
            </a:r>
            <a:r>
              <a:rPr sz="2505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kognitivnim </a:t>
            </a:r>
            <a:endParaRPr sz="2505">
              <a:latin typeface="Tahoma"/>
              <a:cs typeface="Tahoma"/>
            </a:endParaRPr>
          </a:p>
          <a:p>
            <a:pPr marL="12724" marR="120974">
              <a:lnSpc>
                <a:spcPts val="3023"/>
              </a:lnSpc>
            </a:pP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elementima</a:t>
            </a:r>
            <a:r>
              <a:rPr sz="2505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kulture</a:t>
            </a:r>
            <a:r>
              <a:rPr sz="2505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505" spc="-4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koja</a:t>
            </a:r>
            <a:r>
              <a:rPr sz="2505" spc="-2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mogu</a:t>
            </a:r>
            <a:r>
              <a:rPr sz="2505" spc="-27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2505" spc="-13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iniciraju</a:t>
            </a:r>
            <a:r>
              <a:rPr sz="2505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emocije</a:t>
            </a:r>
            <a:r>
              <a:rPr sz="2505" spc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ili </a:t>
            </a:r>
            <a:endParaRPr sz="2505">
              <a:latin typeface="Tahoma"/>
              <a:cs typeface="Tahoma"/>
            </a:endParaRPr>
          </a:p>
          <a:p>
            <a:pPr marL="12724" marR="120974">
              <a:lnSpc>
                <a:spcPts val="3023"/>
              </a:lnSpc>
            </a:pP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akcije</a:t>
            </a:r>
            <a:r>
              <a:rPr sz="2505" spc="-2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kod</a:t>
            </a:r>
            <a:r>
              <a:rPr sz="2505" spc="-1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i="1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lanova</a:t>
            </a:r>
            <a:r>
              <a:rPr sz="2505" spc="-3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5" dirty="0">
                <a:solidFill>
                  <a:srgbClr val="FFFFFF"/>
                </a:solidFill>
                <a:latin typeface="Tahoma"/>
                <a:cs typeface="Tahoma"/>
              </a:rPr>
              <a:t>organizacije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405">
              <a:latin typeface="Tahoma"/>
              <a:cs typeface="Tahoma"/>
            </a:endParaRPr>
          </a:p>
          <a:p>
            <a:pPr marL="12880" marR="550984">
              <a:lnSpc>
                <a:spcPts val="2585"/>
              </a:lnSpc>
              <a:spcBef>
                <a:spcPts val="35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Simbol je stvar koja predstavlja ideju (maslinova gran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ica, srp i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ek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), fiz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ka pojava koja nosi neko zna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enje</a:t>
            </a:r>
            <a:endParaRPr sz="2405">
              <a:latin typeface="Tahoma"/>
              <a:cs typeface="Tahoma"/>
            </a:endParaRPr>
          </a:p>
          <a:p>
            <a:pPr marL="13186" indent="-305">
              <a:lnSpc>
                <a:spcPts val="2595"/>
              </a:lnSpc>
              <a:spcBef>
                <a:spcPts val="577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Simboli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su sve ono 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to se m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detektovati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ulima:ono što se vidi,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uje, oseti, namir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2405">
              <a:latin typeface="Tahoma"/>
              <a:cs typeface="Tahoma"/>
            </a:endParaRPr>
          </a:p>
          <a:p>
            <a:pPr marL="12880" marR="688128">
              <a:lnSpc>
                <a:spcPts val="2595"/>
              </a:lnSpc>
              <a:spcBef>
                <a:spcPts val="573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Simboli manifestuju zn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enja i pom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lanovima organizacije da ih kreiraju</a:t>
            </a:r>
            <a:endParaRPr sz="2405">
              <a:latin typeface="Tahoma"/>
              <a:cs typeface="Tahoma"/>
            </a:endParaRPr>
          </a:p>
          <a:p>
            <a:pPr marL="12880" marR="25142">
              <a:lnSpc>
                <a:spcPts val="2585"/>
              </a:lnSpc>
              <a:spcBef>
                <a:spcPts val="58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Simboli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imaju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zn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enje za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lanove organizacije a ne za autsajdere (vrata na</a:t>
            </a:r>
            <a:r>
              <a:rPr sz="2405" spc="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školi)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350" y="1706167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350" y="3096344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350" y="4156725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50" y="4888075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50" y="5620189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55410162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4573" y="615553"/>
            <a:ext cx="4704344" cy="48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07"/>
              </a:lnSpc>
              <a:spcBef>
                <a:spcPts val="190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FUNKCIJE SIMBOLA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2" y="1715719"/>
            <a:ext cx="5888235" cy="4144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54472">
              <a:lnSpc>
                <a:spcPts val="3021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Manifestacija zn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505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Usmeravanje pon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šanja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64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Omogu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avanj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komunikacije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656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Integracija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936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Socijalizacija</a:t>
            </a:r>
            <a:endParaRPr sz="2805">
              <a:latin typeface="Tahoma"/>
              <a:cs typeface="Tahoma"/>
            </a:endParaRPr>
          </a:p>
          <a:p>
            <a:pPr marL="12724" marR="36633">
              <a:lnSpc>
                <a:spcPct val="100585"/>
              </a:lnSpc>
              <a:spcBef>
                <a:spcPts val="996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Odre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đ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ivanje granica organizacione</a:t>
            </a:r>
            <a:endParaRPr sz="2805">
              <a:latin typeface="Tahoma"/>
              <a:cs typeface="Tahoma"/>
            </a:endParaRPr>
          </a:p>
          <a:p>
            <a:pPr marL="12724">
              <a:lnSpc>
                <a:spcPct val="100585"/>
              </a:lnSpc>
              <a:spcBef>
                <a:spcPts val="99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ivanje organizacione kulture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993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Promene organizacione kulture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24334" y="4364002"/>
            <a:ext cx="1171172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kulture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65916368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64602" y="630058"/>
            <a:ext cx="3882468" cy="48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07"/>
              </a:lnSpc>
              <a:spcBef>
                <a:spcPts val="190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VRSTE SIMBOLA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313" y="2003526"/>
            <a:ext cx="6859789" cy="811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Semanti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simbol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b="1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jezik, 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argo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mitovi,</a:t>
            </a:r>
            <a:endParaRPr sz="2805">
              <a:latin typeface="Tahoma"/>
              <a:cs typeface="Tahoma"/>
            </a:endParaRPr>
          </a:p>
          <a:p>
            <a:pPr marL="356199" marR="54472">
              <a:lnSpc>
                <a:spcPts val="3371"/>
              </a:lnSpc>
              <a:spcBef>
                <a:spcPts val="17"/>
              </a:spcBef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metafore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0156" y="2003527"/>
            <a:ext cx="963122" cy="388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pri</a:t>
            </a:r>
            <a:r>
              <a:rPr sz="2805" spc="19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e,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13" y="3459356"/>
            <a:ext cx="7121471" cy="810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Bihejvioristi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simboli: rituali i ceremonije,</a:t>
            </a:r>
            <a:endParaRPr sz="2805">
              <a:latin typeface="Tahoma"/>
              <a:cs typeface="Tahoma"/>
            </a:endParaRPr>
          </a:p>
          <a:p>
            <a:pPr marL="354773" marR="54472">
              <a:lnSpc>
                <a:spcPts val="3360"/>
              </a:lnSpc>
              <a:spcBef>
                <a:spcPts val="16"/>
              </a:spcBef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obrasci pon</a:t>
            </a:r>
            <a:r>
              <a:rPr sz="4208" spc="4" baseline="-197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šanja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13" y="4915950"/>
            <a:ext cx="7393236" cy="814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Materijalni simboli: spoljni i unutra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nj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izgled</a:t>
            </a:r>
            <a:endParaRPr sz="2805">
              <a:latin typeface="Tahoma"/>
              <a:cs typeface="Tahoma"/>
            </a:endParaRPr>
          </a:p>
          <a:p>
            <a:pPr marL="355129" marR="53479">
              <a:lnSpc>
                <a:spcPts val="3366"/>
              </a:lnSpc>
              <a:spcBef>
                <a:spcPts val="18"/>
              </a:spcBef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prostorij</a:t>
            </a:r>
            <a:r>
              <a:rPr sz="4208" spc="4" baseline="-197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, logotip, </a:t>
            </a:r>
            <a:r>
              <a:rPr sz="4208" spc="4" baseline="-1972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208" spc="4" baseline="-207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in obl</a:t>
            </a:r>
            <a:r>
              <a:rPr sz="4208" spc="4" baseline="-197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208" spc="4" baseline="-207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enja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5874885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8585" y="628394"/>
            <a:ext cx="7755569" cy="492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57"/>
              </a:lnSpc>
              <a:spcBef>
                <a:spcPts val="192"/>
              </a:spcBef>
            </a:pP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SEMANT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spc="-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KI SIMBOLI - </a:t>
            </a:r>
            <a:r>
              <a:rPr sz="3607" b="1" spc="4" dirty="0">
                <a:solidFill>
                  <a:srgbClr val="FFFFCB"/>
                </a:solidFill>
                <a:latin typeface="Arial"/>
                <a:cs typeface="Arial"/>
              </a:rPr>
              <a:t>Ž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ARGON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2885" y="1649060"/>
            <a:ext cx="6926641" cy="1726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156010">
              <a:lnSpc>
                <a:spcPts val="2585"/>
              </a:lnSpc>
              <a:spcBef>
                <a:spcPts val="154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„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argon je posebna vrsta jezika koji se koristi u </a:t>
            </a:r>
            <a:r>
              <a:rPr sz="2405" dirty="0" err="1" smtClean="0">
                <a:solidFill>
                  <a:srgbClr val="FFFFFF"/>
                </a:solidFill>
                <a:latin typeface="Tahoma"/>
                <a:cs typeface="Tahoma"/>
              </a:rPr>
              <a:t>organizac</a:t>
            </a:r>
            <a:r>
              <a:rPr lang="sr-Latn-RS" sz="240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dirty="0" err="1" smtClean="0">
                <a:solidFill>
                  <a:srgbClr val="FFFFFF"/>
                </a:solidFill>
                <a:latin typeface="Tahoma"/>
                <a:cs typeface="Tahoma"/>
              </a:rPr>
              <a:t>ji</a:t>
            </a:r>
            <a:r>
              <a:rPr sz="24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koji uglavnom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ne razumeju ljudi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van organizacije jer re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nose i neka druga zn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enja u odnosu na uob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ajena.“</a:t>
            </a:r>
            <a:endParaRPr sz="2405" dirty="0">
              <a:latin typeface="Tahoma"/>
              <a:cs typeface="Tahoma"/>
            </a:endParaRPr>
          </a:p>
          <a:p>
            <a:pPr marL="12724">
              <a:lnSpc>
                <a:spcPct val="100585"/>
              </a:lnSpc>
              <a:spcBef>
                <a:spcPts val="125"/>
              </a:spcBef>
            </a:pP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argon nastaje kada u nekoj situaciji odr</a:t>
            </a:r>
            <a:r>
              <a:rPr sz="2405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đena re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endParaRPr sz="2405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350" y="1706167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350" y="3096344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885" y="3368115"/>
            <a:ext cx="3457816" cy="659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29" indent="-305">
              <a:lnSpc>
                <a:spcPts val="2585"/>
              </a:lnSpc>
              <a:spcBef>
                <a:spcPts val="154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dobije ponese neko novo izvorno ( “gazda”, 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tata”)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5340" y="3368115"/>
            <a:ext cx="3416136" cy="33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5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zn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enje koje prevazilazi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885" y="4099619"/>
            <a:ext cx="7709731" cy="1067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887954">
              <a:lnSpc>
                <a:spcPts val="2585"/>
              </a:lnSpc>
              <a:spcBef>
                <a:spcPts val="154"/>
              </a:spcBef>
            </a:pP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argon manifestuje zn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enja i omog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uje njihovu komunikaciju</a:t>
            </a:r>
            <a:endParaRPr sz="2405">
              <a:latin typeface="Tahoma"/>
              <a:cs typeface="Tahoma"/>
            </a:endParaRPr>
          </a:p>
          <a:p>
            <a:pPr marL="12724">
              <a:lnSpc>
                <a:spcPct val="100585"/>
              </a:lnSpc>
              <a:spcBef>
                <a:spcPts val="116"/>
              </a:spcBef>
            </a:pP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argon kreira jedinstvenost kulture i time kreira identitet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350" y="4156725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350" y="4888075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885" y="5160763"/>
            <a:ext cx="5243062" cy="659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85"/>
              </a:lnSpc>
              <a:spcBef>
                <a:spcPts val="154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socijalne grupe ili organizacije </a:t>
            </a:r>
            <a:r>
              <a:rPr sz="2405" spc="-14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argon zemunaca)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2883" y="5160764"/>
            <a:ext cx="2082804" cy="33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5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mladih,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argon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885" y="5892112"/>
            <a:ext cx="7208902" cy="659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5"/>
              </a:lnSpc>
              <a:spcBef>
                <a:spcPts val="144"/>
              </a:spcBef>
            </a:pP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argon nosi i emocije (adresa: 666 5th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Avenu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sic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sic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sic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umesto six, six,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50" y="5949219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85917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SISTEMATIZACIJA TEORIJA ORGANIZACIJE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27088" y="6021388"/>
            <a:ext cx="28082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19/20 vek Klacična teorija organizacije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195513" y="5013325"/>
            <a:ext cx="28082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1940. Kvantitativna teorija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76375" y="5516563"/>
            <a:ext cx="28082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1930. Škola međuljudskih odnosa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771775" y="4508500"/>
            <a:ext cx="28082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1960. Sistemska teorija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492500" y="4005263"/>
            <a:ext cx="28082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1970. Situaciona teorija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211638" y="3500438"/>
            <a:ext cx="2808287" cy="503237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1980. Bihejvioristička teorija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4932363" y="2997200"/>
            <a:ext cx="28082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1990. Procesna teerija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5651500" y="2492375"/>
            <a:ext cx="28082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1995. Teorija kulturnog sklada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 rot="-2212534">
            <a:off x="-79375" y="3514725"/>
            <a:ext cx="6059488" cy="671513"/>
          </a:xfrm>
          <a:prstGeom prst="rightArrow">
            <a:avLst>
              <a:gd name="adj1" fmla="val 50000"/>
              <a:gd name="adj2" fmla="val 2255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7229" y="650321"/>
            <a:ext cx="7392846" cy="440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36"/>
              </a:lnSpc>
              <a:spcBef>
                <a:spcPts val="171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SEMANT</a:t>
            </a:r>
            <a:r>
              <a:rPr sz="3206" b="1" spc="9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206" b="1" spc="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K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206" b="1" spc="-210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SIMBOL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206" b="1" spc="-144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-</a:t>
            </a:r>
            <a:r>
              <a:rPr sz="3206" b="1" spc="-13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METAFORE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425" y="1652356"/>
            <a:ext cx="7766592" cy="4490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15" indent="356">
              <a:lnSpc>
                <a:spcPts val="3026"/>
              </a:lnSpc>
              <a:spcBef>
                <a:spcPts val="156"/>
              </a:spcBef>
            </a:pP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Metafore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: primena r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na pojam koji ih in</a:t>
            </a:r>
            <a:r>
              <a:rPr sz="28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ne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ozna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avaju kako bi se sugerisala komparacija sa</a:t>
            </a:r>
            <a:endParaRPr sz="2805" dirty="0">
              <a:latin typeface="Tahoma"/>
              <a:cs typeface="Tahoma"/>
            </a:endParaRPr>
          </a:p>
          <a:p>
            <a:pPr marL="17715" marR="52068">
              <a:lnSpc>
                <a:spcPts val="3021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nekim drugim pojmom</a:t>
            </a:r>
            <a:endParaRPr sz="2805" dirty="0">
              <a:latin typeface="Tahoma"/>
              <a:cs typeface="Tahoma"/>
            </a:endParaRPr>
          </a:p>
          <a:p>
            <a:pPr marL="17002" marR="315410" indent="1069">
              <a:lnSpc>
                <a:spcPct val="99781"/>
              </a:lnSpc>
              <a:spcBef>
                <a:spcPts val="194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Organizacija: porodica, m</a:t>
            </a:r>
            <a:r>
              <a:rPr sz="2805" spc="-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šina,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piramida,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pijac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Vo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nja bez lampice za benzin i ulj</a:t>
            </a:r>
            <a:r>
              <a:rPr sz="2805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Efekat dimnjaka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Kave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ptic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spc="-9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Titani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2805" dirty="0">
              <a:latin typeface="Tahoma"/>
              <a:cs typeface="Tahoma"/>
            </a:endParaRPr>
          </a:p>
          <a:p>
            <a:pPr marL="13080" marR="479808" indent="2139">
              <a:lnSpc>
                <a:spcPts val="3046"/>
              </a:lnSpc>
              <a:spcBef>
                <a:spcPts val="157"/>
              </a:spcBef>
            </a:pP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Kuplera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ka i dudinj</a:t>
            </a:r>
            <a:r>
              <a:rPr sz="2805" spc="-9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Preduze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kao partija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aha sa pionima,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kraljem, lovcem i</a:t>
            </a:r>
            <a:endParaRPr sz="2805" dirty="0">
              <a:latin typeface="Tahoma"/>
              <a:cs typeface="Tahoma"/>
            </a:endParaRPr>
          </a:p>
          <a:p>
            <a:pPr marL="12724" marR="52068">
              <a:lnSpc>
                <a:spcPts val="2996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topom, 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rtvovanjem figura, rokadom”</a:t>
            </a:r>
            <a:endParaRPr sz="2805" dirty="0">
              <a:latin typeface="Tahoma"/>
              <a:cs typeface="Tahoma"/>
            </a:endParaRPr>
          </a:p>
          <a:p>
            <a:pPr marL="18071" marR="826606">
              <a:lnSpc>
                <a:spcPts val="3026"/>
              </a:lnSpc>
              <a:spcBef>
                <a:spcPts val="718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Uloga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metafora u kreiranju, komuniciranju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promeni kulture</a:t>
            </a:r>
            <a:endParaRPr sz="2805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313" y="1721018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13" y="2963855"/>
            <a:ext cx="276481" cy="773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  <a:p>
            <a:pPr marL="12724">
              <a:lnSpc>
                <a:spcPct val="92488"/>
              </a:lnSpc>
              <a:spcBef>
                <a:spcPts val="112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13" y="5444949"/>
            <a:ext cx="276481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5375738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3461" y="628394"/>
            <a:ext cx="7347957" cy="1190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305">
              <a:lnSpc>
                <a:spcPts val="3857"/>
              </a:lnSpc>
              <a:spcBef>
                <a:spcPts val="192"/>
              </a:spcBef>
            </a:pP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SEMANT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spc="-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KI SIMBOLI - </a:t>
            </a: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PR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E</a:t>
            </a:r>
            <a:endParaRPr sz="3607">
              <a:latin typeface="Tahoma"/>
              <a:cs typeface="Tahoma"/>
            </a:endParaRPr>
          </a:p>
          <a:p>
            <a:pPr marL="12724" marR="69986">
              <a:lnSpc>
                <a:spcPct val="100585"/>
              </a:lnSpc>
              <a:spcBef>
                <a:spcPts val="1886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Pri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imaju dva elementa: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2" y="1498864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104" y="1846021"/>
            <a:ext cx="7201246" cy="4679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544" indent="-285834">
              <a:lnSpc>
                <a:spcPts val="2998"/>
              </a:lnSpc>
              <a:spcBef>
                <a:spcPts val="19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narativ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opis događaj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, set sekvenci koji uklj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uje </a:t>
            </a:r>
            <a:endParaRPr sz="2405">
              <a:latin typeface="Tahoma"/>
              <a:cs typeface="Tahoma"/>
            </a:endParaRPr>
          </a:p>
          <a:p>
            <a:pPr marL="413544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glavne uloge u pr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i)</a:t>
            </a:r>
            <a:endParaRPr sz="2405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zna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enje ili poruka koju pr</a:t>
            </a:r>
            <a:r>
              <a:rPr sz="2405" spc="-1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 nosi.</a:t>
            </a:r>
            <a:endParaRPr sz="2405">
              <a:latin typeface="Tahoma"/>
              <a:cs typeface="Tahoma"/>
            </a:endParaRPr>
          </a:p>
          <a:p>
            <a:pPr marL="12724" marR="405131" indent="356">
              <a:lnSpc>
                <a:spcPts val="3434"/>
              </a:lnSpc>
              <a:spcBef>
                <a:spcPts val="578"/>
              </a:spcBef>
            </a:pP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Pri</a:t>
            </a:r>
            <a:r>
              <a:rPr sz="2805" spc="-4" dirty="0">
                <a:solidFill>
                  <a:srgbClr val="F9FC00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9FC00"/>
                </a:solidFill>
                <a:latin typeface="Tahoma"/>
                <a:cs typeface="Tahoma"/>
              </a:rPr>
              <a:t>e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imaju osnovnu funkciju da 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lanovima </a:t>
            </a:r>
            <a:endParaRPr sz="2805">
              <a:latin typeface="Tahoma"/>
              <a:cs typeface="Tahoma"/>
            </a:endParaRPr>
          </a:p>
          <a:p>
            <a:pPr marL="12724" marR="405131">
              <a:lnSpc>
                <a:spcPts val="3385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organizacije prenose</a:t>
            </a:r>
            <a:endParaRPr sz="2805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Osnovne pretpostavke, vrednosti i verovanja</a:t>
            </a:r>
            <a:endParaRPr sz="2405">
              <a:latin typeface="Tahoma"/>
              <a:cs typeface="Tahoma"/>
            </a:endParaRPr>
          </a:p>
          <a:p>
            <a:pPr marL="127709" marR="42812">
              <a:lnSpc>
                <a:spcPts val="2880"/>
              </a:lnSpc>
              <a:spcBef>
                <a:spcPts val="143"/>
              </a:spcBef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Formalna i neformalna pravila pon</a:t>
            </a:r>
            <a:r>
              <a:rPr sz="3607" spc="-19" baseline="-1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šanja</a:t>
            </a:r>
            <a:endParaRPr sz="2405">
              <a:latin typeface="Tahoma"/>
              <a:cs typeface="Tahoma"/>
            </a:endParaRPr>
          </a:p>
          <a:p>
            <a:pPr marL="413850" marR="67750" indent="-286140">
              <a:lnSpc>
                <a:spcPts val="2998"/>
              </a:lnSpc>
              <a:spcBef>
                <a:spcPts val="322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Konsekvence prihvatanja ili odstupanja od pravila </a:t>
            </a:r>
            <a:endParaRPr sz="2405">
              <a:latin typeface="Tahoma"/>
              <a:cs typeface="Tahoma"/>
            </a:endParaRPr>
          </a:p>
          <a:p>
            <a:pPr marL="413850" marR="67750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ponašanja (nagrade i kazne)</a:t>
            </a:r>
            <a:endParaRPr sz="2405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Status pojedinaca i grupa u organizaciji</a:t>
            </a:r>
            <a:endParaRPr sz="2405">
              <a:latin typeface="Tahoma"/>
              <a:cs typeface="Tahoma"/>
            </a:endParaRPr>
          </a:p>
          <a:p>
            <a:pPr marL="13080" marR="42812">
              <a:lnSpc>
                <a:spcPts val="3376"/>
              </a:lnSpc>
              <a:spcBef>
                <a:spcPts val="168"/>
              </a:spcBef>
            </a:pPr>
            <a:r>
              <a:rPr sz="4208" baseline="-1972" dirty="0">
                <a:solidFill>
                  <a:srgbClr val="F9FC00"/>
                </a:solidFill>
                <a:latin typeface="Tahoma"/>
                <a:cs typeface="Tahoma"/>
              </a:rPr>
              <a:t>Primeri:</a:t>
            </a:r>
            <a:endParaRPr sz="2805">
              <a:latin typeface="Tahoma"/>
              <a:cs typeface="Tahoma"/>
            </a:endParaRPr>
          </a:p>
          <a:p>
            <a:pPr marL="127709" marR="42812">
              <a:lnSpc>
                <a:spcPts val="2870"/>
              </a:lnSpc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9FC00"/>
                </a:solidFill>
                <a:latin typeface="Tahoma"/>
                <a:cs typeface="Tahoma"/>
              </a:rPr>
              <a:t>McDonald</a:t>
            </a:r>
            <a:r>
              <a:rPr sz="3607" spc="9" baseline="-1150" dirty="0">
                <a:solidFill>
                  <a:srgbClr val="F9FC00"/>
                </a:solidFill>
                <a:latin typeface="Tahoma"/>
                <a:cs typeface="Tahoma"/>
              </a:rPr>
              <a:t>s</a:t>
            </a:r>
            <a:r>
              <a:rPr sz="3607" baseline="-1150" dirty="0">
                <a:solidFill>
                  <a:srgbClr val="F9FC00"/>
                </a:solidFill>
                <a:latin typeface="Tahoma"/>
                <a:cs typeface="Tahoma"/>
              </a:rPr>
              <a:t>: </a:t>
            </a:r>
            <a:r>
              <a:rPr sz="3607" baseline="-1207" dirty="0">
                <a:solidFill>
                  <a:srgbClr val="F9FC00"/>
                </a:solidFill>
                <a:latin typeface="Arial"/>
                <a:cs typeface="Arial"/>
              </a:rPr>
              <a:t>č</a:t>
            </a:r>
            <a:r>
              <a:rPr sz="3607" baseline="-1150" dirty="0">
                <a:solidFill>
                  <a:srgbClr val="F9FC00"/>
                </a:solidFill>
                <a:latin typeface="Tahoma"/>
                <a:cs typeface="Tahoma"/>
              </a:rPr>
              <a:t>isto</a:t>
            </a:r>
            <a:r>
              <a:rPr sz="3607" baseline="-1207" dirty="0">
                <a:solidFill>
                  <a:srgbClr val="F9FC00"/>
                </a:solidFill>
                <a:latin typeface="Arial"/>
                <a:cs typeface="Arial"/>
              </a:rPr>
              <a:t>ć</a:t>
            </a:r>
            <a:r>
              <a:rPr sz="3607" baseline="-1150" dirty="0">
                <a:solidFill>
                  <a:srgbClr val="F9FC00"/>
                </a:solidFill>
                <a:latin typeface="Tahoma"/>
                <a:cs typeface="Tahoma"/>
              </a:rPr>
              <a:t>a je vrhunska vrednost</a:t>
            </a:r>
            <a:endParaRPr sz="2405">
              <a:latin typeface="Tahoma"/>
              <a:cs typeface="Tahoma"/>
            </a:endParaRPr>
          </a:p>
          <a:p>
            <a:pPr marL="127709" marR="42812">
              <a:lnSpc>
                <a:spcPts val="2875"/>
              </a:lnSpc>
              <a:spcBef>
                <a:spcPts val="0"/>
              </a:spcBef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343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9FC00"/>
                </a:solidFill>
                <a:latin typeface="Tahoma"/>
                <a:cs typeface="Tahoma"/>
              </a:rPr>
              <a:t>Velefarm: usluga kupcima je vrhunska vrednost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1758" y="1846020"/>
            <a:ext cx="141032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2" y="2950877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0002" y="5476249"/>
            <a:ext cx="276481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65724295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9219" y="628394"/>
            <a:ext cx="7115767" cy="49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57"/>
              </a:lnSpc>
              <a:spcBef>
                <a:spcPts val="192"/>
              </a:spcBef>
            </a:pP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SEMANT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spc="-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KI SIMBOL</a:t>
            </a:r>
            <a:r>
              <a:rPr sz="3607" b="1" spc="9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- </a:t>
            </a: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PR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E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313" y="1464557"/>
            <a:ext cx="3261212" cy="1629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129" marR="33812" indent="-342405">
              <a:lnSpc>
                <a:spcPts val="3026"/>
              </a:lnSpc>
              <a:spcBef>
                <a:spcPts val="156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Pri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ne samo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to prenose vrednosti</a:t>
            </a:r>
            <a:endParaRPr sz="2805">
              <a:latin typeface="Tahoma"/>
              <a:cs typeface="Tahoma"/>
            </a:endParaRPr>
          </a:p>
          <a:p>
            <a:pPr marL="354416" marR="54472">
              <a:lnSpc>
                <a:spcPts val="3021"/>
              </a:lnSpc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socijalizacije</a:t>
            </a:r>
            <a:endParaRPr sz="2805">
              <a:latin typeface="Tahoma"/>
              <a:cs typeface="Tahoma"/>
            </a:endParaRPr>
          </a:p>
          <a:p>
            <a:pPr marL="12724">
              <a:lnSpc>
                <a:spcPct val="100585"/>
              </a:lnSpc>
              <a:spcBef>
                <a:spcPts val="154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Ipak, u pr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ama iz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7383" y="1464556"/>
            <a:ext cx="4011490" cy="773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odr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avaju ve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ć </a:t>
            </a:r>
            <a:r>
              <a:rPr sz="2805" spc="-68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uvaju i</a:t>
            </a:r>
            <a:endParaRPr sz="2805">
              <a:latin typeface="Tahoma"/>
              <a:cs typeface="Tahoma"/>
            </a:endParaRPr>
          </a:p>
          <a:p>
            <a:pPr marL="16182" marR="54472">
              <a:lnSpc>
                <a:spcPts val="3031"/>
              </a:lnSpc>
              <a:spcBef>
                <a:spcPts val="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– pri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kao sredstvo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286" y="2705104"/>
            <a:ext cx="4011904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raznih organizacija mogu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7189" y="2705104"/>
            <a:ext cx="425833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2416" y="3089782"/>
            <a:ext cx="7128610" cy="353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42812">
              <a:lnSpc>
                <a:spcPts val="3021"/>
              </a:lnSpc>
              <a:spcBef>
                <a:spcPts val="150"/>
              </a:spcBef>
            </a:pP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isti narativi i tip</a:t>
            </a:r>
            <a:r>
              <a:rPr sz="2805" spc="-1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ne teme:</a:t>
            </a:r>
            <a:endParaRPr sz="2805" dirty="0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  <a:spcBef>
                <a:spcPts val="9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“kršenje pravil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”,</a:t>
            </a:r>
            <a:endParaRPr sz="2405" dirty="0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kada </a:t>
            </a:r>
            <a:r>
              <a:rPr sz="2405" spc="-7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5" dirty="0" err="1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 err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 err="1" smtClean="0">
                <a:solidFill>
                  <a:srgbClr val="FFFFFF"/>
                </a:solidFill>
                <a:latin typeface="Tahoma"/>
                <a:cs typeface="Tahoma"/>
              </a:rPr>
              <a:t>zapos</a:t>
            </a:r>
            <a:r>
              <a:rPr lang="sr-Latn-RS" sz="240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5" dirty="0" err="1" smtClean="0">
                <a:solidFill>
                  <a:srgbClr val="FFFFFF"/>
                </a:solidFill>
                <a:latin typeface="Tahoma"/>
                <a:cs typeface="Tahoma"/>
              </a:rPr>
              <a:t>eni</a:t>
            </a:r>
            <a:r>
              <a:rPr sz="24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biti otp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šten,</a:t>
            </a:r>
            <a:endParaRPr sz="2405" dirty="0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  <a:spcBef>
                <a:spcPts val="25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da li se ob</a:t>
            </a:r>
            <a:r>
              <a:rPr sz="2405" spc="-1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an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ovek mo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popeti na vrh,</a:t>
            </a:r>
            <a:endParaRPr sz="2405" dirty="0">
              <a:latin typeface="Tahoma"/>
              <a:cs typeface="Tahoma"/>
            </a:endParaRPr>
          </a:p>
          <a:p>
            <a:pPr marL="413850" indent="-286140">
              <a:lnSpc>
                <a:spcPts val="2595"/>
              </a:lnSpc>
              <a:spcBef>
                <a:spcPts val="711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da li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organizacija pom</a:t>
            </a:r>
            <a:r>
              <a:rPr sz="2405" spc="-1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zaposlenom ako ovaj zapadne u teško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e,</a:t>
            </a:r>
            <a:endParaRPr sz="2405" dirty="0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  <a:spcBef>
                <a:spcPts val="11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kako rukovodioci reaguju na gr</a:t>
            </a:r>
            <a:r>
              <a:rPr sz="2405" spc="-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ške,</a:t>
            </a:r>
            <a:endParaRPr sz="2405" dirty="0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da li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su rukovodioci humani,</a:t>
            </a:r>
            <a:endParaRPr sz="2405" dirty="0">
              <a:latin typeface="Tahoma"/>
              <a:cs typeface="Tahoma"/>
            </a:endParaRPr>
          </a:p>
          <a:p>
            <a:pPr marL="127709" marR="42812">
              <a:lnSpc>
                <a:spcPct val="100585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kako se organizacija bori sa t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eš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ama</a:t>
            </a:r>
            <a:endParaRPr sz="240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20298314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2099" y="628394"/>
            <a:ext cx="8095079" cy="5730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42812">
              <a:lnSpc>
                <a:spcPts val="3857"/>
              </a:lnSpc>
              <a:spcBef>
                <a:spcPts val="192"/>
              </a:spcBef>
            </a:pP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SEMANT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spc="-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KI SIMBOLI – MITOVI</a:t>
            </a:r>
            <a:endParaRPr sz="3607">
              <a:latin typeface="Tahoma"/>
              <a:cs typeface="Tahoma"/>
            </a:endParaRPr>
          </a:p>
          <a:p>
            <a:pPr marL="123897" marR="279593" indent="305">
              <a:lnSpc>
                <a:spcPts val="2902"/>
              </a:lnSpc>
              <a:spcBef>
                <a:spcPts val="1530"/>
              </a:spcBef>
            </a:pP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Mitov</a:t>
            </a:r>
            <a:r>
              <a:rPr sz="2405" spc="-4" dirty="0">
                <a:solidFill>
                  <a:srgbClr val="F9FC00"/>
                </a:solidFill>
                <a:latin typeface="Tahoma"/>
                <a:cs typeface="Tahoma"/>
              </a:rPr>
              <a:t>i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: organizacione fikcije koje su kreirane i od</a:t>
            </a:r>
            <a:r>
              <a:rPr sz="2405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avane </a:t>
            </a:r>
            <a:endParaRPr sz="2405">
              <a:latin typeface="Tahoma"/>
              <a:cs typeface="Tahoma"/>
            </a:endParaRPr>
          </a:p>
          <a:p>
            <a:pPr marL="123897" marR="279593">
              <a:lnSpc>
                <a:spcPts val="2943"/>
              </a:lnSpc>
              <a:spcBef>
                <a:spcPts val="24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da bi se opravdala i 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vrstila organizaciona kultura, </a:t>
            </a:r>
            <a:endParaRPr sz="2405">
              <a:latin typeface="Tahoma"/>
              <a:cs typeface="Tahoma"/>
            </a:endParaRPr>
          </a:p>
          <a:p>
            <a:pPr marL="123897" marR="279593">
              <a:lnSpc>
                <a:spcPts val="2902"/>
              </a:lnSpc>
              <a:spcBef>
                <a:spcPts val="252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nepotvrđena verovanja o nekom dog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đaju,</a:t>
            </a:r>
            <a:endParaRPr sz="2405">
              <a:latin typeface="Tahoma"/>
              <a:cs typeface="Tahoma"/>
            </a:endParaRPr>
          </a:p>
          <a:p>
            <a:pPr marL="123591" marR="850282" indent="610">
              <a:lnSpc>
                <a:spcPts val="2902"/>
              </a:lnSpc>
              <a:spcBef>
                <a:spcPts val="845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Mitovi racionalizuju i opravdavaju pr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šle, sada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nje ili </a:t>
            </a:r>
            <a:endParaRPr sz="2405">
              <a:latin typeface="Tahoma"/>
              <a:cs typeface="Tahoma"/>
            </a:endParaRPr>
          </a:p>
          <a:p>
            <a:pPr marL="123591" marR="850282">
              <a:lnSpc>
                <a:spcPts val="2943"/>
              </a:lnSpc>
              <a:spcBef>
                <a:spcPts val="257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budu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postupke i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akcij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– konsultantski “mit o </a:t>
            </a:r>
            <a:endParaRPr sz="2405">
              <a:latin typeface="Tahoma"/>
              <a:cs typeface="Tahoma"/>
            </a:endParaRPr>
          </a:p>
          <a:p>
            <a:pPr marL="123591" marR="850282">
              <a:lnSpc>
                <a:spcPts val="2902"/>
              </a:lnSpc>
              <a:spcBef>
                <a:spcPts val="261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ekspertima” i “primeni nauke”</a:t>
            </a:r>
            <a:endParaRPr sz="2405">
              <a:latin typeface="Tahoma"/>
              <a:cs typeface="Tahoma"/>
            </a:endParaRPr>
          </a:p>
          <a:p>
            <a:pPr marL="124049" marR="53193" indent="152">
              <a:lnSpc>
                <a:spcPts val="2943"/>
              </a:lnSpc>
              <a:spcBef>
                <a:spcPts val="845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Mitovi poma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 da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razumeju odnosi uzroka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posledice </a:t>
            </a:r>
            <a:endParaRPr sz="2405">
              <a:latin typeface="Tahoma"/>
              <a:cs typeface="Tahoma"/>
            </a:endParaRPr>
          </a:p>
          <a:p>
            <a:pPr marL="124049" marR="53193">
              <a:lnSpc>
                <a:spcPts val="2902"/>
              </a:lnSpc>
              <a:spcBef>
                <a:spcPts val="261"/>
              </a:spcBef>
            </a:pP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kad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 nema dovoljno informacija i zbivanja u promenljivom </a:t>
            </a:r>
            <a:endParaRPr sz="2405">
              <a:latin typeface="Tahoma"/>
              <a:cs typeface="Tahoma"/>
            </a:endParaRPr>
          </a:p>
          <a:p>
            <a:pPr marL="124049" marR="53193">
              <a:lnSpc>
                <a:spcPts val="2943"/>
              </a:lnSpc>
              <a:spcBef>
                <a:spcPts val="257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svetu i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tak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 ih 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ine podobnim za predvidjanje i kontrolu </a:t>
            </a:r>
            <a:endParaRPr sz="2405">
              <a:latin typeface="Tahoma"/>
              <a:cs typeface="Tahoma"/>
            </a:endParaRPr>
          </a:p>
          <a:p>
            <a:pPr marL="124049" marR="53193">
              <a:lnSpc>
                <a:spcPts val="2943"/>
              </a:lnSpc>
              <a:spcBef>
                <a:spcPts val="261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(teorija zavere) – “mit o svemogu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oj d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av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405">
              <a:latin typeface="Tahoma"/>
              <a:cs typeface="Tahoma"/>
            </a:endParaRPr>
          </a:p>
          <a:p>
            <a:pPr marL="124203">
              <a:lnSpc>
                <a:spcPct val="109375"/>
              </a:lnSpc>
              <a:spcBef>
                <a:spcPts val="141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Mitovi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sl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da opravdaju n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ije interese 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poziciju mo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–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mit o m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ili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kompetencijama rukovodstv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38" y="1433629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38" y="2713873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38" y="3994118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0038" y="5676682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41196158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24047" y="628394"/>
            <a:ext cx="6563980" cy="49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57"/>
              </a:lnSpc>
              <a:spcBef>
                <a:spcPts val="192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BIHEVIORIST</a:t>
            </a: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607" b="1" spc="-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KI SIMBOLI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313" y="1652356"/>
            <a:ext cx="7766610" cy="1243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Pon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anje 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lanova organizacije je istovremeno</a:t>
            </a:r>
            <a:endParaRPr sz="2805">
              <a:latin typeface="Tahoma"/>
              <a:cs typeface="Tahoma"/>
            </a:endParaRPr>
          </a:p>
          <a:p>
            <a:pPr marL="355486" marR="54472">
              <a:lnSpc>
                <a:spcPts val="3031"/>
              </a:lnSpc>
              <a:spcBef>
                <a:spcPts val="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rezultat i simbol kulture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148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Ustaljeni n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ini pona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anja u odre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đ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enim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312" y="2895266"/>
            <a:ext cx="6092733" cy="2754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842" marR="39043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standardizovanim situacijama mogu</a:t>
            </a:r>
            <a:endParaRPr sz="2805">
              <a:latin typeface="Tahoma"/>
              <a:cs typeface="Tahoma"/>
            </a:endParaRPr>
          </a:p>
          <a:p>
            <a:pPr marL="355842">
              <a:lnSpc>
                <a:spcPts val="3026"/>
              </a:lnSpc>
              <a:spcBef>
                <a:spcPts val="1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„pr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itat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“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zn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enja koja te situacije</a:t>
            </a:r>
            <a:endParaRPr sz="2805">
              <a:latin typeface="Tahoma"/>
              <a:cs typeface="Tahoma"/>
            </a:endParaRPr>
          </a:p>
          <a:p>
            <a:pPr marL="355129" marR="64792">
              <a:lnSpc>
                <a:spcPts val="3031"/>
              </a:lnSpc>
              <a:spcBef>
                <a:spcPts val="0"/>
              </a:spcBef>
            </a:pP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lanove organizacije</a:t>
            </a:r>
            <a:endParaRPr sz="2805">
              <a:latin typeface="Tahoma"/>
              <a:cs typeface="Tahoma"/>
            </a:endParaRPr>
          </a:p>
          <a:p>
            <a:pPr marL="12724" marR="64792">
              <a:lnSpc>
                <a:spcPct val="100585"/>
              </a:lnSpc>
              <a:spcBef>
                <a:spcPts val="158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Biheviorist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simboli</a:t>
            </a:r>
            <a:endParaRPr sz="2805">
              <a:latin typeface="Tahoma"/>
              <a:cs typeface="Tahoma"/>
            </a:endParaRPr>
          </a:p>
          <a:p>
            <a:pPr marL="470828" marR="64792">
              <a:lnSpc>
                <a:spcPct val="100585"/>
              </a:lnSpc>
              <a:spcBef>
                <a:spcPts val="245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vr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uju organizacionu kulturu</a:t>
            </a:r>
            <a:endParaRPr sz="2405">
              <a:latin typeface="Tahoma"/>
              <a:cs typeface="Tahoma"/>
            </a:endParaRPr>
          </a:p>
          <a:p>
            <a:pPr marL="756969" marR="53412" indent="-286140">
              <a:lnSpc>
                <a:spcPts val="2585"/>
              </a:lnSpc>
              <a:spcBef>
                <a:spcPts val="719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prenose je kroz proces socijalizacije na organizacije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6002" y="2895267"/>
            <a:ext cx="971798" cy="764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12" indent="-27488">
              <a:lnSpc>
                <a:spcPts val="3006"/>
              </a:lnSpc>
              <a:spcBef>
                <a:spcPts val="17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se imaju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2691" y="3277451"/>
            <a:ext cx="424400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6228" y="4990522"/>
            <a:ext cx="1849212" cy="33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5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nove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lanove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7397" y="5721873"/>
            <a:ext cx="2752169" cy="336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5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slu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 promenama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58748" y="5721872"/>
            <a:ext cx="1006369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kulture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0053725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5756" y="650321"/>
            <a:ext cx="8013988" cy="440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36"/>
              </a:lnSpc>
              <a:spcBef>
                <a:spcPts val="171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BIHEVIORISTI</a:t>
            </a:r>
            <a:r>
              <a:rPr sz="3206" b="1" spc="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K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206" b="1" spc="-298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SIMBOL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206" b="1" spc="-144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-</a:t>
            </a:r>
            <a:r>
              <a:rPr sz="3206" b="1" spc="-13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RITUALI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7476" y="1717246"/>
            <a:ext cx="7999434" cy="3894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42812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Rituali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se mogu podeliti u 6 vrsta</a:t>
            </a:r>
            <a:endParaRPr sz="2805">
              <a:latin typeface="Tahoma"/>
              <a:cs typeface="Tahoma"/>
            </a:endParaRPr>
          </a:p>
          <a:p>
            <a:pPr marL="756969" marR="80548" indent="-286140">
              <a:lnSpc>
                <a:spcPts val="2885"/>
              </a:lnSpc>
              <a:spcBef>
                <a:spcPts val="64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Rituali prelaza ili inicijacij</a:t>
            </a:r>
            <a:r>
              <a:rPr sz="2405" spc="-4" dirty="0">
                <a:solidFill>
                  <a:srgbClr val="F9FC00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: brucošijada, polaganje zakletve, prijem pripravnika, kr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tenje i zvezdenje itd.</a:t>
            </a:r>
            <a:endParaRPr sz="2405">
              <a:latin typeface="Tahoma"/>
              <a:cs typeface="Tahoma"/>
            </a:endParaRPr>
          </a:p>
          <a:p>
            <a:pPr marL="756357" marR="135964" indent="-285529">
              <a:lnSpc>
                <a:spcPts val="2875"/>
              </a:lnSpc>
              <a:spcBef>
                <a:spcPts val="578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Ritual postign</a:t>
            </a:r>
            <a:r>
              <a:rPr sz="2405" spc="-4" dirty="0">
                <a:solidFill>
                  <a:srgbClr val="F9FC00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9FC00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vrš</a:t>
            </a:r>
            <a:r>
              <a:rPr sz="2405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ivanje vrednosti koje su dovele do upeha ali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m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lidera – proslava usp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šne poslovne godine ili projekta</a:t>
            </a:r>
            <a:endParaRPr sz="2405">
              <a:latin typeface="Tahoma"/>
              <a:cs typeface="Tahoma"/>
            </a:endParaRPr>
          </a:p>
          <a:p>
            <a:pPr marL="756969" indent="-286140">
              <a:lnSpc>
                <a:spcPts val="2875"/>
              </a:lnSpc>
              <a:spcBef>
                <a:spcPts val="583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Ritual degradacije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: diskreditacija pojedinca ili grupe i vrednosti koju on predstavlja  - kritika i samokritika u SK, Orvelovih 5 minuta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nje, otpu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tanje voz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 veledrogerije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92328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5756" y="650321"/>
            <a:ext cx="8013988" cy="440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36"/>
              </a:lnSpc>
              <a:spcBef>
                <a:spcPts val="171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BIHEVIORISTI</a:t>
            </a:r>
            <a:r>
              <a:rPr sz="3206" b="1" spc="4" dirty="0">
                <a:solidFill>
                  <a:srgbClr val="FFFFCB"/>
                </a:solidFill>
                <a:latin typeface="Arial"/>
                <a:cs typeface="Arial"/>
              </a:rPr>
              <a:t>Č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K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206" b="1" spc="-298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SIMBOL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r>
              <a:rPr sz="3206" b="1" spc="-144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-</a:t>
            </a:r>
            <a:r>
              <a:rPr sz="3206" b="1" spc="-13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RITUALI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87397" y="1709370"/>
            <a:ext cx="7566870" cy="4500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42566">
              <a:lnSpc>
                <a:spcPts val="260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Ritual redukcije konflikata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– pregovori ili fudbalska</a:t>
            </a:r>
            <a:endParaRPr sz="2405">
              <a:latin typeface="Tahoma"/>
              <a:cs typeface="Tahoma"/>
            </a:endParaRPr>
          </a:p>
          <a:p>
            <a:pPr marL="298558">
              <a:lnSpc>
                <a:spcPts val="2943"/>
              </a:lnSpc>
              <a:spcBef>
                <a:spcPts val="12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utakmica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radnika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mena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era, stra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ara i zarobljenika </a:t>
            </a:r>
            <a:endParaRPr sz="2405">
              <a:latin typeface="Tahoma"/>
              <a:cs typeface="Tahoma"/>
            </a:endParaRPr>
          </a:p>
          <a:p>
            <a:pPr marL="298558">
              <a:lnSpc>
                <a:spcPts val="2902"/>
              </a:lnSpc>
              <a:spcBef>
                <a:spcPts val="252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 logoru</a:t>
            </a:r>
            <a:endParaRPr sz="2405">
              <a:latin typeface="Tahoma"/>
              <a:cs typeface="Tahoma"/>
            </a:endParaRPr>
          </a:p>
          <a:p>
            <a:pPr marL="298254" marR="723753" indent="-285529">
              <a:lnSpc>
                <a:spcPts val="2998"/>
              </a:lnSpc>
              <a:spcBef>
                <a:spcPts val="845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Ritual novog p</a:t>
            </a:r>
            <a:r>
              <a:rPr sz="2405" spc="-9" dirty="0">
                <a:solidFill>
                  <a:srgbClr val="F9FC00"/>
                </a:solidFill>
                <a:latin typeface="Tahoma"/>
                <a:cs typeface="Tahoma"/>
              </a:rPr>
              <a:t>o</a:t>
            </a:r>
            <a:r>
              <a:rPr sz="2405" spc="-4" dirty="0">
                <a:solidFill>
                  <a:srgbClr val="F9FC00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etka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: jasno pokazivanje da su </a:t>
            </a:r>
            <a:endParaRPr sz="2405">
              <a:latin typeface="Tahoma"/>
              <a:cs typeface="Tahoma"/>
            </a:endParaRPr>
          </a:p>
          <a:p>
            <a:pPr marL="298254" marR="723753">
              <a:lnSpc>
                <a:spcPts val="2902"/>
              </a:lnSpc>
              <a:spcBef>
                <a:spcPts val="263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promene neophodne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– promena direktora, </a:t>
            </a:r>
            <a:endParaRPr sz="2405">
              <a:latin typeface="Tahoma"/>
              <a:cs typeface="Tahoma"/>
            </a:endParaRPr>
          </a:p>
          <a:p>
            <a:pPr marL="298254" marR="723753">
              <a:lnSpc>
                <a:spcPts val="2943"/>
              </a:lnSpc>
              <a:spcBef>
                <a:spcPts val="254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ang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ovanje konsultanta, promena frizure posle </a:t>
            </a:r>
            <a:endParaRPr sz="2405">
              <a:latin typeface="Tahoma"/>
              <a:cs typeface="Tahoma"/>
            </a:endParaRPr>
          </a:p>
          <a:p>
            <a:pPr marL="298254" marR="723753">
              <a:lnSpc>
                <a:spcPts val="2902"/>
              </a:lnSpc>
              <a:spcBef>
                <a:spcPts val="25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razvoda</a:t>
            </a:r>
            <a:endParaRPr sz="2405">
              <a:latin typeface="Tahoma"/>
              <a:cs typeface="Tahoma"/>
            </a:endParaRPr>
          </a:p>
          <a:p>
            <a:pPr marL="299017" marR="294095" indent="-286293">
              <a:lnSpc>
                <a:spcPts val="3166"/>
              </a:lnSpc>
              <a:spcBef>
                <a:spcPts val="874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9FC00"/>
                </a:solidFill>
                <a:latin typeface="Tahoma"/>
                <a:cs typeface="Tahoma"/>
              </a:rPr>
              <a:t>Ritual intergacije: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stvaranje i stimulisanje pozitivnih odnosa u kolektivu – 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petkov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 Saachi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Saachi, proslava Nove godine, svadba kod kolege, sahrana kolege, proslava dana firme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12663693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3104" y="630058"/>
            <a:ext cx="6742230" cy="1892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8938" marR="52068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MATERIJALNI SIMBOLI</a:t>
            </a:r>
            <a:endParaRPr sz="3607">
              <a:latin typeface="Tahoma"/>
              <a:cs typeface="Tahoma"/>
            </a:endParaRPr>
          </a:p>
          <a:p>
            <a:pPr marL="12724" indent="356">
              <a:lnSpc>
                <a:spcPct val="99781"/>
              </a:lnSpc>
              <a:spcBef>
                <a:spcPts val="774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Najvidljiviji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deo kulture, predstavljaju i komuniciraju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kulturne vrednosti 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lanovima organizacije ali i spoljnom svetu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2" y="1353816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460" y="2652429"/>
            <a:ext cx="1581988" cy="1239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Nije svaki</a:t>
            </a:r>
            <a:endParaRPr sz="2805">
              <a:latin typeface="Tahoma"/>
              <a:cs typeface="Tahoma"/>
            </a:endParaRPr>
          </a:p>
          <a:p>
            <a:pPr marL="12724" marR="12090">
              <a:lnSpc>
                <a:spcPts val="3376"/>
              </a:lnSpc>
              <a:spcBef>
                <a:spcPts val="108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odr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đ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eno zastave u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3496" y="2652429"/>
            <a:ext cx="5258346" cy="1239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70">
              <a:lnSpc>
                <a:spcPts val="3021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objekt simbol v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ć </a:t>
            </a:r>
            <a:r>
              <a:rPr sz="2805" spc="-6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samo onaj koji</a:t>
            </a:r>
            <a:endParaRPr sz="2805">
              <a:latin typeface="Tahoma"/>
              <a:cs typeface="Tahoma"/>
            </a:endParaRPr>
          </a:p>
          <a:p>
            <a:pPr marL="17002" marR="12676">
              <a:lnSpc>
                <a:spcPts val="3371"/>
              </a:lnSpc>
              <a:spcBef>
                <a:spcPts val="17"/>
              </a:spcBef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zn</a:t>
            </a:r>
            <a:r>
              <a:rPr sz="4208" spc="-4" baseline="-197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208" spc="4" baseline="-207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enje za </a:t>
            </a:r>
            <a:r>
              <a:rPr sz="4208" spc="-4" baseline="-207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lanove organizacije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ts val="3360"/>
              </a:lnSpc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Tarkettu BP.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9568" y="2652428"/>
            <a:ext cx="736547" cy="810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968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nosi</a:t>
            </a:r>
            <a:endParaRPr sz="2805">
              <a:latin typeface="Tahoma"/>
              <a:cs typeface="Tahoma"/>
            </a:endParaRPr>
          </a:p>
          <a:p>
            <a:pPr marL="12724" marR="53479">
              <a:lnSpc>
                <a:spcPts val="3371"/>
              </a:lnSpc>
              <a:spcBef>
                <a:spcPts val="18"/>
              </a:spcBef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2" y="2721090"/>
            <a:ext cx="276481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461" y="4023519"/>
            <a:ext cx="6951011" cy="1242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52068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Primeri: otvorena vrata profesora, posebna</a:t>
            </a:r>
            <a:endParaRPr sz="2805">
              <a:latin typeface="Tahoma"/>
              <a:cs typeface="Tahoma"/>
            </a:endParaRPr>
          </a:p>
          <a:p>
            <a:pPr marL="12724">
              <a:lnSpc>
                <a:spcPts val="3356"/>
              </a:lnSpc>
              <a:spcBef>
                <a:spcPts val="122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za profesore, parking, toaleti i liftovi za menad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ere i radnike, zgrade osiguravaj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ih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8338" y="4023519"/>
            <a:ext cx="879182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vrata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2" y="4092180"/>
            <a:ext cx="276481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354"/>
              </a:lnSpc>
              <a:spcBef>
                <a:spcPts val="1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22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2391" y="5304831"/>
            <a:ext cx="7472533" cy="811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36" marR="53479">
              <a:lnSpc>
                <a:spcPts val="3021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kompanija, dress code bankarskih sl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benika,</a:t>
            </a:r>
            <a:endParaRPr sz="2805">
              <a:latin typeface="Tahoma"/>
              <a:cs typeface="Tahoma"/>
            </a:endParaRPr>
          </a:p>
          <a:p>
            <a:pPr marL="12724">
              <a:lnSpc>
                <a:spcPts val="3366"/>
              </a:lnSpc>
              <a:spcBef>
                <a:spcPts val="17"/>
              </a:spcBef>
            </a:pP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boja ekolo</a:t>
            </a:r>
            <a:r>
              <a:rPr sz="4208" spc="-4" baseline="-1972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kih kompanija,</a:t>
            </a:r>
            <a:r>
              <a:rPr sz="4208" spc="9" baseline="-197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8" baseline="-1972" dirty="0">
                <a:solidFill>
                  <a:srgbClr val="FFFFFF"/>
                </a:solidFill>
                <a:latin typeface="Tahoma"/>
                <a:cs typeface="Tahoma"/>
              </a:rPr>
              <a:t>kancelarije direktora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64372767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1969" y="630058"/>
            <a:ext cx="7608260" cy="58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0075" marR="42812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MATERIJALNI SIMBOLI</a:t>
            </a:r>
            <a:endParaRPr sz="3607">
              <a:latin typeface="Tahoma"/>
              <a:cs typeface="Tahoma"/>
            </a:endParaRPr>
          </a:p>
          <a:p>
            <a:pPr marL="13334" marR="210350" indent="305">
              <a:lnSpc>
                <a:spcPts val="2585"/>
              </a:lnSpc>
              <a:spcBef>
                <a:spcPts val="2673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Arhitektura i lokacija zgrada – tradicija (stare zgrade u centru), mo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 </a:t>
            </a:r>
            <a:r>
              <a:rPr sz="2405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(nove zgrade od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elika i stakla; banke, konsalting agencije u centru grada)</a:t>
            </a:r>
            <a:endParaRPr sz="2405">
              <a:latin typeface="Tahoma"/>
              <a:cs typeface="Tahoma"/>
            </a:endParaRPr>
          </a:p>
          <a:p>
            <a:pPr marL="12724" marR="72136" indent="916">
              <a:lnSpc>
                <a:spcPts val="2943"/>
              </a:lnSpc>
              <a:spcBef>
                <a:spcPts val="383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Enterijer, veli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ina kancelarije – 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op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uštenost </a:t>
            </a:r>
            <a:r>
              <a:rPr sz="2405" spc="14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kafi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 </a:t>
            </a:r>
            <a:r>
              <a:rPr sz="2405" spc="-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u S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endParaRPr sz="2405">
              <a:latin typeface="Tahoma"/>
              <a:cs typeface="Tahoma"/>
            </a:endParaRPr>
          </a:p>
          <a:p>
            <a:pPr marL="12724" marR="72136">
              <a:lnSpc>
                <a:spcPts val="2943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i)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ist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Mekdonald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), obrazovanje (kabinet </a:t>
            </a:r>
            <a:endParaRPr sz="2405">
              <a:latin typeface="Tahoma"/>
              <a:cs typeface="Tahoma"/>
            </a:endParaRPr>
          </a:p>
          <a:p>
            <a:pPr marL="12724" marR="72136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profesora), “pagoda efeka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405">
              <a:latin typeface="Tahoma"/>
              <a:cs typeface="Tahoma"/>
            </a:endParaRPr>
          </a:p>
          <a:p>
            <a:pPr marL="13640" marR="42812">
              <a:lnSpc>
                <a:spcPct val="100585"/>
              </a:lnSpc>
              <a:spcBef>
                <a:spcPts val="1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 obl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enja – solidnost (banke), kreativnost</a:t>
            </a:r>
            <a:endParaRPr sz="2405">
              <a:latin typeface="Tahoma"/>
              <a:cs typeface="Tahoma"/>
            </a:endParaRPr>
          </a:p>
          <a:p>
            <a:pPr marL="13334" marR="42812">
              <a:lnSpc>
                <a:spcPts val="2575"/>
              </a:lnSpc>
              <a:spcBef>
                <a:spcPts val="12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(softverske firme), egalitarnost (plavi radni materijali)</a:t>
            </a:r>
            <a:endParaRPr sz="2405">
              <a:latin typeface="Tahoma"/>
              <a:cs typeface="Tahoma"/>
            </a:endParaRPr>
          </a:p>
          <a:p>
            <a:pPr marL="13334" indent="305">
              <a:lnSpc>
                <a:spcPts val="2902"/>
              </a:lnSpc>
              <a:spcBef>
                <a:spcPts val="398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Prezentacioni materijal: logo, br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šura, sajt na internetu, </a:t>
            </a:r>
            <a:endParaRPr sz="2405">
              <a:latin typeface="Tahoma"/>
              <a:cs typeface="Tahoma"/>
            </a:endParaRPr>
          </a:p>
          <a:p>
            <a:pPr marL="13334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propagandne poruke, boja, zastava ili grb preduz</a:t>
            </a:r>
            <a:r>
              <a:rPr sz="2405" spc="-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endParaRPr sz="2405">
              <a:latin typeface="Tahoma"/>
              <a:cs typeface="Tahoma"/>
            </a:endParaRPr>
          </a:p>
          <a:p>
            <a:pPr marL="13334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(Eplova jabuka – Adam)</a:t>
            </a:r>
            <a:endParaRPr sz="2405">
              <a:latin typeface="Tahoma"/>
              <a:cs typeface="Tahoma"/>
            </a:endParaRPr>
          </a:p>
          <a:p>
            <a:pPr marL="13334" marR="289519" indent="305">
              <a:lnSpc>
                <a:spcPts val="2595"/>
              </a:lnSpc>
              <a:spcBef>
                <a:spcPts val="465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organizacione šeme, procedure, politike, vizije i misije preduz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405">
              <a:latin typeface="Tahoma"/>
              <a:cs typeface="Tahoma"/>
            </a:endParaRPr>
          </a:p>
          <a:p>
            <a:pPr marL="13640" marR="42812">
              <a:lnSpc>
                <a:spcPct val="100585"/>
              </a:lnSpc>
              <a:spcBef>
                <a:spcPts val="11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Pisani kodeks ponašanja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350" y="1518367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35262" y="2521642"/>
            <a:ext cx="141032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350" y="2578749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350" y="3639894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350" y="4371244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50" y="5432389"/>
            <a:ext cx="242281" cy="26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50" y="6163739"/>
            <a:ext cx="242281" cy="26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043"/>
              </a:lnSpc>
              <a:spcBef>
                <a:spcPts val="102"/>
              </a:spcBef>
            </a:pPr>
            <a:r>
              <a:rPr sz="19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endParaRPr sz="1904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74196613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111" y="2282861"/>
            <a:ext cx="8200589" cy="366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111" y="-7379"/>
            <a:ext cx="8475418" cy="5868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454596" y="2536716"/>
            <a:ext cx="6265559" cy="92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STRUKTURA</a:t>
            </a:r>
            <a:r>
              <a:rPr sz="3206" b="1" spc="-197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ORGANIZACIONE</a:t>
            </a:r>
            <a:endParaRPr sz="3206">
              <a:latin typeface="Tahoma"/>
              <a:cs typeface="Tahoma"/>
            </a:endParaRPr>
          </a:p>
          <a:p>
            <a:pPr marL="2117030" marR="2148219" algn="ctr">
              <a:lnSpc>
                <a:spcPts val="3832"/>
              </a:lnSpc>
              <a:spcBef>
                <a:spcPts val="20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206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43585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>
                <a:solidFill>
                  <a:srgbClr val="A50021"/>
                </a:solidFill>
              </a:rPr>
              <a:t>BIHEJVIORISTIČKA TEORIJA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smtClean="0"/>
              <a:t>Respektuje </a:t>
            </a:r>
            <a:r>
              <a:rPr lang="sr-Latn-CS" sz="2800" b="1" u="sng" smtClean="0"/>
              <a:t>ponašanje</a:t>
            </a:r>
            <a:r>
              <a:rPr lang="sr-Latn-CS" sz="2800" smtClean="0"/>
              <a:t> kao bitan faktor uspeha organizacije.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smtClean="0"/>
              <a:t>U okviru ove teorije su se razvila 2 koncepta: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sr-Latn-CS" sz="2800" b="1" smtClean="0"/>
              <a:t>Organizaciono ponašanje-</a:t>
            </a:r>
            <a:r>
              <a:rPr lang="sr-Latn-CS" sz="2800" smtClean="0"/>
              <a:t> </a:t>
            </a:r>
            <a:r>
              <a:rPr lang="en-US" sz="2800" smtClean="0"/>
              <a:t>Japanske firme. U</a:t>
            </a:r>
            <a:r>
              <a:rPr lang="sr-Latn-CS" sz="2800" smtClean="0"/>
              <a:t>speh se zasniva na “mekim” dimenzijama organizacije. </a:t>
            </a:r>
            <a:r>
              <a:rPr lang="sr-Latn-CS" sz="2800" b="1" smtClean="0"/>
              <a:t>Kultura, klima i vođstvo</a:t>
            </a:r>
            <a:r>
              <a:rPr lang="sr-Latn-CS" sz="2800" smtClean="0"/>
              <a:t>, zamenjuju tehnologiju, strukturu i strategiju. Vilijem Ouči: “Preduzeće je zajednica ljudi koji žele uspeh”.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sr-Latn-CS" sz="2800" b="1" smtClean="0"/>
              <a:t>Organizacioni razvoj-</a:t>
            </a:r>
            <a:r>
              <a:rPr lang="sr-Latn-CS" sz="2800" smtClean="0"/>
              <a:t> predstavlja sistem učenja o upravljanju i promenama organizacije.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sr-Latn-CS" sz="280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sr-Latn-C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140" y="335380"/>
            <a:ext cx="7245273" cy="4449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4897" marR="51781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DOMINANTNA KULTURA</a:t>
            </a:r>
            <a:endParaRPr sz="3607" dirty="0">
              <a:latin typeface="Tahoma"/>
              <a:cs typeface="Tahoma"/>
            </a:endParaRPr>
          </a:p>
          <a:p>
            <a:pPr marL="2891676" marR="51781">
              <a:lnSpc>
                <a:spcPts val="4333"/>
              </a:lnSpc>
              <a:spcBef>
                <a:spcPts val="24"/>
              </a:spcBef>
            </a:pPr>
            <a:r>
              <a:rPr sz="5410" b="1" baseline="-1534" dirty="0">
                <a:solidFill>
                  <a:srgbClr val="FFFFCB"/>
                </a:solidFill>
                <a:latin typeface="Tahoma"/>
                <a:cs typeface="Tahoma"/>
              </a:rPr>
              <a:t>SUBKULTURE</a:t>
            </a:r>
            <a:endParaRPr sz="3607" dirty="0">
              <a:latin typeface="Tahoma"/>
              <a:cs typeface="Tahoma"/>
            </a:endParaRPr>
          </a:p>
          <a:p>
            <a:pPr marL="354416" marR="416783" indent="-341692">
              <a:lnSpc>
                <a:spcPts val="3434"/>
              </a:lnSpc>
              <a:spcBef>
                <a:spcPts val="974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Dominantna kultura sadr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pretpostavke, </a:t>
            </a:r>
            <a:endParaRPr sz="2805" dirty="0">
              <a:latin typeface="Tahoma"/>
              <a:cs typeface="Tahoma"/>
            </a:endParaRPr>
          </a:p>
          <a:p>
            <a:pPr marL="354416" marR="416783">
              <a:lnSpc>
                <a:spcPts val="3385"/>
              </a:lnSpc>
              <a:tabLst>
                <a:tab pos="343552" algn="l"/>
              </a:tabLst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vrednosti i verovanja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koj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dele svi njeni </a:t>
            </a:r>
            <a:endParaRPr sz="2805" dirty="0">
              <a:latin typeface="Arial"/>
              <a:cs typeface="Arial"/>
            </a:endParaRPr>
          </a:p>
          <a:p>
            <a:pPr marL="354416" marR="416783">
              <a:lnSpc>
                <a:spcPts val="3434"/>
              </a:lnSpc>
              <a:tabLst>
                <a:tab pos="343552" algn="l"/>
              </a:tabLst>
            </a:pP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lanovi u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em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sz="2805" dirty="0" err="1">
                <a:solidFill>
                  <a:srgbClr val="FFFFFF"/>
                </a:solidFill>
                <a:latin typeface="Tahoma"/>
                <a:cs typeface="Tahoma"/>
              </a:rPr>
              <a:t>manjem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 err="1">
                <a:solidFill>
                  <a:srgbClr val="FFFFFF"/>
                </a:solidFill>
                <a:latin typeface="Tahoma"/>
                <a:cs typeface="Tahoma"/>
              </a:rPr>
              <a:t>stepenu</a:t>
            </a:r>
            <a:endParaRPr lang="en-US" sz="280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54416" marR="416783">
              <a:lnSpc>
                <a:spcPts val="3434"/>
              </a:lnSpc>
              <a:tabLst>
                <a:tab pos="343552" algn="l"/>
              </a:tabLst>
            </a:pPr>
            <a:endParaRPr sz="2805" dirty="0">
              <a:latin typeface="Tahoma"/>
              <a:cs typeface="Tahoma"/>
            </a:endParaRPr>
          </a:p>
          <a:p>
            <a:pPr marL="356271" indent="-343547">
              <a:lnSpc>
                <a:spcPts val="3434"/>
              </a:lnSpc>
              <a:spcBef>
                <a:spcPts val="292"/>
              </a:spcBef>
              <a:tabLst>
                <a:tab pos="356276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Subkultura sadr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 samo one pretpostavke, </a:t>
            </a:r>
            <a:endParaRPr sz="2805" dirty="0">
              <a:latin typeface="Tahoma"/>
              <a:cs typeface="Tahoma"/>
            </a:endParaRPr>
          </a:p>
          <a:p>
            <a:pPr marL="356271">
              <a:lnSpc>
                <a:spcPts val="3385"/>
              </a:lnSpc>
              <a:tabLst>
                <a:tab pos="356276" algn="l"/>
              </a:tabLst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vrednosti i verovanja </a:t>
            </a: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koj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deli manja grupa </a:t>
            </a:r>
            <a:endParaRPr sz="2805" dirty="0">
              <a:latin typeface="Tahoma"/>
              <a:cs typeface="Tahoma"/>
            </a:endParaRPr>
          </a:p>
          <a:p>
            <a:pPr marL="356271">
              <a:lnSpc>
                <a:spcPts val="3385"/>
              </a:lnSpc>
              <a:tabLst>
                <a:tab pos="356276" algn="l"/>
              </a:tabLst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zaposlenih</a:t>
            </a:r>
            <a:endParaRPr sz="2805" dirty="0">
              <a:latin typeface="Tahoma"/>
              <a:cs typeface="Tahoma"/>
            </a:endParaRPr>
          </a:p>
          <a:p>
            <a:pPr marL="356198" marR="692815" indent="-343474">
              <a:lnSpc>
                <a:spcPts val="3036"/>
              </a:lnSpc>
              <a:spcBef>
                <a:spcPts val="554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endParaRPr sz="2805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9984" y="335381"/>
            <a:ext cx="315573" cy="483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07"/>
              </a:lnSpc>
              <a:spcBef>
                <a:spcPts val="190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I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24" y="4855398"/>
            <a:ext cx="1900545" cy="1141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0"/>
              </a:lnSpc>
              <a:spcBef>
                <a:spcPts val="129"/>
              </a:spcBef>
            </a:pPr>
            <a:endParaRPr sz="2405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30476" y="4855397"/>
            <a:ext cx="1921745" cy="1135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60" marR="42566">
              <a:lnSpc>
                <a:spcPts val="2590"/>
              </a:lnSpc>
              <a:spcBef>
                <a:spcPts val="129"/>
              </a:spcBef>
            </a:pPr>
            <a:endParaRPr sz="240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4894157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111" y="2282861"/>
            <a:ext cx="8200589" cy="366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111" y="-7379"/>
            <a:ext cx="8475418" cy="5868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609556" y="2536716"/>
            <a:ext cx="5956066" cy="92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315" marR="502876" algn="ctr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KLASIFIKACIJA TIPOVA</a:t>
            </a:r>
            <a:endParaRPr sz="3206">
              <a:latin typeface="Tahoma"/>
              <a:cs typeface="Tahoma"/>
            </a:endParaRPr>
          </a:p>
          <a:p>
            <a:pPr algn="ctr">
              <a:lnSpc>
                <a:spcPts val="3832"/>
              </a:lnSpc>
              <a:spcBef>
                <a:spcPts val="20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ORGANIZACIONIH</a:t>
            </a:r>
            <a:r>
              <a:rPr sz="4809" b="1" spc="-302" baseline="-1725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KULTURA</a:t>
            </a:r>
            <a:endParaRPr sz="3206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19080485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29313" y="406792"/>
            <a:ext cx="8015375" cy="4488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2231" marR="354103" algn="ctr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KLASIFIKACIJA ORGANIZACIONIH</a:t>
            </a:r>
            <a:endParaRPr sz="3206">
              <a:latin typeface="Tahoma"/>
              <a:cs typeface="Tahoma"/>
            </a:endParaRPr>
          </a:p>
          <a:p>
            <a:pPr marL="3028620" marR="2958595" algn="ctr">
              <a:lnSpc>
                <a:spcPts val="3847"/>
              </a:lnSpc>
              <a:spcBef>
                <a:spcPts val="21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KULTURA</a:t>
            </a:r>
            <a:endParaRPr sz="3206">
              <a:latin typeface="Tahoma"/>
              <a:cs typeface="Tahoma"/>
            </a:endParaRPr>
          </a:p>
          <a:p>
            <a:pPr marL="355842" indent="-343118">
              <a:lnSpc>
                <a:spcPts val="3346"/>
              </a:lnSpc>
              <a:spcBef>
                <a:spcPts val="2557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Svrha klasifikacije organizacionih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kultura: la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kš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i br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 upoznavanje i ocena organizacionih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kultura</a:t>
            </a:r>
            <a:endParaRPr sz="2805">
              <a:latin typeface="Tahoma"/>
              <a:cs typeface="Tahoma"/>
            </a:endParaRPr>
          </a:p>
          <a:p>
            <a:pPr marL="12724" marR="52068">
              <a:lnSpc>
                <a:spcPct val="100585"/>
              </a:lnSpc>
              <a:spcBef>
                <a:spcPts val="417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Opasnost od pojednostavljenog generalizovanja</a:t>
            </a:r>
            <a:endParaRPr sz="2805">
              <a:latin typeface="Tahoma"/>
              <a:cs typeface="Tahoma"/>
            </a:endParaRPr>
          </a:p>
          <a:p>
            <a:pPr marL="356198" marR="219492" indent="-343474">
              <a:lnSpc>
                <a:spcPts val="3356"/>
              </a:lnSpc>
              <a:spcBef>
                <a:spcPts val="949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U realnosti nema idealnih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tipova kultura, svaka organizaciona kultura je mix razl</a:t>
            </a:r>
            <a:r>
              <a:rPr sz="2805" spc="-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itih tipova</a:t>
            </a:r>
            <a:endParaRPr sz="2805">
              <a:latin typeface="Tahoma"/>
              <a:cs typeface="Tahoma"/>
            </a:endParaRPr>
          </a:p>
          <a:p>
            <a:pPr marL="356198" marR="330890" indent="-343474">
              <a:lnSpc>
                <a:spcPts val="3366"/>
              </a:lnSpc>
              <a:spcBef>
                <a:spcPts val="688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Klasifikacije organizacionih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kultura se razlikuju prema kriterijumima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28830156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9958" y="2576011"/>
            <a:ext cx="6864603" cy="0"/>
          </a:xfrm>
          <a:custGeom>
            <a:avLst/>
            <a:gdLst/>
            <a:ahLst/>
            <a:cxnLst/>
            <a:rect l="l" t="t" r="r" b="b"/>
            <a:pathLst>
              <a:path w="6851891">
                <a:moveTo>
                  <a:pt x="0" y="0"/>
                </a:moveTo>
                <a:lnTo>
                  <a:pt x="6851891" y="0"/>
                </a:lnTo>
              </a:path>
            </a:pathLst>
          </a:custGeom>
          <a:ln w="2857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9958" y="4553253"/>
            <a:ext cx="6864603" cy="0"/>
          </a:xfrm>
          <a:custGeom>
            <a:avLst/>
            <a:gdLst/>
            <a:ahLst/>
            <a:cxnLst/>
            <a:rect l="l" t="t" r="r" b="b"/>
            <a:pathLst>
              <a:path w="6851891">
                <a:moveTo>
                  <a:pt x="0" y="0"/>
                </a:moveTo>
                <a:lnTo>
                  <a:pt x="6851891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9958" y="6529732"/>
            <a:ext cx="6864603" cy="0"/>
          </a:xfrm>
          <a:custGeom>
            <a:avLst/>
            <a:gdLst/>
            <a:ahLst/>
            <a:cxnLst/>
            <a:rect l="l" t="t" r="r" b="b"/>
            <a:pathLst>
              <a:path w="6851891">
                <a:moveTo>
                  <a:pt x="0" y="0"/>
                </a:moveTo>
                <a:lnTo>
                  <a:pt x="6851891" y="0"/>
                </a:lnTo>
              </a:path>
            </a:pathLst>
          </a:custGeom>
          <a:ln w="2857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9957" y="2576012"/>
            <a:ext cx="0" cy="3953720"/>
          </a:xfrm>
          <a:custGeom>
            <a:avLst/>
            <a:gdLst/>
            <a:ahLst/>
            <a:cxnLst/>
            <a:rect l="l" t="t" r="r" b="b"/>
            <a:pathLst>
              <a:path h="3946398">
                <a:moveTo>
                  <a:pt x="0" y="0"/>
                </a:moveTo>
                <a:lnTo>
                  <a:pt x="0" y="3946398"/>
                </a:lnTo>
              </a:path>
            </a:pathLst>
          </a:custGeom>
          <a:ln w="2857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2265" y="2576011"/>
            <a:ext cx="0" cy="3953720"/>
          </a:xfrm>
          <a:custGeom>
            <a:avLst/>
            <a:gdLst/>
            <a:ahLst/>
            <a:cxnLst/>
            <a:rect l="l" t="t" r="r" b="b"/>
            <a:pathLst>
              <a:path h="3946398">
                <a:moveTo>
                  <a:pt x="0" y="0"/>
                </a:moveTo>
                <a:lnTo>
                  <a:pt x="0" y="3946398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94561" y="2576011"/>
            <a:ext cx="0" cy="3953720"/>
          </a:xfrm>
          <a:custGeom>
            <a:avLst/>
            <a:gdLst/>
            <a:ahLst/>
            <a:cxnLst/>
            <a:rect l="l" t="t" r="r" b="b"/>
            <a:pathLst>
              <a:path h="3946398">
                <a:moveTo>
                  <a:pt x="0" y="0"/>
                </a:moveTo>
                <a:lnTo>
                  <a:pt x="0" y="3946398"/>
                </a:lnTo>
              </a:path>
            </a:pathLst>
          </a:custGeom>
          <a:ln w="28575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5151" y="650320"/>
            <a:ext cx="7853682" cy="43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40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HENDIJEVA KLASIFIKACIJA KULTURA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4650" y="1983350"/>
            <a:ext cx="1172909" cy="532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68"/>
              </a:lnSpc>
              <a:spcBef>
                <a:spcPts val="98"/>
              </a:spcBef>
            </a:pP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Hijerarhija,</a:t>
            </a:r>
            <a:endParaRPr sz="1803">
              <a:latin typeface="Tahoma"/>
              <a:cs typeface="Tahoma"/>
            </a:endParaRPr>
          </a:p>
          <a:p>
            <a:pPr marL="12724" marR="34354">
              <a:lnSpc>
                <a:spcPts val="2169"/>
              </a:lnSpc>
              <a:spcBef>
                <a:spcPts val="10"/>
              </a:spcBef>
            </a:pPr>
            <a:r>
              <a:rPr sz="2705" baseline="-1534" dirty="0">
                <a:solidFill>
                  <a:srgbClr val="FFFFFF"/>
                </a:solidFill>
                <a:latin typeface="Tahoma"/>
                <a:cs typeface="Tahoma"/>
              </a:rPr>
              <a:t>mo</a:t>
            </a:r>
            <a:r>
              <a:rPr sz="2705" baseline="-1610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705" baseline="-153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1803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9849" y="1983350"/>
            <a:ext cx="1440167" cy="25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68"/>
              </a:lnSpc>
              <a:spcBef>
                <a:spcPts val="98"/>
              </a:spcBef>
            </a:pP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803" spc="9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erenciran</a:t>
            </a:r>
            <a:r>
              <a:rPr sz="1803" spc="9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803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4638" y="1981838"/>
            <a:ext cx="3173629" cy="534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79"/>
              </a:lnSpc>
              <a:spcBef>
                <a:spcPts val="98"/>
              </a:spcBef>
            </a:pP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Egalitarianizam,</a:t>
            </a:r>
            <a:r>
              <a:rPr sz="1803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uravnote</a:t>
            </a: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enje</a:t>
            </a:r>
            <a:endParaRPr sz="1803">
              <a:latin typeface="Tahoma"/>
              <a:cs typeface="Tahoma"/>
            </a:endParaRPr>
          </a:p>
          <a:p>
            <a:pPr marL="12724" marR="34992">
              <a:lnSpc>
                <a:spcPts val="2169"/>
              </a:lnSpc>
              <a:spcBef>
                <a:spcPts val="9"/>
              </a:spcBef>
            </a:pPr>
            <a:r>
              <a:rPr sz="2705" baseline="-1534" dirty="0">
                <a:solidFill>
                  <a:srgbClr val="FFFFFF"/>
                </a:solidFill>
                <a:latin typeface="Tahoma"/>
                <a:cs typeface="Tahoma"/>
              </a:rPr>
              <a:t>mo</a:t>
            </a:r>
            <a:r>
              <a:rPr sz="2705" baseline="-1610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705" baseline="-153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1803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512" y="2777307"/>
            <a:ext cx="1210898" cy="529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68"/>
              </a:lnSpc>
              <a:spcBef>
                <a:spcPts val="98"/>
              </a:spcBef>
            </a:pP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Orijentaci</a:t>
            </a:r>
            <a:r>
              <a:rPr sz="1803" spc="9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803">
              <a:latin typeface="Tahoma"/>
              <a:cs typeface="Tahoma"/>
            </a:endParaRPr>
          </a:p>
          <a:p>
            <a:pPr marL="12724" marR="34354">
              <a:lnSpc>
                <a:spcPts val="2164"/>
              </a:lnSpc>
              <a:spcBef>
                <a:spcPts val="9"/>
              </a:spcBef>
            </a:pPr>
            <a:r>
              <a:rPr sz="2705" baseline="-1534" dirty="0">
                <a:solidFill>
                  <a:srgbClr val="FFFFFF"/>
                </a:solidFill>
                <a:latin typeface="Tahoma"/>
                <a:cs typeface="Tahoma"/>
              </a:rPr>
              <a:t>na ljude</a:t>
            </a:r>
            <a:endParaRPr sz="1803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44" y="4581262"/>
            <a:ext cx="1210898" cy="529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968"/>
              </a:lnSpc>
              <a:spcBef>
                <a:spcPts val="98"/>
              </a:spcBef>
            </a:pP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Orijentaci</a:t>
            </a:r>
            <a:r>
              <a:rPr sz="1803" spc="9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803">
              <a:latin typeface="Tahoma"/>
              <a:cs typeface="Tahoma"/>
            </a:endParaRPr>
          </a:p>
          <a:p>
            <a:pPr marL="12724" marR="34354">
              <a:lnSpc>
                <a:spcPts val="2164"/>
              </a:lnSpc>
              <a:spcBef>
                <a:spcPts val="9"/>
              </a:spcBef>
            </a:pPr>
            <a:r>
              <a:rPr sz="2705" baseline="-1534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2705" spc="4" baseline="-1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5" baseline="-1534" dirty="0">
                <a:solidFill>
                  <a:srgbClr val="FFFFFF"/>
                </a:solidFill>
                <a:latin typeface="Tahoma"/>
                <a:cs typeface="Tahoma"/>
              </a:rPr>
              <a:t>zadatke</a:t>
            </a:r>
            <a:endParaRPr sz="1803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9958" y="2576011"/>
            <a:ext cx="3432307" cy="1977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1"/>
              </a:lnSpc>
              <a:spcBef>
                <a:spcPts val="40"/>
              </a:spcBef>
            </a:pPr>
            <a:endParaRPr sz="751"/>
          </a:p>
          <a:p>
            <a:pPr marL="864979">
              <a:lnSpc>
                <a:spcPct val="100585"/>
              </a:lnSpc>
              <a:spcBef>
                <a:spcPts val="3006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Kultura m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2266" y="2576011"/>
            <a:ext cx="3432295" cy="1977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1"/>
              </a:lnSpc>
              <a:spcBef>
                <a:spcPts val="40"/>
              </a:spcBef>
            </a:pPr>
            <a:endParaRPr sz="751"/>
          </a:p>
          <a:p>
            <a:pPr marL="655795">
              <a:lnSpc>
                <a:spcPct val="100585"/>
              </a:lnSpc>
              <a:spcBef>
                <a:spcPts val="3006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Kultura pod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5" spc="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9958" y="4553254"/>
            <a:ext cx="3432307" cy="1976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1"/>
              </a:lnSpc>
              <a:spcBef>
                <a:spcPts val="40"/>
              </a:spcBef>
            </a:pPr>
            <a:endParaRPr sz="751" dirty="0"/>
          </a:p>
          <a:p>
            <a:pPr marL="855055">
              <a:lnSpc>
                <a:spcPct val="100585"/>
              </a:lnSpc>
              <a:spcBef>
                <a:spcPts val="3006"/>
              </a:spcBef>
            </a:pPr>
            <a:r>
              <a:rPr sz="2405" dirty="0" err="1">
                <a:solidFill>
                  <a:srgbClr val="FFFFFF"/>
                </a:solidFill>
                <a:latin typeface="Tahoma"/>
                <a:cs typeface="Tahoma"/>
              </a:rPr>
              <a:t>Kultura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 err="1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lang="en-US" sz="2405" dirty="0" err="1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5" dirty="0" err="1">
                <a:solidFill>
                  <a:srgbClr val="FFFFFF"/>
                </a:solidFill>
                <a:latin typeface="Tahoma"/>
                <a:cs typeface="Tahoma"/>
              </a:rPr>
              <a:t>oga</a:t>
            </a:r>
            <a:endParaRPr sz="2405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62266" y="4553254"/>
            <a:ext cx="3432295" cy="1976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1"/>
              </a:lnSpc>
              <a:spcBef>
                <a:spcPts val="40"/>
              </a:spcBef>
            </a:pPr>
            <a:endParaRPr sz="751"/>
          </a:p>
          <a:p>
            <a:pPr marL="667246">
              <a:lnSpc>
                <a:spcPct val="100585"/>
              </a:lnSpc>
              <a:spcBef>
                <a:spcPts val="3006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Kultura zadatka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77369113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111" y="2282861"/>
            <a:ext cx="8200589" cy="366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111" y="-7379"/>
            <a:ext cx="8475418" cy="5868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401916" y="2422554"/>
            <a:ext cx="6373128" cy="1033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5778" marR="488366" algn="ctr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NASTANAK I PROMENE</a:t>
            </a:r>
            <a:endParaRPr sz="3607">
              <a:latin typeface="Tahoma"/>
              <a:cs typeface="Tahoma"/>
            </a:endParaRPr>
          </a:p>
          <a:p>
            <a:pPr algn="ctr">
              <a:lnSpc>
                <a:spcPts val="4308"/>
              </a:lnSpc>
              <a:spcBef>
                <a:spcPts val="23"/>
              </a:spcBef>
            </a:pPr>
            <a:r>
              <a:rPr sz="5410" b="1" baseline="-2301" dirty="0">
                <a:solidFill>
                  <a:srgbClr val="FFFFCB"/>
                </a:solidFill>
                <a:latin typeface="Tahoma"/>
                <a:cs typeface="Tahoma"/>
              </a:rPr>
              <a:t>ORGANIZACIONE KULTURE</a:t>
            </a:r>
            <a:endParaRPr sz="3607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0150199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85863" y="515561"/>
            <a:ext cx="7480227" cy="5849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7643" marR="1330623" algn="ctr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PROCES STVARANJA</a:t>
            </a:r>
            <a:endParaRPr sz="3607" dirty="0">
              <a:latin typeface="Tahoma"/>
              <a:cs typeface="Tahoma"/>
            </a:endParaRPr>
          </a:p>
          <a:p>
            <a:pPr marL="535184" marR="535776" algn="ctr">
              <a:lnSpc>
                <a:spcPts val="4333"/>
              </a:lnSpc>
              <a:spcBef>
                <a:spcPts val="24"/>
              </a:spcBef>
            </a:pPr>
            <a:r>
              <a:rPr sz="5410" b="1" baseline="-1534" dirty="0">
                <a:solidFill>
                  <a:srgbClr val="FFFFCB"/>
                </a:solidFill>
                <a:latin typeface="Tahoma"/>
                <a:cs typeface="Tahoma"/>
              </a:rPr>
              <a:t>ORGANIZACIONE KULTURE</a:t>
            </a:r>
            <a:endParaRPr sz="3607" dirty="0">
              <a:latin typeface="Tahoma"/>
              <a:cs typeface="Tahoma"/>
            </a:endParaRPr>
          </a:p>
          <a:p>
            <a:pPr marL="355992" marR="729020" indent="-343268">
              <a:lnSpc>
                <a:spcPts val="3225"/>
              </a:lnSpc>
              <a:spcBef>
                <a:spcPts val="2054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lang="sr-Latn-RS" sz="2805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5" spc="4" dirty="0" err="1" smtClean="0">
                <a:solidFill>
                  <a:srgbClr val="FFFFFF"/>
                </a:solidFill>
                <a:latin typeface="Arial"/>
                <a:cs typeface="Arial"/>
              </a:rPr>
              <a:t>avanj</a:t>
            </a:r>
            <a:r>
              <a:rPr sz="2805" dirty="0" err="1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5" spc="4" dirty="0" err="1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2805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5" spc="4" dirty="0" err="1" smtClean="0">
                <a:solidFill>
                  <a:srgbClr val="FFFFFF"/>
                </a:solidFill>
                <a:latin typeface="Arial"/>
                <a:cs typeface="Arial"/>
              </a:rPr>
              <a:t>eksterne</a:t>
            </a:r>
            <a:r>
              <a:rPr sz="2805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adaptacije i interne integracije</a:t>
            </a:r>
            <a:endParaRPr sz="2805" dirty="0">
              <a:latin typeface="Arial"/>
              <a:cs typeface="Arial"/>
            </a:endParaRPr>
          </a:p>
          <a:p>
            <a:pPr marL="355814" indent="-343090">
              <a:lnSpc>
                <a:spcPts val="3225"/>
              </a:lnSpc>
              <a:spcBef>
                <a:spcPts val="1171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Kolektivno u</a:t>
            </a:r>
            <a:r>
              <a:rPr sz="2805" spc="-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enje kroz pozitivno ili negativno </a:t>
            </a:r>
            <a:endParaRPr sz="2805" dirty="0">
              <a:latin typeface="Arial"/>
              <a:cs typeface="Arial"/>
            </a:endParaRPr>
          </a:p>
          <a:p>
            <a:pPr marL="355814">
              <a:lnSpc>
                <a:spcPts val="3225"/>
              </a:lnSpc>
              <a:spcBef>
                <a:spcPts val="480"/>
              </a:spcBef>
              <a:tabLst>
                <a:tab pos="343552" algn="l"/>
              </a:tabLst>
            </a:pP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uslovljavanje</a:t>
            </a:r>
            <a:endParaRPr sz="2805" dirty="0">
              <a:latin typeface="Arial"/>
              <a:cs typeface="Arial"/>
            </a:endParaRPr>
          </a:p>
          <a:p>
            <a:pPr marL="12724" marR="48727">
              <a:lnSpc>
                <a:spcPct val="95825"/>
              </a:lnSpc>
              <a:spcBef>
                <a:spcPts val="1171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Ponavljanje usp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eš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nih re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šenja</a:t>
            </a:r>
            <a:endParaRPr sz="2805" dirty="0">
              <a:latin typeface="Arial"/>
              <a:cs typeface="Arial"/>
            </a:endParaRPr>
          </a:p>
          <a:p>
            <a:pPr marL="355814" marR="774382" indent="-343090">
              <a:lnSpc>
                <a:spcPts val="3225"/>
              </a:lnSpc>
              <a:spcBef>
                <a:spcPts val="1156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Generalizacija i potiskivanje r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eš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enja u </a:t>
            </a:r>
            <a:endParaRPr sz="2805" dirty="0">
              <a:latin typeface="Arial"/>
              <a:cs typeface="Arial"/>
            </a:endParaRPr>
          </a:p>
          <a:p>
            <a:pPr marL="355814" marR="774382">
              <a:lnSpc>
                <a:spcPts val="3225"/>
              </a:lnSpc>
              <a:spcBef>
                <a:spcPts val="480"/>
              </a:spcBef>
              <a:tabLst>
                <a:tab pos="343552" algn="l"/>
              </a:tabLst>
            </a:pP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potsvest i njihovo pretvaranje u kulturne </a:t>
            </a:r>
            <a:endParaRPr sz="2805" dirty="0">
              <a:latin typeface="Arial"/>
              <a:cs typeface="Arial"/>
            </a:endParaRPr>
          </a:p>
          <a:p>
            <a:pPr marL="355814" marR="774382">
              <a:lnSpc>
                <a:spcPts val="3225"/>
              </a:lnSpc>
              <a:spcBef>
                <a:spcPts val="480"/>
              </a:spcBef>
              <a:tabLst>
                <a:tab pos="343552" algn="l"/>
              </a:tabLst>
            </a:pP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komponente</a:t>
            </a:r>
            <a:endParaRPr sz="2805" dirty="0">
              <a:latin typeface="Arial"/>
              <a:cs typeface="Arial"/>
            </a:endParaRPr>
          </a:p>
          <a:p>
            <a:pPr marR="98909" algn="ctr">
              <a:lnSpc>
                <a:spcPct val="95825"/>
              </a:lnSpc>
              <a:spcBef>
                <a:spcPts val="1171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Uloga krit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ič</a:t>
            </a:r>
            <a:r>
              <a:rPr sz="2805" dirty="0">
                <a:solidFill>
                  <a:srgbClr val="FFFFFF"/>
                </a:solidFill>
                <a:latin typeface="Arial"/>
                <a:cs typeface="Arial"/>
              </a:rPr>
              <a:t>nih incidenata u stvaranju kulture</a:t>
            </a:r>
            <a:endParaRPr sz="280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491213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7764" y="1606477"/>
            <a:ext cx="90083" cy="1007706"/>
          </a:xfrm>
          <a:custGeom>
            <a:avLst/>
            <a:gdLst/>
            <a:ahLst/>
            <a:cxnLst/>
            <a:rect l="l" t="t" r="r" b="b"/>
            <a:pathLst>
              <a:path w="89916" h="1005840">
                <a:moveTo>
                  <a:pt x="0" y="1005840"/>
                </a:moveTo>
                <a:lnTo>
                  <a:pt x="89916" y="915923"/>
                </a:lnTo>
                <a:lnTo>
                  <a:pt x="89916" y="0"/>
                </a:lnTo>
                <a:lnTo>
                  <a:pt x="0" y="89916"/>
                </a:lnTo>
                <a:lnTo>
                  <a:pt x="0" y="1005840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7765" y="2524100"/>
            <a:ext cx="90082" cy="90083"/>
          </a:xfrm>
          <a:custGeom>
            <a:avLst/>
            <a:gdLst/>
            <a:ahLst/>
            <a:cxnLst/>
            <a:rect l="l" t="t" r="r" b="b"/>
            <a:pathLst>
              <a:path w="89915" h="89916">
                <a:moveTo>
                  <a:pt x="0" y="89916"/>
                </a:moveTo>
                <a:lnTo>
                  <a:pt x="89915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9961" y="1606477"/>
            <a:ext cx="1387885" cy="90083"/>
          </a:xfrm>
          <a:custGeom>
            <a:avLst/>
            <a:gdLst/>
            <a:ahLst/>
            <a:cxnLst/>
            <a:rect l="l" t="t" r="r" b="b"/>
            <a:pathLst>
              <a:path w="1385315" h="89916">
                <a:moveTo>
                  <a:pt x="1295399" y="89916"/>
                </a:moveTo>
                <a:lnTo>
                  <a:pt x="1385315" y="0"/>
                </a:lnTo>
                <a:lnTo>
                  <a:pt x="89915" y="0"/>
                </a:lnTo>
                <a:lnTo>
                  <a:pt x="0" y="89916"/>
                </a:lnTo>
                <a:lnTo>
                  <a:pt x="1295399" y="89916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7764" y="1606477"/>
            <a:ext cx="90083" cy="90083"/>
          </a:xfrm>
          <a:custGeom>
            <a:avLst/>
            <a:gdLst/>
            <a:ahLst/>
            <a:cxnLst/>
            <a:rect l="l" t="t" r="r" b="b"/>
            <a:pathLst>
              <a:path w="89916" h="89916">
                <a:moveTo>
                  <a:pt x="0" y="89916"/>
                </a:moveTo>
                <a:lnTo>
                  <a:pt x="89916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961" y="1696560"/>
            <a:ext cx="1297803" cy="917623"/>
          </a:xfrm>
          <a:custGeom>
            <a:avLst/>
            <a:gdLst/>
            <a:ahLst/>
            <a:cxnLst/>
            <a:rect l="l" t="t" r="r" b="b"/>
            <a:pathLst>
              <a:path w="1295400" h="915924">
                <a:moveTo>
                  <a:pt x="0" y="0"/>
                </a:moveTo>
                <a:lnTo>
                  <a:pt x="0" y="915923"/>
                </a:lnTo>
                <a:lnTo>
                  <a:pt x="1295400" y="915923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9961" y="1696560"/>
            <a:ext cx="0" cy="917623"/>
          </a:xfrm>
          <a:custGeom>
            <a:avLst/>
            <a:gdLst/>
            <a:ahLst/>
            <a:cxnLst/>
            <a:rect l="l" t="t" r="r" b="b"/>
            <a:pathLst>
              <a:path h="915924">
                <a:moveTo>
                  <a:pt x="0" y="0"/>
                </a:moveTo>
                <a:lnTo>
                  <a:pt x="0" y="915923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9961" y="2614183"/>
            <a:ext cx="1297803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17764" y="1696560"/>
            <a:ext cx="0" cy="917623"/>
          </a:xfrm>
          <a:custGeom>
            <a:avLst/>
            <a:gdLst/>
            <a:ahLst/>
            <a:cxnLst/>
            <a:rect l="l" t="t" r="r" b="b"/>
            <a:pathLst>
              <a:path h="915924">
                <a:moveTo>
                  <a:pt x="0" y="915923"/>
                </a:move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9961" y="1696560"/>
            <a:ext cx="1297802" cy="0"/>
          </a:xfrm>
          <a:custGeom>
            <a:avLst/>
            <a:gdLst/>
            <a:ahLst/>
            <a:cxnLst/>
            <a:rect l="l" t="t" r="r" b="b"/>
            <a:pathLst>
              <a:path w="1295399">
                <a:moveTo>
                  <a:pt x="1295399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66090" y="4709754"/>
            <a:ext cx="89318" cy="732113"/>
          </a:xfrm>
          <a:custGeom>
            <a:avLst/>
            <a:gdLst/>
            <a:ahLst/>
            <a:cxnLst/>
            <a:rect l="l" t="t" r="r" b="b"/>
            <a:pathLst>
              <a:path w="89153" h="730757">
                <a:moveTo>
                  <a:pt x="0" y="730757"/>
                </a:moveTo>
                <a:lnTo>
                  <a:pt x="89153" y="641603"/>
                </a:lnTo>
                <a:lnTo>
                  <a:pt x="89153" y="0"/>
                </a:lnTo>
                <a:lnTo>
                  <a:pt x="0" y="89915"/>
                </a:lnTo>
                <a:lnTo>
                  <a:pt x="0" y="730757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6090" y="5352548"/>
            <a:ext cx="89318" cy="89318"/>
          </a:xfrm>
          <a:custGeom>
            <a:avLst/>
            <a:gdLst/>
            <a:ahLst/>
            <a:cxnLst/>
            <a:rect l="l" t="t" r="r" b="b"/>
            <a:pathLst>
              <a:path w="89153" h="89153">
                <a:moveTo>
                  <a:pt x="0" y="89153"/>
                </a:moveTo>
                <a:lnTo>
                  <a:pt x="89153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07192" y="4709754"/>
            <a:ext cx="1748216" cy="90083"/>
          </a:xfrm>
          <a:custGeom>
            <a:avLst/>
            <a:gdLst/>
            <a:ahLst/>
            <a:cxnLst/>
            <a:rect l="l" t="t" r="r" b="b"/>
            <a:pathLst>
              <a:path w="1744979" h="89916">
                <a:moveTo>
                  <a:pt x="1655826" y="89915"/>
                </a:moveTo>
                <a:lnTo>
                  <a:pt x="1744979" y="0"/>
                </a:lnTo>
                <a:lnTo>
                  <a:pt x="89153" y="0"/>
                </a:lnTo>
                <a:lnTo>
                  <a:pt x="0" y="89916"/>
                </a:lnTo>
                <a:lnTo>
                  <a:pt x="1655826" y="89915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6090" y="4709754"/>
            <a:ext cx="89318" cy="90082"/>
          </a:xfrm>
          <a:custGeom>
            <a:avLst/>
            <a:gdLst/>
            <a:ahLst/>
            <a:cxnLst/>
            <a:rect l="l" t="t" r="r" b="b"/>
            <a:pathLst>
              <a:path w="89153" h="89915">
                <a:moveTo>
                  <a:pt x="0" y="89915"/>
                </a:moveTo>
                <a:lnTo>
                  <a:pt x="89153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7192" y="4799836"/>
            <a:ext cx="1658898" cy="642031"/>
          </a:xfrm>
          <a:custGeom>
            <a:avLst/>
            <a:gdLst/>
            <a:ahLst/>
            <a:cxnLst/>
            <a:rect l="l" t="t" r="r" b="b"/>
            <a:pathLst>
              <a:path w="1655826" h="640842">
                <a:moveTo>
                  <a:pt x="0" y="0"/>
                </a:moveTo>
                <a:lnTo>
                  <a:pt x="0" y="640842"/>
                </a:lnTo>
                <a:lnTo>
                  <a:pt x="1655826" y="640841"/>
                </a:lnTo>
                <a:lnTo>
                  <a:pt x="1655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7192" y="4799837"/>
            <a:ext cx="0" cy="642030"/>
          </a:xfrm>
          <a:custGeom>
            <a:avLst/>
            <a:gdLst/>
            <a:ahLst/>
            <a:cxnLst/>
            <a:rect l="l" t="t" r="r" b="b"/>
            <a:pathLst>
              <a:path h="640841">
                <a:moveTo>
                  <a:pt x="0" y="0"/>
                </a:moveTo>
                <a:lnTo>
                  <a:pt x="0" y="640841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7192" y="5441867"/>
            <a:ext cx="1658898" cy="0"/>
          </a:xfrm>
          <a:custGeom>
            <a:avLst/>
            <a:gdLst/>
            <a:ahLst/>
            <a:cxnLst/>
            <a:rect l="l" t="t" r="r" b="b"/>
            <a:pathLst>
              <a:path w="1655826">
                <a:moveTo>
                  <a:pt x="0" y="0"/>
                </a:moveTo>
                <a:lnTo>
                  <a:pt x="1655826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6090" y="4799836"/>
            <a:ext cx="0" cy="642030"/>
          </a:xfrm>
          <a:custGeom>
            <a:avLst/>
            <a:gdLst/>
            <a:ahLst/>
            <a:cxnLst/>
            <a:rect l="l" t="t" r="r" b="b"/>
            <a:pathLst>
              <a:path h="640841">
                <a:moveTo>
                  <a:pt x="0" y="640841"/>
                </a:move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07192" y="4799836"/>
            <a:ext cx="1658898" cy="0"/>
          </a:xfrm>
          <a:custGeom>
            <a:avLst/>
            <a:gdLst/>
            <a:ahLst/>
            <a:cxnLst/>
            <a:rect l="l" t="t" r="r" b="b"/>
            <a:pathLst>
              <a:path w="1655826">
                <a:moveTo>
                  <a:pt x="1655826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18162" y="4709754"/>
            <a:ext cx="90095" cy="732113"/>
          </a:xfrm>
          <a:custGeom>
            <a:avLst/>
            <a:gdLst/>
            <a:ahLst/>
            <a:cxnLst/>
            <a:rect l="l" t="t" r="r" b="b"/>
            <a:pathLst>
              <a:path w="89928" h="730757">
                <a:moveTo>
                  <a:pt x="0" y="730757"/>
                </a:moveTo>
                <a:lnTo>
                  <a:pt x="89928" y="641603"/>
                </a:lnTo>
                <a:lnTo>
                  <a:pt x="89928" y="0"/>
                </a:lnTo>
                <a:lnTo>
                  <a:pt x="0" y="89915"/>
                </a:lnTo>
                <a:lnTo>
                  <a:pt x="0" y="730757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18162" y="5352548"/>
            <a:ext cx="90095" cy="89318"/>
          </a:xfrm>
          <a:custGeom>
            <a:avLst/>
            <a:gdLst/>
            <a:ahLst/>
            <a:cxnLst/>
            <a:rect l="l" t="t" r="r" b="b"/>
            <a:pathLst>
              <a:path w="89928" h="89153">
                <a:moveTo>
                  <a:pt x="0" y="89153"/>
                </a:moveTo>
                <a:lnTo>
                  <a:pt x="89928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20359" y="4709754"/>
            <a:ext cx="1387898" cy="90082"/>
          </a:xfrm>
          <a:custGeom>
            <a:avLst/>
            <a:gdLst/>
            <a:ahLst/>
            <a:cxnLst/>
            <a:rect l="l" t="t" r="r" b="b"/>
            <a:pathLst>
              <a:path w="1385328" h="89915">
                <a:moveTo>
                  <a:pt x="1295400" y="89915"/>
                </a:moveTo>
                <a:lnTo>
                  <a:pt x="1385328" y="0"/>
                </a:lnTo>
                <a:lnTo>
                  <a:pt x="89928" y="0"/>
                </a:lnTo>
                <a:lnTo>
                  <a:pt x="0" y="89915"/>
                </a:lnTo>
                <a:lnTo>
                  <a:pt x="1295400" y="89915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8162" y="4709754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20359" y="4799836"/>
            <a:ext cx="1297803" cy="642030"/>
          </a:xfrm>
          <a:custGeom>
            <a:avLst/>
            <a:gdLst/>
            <a:ahLst/>
            <a:cxnLst/>
            <a:rect l="l" t="t" r="r" b="b"/>
            <a:pathLst>
              <a:path w="1295400" h="640841">
                <a:moveTo>
                  <a:pt x="0" y="0"/>
                </a:moveTo>
                <a:lnTo>
                  <a:pt x="0" y="640841"/>
                </a:lnTo>
                <a:lnTo>
                  <a:pt x="1295400" y="640841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20359" y="4799836"/>
            <a:ext cx="0" cy="642030"/>
          </a:xfrm>
          <a:custGeom>
            <a:avLst/>
            <a:gdLst/>
            <a:ahLst/>
            <a:cxnLst/>
            <a:rect l="l" t="t" r="r" b="b"/>
            <a:pathLst>
              <a:path h="640841">
                <a:moveTo>
                  <a:pt x="0" y="0"/>
                </a:moveTo>
                <a:lnTo>
                  <a:pt x="0" y="640841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20359" y="5441867"/>
            <a:ext cx="1297803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18162" y="4799836"/>
            <a:ext cx="0" cy="642030"/>
          </a:xfrm>
          <a:custGeom>
            <a:avLst/>
            <a:gdLst/>
            <a:ahLst/>
            <a:cxnLst/>
            <a:rect l="l" t="t" r="r" b="b"/>
            <a:pathLst>
              <a:path h="640841">
                <a:moveTo>
                  <a:pt x="0" y="640841"/>
                </a:move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20359" y="4799836"/>
            <a:ext cx="1297803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129540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79257" y="2977567"/>
            <a:ext cx="90095" cy="732877"/>
          </a:xfrm>
          <a:custGeom>
            <a:avLst/>
            <a:gdLst/>
            <a:ahLst/>
            <a:cxnLst/>
            <a:rect l="l" t="t" r="r" b="b"/>
            <a:pathLst>
              <a:path w="89928" h="731520">
                <a:moveTo>
                  <a:pt x="0" y="731520"/>
                </a:moveTo>
                <a:lnTo>
                  <a:pt x="89928" y="641604"/>
                </a:lnTo>
                <a:lnTo>
                  <a:pt x="89928" y="0"/>
                </a:lnTo>
                <a:lnTo>
                  <a:pt x="0" y="89916"/>
                </a:lnTo>
                <a:lnTo>
                  <a:pt x="0" y="731520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79257" y="3620362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47071" y="2977567"/>
            <a:ext cx="1822281" cy="90083"/>
          </a:xfrm>
          <a:custGeom>
            <a:avLst/>
            <a:gdLst/>
            <a:ahLst/>
            <a:cxnLst/>
            <a:rect l="l" t="t" r="r" b="b"/>
            <a:pathLst>
              <a:path w="1818906" h="89916">
                <a:moveTo>
                  <a:pt x="1728977" y="89916"/>
                </a:moveTo>
                <a:lnTo>
                  <a:pt x="1818906" y="0"/>
                </a:lnTo>
                <a:lnTo>
                  <a:pt x="89928" y="0"/>
                </a:lnTo>
                <a:lnTo>
                  <a:pt x="0" y="89916"/>
                </a:lnTo>
                <a:lnTo>
                  <a:pt x="1728977" y="89916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79257" y="2977567"/>
            <a:ext cx="90095" cy="90083"/>
          </a:xfrm>
          <a:custGeom>
            <a:avLst/>
            <a:gdLst/>
            <a:ahLst/>
            <a:cxnLst/>
            <a:rect l="l" t="t" r="r" b="b"/>
            <a:pathLst>
              <a:path w="89928" h="89916">
                <a:moveTo>
                  <a:pt x="0" y="89916"/>
                </a:moveTo>
                <a:lnTo>
                  <a:pt x="89928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47072" y="3067651"/>
            <a:ext cx="1732185" cy="642793"/>
          </a:xfrm>
          <a:custGeom>
            <a:avLst/>
            <a:gdLst/>
            <a:ahLst/>
            <a:cxnLst/>
            <a:rect l="l" t="t" r="r" b="b"/>
            <a:pathLst>
              <a:path w="1728977" h="641603">
                <a:moveTo>
                  <a:pt x="0" y="0"/>
                </a:moveTo>
                <a:lnTo>
                  <a:pt x="0" y="641603"/>
                </a:lnTo>
                <a:lnTo>
                  <a:pt x="1728977" y="641603"/>
                </a:lnTo>
                <a:lnTo>
                  <a:pt x="1728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7071" y="3067651"/>
            <a:ext cx="0" cy="642793"/>
          </a:xfrm>
          <a:custGeom>
            <a:avLst/>
            <a:gdLst/>
            <a:ahLst/>
            <a:cxnLst/>
            <a:rect l="l" t="t" r="r" b="b"/>
            <a:pathLst>
              <a:path h="641603">
                <a:moveTo>
                  <a:pt x="0" y="0"/>
                </a:moveTo>
                <a:lnTo>
                  <a:pt x="0" y="641603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7072" y="3710444"/>
            <a:ext cx="1732185" cy="0"/>
          </a:xfrm>
          <a:custGeom>
            <a:avLst/>
            <a:gdLst/>
            <a:ahLst/>
            <a:cxnLst/>
            <a:rect l="l" t="t" r="r" b="b"/>
            <a:pathLst>
              <a:path w="1728977">
                <a:moveTo>
                  <a:pt x="0" y="0"/>
                </a:moveTo>
                <a:lnTo>
                  <a:pt x="1728977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79257" y="3067651"/>
            <a:ext cx="0" cy="642793"/>
          </a:xfrm>
          <a:custGeom>
            <a:avLst/>
            <a:gdLst/>
            <a:ahLst/>
            <a:cxnLst/>
            <a:rect l="l" t="t" r="r" b="b"/>
            <a:pathLst>
              <a:path h="641603">
                <a:moveTo>
                  <a:pt x="0" y="641603"/>
                </a:move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7072" y="3067650"/>
            <a:ext cx="1732185" cy="0"/>
          </a:xfrm>
          <a:custGeom>
            <a:avLst/>
            <a:gdLst/>
            <a:ahLst/>
            <a:cxnLst/>
            <a:rect l="l" t="t" r="r" b="b"/>
            <a:pathLst>
              <a:path w="1728977">
                <a:moveTo>
                  <a:pt x="1728977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75993" y="3266901"/>
            <a:ext cx="90082" cy="457285"/>
          </a:xfrm>
          <a:custGeom>
            <a:avLst/>
            <a:gdLst/>
            <a:ahLst/>
            <a:cxnLst/>
            <a:rect l="l" t="t" r="r" b="b"/>
            <a:pathLst>
              <a:path w="89915" h="456438">
                <a:moveTo>
                  <a:pt x="0" y="456438"/>
                </a:moveTo>
                <a:lnTo>
                  <a:pt x="89915" y="367284"/>
                </a:lnTo>
                <a:lnTo>
                  <a:pt x="89915" y="0"/>
                </a:lnTo>
                <a:lnTo>
                  <a:pt x="0" y="89916"/>
                </a:lnTo>
                <a:lnTo>
                  <a:pt x="0" y="456438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75993" y="3634866"/>
            <a:ext cx="90082" cy="89319"/>
          </a:xfrm>
          <a:custGeom>
            <a:avLst/>
            <a:gdLst/>
            <a:ahLst/>
            <a:cxnLst/>
            <a:rect l="l" t="t" r="r" b="b"/>
            <a:pathLst>
              <a:path w="89915" h="89154">
                <a:moveTo>
                  <a:pt x="0" y="89154"/>
                </a:moveTo>
                <a:lnTo>
                  <a:pt x="89915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78190" y="3266901"/>
            <a:ext cx="1387885" cy="90083"/>
          </a:xfrm>
          <a:custGeom>
            <a:avLst/>
            <a:gdLst/>
            <a:ahLst/>
            <a:cxnLst/>
            <a:rect l="l" t="t" r="r" b="b"/>
            <a:pathLst>
              <a:path w="1385315" h="89916">
                <a:moveTo>
                  <a:pt x="1295400" y="89916"/>
                </a:moveTo>
                <a:lnTo>
                  <a:pt x="1385315" y="0"/>
                </a:lnTo>
                <a:lnTo>
                  <a:pt x="89915" y="0"/>
                </a:lnTo>
                <a:lnTo>
                  <a:pt x="0" y="89916"/>
                </a:lnTo>
                <a:lnTo>
                  <a:pt x="1295400" y="89916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75993" y="3266901"/>
            <a:ext cx="90082" cy="90083"/>
          </a:xfrm>
          <a:custGeom>
            <a:avLst/>
            <a:gdLst/>
            <a:ahLst/>
            <a:cxnLst/>
            <a:rect l="l" t="t" r="r" b="b"/>
            <a:pathLst>
              <a:path w="89915" h="89916">
                <a:moveTo>
                  <a:pt x="0" y="89916"/>
                </a:moveTo>
                <a:lnTo>
                  <a:pt x="89915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78189" y="3356984"/>
            <a:ext cx="1297803" cy="367202"/>
          </a:xfrm>
          <a:custGeom>
            <a:avLst/>
            <a:gdLst/>
            <a:ahLst/>
            <a:cxnLst/>
            <a:rect l="l" t="t" r="r" b="b"/>
            <a:pathLst>
              <a:path w="1295400" h="366522">
                <a:moveTo>
                  <a:pt x="0" y="0"/>
                </a:moveTo>
                <a:lnTo>
                  <a:pt x="0" y="366522"/>
                </a:lnTo>
                <a:lnTo>
                  <a:pt x="1295400" y="36652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78189" y="3356984"/>
            <a:ext cx="0" cy="367202"/>
          </a:xfrm>
          <a:custGeom>
            <a:avLst/>
            <a:gdLst/>
            <a:ahLst/>
            <a:cxnLst/>
            <a:rect l="l" t="t" r="r" b="b"/>
            <a:pathLst>
              <a:path h="366522">
                <a:moveTo>
                  <a:pt x="0" y="0"/>
                </a:moveTo>
                <a:lnTo>
                  <a:pt x="0" y="366522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78189" y="3724187"/>
            <a:ext cx="1297803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75992" y="3356984"/>
            <a:ext cx="0" cy="367202"/>
          </a:xfrm>
          <a:custGeom>
            <a:avLst/>
            <a:gdLst/>
            <a:ahLst/>
            <a:cxnLst/>
            <a:rect l="l" t="t" r="r" b="b"/>
            <a:pathLst>
              <a:path h="366522">
                <a:moveTo>
                  <a:pt x="0" y="366522"/>
                </a:move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78189" y="3356984"/>
            <a:ext cx="1297803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129540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4339" y="3122617"/>
            <a:ext cx="90083" cy="732113"/>
          </a:xfrm>
          <a:custGeom>
            <a:avLst/>
            <a:gdLst/>
            <a:ahLst/>
            <a:cxnLst/>
            <a:rect l="l" t="t" r="r" b="b"/>
            <a:pathLst>
              <a:path w="89916" h="730757">
                <a:moveTo>
                  <a:pt x="0" y="730757"/>
                </a:moveTo>
                <a:lnTo>
                  <a:pt x="89916" y="640841"/>
                </a:lnTo>
                <a:lnTo>
                  <a:pt x="89916" y="0"/>
                </a:lnTo>
                <a:lnTo>
                  <a:pt x="0" y="89915"/>
                </a:lnTo>
                <a:lnTo>
                  <a:pt x="0" y="730757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64339" y="3764648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8963" y="3122617"/>
            <a:ext cx="1605459" cy="90082"/>
          </a:xfrm>
          <a:custGeom>
            <a:avLst/>
            <a:gdLst/>
            <a:ahLst/>
            <a:cxnLst/>
            <a:rect l="l" t="t" r="r" b="b"/>
            <a:pathLst>
              <a:path w="1602486" h="89915">
                <a:moveTo>
                  <a:pt x="1512570" y="89915"/>
                </a:moveTo>
                <a:lnTo>
                  <a:pt x="1602486" y="0"/>
                </a:lnTo>
                <a:lnTo>
                  <a:pt x="89153" y="0"/>
                </a:lnTo>
                <a:lnTo>
                  <a:pt x="0" y="89915"/>
                </a:lnTo>
                <a:lnTo>
                  <a:pt x="1512570" y="89915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64339" y="3122617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8963" y="3212700"/>
            <a:ext cx="1515376" cy="642030"/>
          </a:xfrm>
          <a:custGeom>
            <a:avLst/>
            <a:gdLst/>
            <a:ahLst/>
            <a:cxnLst/>
            <a:rect l="l" t="t" r="r" b="b"/>
            <a:pathLst>
              <a:path w="1512570" h="640841">
                <a:moveTo>
                  <a:pt x="0" y="0"/>
                </a:moveTo>
                <a:lnTo>
                  <a:pt x="0" y="640841"/>
                </a:lnTo>
                <a:lnTo>
                  <a:pt x="1512570" y="640841"/>
                </a:lnTo>
                <a:lnTo>
                  <a:pt x="1512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8963" y="3212700"/>
            <a:ext cx="0" cy="642030"/>
          </a:xfrm>
          <a:custGeom>
            <a:avLst/>
            <a:gdLst/>
            <a:ahLst/>
            <a:cxnLst/>
            <a:rect l="l" t="t" r="r" b="b"/>
            <a:pathLst>
              <a:path h="640841">
                <a:moveTo>
                  <a:pt x="0" y="0"/>
                </a:moveTo>
                <a:lnTo>
                  <a:pt x="0" y="640841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8963" y="3854729"/>
            <a:ext cx="1515376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57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4340" y="3212700"/>
            <a:ext cx="0" cy="642030"/>
          </a:xfrm>
          <a:custGeom>
            <a:avLst/>
            <a:gdLst/>
            <a:ahLst/>
            <a:cxnLst/>
            <a:rect l="l" t="t" r="r" b="b"/>
            <a:pathLst>
              <a:path h="640841">
                <a:moveTo>
                  <a:pt x="0" y="640841"/>
                </a:move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8963" y="3212699"/>
            <a:ext cx="1515376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151257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1520" y="3462336"/>
            <a:ext cx="1446668" cy="76341"/>
          </a:xfrm>
          <a:custGeom>
            <a:avLst/>
            <a:gdLst/>
            <a:ahLst/>
            <a:cxnLst/>
            <a:rect l="l" t="t" r="r" b="b"/>
            <a:pathLst>
              <a:path w="1443989" h="76200">
                <a:moveTo>
                  <a:pt x="1367789" y="42671"/>
                </a:moveTo>
                <a:lnTo>
                  <a:pt x="1367789" y="76200"/>
                </a:lnTo>
                <a:lnTo>
                  <a:pt x="1380743" y="42672"/>
                </a:lnTo>
                <a:lnTo>
                  <a:pt x="1384553" y="41148"/>
                </a:lnTo>
                <a:lnTo>
                  <a:pt x="1385315" y="38100"/>
                </a:lnTo>
                <a:lnTo>
                  <a:pt x="1384553" y="34289"/>
                </a:lnTo>
                <a:lnTo>
                  <a:pt x="1380743" y="32765"/>
                </a:lnTo>
                <a:lnTo>
                  <a:pt x="4571" y="32765"/>
                </a:lnTo>
                <a:lnTo>
                  <a:pt x="762" y="34289"/>
                </a:lnTo>
                <a:lnTo>
                  <a:pt x="0" y="38100"/>
                </a:lnTo>
                <a:lnTo>
                  <a:pt x="762" y="41148"/>
                </a:lnTo>
                <a:lnTo>
                  <a:pt x="4571" y="42672"/>
                </a:lnTo>
                <a:lnTo>
                  <a:pt x="1367789" y="42671"/>
                </a:lnTo>
                <a:close/>
              </a:path>
              <a:path w="1443989" h="76200">
                <a:moveTo>
                  <a:pt x="1384553" y="34289"/>
                </a:moveTo>
                <a:lnTo>
                  <a:pt x="1385315" y="38100"/>
                </a:lnTo>
                <a:lnTo>
                  <a:pt x="1384553" y="41148"/>
                </a:lnTo>
                <a:lnTo>
                  <a:pt x="1380743" y="42672"/>
                </a:lnTo>
                <a:lnTo>
                  <a:pt x="1367789" y="76200"/>
                </a:lnTo>
                <a:lnTo>
                  <a:pt x="1443989" y="38100"/>
                </a:lnTo>
                <a:lnTo>
                  <a:pt x="1367789" y="0"/>
                </a:lnTo>
                <a:lnTo>
                  <a:pt x="1367790" y="32766"/>
                </a:lnTo>
                <a:lnTo>
                  <a:pt x="1380743" y="32765"/>
                </a:lnTo>
                <a:lnTo>
                  <a:pt x="1384553" y="342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44700" y="3462335"/>
            <a:ext cx="1302371" cy="76341"/>
          </a:xfrm>
          <a:custGeom>
            <a:avLst/>
            <a:gdLst/>
            <a:ahLst/>
            <a:cxnLst/>
            <a:rect l="l" t="t" r="r" b="b"/>
            <a:pathLst>
              <a:path w="1299959" h="76200">
                <a:moveTo>
                  <a:pt x="1223759" y="42671"/>
                </a:moveTo>
                <a:lnTo>
                  <a:pt x="1223759" y="76200"/>
                </a:lnTo>
                <a:lnTo>
                  <a:pt x="1236725" y="42672"/>
                </a:lnTo>
                <a:lnTo>
                  <a:pt x="1239761" y="41148"/>
                </a:lnTo>
                <a:lnTo>
                  <a:pt x="1241285" y="38100"/>
                </a:lnTo>
                <a:lnTo>
                  <a:pt x="1239761" y="34289"/>
                </a:lnTo>
                <a:lnTo>
                  <a:pt x="1236725" y="32765"/>
                </a:lnTo>
                <a:lnTo>
                  <a:pt x="4571" y="32765"/>
                </a:lnTo>
                <a:lnTo>
                  <a:pt x="1523" y="34289"/>
                </a:lnTo>
                <a:lnTo>
                  <a:pt x="0" y="38100"/>
                </a:lnTo>
                <a:lnTo>
                  <a:pt x="1523" y="41148"/>
                </a:lnTo>
                <a:lnTo>
                  <a:pt x="4571" y="42672"/>
                </a:lnTo>
                <a:lnTo>
                  <a:pt x="1223759" y="42671"/>
                </a:lnTo>
                <a:close/>
              </a:path>
              <a:path w="1299959" h="76200">
                <a:moveTo>
                  <a:pt x="1239761" y="34289"/>
                </a:moveTo>
                <a:lnTo>
                  <a:pt x="1241285" y="38100"/>
                </a:lnTo>
                <a:lnTo>
                  <a:pt x="1239761" y="41148"/>
                </a:lnTo>
                <a:lnTo>
                  <a:pt x="1236725" y="42672"/>
                </a:lnTo>
                <a:lnTo>
                  <a:pt x="1223759" y="76200"/>
                </a:lnTo>
                <a:lnTo>
                  <a:pt x="1299959" y="38100"/>
                </a:lnTo>
                <a:lnTo>
                  <a:pt x="1223759" y="0"/>
                </a:lnTo>
                <a:lnTo>
                  <a:pt x="1223759" y="32765"/>
                </a:lnTo>
                <a:lnTo>
                  <a:pt x="1236725" y="32765"/>
                </a:lnTo>
                <a:lnTo>
                  <a:pt x="1239761" y="342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76151" y="3711971"/>
            <a:ext cx="76341" cy="1014577"/>
          </a:xfrm>
          <a:custGeom>
            <a:avLst/>
            <a:gdLst/>
            <a:ahLst/>
            <a:cxnLst/>
            <a:rect l="l" t="t" r="r" b="b"/>
            <a:pathLst>
              <a:path w="76200" h="1012698">
                <a:moveTo>
                  <a:pt x="38100" y="0"/>
                </a:moveTo>
                <a:lnTo>
                  <a:pt x="34277" y="1524"/>
                </a:lnTo>
                <a:lnTo>
                  <a:pt x="32753" y="4572"/>
                </a:lnTo>
                <a:lnTo>
                  <a:pt x="32753" y="949451"/>
                </a:lnTo>
                <a:lnTo>
                  <a:pt x="34277" y="952500"/>
                </a:lnTo>
                <a:lnTo>
                  <a:pt x="38100" y="954024"/>
                </a:lnTo>
                <a:lnTo>
                  <a:pt x="34277" y="952500"/>
                </a:lnTo>
                <a:lnTo>
                  <a:pt x="32753" y="949451"/>
                </a:lnTo>
                <a:lnTo>
                  <a:pt x="38100" y="1012698"/>
                </a:lnTo>
                <a:lnTo>
                  <a:pt x="41148" y="952500"/>
                </a:lnTo>
                <a:lnTo>
                  <a:pt x="42672" y="949451"/>
                </a:lnTo>
                <a:lnTo>
                  <a:pt x="42672" y="4572"/>
                </a:lnTo>
                <a:lnTo>
                  <a:pt x="41148" y="1524"/>
                </a:lnTo>
                <a:lnTo>
                  <a:pt x="38100" y="0"/>
                </a:lnTo>
                <a:close/>
              </a:path>
              <a:path w="76200" h="1012698">
                <a:moveTo>
                  <a:pt x="42672" y="949451"/>
                </a:moveTo>
                <a:lnTo>
                  <a:pt x="41148" y="952500"/>
                </a:lnTo>
                <a:lnTo>
                  <a:pt x="38100" y="1012698"/>
                </a:lnTo>
                <a:lnTo>
                  <a:pt x="76200" y="936498"/>
                </a:lnTo>
                <a:lnTo>
                  <a:pt x="42672" y="936498"/>
                </a:lnTo>
                <a:lnTo>
                  <a:pt x="42672" y="949451"/>
                </a:lnTo>
                <a:close/>
              </a:path>
              <a:path w="76200" h="1012698">
                <a:moveTo>
                  <a:pt x="32753" y="949451"/>
                </a:moveTo>
                <a:lnTo>
                  <a:pt x="32753" y="936497"/>
                </a:lnTo>
                <a:lnTo>
                  <a:pt x="0" y="936498"/>
                </a:lnTo>
                <a:lnTo>
                  <a:pt x="38100" y="1012698"/>
                </a:lnTo>
                <a:lnTo>
                  <a:pt x="32753" y="94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37087" y="5049472"/>
            <a:ext cx="1087852" cy="76341"/>
          </a:xfrm>
          <a:custGeom>
            <a:avLst/>
            <a:gdLst/>
            <a:ahLst/>
            <a:cxnLst/>
            <a:rect l="l" t="t" r="r" b="b"/>
            <a:pathLst>
              <a:path w="1085837" h="76200">
                <a:moveTo>
                  <a:pt x="76199" y="42671"/>
                </a:moveTo>
                <a:lnTo>
                  <a:pt x="1081265" y="42672"/>
                </a:lnTo>
                <a:lnTo>
                  <a:pt x="1085088" y="41148"/>
                </a:lnTo>
                <a:lnTo>
                  <a:pt x="1085837" y="38100"/>
                </a:lnTo>
                <a:lnTo>
                  <a:pt x="1085088" y="34289"/>
                </a:lnTo>
                <a:lnTo>
                  <a:pt x="1081265" y="33527"/>
                </a:lnTo>
                <a:lnTo>
                  <a:pt x="64008" y="33527"/>
                </a:lnTo>
                <a:lnTo>
                  <a:pt x="60185" y="34289"/>
                </a:lnTo>
                <a:lnTo>
                  <a:pt x="76199" y="42671"/>
                </a:lnTo>
                <a:close/>
              </a:path>
              <a:path w="1085837" h="76200">
                <a:moveTo>
                  <a:pt x="58674" y="38100"/>
                </a:moveTo>
                <a:lnTo>
                  <a:pt x="0" y="38100"/>
                </a:lnTo>
                <a:lnTo>
                  <a:pt x="76200" y="76200"/>
                </a:lnTo>
                <a:lnTo>
                  <a:pt x="60185" y="41148"/>
                </a:lnTo>
                <a:lnTo>
                  <a:pt x="58674" y="38100"/>
                </a:lnTo>
                <a:close/>
              </a:path>
              <a:path w="1085837" h="76200">
                <a:moveTo>
                  <a:pt x="76199" y="33527"/>
                </a:moveTo>
                <a:lnTo>
                  <a:pt x="76200" y="0"/>
                </a:lnTo>
                <a:lnTo>
                  <a:pt x="0" y="38100"/>
                </a:lnTo>
                <a:lnTo>
                  <a:pt x="58674" y="38100"/>
                </a:lnTo>
                <a:lnTo>
                  <a:pt x="60185" y="41148"/>
                </a:lnTo>
                <a:lnTo>
                  <a:pt x="76200" y="76200"/>
                </a:lnTo>
                <a:lnTo>
                  <a:pt x="76199" y="42671"/>
                </a:lnTo>
                <a:lnTo>
                  <a:pt x="64008" y="42672"/>
                </a:lnTo>
                <a:lnTo>
                  <a:pt x="76199" y="42671"/>
                </a:lnTo>
                <a:lnTo>
                  <a:pt x="60185" y="34289"/>
                </a:lnTo>
                <a:lnTo>
                  <a:pt x="64008" y="33527"/>
                </a:lnTo>
                <a:lnTo>
                  <a:pt x="76199" y="3352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07862" y="4709754"/>
            <a:ext cx="89318" cy="732113"/>
          </a:xfrm>
          <a:custGeom>
            <a:avLst/>
            <a:gdLst/>
            <a:ahLst/>
            <a:cxnLst/>
            <a:rect l="l" t="t" r="r" b="b"/>
            <a:pathLst>
              <a:path w="89153" h="730757">
                <a:moveTo>
                  <a:pt x="0" y="730757"/>
                </a:moveTo>
                <a:lnTo>
                  <a:pt x="89153" y="641603"/>
                </a:lnTo>
                <a:lnTo>
                  <a:pt x="89153" y="0"/>
                </a:lnTo>
                <a:lnTo>
                  <a:pt x="0" y="89915"/>
                </a:lnTo>
                <a:lnTo>
                  <a:pt x="0" y="730757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07862" y="5352549"/>
            <a:ext cx="89318" cy="89318"/>
          </a:xfrm>
          <a:custGeom>
            <a:avLst/>
            <a:gdLst/>
            <a:ahLst/>
            <a:cxnLst/>
            <a:rect l="l" t="t" r="r" b="b"/>
            <a:pathLst>
              <a:path w="89153" h="89153">
                <a:moveTo>
                  <a:pt x="0" y="89153"/>
                </a:moveTo>
                <a:lnTo>
                  <a:pt x="89153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9961" y="4709754"/>
            <a:ext cx="1677219" cy="90082"/>
          </a:xfrm>
          <a:custGeom>
            <a:avLst/>
            <a:gdLst/>
            <a:ahLst/>
            <a:cxnLst/>
            <a:rect l="l" t="t" r="r" b="b"/>
            <a:pathLst>
              <a:path w="1674113" h="89915">
                <a:moveTo>
                  <a:pt x="1584960" y="89915"/>
                </a:moveTo>
                <a:lnTo>
                  <a:pt x="1674113" y="0"/>
                </a:lnTo>
                <a:lnTo>
                  <a:pt x="89915" y="0"/>
                </a:lnTo>
                <a:lnTo>
                  <a:pt x="0" y="89915"/>
                </a:lnTo>
                <a:lnTo>
                  <a:pt x="1584960" y="89915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07862" y="4709754"/>
            <a:ext cx="89318" cy="90082"/>
          </a:xfrm>
          <a:custGeom>
            <a:avLst/>
            <a:gdLst/>
            <a:ahLst/>
            <a:cxnLst/>
            <a:rect l="l" t="t" r="r" b="b"/>
            <a:pathLst>
              <a:path w="89153" h="89915">
                <a:moveTo>
                  <a:pt x="0" y="89915"/>
                </a:moveTo>
                <a:lnTo>
                  <a:pt x="89153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9961" y="4799837"/>
            <a:ext cx="1587901" cy="642030"/>
          </a:xfrm>
          <a:custGeom>
            <a:avLst/>
            <a:gdLst/>
            <a:ahLst/>
            <a:cxnLst/>
            <a:rect l="l" t="t" r="r" b="b"/>
            <a:pathLst>
              <a:path w="1584960" h="640841">
                <a:moveTo>
                  <a:pt x="0" y="0"/>
                </a:moveTo>
                <a:lnTo>
                  <a:pt x="0" y="640841"/>
                </a:lnTo>
                <a:lnTo>
                  <a:pt x="1584960" y="640841"/>
                </a:lnTo>
                <a:lnTo>
                  <a:pt x="15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9961" y="4799837"/>
            <a:ext cx="0" cy="642030"/>
          </a:xfrm>
          <a:custGeom>
            <a:avLst/>
            <a:gdLst/>
            <a:ahLst/>
            <a:cxnLst/>
            <a:rect l="l" t="t" r="r" b="b"/>
            <a:pathLst>
              <a:path h="640841">
                <a:moveTo>
                  <a:pt x="0" y="0"/>
                </a:moveTo>
                <a:lnTo>
                  <a:pt x="0" y="640841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9961" y="5441868"/>
            <a:ext cx="1587901" cy="0"/>
          </a:xfrm>
          <a:custGeom>
            <a:avLst/>
            <a:gdLst/>
            <a:ahLst/>
            <a:cxnLst/>
            <a:rect l="l" t="t" r="r" b="b"/>
            <a:pathLst>
              <a:path w="1584960">
                <a:moveTo>
                  <a:pt x="0" y="0"/>
                </a:moveTo>
                <a:lnTo>
                  <a:pt x="158496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07861" y="4799837"/>
            <a:ext cx="0" cy="642030"/>
          </a:xfrm>
          <a:custGeom>
            <a:avLst/>
            <a:gdLst/>
            <a:ahLst/>
            <a:cxnLst/>
            <a:rect l="l" t="t" r="r" b="b"/>
            <a:pathLst>
              <a:path h="640841">
                <a:moveTo>
                  <a:pt x="0" y="640841"/>
                </a:move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9961" y="4799837"/>
            <a:ext cx="1587901" cy="0"/>
          </a:xfrm>
          <a:custGeom>
            <a:avLst/>
            <a:gdLst/>
            <a:ahLst/>
            <a:cxnLst/>
            <a:rect l="l" t="t" r="r" b="b"/>
            <a:pathLst>
              <a:path w="1584960">
                <a:moveTo>
                  <a:pt x="158496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80386" y="5122761"/>
            <a:ext cx="1231386" cy="76341"/>
          </a:xfrm>
          <a:custGeom>
            <a:avLst/>
            <a:gdLst/>
            <a:ahLst/>
            <a:cxnLst/>
            <a:rect l="l" t="t" r="r" b="b"/>
            <a:pathLst>
              <a:path w="1229106" h="76200">
                <a:moveTo>
                  <a:pt x="76200" y="42672"/>
                </a:moveTo>
                <a:lnTo>
                  <a:pt x="1224534" y="42672"/>
                </a:lnTo>
                <a:lnTo>
                  <a:pt x="1227582" y="41148"/>
                </a:lnTo>
                <a:lnTo>
                  <a:pt x="1229106" y="38100"/>
                </a:lnTo>
                <a:lnTo>
                  <a:pt x="1227582" y="34289"/>
                </a:lnTo>
                <a:lnTo>
                  <a:pt x="1224534" y="32765"/>
                </a:lnTo>
                <a:lnTo>
                  <a:pt x="64008" y="32765"/>
                </a:lnTo>
                <a:lnTo>
                  <a:pt x="60198" y="34289"/>
                </a:lnTo>
                <a:lnTo>
                  <a:pt x="76200" y="42672"/>
                </a:lnTo>
                <a:close/>
              </a:path>
              <a:path w="1229106" h="76200">
                <a:moveTo>
                  <a:pt x="58674" y="38100"/>
                </a:moveTo>
                <a:lnTo>
                  <a:pt x="0" y="38100"/>
                </a:lnTo>
                <a:lnTo>
                  <a:pt x="76200" y="76200"/>
                </a:lnTo>
                <a:lnTo>
                  <a:pt x="60198" y="41148"/>
                </a:lnTo>
                <a:lnTo>
                  <a:pt x="58674" y="38100"/>
                </a:lnTo>
                <a:close/>
              </a:path>
              <a:path w="1229106" h="76200">
                <a:moveTo>
                  <a:pt x="76200" y="32766"/>
                </a:moveTo>
                <a:lnTo>
                  <a:pt x="76200" y="0"/>
                </a:lnTo>
                <a:lnTo>
                  <a:pt x="0" y="38100"/>
                </a:lnTo>
                <a:lnTo>
                  <a:pt x="58674" y="38100"/>
                </a:lnTo>
                <a:lnTo>
                  <a:pt x="60198" y="41148"/>
                </a:lnTo>
                <a:lnTo>
                  <a:pt x="76200" y="76200"/>
                </a:lnTo>
                <a:lnTo>
                  <a:pt x="76200" y="42672"/>
                </a:lnTo>
                <a:lnTo>
                  <a:pt x="64008" y="42672"/>
                </a:lnTo>
                <a:lnTo>
                  <a:pt x="76200" y="42672"/>
                </a:lnTo>
                <a:lnTo>
                  <a:pt x="60198" y="34289"/>
                </a:lnTo>
                <a:lnTo>
                  <a:pt x="64008" y="32765"/>
                </a:lnTo>
                <a:lnTo>
                  <a:pt x="76200" y="327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49028" y="3920384"/>
            <a:ext cx="76341" cy="76341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1148" y="1524"/>
                </a:moveTo>
                <a:lnTo>
                  <a:pt x="38100" y="0"/>
                </a:lnTo>
                <a:lnTo>
                  <a:pt x="34290" y="1524"/>
                </a:lnTo>
                <a:lnTo>
                  <a:pt x="33528" y="4572"/>
                </a:lnTo>
                <a:lnTo>
                  <a:pt x="41148" y="1524"/>
                </a:lnTo>
                <a:close/>
              </a:path>
              <a:path w="76200" h="76200">
                <a:moveTo>
                  <a:pt x="76200" y="17525"/>
                </a:moveTo>
                <a:lnTo>
                  <a:pt x="42672" y="4572"/>
                </a:lnTo>
                <a:lnTo>
                  <a:pt x="42671" y="17525"/>
                </a:lnTo>
                <a:lnTo>
                  <a:pt x="76200" y="17525"/>
                </a:lnTo>
                <a:close/>
              </a:path>
              <a:path w="76200" h="76200">
                <a:moveTo>
                  <a:pt x="0" y="17525"/>
                </a:moveTo>
                <a:lnTo>
                  <a:pt x="33528" y="17526"/>
                </a:lnTo>
                <a:lnTo>
                  <a:pt x="33528" y="804672"/>
                </a:lnTo>
                <a:lnTo>
                  <a:pt x="34290" y="807720"/>
                </a:lnTo>
                <a:lnTo>
                  <a:pt x="38100" y="809243"/>
                </a:lnTo>
                <a:lnTo>
                  <a:pt x="41148" y="807720"/>
                </a:lnTo>
                <a:lnTo>
                  <a:pt x="42672" y="804672"/>
                </a:lnTo>
                <a:lnTo>
                  <a:pt x="42672" y="4572"/>
                </a:lnTo>
                <a:lnTo>
                  <a:pt x="76200" y="17525"/>
                </a:lnTo>
                <a:lnTo>
                  <a:pt x="38100" y="-58674"/>
                </a:lnTo>
                <a:lnTo>
                  <a:pt x="0" y="17525"/>
                </a:lnTo>
                <a:lnTo>
                  <a:pt x="33528" y="4572"/>
                </a:lnTo>
                <a:lnTo>
                  <a:pt x="34290" y="1524"/>
                </a:lnTo>
                <a:lnTo>
                  <a:pt x="38100" y="0"/>
                </a:lnTo>
                <a:lnTo>
                  <a:pt x="41148" y="1524"/>
                </a:lnTo>
                <a:lnTo>
                  <a:pt x="33528" y="4572"/>
                </a:lnTo>
                <a:lnTo>
                  <a:pt x="0" y="17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03980" y="2630215"/>
            <a:ext cx="76341" cy="510724"/>
          </a:xfrm>
          <a:custGeom>
            <a:avLst/>
            <a:gdLst/>
            <a:ahLst/>
            <a:cxnLst/>
            <a:rect l="l" t="t" r="r" b="b"/>
            <a:pathLst>
              <a:path w="76200" h="509778">
                <a:moveTo>
                  <a:pt x="38100" y="0"/>
                </a:moveTo>
                <a:lnTo>
                  <a:pt x="35051" y="1523"/>
                </a:lnTo>
                <a:lnTo>
                  <a:pt x="33527" y="4571"/>
                </a:lnTo>
                <a:lnTo>
                  <a:pt x="33527" y="446531"/>
                </a:lnTo>
                <a:lnTo>
                  <a:pt x="35051" y="449579"/>
                </a:lnTo>
                <a:lnTo>
                  <a:pt x="38100" y="451103"/>
                </a:lnTo>
                <a:lnTo>
                  <a:pt x="35051" y="449579"/>
                </a:lnTo>
                <a:lnTo>
                  <a:pt x="33527" y="446531"/>
                </a:lnTo>
                <a:lnTo>
                  <a:pt x="38100" y="509777"/>
                </a:lnTo>
                <a:lnTo>
                  <a:pt x="41909" y="449579"/>
                </a:lnTo>
                <a:lnTo>
                  <a:pt x="42671" y="446531"/>
                </a:lnTo>
                <a:lnTo>
                  <a:pt x="42671" y="4571"/>
                </a:lnTo>
                <a:lnTo>
                  <a:pt x="41909" y="1523"/>
                </a:lnTo>
                <a:lnTo>
                  <a:pt x="38100" y="0"/>
                </a:lnTo>
                <a:close/>
              </a:path>
              <a:path w="76200" h="509778">
                <a:moveTo>
                  <a:pt x="42671" y="446531"/>
                </a:moveTo>
                <a:lnTo>
                  <a:pt x="41909" y="449579"/>
                </a:lnTo>
                <a:lnTo>
                  <a:pt x="38100" y="509777"/>
                </a:lnTo>
                <a:lnTo>
                  <a:pt x="76200" y="433577"/>
                </a:lnTo>
                <a:lnTo>
                  <a:pt x="42671" y="433577"/>
                </a:lnTo>
                <a:lnTo>
                  <a:pt x="42671" y="446531"/>
                </a:lnTo>
                <a:close/>
              </a:path>
              <a:path w="76200" h="509778">
                <a:moveTo>
                  <a:pt x="33527" y="446531"/>
                </a:moveTo>
                <a:lnTo>
                  <a:pt x="33527" y="433577"/>
                </a:lnTo>
                <a:lnTo>
                  <a:pt x="0" y="433577"/>
                </a:lnTo>
                <a:lnTo>
                  <a:pt x="38100" y="509777"/>
                </a:lnTo>
                <a:lnTo>
                  <a:pt x="33527" y="4465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69850" y="406792"/>
            <a:ext cx="6635306" cy="920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6"/>
              </a:lnSpc>
              <a:spcBef>
                <a:spcPts val="170"/>
              </a:spcBef>
            </a:pPr>
            <a:r>
              <a:rPr sz="3206" b="1" spc="4" dirty="0">
                <a:solidFill>
                  <a:srgbClr val="FFFFCB"/>
                </a:solidFill>
                <a:latin typeface="Tahoma"/>
                <a:cs typeface="Tahoma"/>
              </a:rPr>
              <a:t>INERCIJ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A -</a:t>
            </a:r>
            <a:r>
              <a:rPr sz="3206" b="1" spc="-13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SAMOOBNAVLJANJE</a:t>
            </a:r>
            <a:endParaRPr sz="3206">
              <a:latin typeface="Tahoma"/>
              <a:cs typeface="Tahoma"/>
            </a:endParaRPr>
          </a:p>
          <a:p>
            <a:pPr marL="2301770" marR="2333243" algn="ctr">
              <a:lnSpc>
                <a:spcPts val="3832"/>
              </a:lnSpc>
              <a:spcBef>
                <a:spcPts val="20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9961" y="4799837"/>
            <a:ext cx="1587901" cy="642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306" marR="92453" indent="146582">
              <a:lnSpc>
                <a:spcPct val="100041"/>
              </a:lnSpc>
              <a:spcBef>
                <a:spcPts val="421"/>
              </a:spcBef>
            </a:pPr>
            <a:r>
              <a:rPr sz="1803" dirty="0">
                <a:solidFill>
                  <a:srgbClr val="8D0000"/>
                </a:solidFill>
                <a:latin typeface="Arial"/>
                <a:cs typeface="Arial"/>
              </a:rPr>
              <a:t>Kulturalna komunikacija</a:t>
            </a:r>
            <a:endParaRPr sz="180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0359" y="4799836"/>
            <a:ext cx="1297803" cy="642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781" marR="62046" indent="6870">
              <a:lnSpc>
                <a:spcPct val="100041"/>
              </a:lnSpc>
              <a:spcBef>
                <a:spcPts val="421"/>
              </a:spcBef>
            </a:pPr>
            <a:r>
              <a:rPr sz="1803" dirty="0">
                <a:solidFill>
                  <a:srgbClr val="8D0000"/>
                </a:solidFill>
                <a:latin typeface="Arial"/>
                <a:cs typeface="Arial"/>
              </a:rPr>
              <a:t>Ponašanje zaposlenih</a:t>
            </a:r>
            <a:endParaRPr sz="180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7192" y="4799836"/>
            <a:ext cx="1658898" cy="642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0715" marR="77230" indent="-183914">
              <a:lnSpc>
                <a:spcPct val="100041"/>
              </a:lnSpc>
              <a:spcBef>
                <a:spcPts val="421"/>
              </a:spcBef>
            </a:pPr>
            <a:r>
              <a:rPr sz="1803" dirty="0">
                <a:solidFill>
                  <a:srgbClr val="8D0000"/>
                </a:solidFill>
                <a:latin typeface="Arial"/>
                <a:cs typeface="Arial"/>
              </a:rPr>
              <a:t>Opravdavanje ponašanja</a:t>
            </a:r>
            <a:endParaRPr sz="180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8189" y="3356984"/>
            <a:ext cx="1297803" cy="367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6286">
              <a:lnSpc>
                <a:spcPct val="95825"/>
              </a:lnSpc>
              <a:spcBef>
                <a:spcPts val="421"/>
              </a:spcBef>
            </a:pPr>
            <a:r>
              <a:rPr sz="1803" dirty="0">
                <a:solidFill>
                  <a:srgbClr val="8D0000"/>
                </a:solidFill>
                <a:latin typeface="Arial"/>
                <a:cs typeface="Arial"/>
              </a:rPr>
              <a:t>Kultura</a:t>
            </a:r>
            <a:endParaRPr sz="180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963" y="3212700"/>
            <a:ext cx="1515376" cy="642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941" marR="61869" indent="-107646">
              <a:lnSpc>
                <a:spcPct val="100041"/>
              </a:lnSpc>
              <a:spcBef>
                <a:spcPts val="421"/>
              </a:spcBef>
            </a:pPr>
            <a:r>
              <a:rPr sz="1803" dirty="0">
                <a:solidFill>
                  <a:srgbClr val="8D0000"/>
                </a:solidFill>
                <a:latin typeface="Arial"/>
                <a:cs typeface="Arial"/>
              </a:rPr>
              <a:t>Socijalizacija zaposlenih</a:t>
            </a:r>
            <a:endParaRPr sz="180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7072" y="3067651"/>
            <a:ext cx="1732185" cy="642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8288" marR="95017" indent="-183914">
              <a:lnSpc>
                <a:spcPct val="100041"/>
              </a:lnSpc>
              <a:spcBef>
                <a:spcPts val="421"/>
              </a:spcBef>
            </a:pPr>
            <a:r>
              <a:rPr sz="1803" dirty="0">
                <a:solidFill>
                  <a:srgbClr val="8D0000"/>
                </a:solidFill>
                <a:latin typeface="Arial"/>
                <a:cs typeface="Arial"/>
              </a:rPr>
              <a:t>Odstranjivanje zaposlenih</a:t>
            </a:r>
            <a:endParaRPr sz="1803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961" y="1696560"/>
            <a:ext cx="1297803" cy="917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016" marR="81811" indent="-339" algn="ctr">
              <a:lnSpc>
                <a:spcPct val="100137"/>
              </a:lnSpc>
              <a:spcBef>
                <a:spcPts val="421"/>
              </a:spcBef>
            </a:pPr>
            <a:r>
              <a:rPr sz="1803" dirty="0">
                <a:solidFill>
                  <a:srgbClr val="8D0000"/>
                </a:solidFill>
                <a:latin typeface="Arial"/>
                <a:cs typeface="Arial"/>
              </a:rPr>
              <a:t>Selekcija i prijem zaposlenih</a:t>
            </a:r>
            <a:endParaRPr sz="180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6709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18725" y="354466"/>
            <a:ext cx="5941761" cy="1033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IZVORI ORGANIZACIONE</a:t>
            </a:r>
            <a:endParaRPr sz="3607">
              <a:latin typeface="Tahoma"/>
              <a:cs typeface="Tahoma"/>
            </a:endParaRPr>
          </a:p>
          <a:p>
            <a:pPr marL="1829984" marR="1863813" algn="ctr">
              <a:lnSpc>
                <a:spcPts val="4308"/>
              </a:lnSpc>
              <a:spcBef>
                <a:spcPts val="23"/>
              </a:spcBef>
            </a:pPr>
            <a:r>
              <a:rPr sz="5410" b="1" baseline="-2301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786" y="1934819"/>
            <a:ext cx="3344739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Nacionalna kultura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786" y="3560890"/>
            <a:ext cx="4202494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Vrsta business-a i grane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954" y="3560890"/>
            <a:ext cx="1531797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industrije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86" y="5183145"/>
            <a:ext cx="5756221" cy="388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nos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t osniva</a:t>
            </a:r>
            <a:r>
              <a:rPr sz="2805" spc="9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a i/ili dominantnog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15253" y="5183252"/>
            <a:ext cx="943038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lidera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41036992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30911" y="354466"/>
            <a:ext cx="4996506" cy="1033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36"/>
              </a:lnSpc>
              <a:spcBef>
                <a:spcPts val="191"/>
              </a:spcBef>
            </a:pP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VRST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A </a:t>
            </a: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BUSINES</a:t>
            </a:r>
            <a:r>
              <a:rPr sz="3607" b="1" spc="4" dirty="0">
                <a:solidFill>
                  <a:srgbClr val="FFFFCB"/>
                </a:solidFill>
                <a:latin typeface="Tahoma"/>
                <a:cs typeface="Tahoma"/>
              </a:rPr>
              <a:t>S</a:t>
            </a: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-</a:t>
            </a: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A I</a:t>
            </a:r>
            <a:endParaRPr sz="3607">
              <a:latin typeface="Tahoma"/>
              <a:cs typeface="Tahoma"/>
            </a:endParaRPr>
          </a:p>
          <a:p>
            <a:pPr marL="1894562" marR="68709">
              <a:lnSpc>
                <a:spcPts val="4308"/>
              </a:lnSpc>
              <a:spcBef>
                <a:spcPts val="23"/>
              </a:spcBef>
            </a:pPr>
            <a:r>
              <a:rPr sz="5410" b="1" baseline="-2301" dirty="0">
                <a:solidFill>
                  <a:srgbClr val="FFFFCB"/>
                </a:solidFill>
                <a:latin typeface="Tahoma"/>
                <a:cs typeface="Tahoma"/>
              </a:rPr>
              <a:t>INDUSTRIJE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7152" y="354466"/>
            <a:ext cx="1714730" cy="48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07"/>
              </a:lnSpc>
              <a:spcBef>
                <a:spcPts val="190"/>
              </a:spcBef>
            </a:pPr>
            <a:r>
              <a:rPr sz="3607" b="1" spc="-4" dirty="0">
                <a:solidFill>
                  <a:srgbClr val="FFFFCB"/>
                </a:solidFill>
                <a:latin typeface="Tahoma"/>
                <a:cs typeface="Tahoma"/>
              </a:rPr>
              <a:t>GRANE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786" y="1934819"/>
            <a:ext cx="2556154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204" spc="-44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Karakteristike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6215" y="1934819"/>
            <a:ext cx="1819455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tehnologije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786" y="2747855"/>
            <a:ext cx="2121164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Rast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grane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86" y="3560890"/>
            <a:ext cx="2546254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204" spc="-44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Kvalifikaciona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9819" y="3560890"/>
            <a:ext cx="2377909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5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profesionalna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0355" y="3560891"/>
            <a:ext cx="1498642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spc="4" dirty="0">
                <a:solidFill>
                  <a:srgbClr val="FFFFFF"/>
                </a:solidFill>
                <a:latin typeface="Tahoma"/>
                <a:cs typeface="Tahoma"/>
              </a:rPr>
              <a:t>struktura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246" y="4287466"/>
            <a:ext cx="1723119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zaposlenih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786" y="5096879"/>
            <a:ext cx="2556154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204" spc="-44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Karakteristike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6215" y="5096879"/>
            <a:ext cx="4523923" cy="388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21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5" spc="9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išta: stepen rizika i brzina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317" y="5826806"/>
            <a:ext cx="1679473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feedbacka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2061407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313" y="406792"/>
            <a:ext cx="7428516" cy="3708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84198" marR="929451" algn="ctr">
              <a:lnSpc>
                <a:spcPts val="3416"/>
              </a:lnSpc>
              <a:spcBef>
                <a:spcPts val="170"/>
              </a:spcBef>
            </a:pP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LIDERSTVO</a:t>
            </a:r>
            <a:r>
              <a:rPr sz="3206" b="1" spc="-186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KAO</a:t>
            </a:r>
            <a:r>
              <a:rPr sz="3206" b="1" spc="-68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3206" b="1" dirty="0">
                <a:solidFill>
                  <a:srgbClr val="FFFFCB"/>
                </a:solidFill>
                <a:latin typeface="Tahoma"/>
                <a:cs typeface="Tahoma"/>
              </a:rPr>
              <a:t>IZVOR</a:t>
            </a:r>
            <a:endParaRPr sz="3206">
              <a:latin typeface="Tahoma"/>
              <a:cs typeface="Tahoma"/>
            </a:endParaRPr>
          </a:p>
          <a:p>
            <a:pPr marL="1192541" marR="535004" algn="ctr">
              <a:lnSpc>
                <a:spcPts val="3847"/>
              </a:lnSpc>
              <a:spcBef>
                <a:spcPts val="21"/>
              </a:spcBef>
            </a:pP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ORGANIZACIONE</a:t>
            </a:r>
            <a:r>
              <a:rPr sz="4809" b="1" spc="-282" baseline="-1725" dirty="0">
                <a:solidFill>
                  <a:srgbClr val="FFFFCB"/>
                </a:solidFill>
                <a:latin typeface="Tahoma"/>
                <a:cs typeface="Tahoma"/>
              </a:rPr>
              <a:t> </a:t>
            </a:r>
            <a:r>
              <a:rPr sz="4809" b="1" baseline="-1725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206">
              <a:latin typeface="Tahoma"/>
              <a:cs typeface="Tahoma"/>
            </a:endParaRPr>
          </a:p>
          <a:p>
            <a:pPr marL="355842" marR="1102000" indent="-343118">
              <a:lnSpc>
                <a:spcPts val="3366"/>
              </a:lnSpc>
              <a:spcBef>
                <a:spcPts val="2542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Pristupi obja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enjenju uticaja lidera na organizacionu kulturu</a:t>
            </a:r>
            <a:endParaRPr sz="2805">
              <a:latin typeface="Tahoma"/>
              <a:cs typeface="Tahoma"/>
            </a:endParaRPr>
          </a:p>
          <a:p>
            <a:pPr marL="756969" indent="-286140">
              <a:lnSpc>
                <a:spcPct val="99680"/>
              </a:lnSpc>
              <a:spcBef>
                <a:spcPts val="308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Kognitivni: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lider oblikuje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šenja problema a time kulturne pretpodstavke i vrednosti koje iz njih proizilaze</a:t>
            </a:r>
            <a:endParaRPr sz="2405">
              <a:latin typeface="Tahoma"/>
              <a:cs typeface="Tahoma"/>
            </a:endParaRPr>
          </a:p>
          <a:p>
            <a:pPr marL="470828" marR="42566">
              <a:lnSpc>
                <a:spcPct val="100585"/>
              </a:lnSpc>
              <a:spcBef>
                <a:spcPts val="559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Interpretativni: lider procesom komunikacije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5337" y="2607907"/>
            <a:ext cx="141032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12" y="4144506"/>
            <a:ext cx="7646841" cy="2064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6969">
              <a:lnSpc>
                <a:spcPts val="2605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(verbalne, neverbalne, simbol</a:t>
            </a:r>
            <a:r>
              <a:rPr sz="2405" spc="-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5" spc="4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ke) kreira i nam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2405">
              <a:latin typeface="Tahoma"/>
              <a:cs typeface="Tahoma"/>
            </a:endParaRPr>
          </a:p>
          <a:p>
            <a:pPr marL="756969" marR="46656">
              <a:lnSpc>
                <a:spcPts val="2880"/>
              </a:lnSpc>
              <a:spcBef>
                <a:spcPts val="13"/>
              </a:spcBef>
            </a:pP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zna</a:t>
            </a:r>
            <a:r>
              <a:rPr sz="3607" baseline="-1207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enja realnosti </a:t>
            </a:r>
            <a:r>
              <a:rPr sz="3607" baseline="-1207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lanovima organizacije</a:t>
            </a:r>
            <a:endParaRPr sz="2405">
              <a:latin typeface="Tahoma"/>
              <a:cs typeface="Tahoma"/>
            </a:endParaRPr>
          </a:p>
          <a:p>
            <a:pPr marL="355842" marR="29918" indent="-343118" algn="just">
              <a:lnSpc>
                <a:spcPct val="100083"/>
              </a:lnSpc>
              <a:spcBef>
                <a:spcPts val="523"/>
              </a:spcBef>
              <a:tabLst>
                <a:tab pos="343552" algn="l"/>
              </a:tabLst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dirty="0">
                <a:solidFill>
                  <a:srgbClr val="FECB64"/>
                </a:solidFill>
                <a:latin typeface="Times New Roman"/>
                <a:cs typeface="Times New Roman"/>
              </a:rPr>
              <a:t>	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Lider oblikuje</a:t>
            </a:r>
            <a:r>
              <a:rPr sz="28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kulturu u skladu sa sopstevnom mentalnom </a:t>
            </a:r>
            <a:r>
              <a:rPr sz="2805" spc="-4" dirty="0">
                <a:solidFill>
                  <a:srgbClr val="FFFFFF"/>
                </a:solidFill>
                <a:latin typeface="Tahoma"/>
                <a:cs typeface="Tahoma"/>
              </a:rPr>
              <a:t>š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emom, osobinama, vrednostima, stilom.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720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SISTEMATIZACIJA TEORIJA ORGANIZACIJE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27088" y="6021388"/>
            <a:ext cx="28082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19/20 vek Klacična teorija organizacije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195513" y="5013325"/>
            <a:ext cx="28082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1940. Kvantitativna teorija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476375" y="5516563"/>
            <a:ext cx="28082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1930. Škola međuljudskih odnosa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771775" y="4508500"/>
            <a:ext cx="28082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1960. Sistemska teorija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492500" y="4005263"/>
            <a:ext cx="28082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1970. Situaciona teorija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211638" y="3500438"/>
            <a:ext cx="28082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1980. Bihejvioristička teorija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932363" y="2997200"/>
            <a:ext cx="2808287" cy="503238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1990. Procesna teerija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651500" y="2492375"/>
            <a:ext cx="2808288" cy="503238"/>
          </a:xfrm>
          <a:prstGeom prst="rect">
            <a:avLst/>
          </a:prstGeom>
          <a:solidFill>
            <a:srgbClr val="FEA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sr-Latn-CS" sz="1200" b="1"/>
              <a:t>1995. Teorija kulturnog sklada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rot="-2212534">
            <a:off x="-79375" y="3514725"/>
            <a:ext cx="6059488" cy="671513"/>
          </a:xfrm>
          <a:prstGeom prst="rightArrow">
            <a:avLst>
              <a:gd name="adj1" fmla="val 50000"/>
              <a:gd name="adj2" fmla="val 2255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object 129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684217" y="2998944"/>
            <a:ext cx="432856" cy="71760"/>
          </a:xfrm>
          <a:custGeom>
            <a:avLst/>
            <a:gdLst/>
            <a:ahLst/>
            <a:cxnLst/>
            <a:rect l="l" t="t" r="r" b="b"/>
            <a:pathLst>
              <a:path w="432054" h="71627">
                <a:moveTo>
                  <a:pt x="360426" y="71627"/>
                </a:moveTo>
                <a:lnTo>
                  <a:pt x="432054" y="0"/>
                </a:lnTo>
                <a:lnTo>
                  <a:pt x="71628" y="0"/>
                </a:lnTo>
                <a:lnTo>
                  <a:pt x="0" y="71627"/>
                </a:lnTo>
                <a:lnTo>
                  <a:pt x="360426" y="71627"/>
                </a:lnTo>
                <a:close/>
              </a:path>
            </a:pathLst>
          </a:custGeom>
          <a:solidFill>
            <a:srgbClr val="975B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045312" y="2998944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75B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684217" y="1682054"/>
            <a:ext cx="71761" cy="1388650"/>
          </a:xfrm>
          <a:custGeom>
            <a:avLst/>
            <a:gdLst/>
            <a:ahLst/>
            <a:cxnLst/>
            <a:rect l="l" t="t" r="r" b="b"/>
            <a:pathLst>
              <a:path w="71628" h="1386078">
                <a:moveTo>
                  <a:pt x="0" y="1386078"/>
                </a:moveTo>
                <a:lnTo>
                  <a:pt x="71628" y="1314450"/>
                </a:lnTo>
                <a:lnTo>
                  <a:pt x="71628" y="0"/>
                </a:lnTo>
                <a:lnTo>
                  <a:pt x="0" y="71628"/>
                </a:lnTo>
                <a:lnTo>
                  <a:pt x="0" y="1386078"/>
                </a:lnTo>
                <a:close/>
              </a:path>
            </a:pathLst>
          </a:custGeom>
          <a:solidFill>
            <a:srgbClr val="E086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684217" y="2998944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E086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378780" y="1682054"/>
            <a:ext cx="1377198" cy="71761"/>
          </a:xfrm>
          <a:custGeom>
            <a:avLst/>
            <a:gdLst/>
            <a:ahLst/>
            <a:cxnLst/>
            <a:rect l="l" t="t" r="r" b="b"/>
            <a:pathLst>
              <a:path w="1374648" h="71628">
                <a:moveTo>
                  <a:pt x="1303019" y="71628"/>
                </a:moveTo>
                <a:lnTo>
                  <a:pt x="1374648" y="0"/>
                </a:lnTo>
                <a:lnTo>
                  <a:pt x="71627" y="0"/>
                </a:lnTo>
                <a:lnTo>
                  <a:pt x="0" y="71628"/>
                </a:lnTo>
                <a:lnTo>
                  <a:pt x="1303019" y="71628"/>
                </a:lnTo>
                <a:close/>
              </a:path>
            </a:pathLst>
          </a:custGeom>
          <a:solidFill>
            <a:srgbClr val="975B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684217" y="1682054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975B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907754" y="3733348"/>
            <a:ext cx="2018465" cy="72523"/>
          </a:xfrm>
          <a:custGeom>
            <a:avLst/>
            <a:gdLst/>
            <a:ahLst/>
            <a:cxnLst/>
            <a:rect l="l" t="t" r="r" b="b"/>
            <a:pathLst>
              <a:path w="2014727" h="72389">
                <a:moveTo>
                  <a:pt x="1943100" y="72389"/>
                </a:moveTo>
                <a:lnTo>
                  <a:pt x="2014727" y="0"/>
                </a:lnTo>
                <a:lnTo>
                  <a:pt x="71628" y="0"/>
                </a:lnTo>
                <a:lnTo>
                  <a:pt x="0" y="72389"/>
                </a:lnTo>
                <a:lnTo>
                  <a:pt x="1943100" y="72389"/>
                </a:lnTo>
                <a:close/>
              </a:path>
            </a:pathLst>
          </a:custGeom>
          <a:solidFill>
            <a:srgbClr val="975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854459" y="3733348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75A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854459" y="4082227"/>
            <a:ext cx="720662" cy="767994"/>
          </a:xfrm>
          <a:custGeom>
            <a:avLst/>
            <a:gdLst/>
            <a:ahLst/>
            <a:cxnLst/>
            <a:rect l="l" t="t" r="r" b="b"/>
            <a:pathLst>
              <a:path w="719327" h="766572">
                <a:moveTo>
                  <a:pt x="0" y="766572"/>
                </a:moveTo>
                <a:lnTo>
                  <a:pt x="71627" y="694944"/>
                </a:lnTo>
                <a:lnTo>
                  <a:pt x="719327" y="0"/>
                </a:lnTo>
                <a:lnTo>
                  <a:pt x="647700" y="71628"/>
                </a:lnTo>
                <a:lnTo>
                  <a:pt x="0" y="766572"/>
                </a:lnTo>
                <a:close/>
              </a:path>
            </a:pathLst>
          </a:custGeom>
          <a:solidFill>
            <a:srgbClr val="CC7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854459" y="4778461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CC7A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854459" y="3385231"/>
            <a:ext cx="720662" cy="768758"/>
          </a:xfrm>
          <a:custGeom>
            <a:avLst/>
            <a:gdLst/>
            <a:ahLst/>
            <a:cxnLst/>
            <a:rect l="l" t="t" r="r" b="b"/>
            <a:pathLst>
              <a:path w="719327" h="767334">
                <a:moveTo>
                  <a:pt x="647700" y="767334"/>
                </a:moveTo>
                <a:lnTo>
                  <a:pt x="719327" y="695705"/>
                </a:lnTo>
                <a:lnTo>
                  <a:pt x="71627" y="0"/>
                </a:lnTo>
                <a:lnTo>
                  <a:pt x="0" y="71627"/>
                </a:lnTo>
                <a:lnTo>
                  <a:pt x="647700" y="767334"/>
                </a:lnTo>
                <a:close/>
              </a:path>
            </a:pathLst>
          </a:custGeom>
          <a:solidFill>
            <a:srgbClr val="CC7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503360" y="4082227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CC7A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07753" y="3456992"/>
            <a:ext cx="2595607" cy="1393230"/>
          </a:xfrm>
          <a:custGeom>
            <a:avLst/>
            <a:gdLst/>
            <a:ahLst/>
            <a:cxnLst/>
            <a:rect l="l" t="t" r="r" b="b"/>
            <a:pathLst>
              <a:path w="2590800" h="1390650">
                <a:moveTo>
                  <a:pt x="2590800" y="695706"/>
                </a:moveTo>
                <a:lnTo>
                  <a:pt x="1943100" y="0"/>
                </a:lnTo>
                <a:lnTo>
                  <a:pt x="1943100" y="348234"/>
                </a:lnTo>
                <a:lnTo>
                  <a:pt x="0" y="348234"/>
                </a:lnTo>
                <a:lnTo>
                  <a:pt x="0" y="1043177"/>
                </a:lnTo>
                <a:lnTo>
                  <a:pt x="1943100" y="1043177"/>
                </a:lnTo>
                <a:lnTo>
                  <a:pt x="1943100" y="1390650"/>
                </a:lnTo>
                <a:lnTo>
                  <a:pt x="2590800" y="695706"/>
                </a:lnTo>
                <a:close/>
              </a:path>
            </a:pathLst>
          </a:custGeom>
          <a:solidFill>
            <a:srgbClr val="C47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854458" y="3456992"/>
            <a:ext cx="0" cy="348880"/>
          </a:xfrm>
          <a:custGeom>
            <a:avLst/>
            <a:gdLst/>
            <a:ahLst/>
            <a:cxnLst/>
            <a:rect l="l" t="t" r="r" b="b"/>
            <a:pathLst>
              <a:path h="348234">
                <a:moveTo>
                  <a:pt x="0" y="0"/>
                </a:moveTo>
                <a:lnTo>
                  <a:pt x="0" y="348234"/>
                </a:lnTo>
              </a:path>
            </a:pathLst>
          </a:custGeom>
          <a:ln w="12954">
            <a:solidFill>
              <a:srgbClr val="D5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07753" y="3805872"/>
            <a:ext cx="1946705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194310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6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07753" y="3805873"/>
            <a:ext cx="0" cy="696232"/>
          </a:xfrm>
          <a:custGeom>
            <a:avLst/>
            <a:gdLst/>
            <a:ahLst/>
            <a:cxnLst/>
            <a:rect l="l" t="t" r="r" b="b"/>
            <a:pathLst>
              <a:path h="694943">
                <a:moveTo>
                  <a:pt x="0" y="0"/>
                </a:moveTo>
                <a:lnTo>
                  <a:pt x="0" y="694943"/>
                </a:lnTo>
              </a:path>
            </a:pathLst>
          </a:custGeom>
          <a:ln w="12954">
            <a:solidFill>
              <a:srgbClr val="D5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07753" y="4502105"/>
            <a:ext cx="1946705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12954">
            <a:solidFill>
              <a:srgbClr val="B76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854458" y="4502105"/>
            <a:ext cx="0" cy="348117"/>
          </a:xfrm>
          <a:custGeom>
            <a:avLst/>
            <a:gdLst/>
            <a:ahLst/>
            <a:cxnLst/>
            <a:rect l="l" t="t" r="r" b="b"/>
            <a:pathLst>
              <a:path h="347472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12954">
            <a:solidFill>
              <a:srgbClr val="D57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835425" y="5216639"/>
            <a:ext cx="648902" cy="696232"/>
          </a:xfrm>
          <a:custGeom>
            <a:avLst/>
            <a:gdLst/>
            <a:ahLst/>
            <a:cxnLst/>
            <a:rect l="l" t="t" r="r" b="b"/>
            <a:pathLst>
              <a:path w="647700" h="694943">
                <a:moveTo>
                  <a:pt x="0" y="694943"/>
                </a:moveTo>
                <a:lnTo>
                  <a:pt x="647700" y="0"/>
                </a:lnTo>
              </a:path>
            </a:pathLst>
          </a:custGeom>
          <a:ln w="12954">
            <a:solidFill>
              <a:srgbClr val="DC8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854458" y="3456992"/>
            <a:ext cx="648902" cy="696997"/>
          </a:xfrm>
          <a:custGeom>
            <a:avLst/>
            <a:gdLst/>
            <a:ahLst/>
            <a:cxnLst/>
            <a:rect l="l" t="t" r="r" b="b"/>
            <a:pathLst>
              <a:path w="647700" h="695706">
                <a:moveTo>
                  <a:pt x="647700" y="695706"/>
                </a:moveTo>
                <a:lnTo>
                  <a:pt x="0" y="0"/>
                </a:lnTo>
              </a:path>
            </a:pathLst>
          </a:custGeom>
          <a:ln w="12954">
            <a:solidFill>
              <a:srgbClr val="DC8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579702" y="3733347"/>
            <a:ext cx="1590190" cy="72524"/>
          </a:xfrm>
          <a:custGeom>
            <a:avLst/>
            <a:gdLst/>
            <a:ahLst/>
            <a:cxnLst/>
            <a:rect l="l" t="t" r="r" b="b"/>
            <a:pathLst>
              <a:path w="1587245" h="72390">
                <a:moveTo>
                  <a:pt x="1515617" y="72390"/>
                </a:moveTo>
                <a:lnTo>
                  <a:pt x="1587245" y="0"/>
                </a:lnTo>
                <a:lnTo>
                  <a:pt x="71627" y="0"/>
                </a:lnTo>
                <a:lnTo>
                  <a:pt x="0" y="72390"/>
                </a:lnTo>
                <a:lnTo>
                  <a:pt x="1515617" y="72390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098132" y="3733347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098131" y="4082227"/>
            <a:ext cx="577904" cy="767994"/>
          </a:xfrm>
          <a:custGeom>
            <a:avLst/>
            <a:gdLst/>
            <a:ahLst/>
            <a:cxnLst/>
            <a:rect l="l" t="t" r="r" b="b"/>
            <a:pathLst>
              <a:path w="576834" h="766572">
                <a:moveTo>
                  <a:pt x="0" y="766572"/>
                </a:moveTo>
                <a:lnTo>
                  <a:pt x="71627" y="694944"/>
                </a:lnTo>
                <a:lnTo>
                  <a:pt x="576834" y="0"/>
                </a:lnTo>
                <a:lnTo>
                  <a:pt x="505193" y="71628"/>
                </a:lnTo>
                <a:lnTo>
                  <a:pt x="0" y="766572"/>
                </a:lnTo>
                <a:close/>
              </a:path>
            </a:pathLst>
          </a:custGeom>
          <a:solidFill>
            <a:srgbClr val="D2A8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098132" y="4778460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2A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098131" y="3385230"/>
            <a:ext cx="577904" cy="768758"/>
          </a:xfrm>
          <a:custGeom>
            <a:avLst/>
            <a:gdLst/>
            <a:ahLst/>
            <a:cxnLst/>
            <a:rect l="l" t="t" r="r" b="b"/>
            <a:pathLst>
              <a:path w="576834" h="767334">
                <a:moveTo>
                  <a:pt x="505193" y="767334"/>
                </a:moveTo>
                <a:lnTo>
                  <a:pt x="576834" y="695705"/>
                </a:lnTo>
                <a:lnTo>
                  <a:pt x="71627" y="0"/>
                </a:lnTo>
                <a:lnTo>
                  <a:pt x="0" y="71628"/>
                </a:lnTo>
                <a:lnTo>
                  <a:pt x="505193" y="767334"/>
                </a:lnTo>
                <a:close/>
              </a:path>
            </a:pathLst>
          </a:custGeom>
          <a:solidFill>
            <a:srgbClr val="D2A8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604263" y="4082227"/>
            <a:ext cx="71773" cy="71761"/>
          </a:xfrm>
          <a:custGeom>
            <a:avLst/>
            <a:gdLst/>
            <a:ahLst/>
            <a:cxnLst/>
            <a:rect l="l" t="t" r="r" b="b"/>
            <a:pathLst>
              <a:path w="71640" h="71628">
                <a:moveTo>
                  <a:pt x="0" y="71628"/>
                </a:moveTo>
                <a:lnTo>
                  <a:pt x="71640" y="0"/>
                </a:lnTo>
              </a:path>
            </a:pathLst>
          </a:custGeom>
          <a:ln w="762">
            <a:solidFill>
              <a:srgbClr val="D2A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579702" y="3456992"/>
            <a:ext cx="2024560" cy="1393230"/>
          </a:xfrm>
          <a:custGeom>
            <a:avLst/>
            <a:gdLst/>
            <a:ahLst/>
            <a:cxnLst/>
            <a:rect l="l" t="t" r="r" b="b"/>
            <a:pathLst>
              <a:path w="2020811" h="1390650">
                <a:moveTo>
                  <a:pt x="2020811" y="695705"/>
                </a:moveTo>
                <a:lnTo>
                  <a:pt x="1515617" y="0"/>
                </a:lnTo>
                <a:lnTo>
                  <a:pt x="1515617" y="348234"/>
                </a:lnTo>
                <a:lnTo>
                  <a:pt x="0" y="348234"/>
                </a:lnTo>
                <a:lnTo>
                  <a:pt x="0" y="1043177"/>
                </a:lnTo>
                <a:lnTo>
                  <a:pt x="1515617" y="1043177"/>
                </a:lnTo>
                <a:lnTo>
                  <a:pt x="1515617" y="1390650"/>
                </a:lnTo>
                <a:lnTo>
                  <a:pt x="2020811" y="695705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098131" y="3456992"/>
            <a:ext cx="0" cy="348880"/>
          </a:xfrm>
          <a:custGeom>
            <a:avLst/>
            <a:gdLst/>
            <a:ahLst/>
            <a:cxnLst/>
            <a:rect l="l" t="t" r="r" b="b"/>
            <a:pathLst>
              <a:path h="348234">
                <a:moveTo>
                  <a:pt x="0" y="0"/>
                </a:moveTo>
                <a:lnTo>
                  <a:pt x="0" y="348234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579702" y="3805872"/>
            <a:ext cx="1518429" cy="0"/>
          </a:xfrm>
          <a:custGeom>
            <a:avLst/>
            <a:gdLst/>
            <a:ahLst/>
            <a:cxnLst/>
            <a:rect l="l" t="t" r="r" b="b"/>
            <a:pathLst>
              <a:path w="1515617">
                <a:moveTo>
                  <a:pt x="1515617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579701" y="3805873"/>
            <a:ext cx="0" cy="696232"/>
          </a:xfrm>
          <a:custGeom>
            <a:avLst/>
            <a:gdLst/>
            <a:ahLst/>
            <a:cxnLst/>
            <a:rect l="l" t="t" r="r" b="b"/>
            <a:pathLst>
              <a:path h="694943">
                <a:moveTo>
                  <a:pt x="0" y="0"/>
                </a:moveTo>
                <a:lnTo>
                  <a:pt x="0" y="694943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579702" y="4502105"/>
            <a:ext cx="1518429" cy="0"/>
          </a:xfrm>
          <a:custGeom>
            <a:avLst/>
            <a:gdLst/>
            <a:ahLst/>
            <a:cxnLst/>
            <a:rect l="l" t="t" r="r" b="b"/>
            <a:pathLst>
              <a:path w="1515617">
                <a:moveTo>
                  <a:pt x="0" y="0"/>
                </a:moveTo>
                <a:lnTo>
                  <a:pt x="1515617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98131" y="4502105"/>
            <a:ext cx="0" cy="348117"/>
          </a:xfrm>
          <a:custGeom>
            <a:avLst/>
            <a:gdLst/>
            <a:ahLst/>
            <a:cxnLst/>
            <a:rect l="l" t="t" r="r" b="b"/>
            <a:pathLst>
              <a:path h="347472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098132" y="4153988"/>
            <a:ext cx="506130" cy="696233"/>
          </a:xfrm>
          <a:custGeom>
            <a:avLst/>
            <a:gdLst/>
            <a:ahLst/>
            <a:cxnLst/>
            <a:rect l="l" t="t" r="r" b="b"/>
            <a:pathLst>
              <a:path w="505193" h="694944">
                <a:moveTo>
                  <a:pt x="0" y="694944"/>
                </a:moveTo>
                <a:lnTo>
                  <a:pt x="505193" y="0"/>
                </a:lnTo>
              </a:path>
            </a:pathLst>
          </a:custGeom>
          <a:ln w="12954">
            <a:solidFill>
              <a:srgbClr val="DFB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098132" y="3456992"/>
            <a:ext cx="506130" cy="696996"/>
          </a:xfrm>
          <a:custGeom>
            <a:avLst/>
            <a:gdLst/>
            <a:ahLst/>
            <a:cxnLst/>
            <a:rect l="l" t="t" r="r" b="b"/>
            <a:pathLst>
              <a:path w="505193" h="695705">
                <a:moveTo>
                  <a:pt x="505193" y="695705"/>
                </a:moveTo>
                <a:lnTo>
                  <a:pt x="0" y="0"/>
                </a:lnTo>
              </a:path>
            </a:pathLst>
          </a:custGeom>
          <a:ln w="12954">
            <a:solidFill>
              <a:srgbClr val="DFB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017685" y="2998944"/>
            <a:ext cx="432855" cy="71760"/>
          </a:xfrm>
          <a:custGeom>
            <a:avLst/>
            <a:gdLst/>
            <a:ahLst/>
            <a:cxnLst/>
            <a:rect l="l" t="t" r="r" b="b"/>
            <a:pathLst>
              <a:path w="432053" h="71627">
                <a:moveTo>
                  <a:pt x="360425" y="71627"/>
                </a:moveTo>
                <a:lnTo>
                  <a:pt x="432053" y="0"/>
                </a:lnTo>
                <a:lnTo>
                  <a:pt x="71627" y="0"/>
                </a:lnTo>
                <a:lnTo>
                  <a:pt x="0" y="71627"/>
                </a:lnTo>
                <a:lnTo>
                  <a:pt x="360425" y="71627"/>
                </a:lnTo>
                <a:close/>
              </a:path>
            </a:pathLst>
          </a:custGeom>
          <a:solidFill>
            <a:srgbClr val="975B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378780" y="2998944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75B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17685" y="1753815"/>
            <a:ext cx="2027626" cy="2012359"/>
          </a:xfrm>
          <a:custGeom>
            <a:avLst/>
            <a:gdLst/>
            <a:ahLst/>
            <a:cxnLst/>
            <a:rect l="l" t="t" r="r" b="b"/>
            <a:pathLst>
              <a:path w="2023871" h="2008632">
                <a:moveTo>
                  <a:pt x="360425" y="1314450"/>
                </a:moveTo>
                <a:lnTo>
                  <a:pt x="0" y="1314450"/>
                </a:lnTo>
                <a:lnTo>
                  <a:pt x="1011935" y="2008632"/>
                </a:lnTo>
                <a:lnTo>
                  <a:pt x="2023871" y="1314450"/>
                </a:lnTo>
                <a:lnTo>
                  <a:pt x="1663445" y="1314450"/>
                </a:lnTo>
                <a:lnTo>
                  <a:pt x="1663445" y="0"/>
                </a:lnTo>
                <a:lnTo>
                  <a:pt x="360425" y="0"/>
                </a:lnTo>
                <a:lnTo>
                  <a:pt x="360425" y="1314450"/>
                </a:lnTo>
                <a:close/>
              </a:path>
            </a:pathLst>
          </a:custGeom>
          <a:solidFill>
            <a:srgbClr val="C475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17686" y="3070703"/>
            <a:ext cx="1013812" cy="695470"/>
          </a:xfrm>
          <a:custGeom>
            <a:avLst/>
            <a:gdLst/>
            <a:ahLst/>
            <a:cxnLst/>
            <a:rect l="l" t="t" r="r" b="b"/>
            <a:pathLst>
              <a:path w="1011935" h="694182">
                <a:moveTo>
                  <a:pt x="0" y="0"/>
                </a:moveTo>
                <a:lnTo>
                  <a:pt x="1011935" y="694182"/>
                </a:lnTo>
              </a:path>
            </a:pathLst>
          </a:custGeom>
          <a:ln w="12954">
            <a:solidFill>
              <a:srgbClr val="BF72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031499" y="3070703"/>
            <a:ext cx="1013813" cy="695470"/>
          </a:xfrm>
          <a:custGeom>
            <a:avLst/>
            <a:gdLst/>
            <a:ahLst/>
            <a:cxnLst/>
            <a:rect l="l" t="t" r="r" b="b"/>
            <a:pathLst>
              <a:path w="1011936" h="694182">
                <a:moveTo>
                  <a:pt x="0" y="694182"/>
                </a:moveTo>
                <a:lnTo>
                  <a:pt x="1011936" y="0"/>
                </a:lnTo>
              </a:path>
            </a:pathLst>
          </a:custGeom>
          <a:ln w="12954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684217" y="3070703"/>
            <a:ext cx="361095" cy="0"/>
          </a:xfrm>
          <a:custGeom>
            <a:avLst/>
            <a:gdLst/>
            <a:ahLst/>
            <a:cxnLst/>
            <a:rect l="l" t="t" r="r" b="b"/>
            <a:pathLst>
              <a:path w="360426">
                <a:moveTo>
                  <a:pt x="360426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6C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684217" y="1753815"/>
            <a:ext cx="0" cy="1316889"/>
          </a:xfrm>
          <a:custGeom>
            <a:avLst/>
            <a:gdLst/>
            <a:ahLst/>
            <a:cxnLst/>
            <a:rect l="l" t="t" r="r" b="b"/>
            <a:pathLst>
              <a:path h="1314450">
                <a:moveTo>
                  <a:pt x="0" y="1314450"/>
                </a:moveTo>
                <a:lnTo>
                  <a:pt x="0" y="0"/>
                </a:lnTo>
              </a:path>
            </a:pathLst>
          </a:custGeom>
          <a:ln w="12954">
            <a:solidFill>
              <a:srgbClr val="EA8B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378780" y="1753815"/>
            <a:ext cx="1305436" cy="0"/>
          </a:xfrm>
          <a:custGeom>
            <a:avLst/>
            <a:gdLst/>
            <a:ahLst/>
            <a:cxnLst/>
            <a:rect l="l" t="t" r="r" b="b"/>
            <a:pathLst>
              <a:path w="1303019">
                <a:moveTo>
                  <a:pt x="1303019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6C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378780" y="1753816"/>
            <a:ext cx="0" cy="1316888"/>
          </a:xfrm>
          <a:custGeom>
            <a:avLst/>
            <a:gdLst/>
            <a:ahLst/>
            <a:cxnLst/>
            <a:rect l="l" t="t" r="r" b="b"/>
            <a:pathLst>
              <a:path h="1314449">
                <a:moveTo>
                  <a:pt x="0" y="0"/>
                </a:moveTo>
                <a:lnTo>
                  <a:pt x="0" y="1314449"/>
                </a:lnTo>
              </a:path>
            </a:pathLst>
          </a:custGeom>
          <a:ln w="12954">
            <a:solidFill>
              <a:srgbClr val="D57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017685" y="3070703"/>
            <a:ext cx="361094" cy="0"/>
          </a:xfrm>
          <a:custGeom>
            <a:avLst/>
            <a:gdLst/>
            <a:ahLst/>
            <a:cxnLst/>
            <a:rect l="l" t="t" r="r" b="b"/>
            <a:pathLst>
              <a:path w="360425">
                <a:moveTo>
                  <a:pt x="360425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6C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581920" y="5118943"/>
            <a:ext cx="71761" cy="1435218"/>
          </a:xfrm>
          <a:custGeom>
            <a:avLst/>
            <a:gdLst/>
            <a:ahLst/>
            <a:cxnLst/>
            <a:rect l="l" t="t" r="r" b="b"/>
            <a:pathLst>
              <a:path w="71628" h="1432560">
                <a:moveTo>
                  <a:pt x="0" y="1432560"/>
                </a:moveTo>
                <a:lnTo>
                  <a:pt x="71628" y="1360169"/>
                </a:lnTo>
                <a:lnTo>
                  <a:pt x="71627" y="0"/>
                </a:lnTo>
                <a:lnTo>
                  <a:pt x="0" y="71627"/>
                </a:lnTo>
                <a:lnTo>
                  <a:pt x="0" y="1432560"/>
                </a:lnTo>
                <a:close/>
              </a:path>
            </a:pathLst>
          </a:custGeom>
          <a:solidFill>
            <a:srgbClr val="86E0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581920" y="6481636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6E0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907063" y="4468516"/>
            <a:ext cx="1148173" cy="722188"/>
          </a:xfrm>
          <a:custGeom>
            <a:avLst/>
            <a:gdLst/>
            <a:ahLst/>
            <a:cxnLst/>
            <a:rect l="l" t="t" r="r" b="b"/>
            <a:pathLst>
              <a:path w="1146047" h="720851">
                <a:moveTo>
                  <a:pt x="1074420" y="720851"/>
                </a:moveTo>
                <a:lnTo>
                  <a:pt x="1146047" y="649224"/>
                </a:lnTo>
                <a:lnTo>
                  <a:pt x="72390" y="0"/>
                </a:lnTo>
                <a:lnTo>
                  <a:pt x="0" y="71627"/>
                </a:lnTo>
                <a:lnTo>
                  <a:pt x="1074420" y="720851"/>
                </a:lnTo>
                <a:close/>
              </a:path>
            </a:pathLst>
          </a:custGeom>
          <a:solidFill>
            <a:srgbClr val="70B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983476" y="5118944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0B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31412" y="4468516"/>
            <a:ext cx="1148174" cy="722188"/>
          </a:xfrm>
          <a:custGeom>
            <a:avLst/>
            <a:gdLst/>
            <a:ahLst/>
            <a:cxnLst/>
            <a:rect l="l" t="t" r="r" b="b"/>
            <a:pathLst>
              <a:path w="1146048" h="720851">
                <a:moveTo>
                  <a:pt x="1073658" y="71627"/>
                </a:moveTo>
                <a:lnTo>
                  <a:pt x="1146048" y="0"/>
                </a:lnTo>
                <a:lnTo>
                  <a:pt x="71628" y="649224"/>
                </a:lnTo>
                <a:lnTo>
                  <a:pt x="0" y="720851"/>
                </a:lnTo>
                <a:lnTo>
                  <a:pt x="1073658" y="71627"/>
                </a:lnTo>
                <a:close/>
              </a:path>
            </a:pathLst>
          </a:custGeom>
          <a:solidFill>
            <a:srgbClr val="70B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07062" y="4468515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7"/>
                </a:moveTo>
                <a:lnTo>
                  <a:pt x="72390" y="0"/>
                </a:lnTo>
              </a:path>
            </a:pathLst>
          </a:custGeom>
          <a:ln w="762">
            <a:solidFill>
              <a:srgbClr val="70B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31412" y="4540276"/>
            <a:ext cx="2152063" cy="2013885"/>
          </a:xfrm>
          <a:custGeom>
            <a:avLst/>
            <a:gdLst/>
            <a:ahLst/>
            <a:cxnLst/>
            <a:rect l="l" t="t" r="r" b="b"/>
            <a:pathLst>
              <a:path w="2148078" h="2010156">
                <a:moveTo>
                  <a:pt x="1073658" y="0"/>
                </a:moveTo>
                <a:lnTo>
                  <a:pt x="0" y="649224"/>
                </a:lnTo>
                <a:lnTo>
                  <a:pt x="400812" y="649224"/>
                </a:lnTo>
                <a:lnTo>
                  <a:pt x="400812" y="2010156"/>
                </a:lnTo>
                <a:lnTo>
                  <a:pt x="1747266" y="2010156"/>
                </a:lnTo>
                <a:lnTo>
                  <a:pt x="1747265" y="649224"/>
                </a:lnTo>
                <a:lnTo>
                  <a:pt x="2148078" y="649224"/>
                </a:lnTo>
                <a:lnTo>
                  <a:pt x="1073658" y="0"/>
                </a:lnTo>
                <a:close/>
              </a:path>
            </a:pathLst>
          </a:custGeom>
          <a:solidFill>
            <a:srgbClr val="74C4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907062" y="4540276"/>
            <a:ext cx="1076413" cy="650428"/>
          </a:xfrm>
          <a:custGeom>
            <a:avLst/>
            <a:gdLst/>
            <a:ahLst/>
            <a:cxnLst/>
            <a:rect l="l" t="t" r="r" b="b"/>
            <a:pathLst>
              <a:path w="1074420" h="649224">
                <a:moveTo>
                  <a:pt x="1074420" y="649224"/>
                </a:moveTo>
                <a:lnTo>
                  <a:pt x="0" y="0"/>
                </a:lnTo>
              </a:path>
            </a:pathLst>
          </a:custGeom>
          <a:ln w="12954">
            <a:solidFill>
              <a:srgbClr val="7CD1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31412" y="4540276"/>
            <a:ext cx="1075650" cy="650428"/>
          </a:xfrm>
          <a:custGeom>
            <a:avLst/>
            <a:gdLst/>
            <a:ahLst/>
            <a:cxnLst/>
            <a:rect l="l" t="t" r="r" b="b"/>
            <a:pathLst>
              <a:path w="1073658" h="649224">
                <a:moveTo>
                  <a:pt x="1073658" y="0"/>
                </a:moveTo>
                <a:lnTo>
                  <a:pt x="0" y="649224"/>
                </a:lnTo>
              </a:path>
            </a:pathLst>
          </a:custGeom>
          <a:ln w="12954">
            <a:solidFill>
              <a:srgbClr val="70B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31412" y="5190704"/>
            <a:ext cx="401556" cy="0"/>
          </a:xfrm>
          <a:custGeom>
            <a:avLst/>
            <a:gdLst/>
            <a:ahLst/>
            <a:cxnLst/>
            <a:rect l="l" t="t" r="r" b="b"/>
            <a:pathLst>
              <a:path w="400812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2954">
            <a:solidFill>
              <a:srgbClr val="6C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232968" y="5190704"/>
            <a:ext cx="0" cy="1363457"/>
          </a:xfrm>
          <a:custGeom>
            <a:avLst/>
            <a:gdLst/>
            <a:ahLst/>
            <a:cxnLst/>
            <a:rect l="l" t="t" r="r" b="b"/>
            <a:pathLst>
              <a:path h="1360932">
                <a:moveTo>
                  <a:pt x="0" y="0"/>
                </a:moveTo>
                <a:lnTo>
                  <a:pt x="0" y="1360932"/>
                </a:lnTo>
              </a:path>
            </a:pathLst>
          </a:custGeom>
          <a:ln w="12954">
            <a:solidFill>
              <a:srgbClr val="80D5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232968" y="6554161"/>
            <a:ext cx="1348952" cy="0"/>
          </a:xfrm>
          <a:custGeom>
            <a:avLst/>
            <a:gdLst/>
            <a:ahLst/>
            <a:cxnLst/>
            <a:rect l="l" t="t" r="r" b="b"/>
            <a:pathLst>
              <a:path w="1346454">
                <a:moveTo>
                  <a:pt x="0" y="0"/>
                </a:moveTo>
                <a:lnTo>
                  <a:pt x="1346454" y="0"/>
                </a:lnTo>
              </a:path>
            </a:pathLst>
          </a:custGeom>
          <a:ln w="12954">
            <a:solidFill>
              <a:srgbClr val="6C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581920" y="5190704"/>
            <a:ext cx="0" cy="1363457"/>
          </a:xfrm>
          <a:custGeom>
            <a:avLst/>
            <a:gdLst/>
            <a:ahLst/>
            <a:cxnLst/>
            <a:rect l="l" t="t" r="r" b="b"/>
            <a:pathLst>
              <a:path h="1360932">
                <a:moveTo>
                  <a:pt x="0" y="1360932"/>
                </a:moveTo>
                <a:lnTo>
                  <a:pt x="0" y="0"/>
                </a:lnTo>
              </a:path>
            </a:pathLst>
          </a:custGeom>
          <a:ln w="12954">
            <a:solidFill>
              <a:srgbClr val="8BEA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581919" y="5190704"/>
            <a:ext cx="401556" cy="0"/>
          </a:xfrm>
          <a:custGeom>
            <a:avLst/>
            <a:gdLst/>
            <a:ahLst/>
            <a:cxnLst/>
            <a:rect l="l" t="t" r="r" b="b"/>
            <a:pathLst>
              <a:path w="400812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2954">
            <a:solidFill>
              <a:srgbClr val="6C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949814" y="1990475"/>
            <a:ext cx="122145" cy="72523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50292" y="71628"/>
                </a:moveTo>
                <a:lnTo>
                  <a:pt x="121919" y="0"/>
                </a:lnTo>
                <a:lnTo>
                  <a:pt x="71627" y="762"/>
                </a:lnTo>
                <a:lnTo>
                  <a:pt x="0" y="72389"/>
                </a:lnTo>
                <a:lnTo>
                  <a:pt x="50292" y="71628"/>
                </a:lnTo>
                <a:close/>
              </a:path>
            </a:pathLst>
          </a:custGeom>
          <a:solidFill>
            <a:srgbClr val="975B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000199" y="1990474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75B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900192" y="1991238"/>
            <a:ext cx="121382" cy="73287"/>
          </a:xfrm>
          <a:custGeom>
            <a:avLst/>
            <a:gdLst/>
            <a:ahLst/>
            <a:cxnLst/>
            <a:rect l="l" t="t" r="r" b="b"/>
            <a:pathLst>
              <a:path w="121157" h="73151">
                <a:moveTo>
                  <a:pt x="49530" y="71627"/>
                </a:moveTo>
                <a:lnTo>
                  <a:pt x="121157" y="0"/>
                </a:lnTo>
                <a:lnTo>
                  <a:pt x="71628" y="1524"/>
                </a:lnTo>
                <a:lnTo>
                  <a:pt x="0" y="73151"/>
                </a:lnTo>
                <a:lnTo>
                  <a:pt x="49530" y="71627"/>
                </a:lnTo>
                <a:close/>
              </a:path>
            </a:pathLst>
          </a:custGeom>
          <a:solidFill>
            <a:srgbClr val="985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949814" y="1991238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85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924621" y="1991238"/>
            <a:ext cx="96953" cy="72523"/>
          </a:xfrm>
          <a:custGeom>
            <a:avLst/>
            <a:gdLst/>
            <a:ahLst/>
            <a:cxnLst/>
            <a:rect l="l" t="t" r="r" b="b"/>
            <a:pathLst>
              <a:path w="96773" h="72389">
                <a:moveTo>
                  <a:pt x="25145" y="71627"/>
                </a:moveTo>
                <a:lnTo>
                  <a:pt x="96773" y="0"/>
                </a:lnTo>
                <a:lnTo>
                  <a:pt x="72389" y="762"/>
                </a:lnTo>
                <a:lnTo>
                  <a:pt x="0" y="72389"/>
                </a:lnTo>
                <a:lnTo>
                  <a:pt x="25145" y="71627"/>
                </a:lnTo>
                <a:close/>
              </a:path>
            </a:pathLst>
          </a:custGeom>
          <a:solidFill>
            <a:srgbClr val="985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900191" y="1992002"/>
            <a:ext cx="96954" cy="72523"/>
          </a:xfrm>
          <a:custGeom>
            <a:avLst/>
            <a:gdLst/>
            <a:ahLst/>
            <a:cxnLst/>
            <a:rect l="l" t="t" r="r" b="b"/>
            <a:pathLst>
              <a:path w="96774" h="72389">
                <a:moveTo>
                  <a:pt x="24384" y="71627"/>
                </a:moveTo>
                <a:lnTo>
                  <a:pt x="96774" y="0"/>
                </a:lnTo>
                <a:lnTo>
                  <a:pt x="71628" y="762"/>
                </a:lnTo>
                <a:lnTo>
                  <a:pt x="0" y="72389"/>
                </a:lnTo>
                <a:lnTo>
                  <a:pt x="24384" y="71627"/>
                </a:lnTo>
                <a:close/>
              </a:path>
            </a:pathLst>
          </a:custGeom>
          <a:solidFill>
            <a:srgbClr val="995C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850569" y="1992765"/>
            <a:ext cx="121383" cy="74050"/>
          </a:xfrm>
          <a:custGeom>
            <a:avLst/>
            <a:gdLst/>
            <a:ahLst/>
            <a:cxnLst/>
            <a:rect l="l" t="t" r="r" b="b"/>
            <a:pathLst>
              <a:path w="121158" h="73913">
                <a:moveTo>
                  <a:pt x="49530" y="71627"/>
                </a:moveTo>
                <a:lnTo>
                  <a:pt x="121158" y="0"/>
                </a:lnTo>
                <a:lnTo>
                  <a:pt x="71628" y="2286"/>
                </a:lnTo>
                <a:lnTo>
                  <a:pt x="0" y="73913"/>
                </a:lnTo>
                <a:lnTo>
                  <a:pt x="49530" y="71627"/>
                </a:lnTo>
                <a:close/>
              </a:path>
            </a:pathLst>
          </a:custGeom>
          <a:solidFill>
            <a:srgbClr val="9B5D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900191" y="1992765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9B5D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802474" y="1995055"/>
            <a:ext cx="119856" cy="75577"/>
          </a:xfrm>
          <a:custGeom>
            <a:avLst/>
            <a:gdLst/>
            <a:ahLst/>
            <a:cxnLst/>
            <a:rect l="l" t="t" r="r" b="b"/>
            <a:pathLst>
              <a:path w="119634" h="75437">
                <a:moveTo>
                  <a:pt x="48006" y="71627"/>
                </a:moveTo>
                <a:lnTo>
                  <a:pt x="119634" y="0"/>
                </a:lnTo>
                <a:lnTo>
                  <a:pt x="71628" y="3047"/>
                </a:lnTo>
                <a:lnTo>
                  <a:pt x="0" y="75437"/>
                </a:lnTo>
                <a:lnTo>
                  <a:pt x="48006" y="71627"/>
                </a:lnTo>
                <a:close/>
              </a:path>
            </a:pathLst>
          </a:custGeom>
          <a:solidFill>
            <a:srgbClr val="9C5E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850569" y="1995055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9C5E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826140" y="1995055"/>
            <a:ext cx="96190" cy="73287"/>
          </a:xfrm>
          <a:custGeom>
            <a:avLst/>
            <a:gdLst/>
            <a:ahLst/>
            <a:cxnLst/>
            <a:rect l="l" t="t" r="r" b="b"/>
            <a:pathLst>
              <a:path w="96012" h="73151">
                <a:moveTo>
                  <a:pt x="24383" y="71627"/>
                </a:moveTo>
                <a:lnTo>
                  <a:pt x="96012" y="0"/>
                </a:lnTo>
                <a:lnTo>
                  <a:pt x="72389" y="1523"/>
                </a:lnTo>
                <a:lnTo>
                  <a:pt x="0" y="73151"/>
                </a:lnTo>
                <a:lnTo>
                  <a:pt x="24383" y="71627"/>
                </a:lnTo>
                <a:close/>
              </a:path>
            </a:pathLst>
          </a:custGeom>
          <a:solidFill>
            <a:srgbClr val="9C5E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802474" y="1996580"/>
            <a:ext cx="96190" cy="74051"/>
          </a:xfrm>
          <a:custGeom>
            <a:avLst/>
            <a:gdLst/>
            <a:ahLst/>
            <a:cxnLst/>
            <a:rect l="l" t="t" r="r" b="b"/>
            <a:pathLst>
              <a:path w="96012" h="73914">
                <a:moveTo>
                  <a:pt x="23622" y="71628"/>
                </a:moveTo>
                <a:lnTo>
                  <a:pt x="96012" y="0"/>
                </a:lnTo>
                <a:lnTo>
                  <a:pt x="71628" y="1524"/>
                </a:lnTo>
                <a:lnTo>
                  <a:pt x="0" y="73914"/>
                </a:lnTo>
                <a:lnTo>
                  <a:pt x="23622" y="71628"/>
                </a:lnTo>
                <a:close/>
              </a:path>
            </a:pathLst>
          </a:custGeom>
          <a:solidFill>
            <a:srgbClr val="9D5E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754379" y="1998107"/>
            <a:ext cx="119856" cy="76341"/>
          </a:xfrm>
          <a:custGeom>
            <a:avLst/>
            <a:gdLst/>
            <a:ahLst/>
            <a:cxnLst/>
            <a:rect l="l" t="t" r="r" b="b"/>
            <a:pathLst>
              <a:path w="119634" h="76200">
                <a:moveTo>
                  <a:pt x="48006" y="72390"/>
                </a:moveTo>
                <a:lnTo>
                  <a:pt x="119634" y="0"/>
                </a:lnTo>
                <a:lnTo>
                  <a:pt x="72390" y="4572"/>
                </a:lnTo>
                <a:lnTo>
                  <a:pt x="0" y="76200"/>
                </a:lnTo>
                <a:lnTo>
                  <a:pt x="48006" y="72390"/>
                </a:lnTo>
                <a:close/>
              </a:path>
            </a:pathLst>
          </a:custGeom>
          <a:solidFill>
            <a:srgbClr val="9E5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802474" y="1998107"/>
            <a:ext cx="71761" cy="72524"/>
          </a:xfrm>
          <a:custGeom>
            <a:avLst/>
            <a:gdLst/>
            <a:ahLst/>
            <a:cxnLst/>
            <a:rect l="l" t="t" r="r" b="b"/>
            <a:pathLst>
              <a:path w="71628" h="72390">
                <a:moveTo>
                  <a:pt x="0" y="72390"/>
                </a:moveTo>
                <a:lnTo>
                  <a:pt x="71628" y="0"/>
                </a:lnTo>
              </a:path>
            </a:pathLst>
          </a:custGeom>
          <a:ln w="761">
            <a:solidFill>
              <a:srgbClr val="9E5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707811" y="2002688"/>
            <a:ext cx="119093" cy="77105"/>
          </a:xfrm>
          <a:custGeom>
            <a:avLst/>
            <a:gdLst/>
            <a:ahLst/>
            <a:cxnLst/>
            <a:rect l="l" t="t" r="r" b="b"/>
            <a:pathLst>
              <a:path w="118872" h="76962">
                <a:moveTo>
                  <a:pt x="46481" y="71628"/>
                </a:moveTo>
                <a:lnTo>
                  <a:pt x="118872" y="0"/>
                </a:lnTo>
                <a:lnTo>
                  <a:pt x="72390" y="5334"/>
                </a:lnTo>
                <a:lnTo>
                  <a:pt x="0" y="76962"/>
                </a:lnTo>
                <a:lnTo>
                  <a:pt x="46481" y="71628"/>
                </a:lnTo>
                <a:close/>
              </a:path>
            </a:pathLst>
          </a:custGeom>
          <a:solidFill>
            <a:srgbClr val="9F5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754379" y="2002688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8"/>
                </a:moveTo>
                <a:lnTo>
                  <a:pt x="72390" y="0"/>
                </a:lnTo>
              </a:path>
            </a:pathLst>
          </a:custGeom>
          <a:ln w="762">
            <a:solidFill>
              <a:srgbClr val="9F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731477" y="2002688"/>
            <a:ext cx="95427" cy="74814"/>
          </a:xfrm>
          <a:custGeom>
            <a:avLst/>
            <a:gdLst/>
            <a:ahLst/>
            <a:cxnLst/>
            <a:rect l="l" t="t" r="r" b="b"/>
            <a:pathLst>
              <a:path w="95250" h="74675">
                <a:moveTo>
                  <a:pt x="22859" y="71628"/>
                </a:moveTo>
                <a:lnTo>
                  <a:pt x="95250" y="0"/>
                </a:lnTo>
                <a:lnTo>
                  <a:pt x="71627" y="2286"/>
                </a:lnTo>
                <a:lnTo>
                  <a:pt x="0" y="74676"/>
                </a:lnTo>
                <a:lnTo>
                  <a:pt x="22859" y="71628"/>
                </a:lnTo>
                <a:close/>
              </a:path>
            </a:pathLst>
          </a:custGeom>
          <a:solidFill>
            <a:srgbClr val="9F5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707811" y="2004979"/>
            <a:ext cx="95427" cy="74814"/>
          </a:xfrm>
          <a:custGeom>
            <a:avLst/>
            <a:gdLst/>
            <a:ahLst/>
            <a:cxnLst/>
            <a:rect l="l" t="t" r="r" b="b"/>
            <a:pathLst>
              <a:path w="95250" h="74675">
                <a:moveTo>
                  <a:pt x="23622" y="72389"/>
                </a:moveTo>
                <a:lnTo>
                  <a:pt x="95250" y="0"/>
                </a:lnTo>
                <a:lnTo>
                  <a:pt x="72390" y="3047"/>
                </a:lnTo>
                <a:lnTo>
                  <a:pt x="0" y="74675"/>
                </a:lnTo>
                <a:lnTo>
                  <a:pt x="23622" y="72389"/>
                </a:lnTo>
                <a:close/>
              </a:path>
            </a:pathLst>
          </a:custGeom>
          <a:solidFill>
            <a:srgbClr val="9F5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662769" y="2008033"/>
            <a:ext cx="117566" cy="77868"/>
          </a:xfrm>
          <a:custGeom>
            <a:avLst/>
            <a:gdLst/>
            <a:ahLst/>
            <a:cxnLst/>
            <a:rect l="l" t="t" r="r" b="b"/>
            <a:pathLst>
              <a:path w="117348" h="77724">
                <a:moveTo>
                  <a:pt x="44957" y="71628"/>
                </a:moveTo>
                <a:lnTo>
                  <a:pt x="117348" y="0"/>
                </a:lnTo>
                <a:lnTo>
                  <a:pt x="71628" y="6096"/>
                </a:lnTo>
                <a:lnTo>
                  <a:pt x="0" y="77724"/>
                </a:lnTo>
                <a:lnTo>
                  <a:pt x="44957" y="71628"/>
                </a:lnTo>
                <a:close/>
              </a:path>
            </a:pathLst>
          </a:custGeom>
          <a:solidFill>
            <a:srgbClr val="A05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707811" y="2008033"/>
            <a:ext cx="72524" cy="71761"/>
          </a:xfrm>
          <a:custGeom>
            <a:avLst/>
            <a:gdLst/>
            <a:ahLst/>
            <a:cxnLst/>
            <a:rect l="l" t="t" r="r" b="b"/>
            <a:pathLst>
              <a:path w="72390" h="71628">
                <a:moveTo>
                  <a:pt x="0" y="71628"/>
                </a:moveTo>
                <a:lnTo>
                  <a:pt x="72390" y="0"/>
                </a:lnTo>
              </a:path>
            </a:pathLst>
          </a:custGeom>
          <a:ln w="761">
            <a:solidFill>
              <a:srgbClr val="A05F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617728" y="2014140"/>
            <a:ext cx="116802" cy="78631"/>
          </a:xfrm>
          <a:custGeom>
            <a:avLst/>
            <a:gdLst/>
            <a:ahLst/>
            <a:cxnLst/>
            <a:rect l="l" t="t" r="r" b="b"/>
            <a:pathLst>
              <a:path w="116586" h="78485">
                <a:moveTo>
                  <a:pt x="44957" y="71627"/>
                </a:moveTo>
                <a:lnTo>
                  <a:pt x="116586" y="0"/>
                </a:lnTo>
                <a:lnTo>
                  <a:pt x="71627" y="6857"/>
                </a:lnTo>
                <a:lnTo>
                  <a:pt x="0" y="78485"/>
                </a:lnTo>
                <a:lnTo>
                  <a:pt x="44957" y="71627"/>
                </a:lnTo>
                <a:close/>
              </a:path>
            </a:pathLst>
          </a:custGeom>
          <a:solidFill>
            <a:srgbClr val="A160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662769" y="2014140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A160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639867" y="2014140"/>
            <a:ext cx="94663" cy="75577"/>
          </a:xfrm>
          <a:custGeom>
            <a:avLst/>
            <a:gdLst/>
            <a:ahLst/>
            <a:cxnLst/>
            <a:rect l="l" t="t" r="r" b="b"/>
            <a:pathLst>
              <a:path w="94488" h="75437">
                <a:moveTo>
                  <a:pt x="22860" y="71627"/>
                </a:moveTo>
                <a:lnTo>
                  <a:pt x="94488" y="0"/>
                </a:lnTo>
                <a:lnTo>
                  <a:pt x="72390" y="3047"/>
                </a:lnTo>
                <a:lnTo>
                  <a:pt x="0" y="75437"/>
                </a:lnTo>
                <a:lnTo>
                  <a:pt x="22860" y="71627"/>
                </a:lnTo>
                <a:close/>
              </a:path>
            </a:pathLst>
          </a:custGeom>
          <a:solidFill>
            <a:srgbClr val="A160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617729" y="2017193"/>
            <a:ext cx="94662" cy="75577"/>
          </a:xfrm>
          <a:custGeom>
            <a:avLst/>
            <a:gdLst/>
            <a:ahLst/>
            <a:cxnLst/>
            <a:rect l="l" t="t" r="r" b="b"/>
            <a:pathLst>
              <a:path w="94487" h="75437">
                <a:moveTo>
                  <a:pt x="22097" y="72390"/>
                </a:moveTo>
                <a:lnTo>
                  <a:pt x="94487" y="0"/>
                </a:lnTo>
                <a:lnTo>
                  <a:pt x="71627" y="3810"/>
                </a:lnTo>
                <a:lnTo>
                  <a:pt x="0" y="75438"/>
                </a:lnTo>
                <a:lnTo>
                  <a:pt x="22097" y="72390"/>
                </a:lnTo>
                <a:close/>
              </a:path>
            </a:pathLst>
          </a:custGeom>
          <a:solidFill>
            <a:srgbClr val="A26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574214" y="2021011"/>
            <a:ext cx="115275" cy="79395"/>
          </a:xfrm>
          <a:custGeom>
            <a:avLst/>
            <a:gdLst/>
            <a:ahLst/>
            <a:cxnLst/>
            <a:rect l="l" t="t" r="r" b="b"/>
            <a:pathLst>
              <a:path w="115062" h="79248">
                <a:moveTo>
                  <a:pt x="43434" y="71627"/>
                </a:moveTo>
                <a:lnTo>
                  <a:pt x="115062" y="0"/>
                </a:lnTo>
                <a:lnTo>
                  <a:pt x="71628" y="7619"/>
                </a:lnTo>
                <a:lnTo>
                  <a:pt x="0" y="79247"/>
                </a:lnTo>
                <a:lnTo>
                  <a:pt x="43434" y="71627"/>
                </a:lnTo>
                <a:close/>
              </a:path>
            </a:pathLst>
          </a:custGeom>
          <a:solidFill>
            <a:srgbClr val="A36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617729" y="2021011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361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532226" y="2028645"/>
            <a:ext cx="113748" cy="80922"/>
          </a:xfrm>
          <a:custGeom>
            <a:avLst/>
            <a:gdLst/>
            <a:ahLst/>
            <a:cxnLst/>
            <a:rect l="l" t="t" r="r" b="b"/>
            <a:pathLst>
              <a:path w="113537" h="80772">
                <a:moveTo>
                  <a:pt x="41909" y="71628"/>
                </a:moveTo>
                <a:lnTo>
                  <a:pt x="113537" y="0"/>
                </a:lnTo>
                <a:lnTo>
                  <a:pt x="71627" y="8381"/>
                </a:lnTo>
                <a:lnTo>
                  <a:pt x="0" y="80772"/>
                </a:lnTo>
                <a:lnTo>
                  <a:pt x="41909" y="71628"/>
                </a:lnTo>
                <a:close/>
              </a:path>
            </a:pathLst>
          </a:custGeom>
          <a:solidFill>
            <a:srgbClr val="A562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574213" y="2028645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A562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552839" y="2028645"/>
            <a:ext cx="93135" cy="76341"/>
          </a:xfrm>
          <a:custGeom>
            <a:avLst/>
            <a:gdLst/>
            <a:ahLst/>
            <a:cxnLst/>
            <a:rect l="l" t="t" r="r" b="b"/>
            <a:pathLst>
              <a:path w="92963" h="76200">
                <a:moveTo>
                  <a:pt x="21335" y="71628"/>
                </a:moveTo>
                <a:lnTo>
                  <a:pt x="92963" y="0"/>
                </a:lnTo>
                <a:lnTo>
                  <a:pt x="72389" y="4572"/>
                </a:lnTo>
                <a:lnTo>
                  <a:pt x="0" y="76200"/>
                </a:lnTo>
                <a:lnTo>
                  <a:pt x="21335" y="71628"/>
                </a:lnTo>
                <a:close/>
              </a:path>
            </a:pathLst>
          </a:custGeom>
          <a:solidFill>
            <a:srgbClr val="A562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532227" y="2033225"/>
            <a:ext cx="93135" cy="76341"/>
          </a:xfrm>
          <a:custGeom>
            <a:avLst/>
            <a:gdLst/>
            <a:ahLst/>
            <a:cxnLst/>
            <a:rect l="l" t="t" r="r" b="b"/>
            <a:pathLst>
              <a:path w="92963" h="76200">
                <a:moveTo>
                  <a:pt x="20574" y="71627"/>
                </a:moveTo>
                <a:lnTo>
                  <a:pt x="92963" y="0"/>
                </a:lnTo>
                <a:lnTo>
                  <a:pt x="71627" y="3809"/>
                </a:lnTo>
                <a:lnTo>
                  <a:pt x="0" y="76200"/>
                </a:lnTo>
                <a:lnTo>
                  <a:pt x="20574" y="71627"/>
                </a:lnTo>
                <a:close/>
              </a:path>
            </a:pathLst>
          </a:custGeom>
          <a:solidFill>
            <a:srgbClr val="A662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491002" y="2037042"/>
            <a:ext cx="112984" cy="81685"/>
          </a:xfrm>
          <a:custGeom>
            <a:avLst/>
            <a:gdLst/>
            <a:ahLst/>
            <a:cxnLst/>
            <a:rect l="l" t="t" r="r" b="b"/>
            <a:pathLst>
              <a:path w="112775" h="81534">
                <a:moveTo>
                  <a:pt x="41148" y="72389"/>
                </a:moveTo>
                <a:lnTo>
                  <a:pt x="112775" y="0"/>
                </a:lnTo>
                <a:lnTo>
                  <a:pt x="71628" y="9905"/>
                </a:lnTo>
                <a:lnTo>
                  <a:pt x="0" y="81533"/>
                </a:lnTo>
                <a:lnTo>
                  <a:pt x="41148" y="72389"/>
                </a:lnTo>
                <a:close/>
              </a:path>
            </a:pathLst>
          </a:custGeom>
          <a:solidFill>
            <a:srgbClr val="A7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532226" y="2037042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76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511614" y="2037042"/>
            <a:ext cx="92372" cy="77105"/>
          </a:xfrm>
          <a:custGeom>
            <a:avLst/>
            <a:gdLst/>
            <a:ahLst/>
            <a:cxnLst/>
            <a:rect l="l" t="t" r="r" b="b"/>
            <a:pathLst>
              <a:path w="92201" h="76962">
                <a:moveTo>
                  <a:pt x="20574" y="72389"/>
                </a:moveTo>
                <a:lnTo>
                  <a:pt x="92201" y="0"/>
                </a:lnTo>
                <a:lnTo>
                  <a:pt x="71627" y="4571"/>
                </a:lnTo>
                <a:lnTo>
                  <a:pt x="0" y="76961"/>
                </a:lnTo>
                <a:lnTo>
                  <a:pt x="20574" y="72389"/>
                </a:lnTo>
                <a:close/>
              </a:path>
            </a:pathLst>
          </a:custGeom>
          <a:solidFill>
            <a:srgbClr val="A7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491002" y="2041623"/>
            <a:ext cx="92372" cy="77105"/>
          </a:xfrm>
          <a:custGeom>
            <a:avLst/>
            <a:gdLst/>
            <a:ahLst/>
            <a:cxnLst/>
            <a:rect l="l" t="t" r="r" b="b"/>
            <a:pathLst>
              <a:path w="92201" h="76962">
                <a:moveTo>
                  <a:pt x="20574" y="72389"/>
                </a:moveTo>
                <a:lnTo>
                  <a:pt x="92201" y="0"/>
                </a:lnTo>
                <a:lnTo>
                  <a:pt x="71628" y="5333"/>
                </a:lnTo>
                <a:lnTo>
                  <a:pt x="0" y="76961"/>
                </a:lnTo>
                <a:lnTo>
                  <a:pt x="20574" y="72389"/>
                </a:lnTo>
                <a:close/>
              </a:path>
            </a:pathLst>
          </a:custGeom>
          <a:solidFill>
            <a:srgbClr val="A86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450540" y="2046967"/>
            <a:ext cx="112222" cy="81685"/>
          </a:xfrm>
          <a:custGeom>
            <a:avLst/>
            <a:gdLst/>
            <a:ahLst/>
            <a:cxnLst/>
            <a:rect l="l" t="t" r="r" b="b"/>
            <a:pathLst>
              <a:path w="112014" h="81534">
                <a:moveTo>
                  <a:pt x="40386" y="71628"/>
                </a:moveTo>
                <a:lnTo>
                  <a:pt x="112014" y="0"/>
                </a:lnTo>
                <a:lnTo>
                  <a:pt x="72390" y="9906"/>
                </a:lnTo>
                <a:lnTo>
                  <a:pt x="0" y="81534"/>
                </a:lnTo>
                <a:lnTo>
                  <a:pt x="40386" y="71628"/>
                </a:lnTo>
                <a:close/>
              </a:path>
            </a:pathLst>
          </a:custGeom>
          <a:solidFill>
            <a:srgbClr val="A964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491001" y="2046967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A964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470389" y="2046967"/>
            <a:ext cx="92373" cy="76341"/>
          </a:xfrm>
          <a:custGeom>
            <a:avLst/>
            <a:gdLst/>
            <a:ahLst/>
            <a:cxnLst/>
            <a:rect l="l" t="t" r="r" b="b"/>
            <a:pathLst>
              <a:path w="92202" h="76200">
                <a:moveTo>
                  <a:pt x="20574" y="71628"/>
                </a:moveTo>
                <a:lnTo>
                  <a:pt x="92202" y="0"/>
                </a:lnTo>
                <a:lnTo>
                  <a:pt x="72390" y="4572"/>
                </a:lnTo>
                <a:lnTo>
                  <a:pt x="0" y="76200"/>
                </a:lnTo>
                <a:lnTo>
                  <a:pt x="20574" y="71628"/>
                </a:lnTo>
                <a:close/>
              </a:path>
            </a:pathLst>
          </a:custGeom>
          <a:solidFill>
            <a:srgbClr val="A964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450541" y="2051547"/>
            <a:ext cx="92373" cy="77105"/>
          </a:xfrm>
          <a:custGeom>
            <a:avLst/>
            <a:gdLst/>
            <a:ahLst/>
            <a:cxnLst/>
            <a:rect l="l" t="t" r="r" b="b"/>
            <a:pathLst>
              <a:path w="92202" h="76962">
                <a:moveTo>
                  <a:pt x="19812" y="71627"/>
                </a:moveTo>
                <a:lnTo>
                  <a:pt x="92202" y="0"/>
                </a:lnTo>
                <a:lnTo>
                  <a:pt x="72390" y="5333"/>
                </a:lnTo>
                <a:lnTo>
                  <a:pt x="0" y="76962"/>
                </a:lnTo>
                <a:lnTo>
                  <a:pt x="19812" y="71627"/>
                </a:lnTo>
                <a:close/>
              </a:path>
            </a:pathLst>
          </a:custGeom>
          <a:solidFill>
            <a:srgbClr val="AA64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412370" y="2056890"/>
            <a:ext cx="110695" cy="82448"/>
          </a:xfrm>
          <a:custGeom>
            <a:avLst/>
            <a:gdLst/>
            <a:ahLst/>
            <a:cxnLst/>
            <a:rect l="l" t="t" r="r" b="b"/>
            <a:pathLst>
              <a:path w="110490" h="82295">
                <a:moveTo>
                  <a:pt x="38100" y="71628"/>
                </a:moveTo>
                <a:lnTo>
                  <a:pt x="110490" y="0"/>
                </a:lnTo>
                <a:lnTo>
                  <a:pt x="71628" y="10668"/>
                </a:lnTo>
                <a:lnTo>
                  <a:pt x="0" y="82296"/>
                </a:lnTo>
                <a:lnTo>
                  <a:pt x="38100" y="71628"/>
                </a:lnTo>
                <a:close/>
              </a:path>
            </a:pathLst>
          </a:custGeom>
          <a:solidFill>
            <a:srgbClr val="AB65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450541" y="2056890"/>
            <a:ext cx="72524" cy="71761"/>
          </a:xfrm>
          <a:custGeom>
            <a:avLst/>
            <a:gdLst/>
            <a:ahLst/>
            <a:cxnLst/>
            <a:rect l="l" t="t" r="r" b="b"/>
            <a:pathLst>
              <a:path w="72390" h="71628">
                <a:moveTo>
                  <a:pt x="0" y="71628"/>
                </a:moveTo>
                <a:lnTo>
                  <a:pt x="72390" y="0"/>
                </a:lnTo>
              </a:path>
            </a:pathLst>
          </a:custGeom>
          <a:ln w="761">
            <a:solidFill>
              <a:srgbClr val="AB65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374963" y="2067579"/>
            <a:ext cx="109168" cy="83211"/>
          </a:xfrm>
          <a:custGeom>
            <a:avLst/>
            <a:gdLst/>
            <a:ahLst/>
            <a:cxnLst/>
            <a:rect l="l" t="t" r="r" b="b"/>
            <a:pathLst>
              <a:path w="108966" h="83057">
                <a:moveTo>
                  <a:pt x="37337" y="71627"/>
                </a:moveTo>
                <a:lnTo>
                  <a:pt x="108966" y="0"/>
                </a:lnTo>
                <a:lnTo>
                  <a:pt x="72390" y="11430"/>
                </a:lnTo>
                <a:lnTo>
                  <a:pt x="0" y="83057"/>
                </a:lnTo>
                <a:lnTo>
                  <a:pt x="37337" y="71627"/>
                </a:lnTo>
                <a:close/>
              </a:path>
            </a:pathLst>
          </a:custGeom>
          <a:solidFill>
            <a:srgbClr val="AC66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412370" y="2067579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AC66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394048" y="2067579"/>
            <a:ext cx="90083" cy="77868"/>
          </a:xfrm>
          <a:custGeom>
            <a:avLst/>
            <a:gdLst/>
            <a:ahLst/>
            <a:cxnLst/>
            <a:rect l="l" t="t" r="r" b="b"/>
            <a:pathLst>
              <a:path w="89916" h="77724">
                <a:moveTo>
                  <a:pt x="18287" y="71627"/>
                </a:moveTo>
                <a:lnTo>
                  <a:pt x="89916" y="0"/>
                </a:lnTo>
                <a:lnTo>
                  <a:pt x="71628" y="5333"/>
                </a:lnTo>
                <a:lnTo>
                  <a:pt x="0" y="77724"/>
                </a:lnTo>
                <a:lnTo>
                  <a:pt x="18287" y="71627"/>
                </a:lnTo>
                <a:close/>
              </a:path>
            </a:pathLst>
          </a:custGeom>
          <a:solidFill>
            <a:srgbClr val="AC66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374963" y="2072922"/>
            <a:ext cx="90846" cy="77868"/>
          </a:xfrm>
          <a:custGeom>
            <a:avLst/>
            <a:gdLst/>
            <a:ahLst/>
            <a:cxnLst/>
            <a:rect l="l" t="t" r="r" b="b"/>
            <a:pathLst>
              <a:path w="90678" h="77724">
                <a:moveTo>
                  <a:pt x="19050" y="72390"/>
                </a:moveTo>
                <a:lnTo>
                  <a:pt x="90678" y="0"/>
                </a:lnTo>
                <a:lnTo>
                  <a:pt x="72390" y="6096"/>
                </a:lnTo>
                <a:lnTo>
                  <a:pt x="0" y="77724"/>
                </a:lnTo>
                <a:lnTo>
                  <a:pt x="19050" y="72390"/>
                </a:lnTo>
                <a:close/>
              </a:path>
            </a:pathLst>
          </a:custGeom>
          <a:solidFill>
            <a:srgbClr val="AC66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339846" y="2079029"/>
            <a:ext cx="107641" cy="83975"/>
          </a:xfrm>
          <a:custGeom>
            <a:avLst/>
            <a:gdLst/>
            <a:ahLst/>
            <a:cxnLst/>
            <a:rect l="l" t="t" r="r" b="b"/>
            <a:pathLst>
              <a:path w="107442" h="83819">
                <a:moveTo>
                  <a:pt x="35051" y="71628"/>
                </a:moveTo>
                <a:lnTo>
                  <a:pt x="107442" y="0"/>
                </a:lnTo>
                <a:lnTo>
                  <a:pt x="71627" y="12192"/>
                </a:lnTo>
                <a:lnTo>
                  <a:pt x="0" y="83820"/>
                </a:lnTo>
                <a:lnTo>
                  <a:pt x="35051" y="71628"/>
                </a:lnTo>
                <a:close/>
              </a:path>
            </a:pathLst>
          </a:custGeom>
          <a:solidFill>
            <a:srgbClr val="AD68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374963" y="2079029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8"/>
                </a:moveTo>
                <a:lnTo>
                  <a:pt x="72390" y="0"/>
                </a:lnTo>
              </a:path>
            </a:pathLst>
          </a:custGeom>
          <a:ln w="762">
            <a:solidFill>
              <a:srgbClr val="AD68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357404" y="2079029"/>
            <a:ext cx="90083" cy="77868"/>
          </a:xfrm>
          <a:custGeom>
            <a:avLst/>
            <a:gdLst/>
            <a:ahLst/>
            <a:cxnLst/>
            <a:rect l="l" t="t" r="r" b="b"/>
            <a:pathLst>
              <a:path w="89916" h="77724">
                <a:moveTo>
                  <a:pt x="17525" y="71628"/>
                </a:moveTo>
                <a:lnTo>
                  <a:pt x="89916" y="0"/>
                </a:lnTo>
                <a:lnTo>
                  <a:pt x="71628" y="6096"/>
                </a:lnTo>
                <a:lnTo>
                  <a:pt x="0" y="77724"/>
                </a:lnTo>
                <a:lnTo>
                  <a:pt x="17525" y="71628"/>
                </a:lnTo>
                <a:close/>
              </a:path>
            </a:pathLst>
          </a:custGeom>
          <a:solidFill>
            <a:srgbClr val="AD68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339846" y="2085137"/>
            <a:ext cx="89319" cy="77868"/>
          </a:xfrm>
          <a:custGeom>
            <a:avLst/>
            <a:gdLst/>
            <a:ahLst/>
            <a:cxnLst/>
            <a:rect l="l" t="t" r="r" b="b"/>
            <a:pathLst>
              <a:path w="89154" h="77724">
                <a:moveTo>
                  <a:pt x="17525" y="71628"/>
                </a:moveTo>
                <a:lnTo>
                  <a:pt x="89154" y="0"/>
                </a:lnTo>
                <a:lnTo>
                  <a:pt x="71627" y="6096"/>
                </a:lnTo>
                <a:lnTo>
                  <a:pt x="0" y="77724"/>
                </a:lnTo>
                <a:lnTo>
                  <a:pt x="17525" y="71628"/>
                </a:lnTo>
                <a:close/>
              </a:path>
            </a:pathLst>
          </a:custGeom>
          <a:solidFill>
            <a:srgbClr val="AE6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305492" y="2091245"/>
            <a:ext cx="106115" cy="84738"/>
          </a:xfrm>
          <a:custGeom>
            <a:avLst/>
            <a:gdLst/>
            <a:ahLst/>
            <a:cxnLst/>
            <a:rect l="l" t="t" r="r" b="b"/>
            <a:pathLst>
              <a:path w="105918" h="84581">
                <a:moveTo>
                  <a:pt x="34290" y="71627"/>
                </a:moveTo>
                <a:lnTo>
                  <a:pt x="105918" y="0"/>
                </a:lnTo>
                <a:lnTo>
                  <a:pt x="71628" y="12953"/>
                </a:lnTo>
                <a:lnTo>
                  <a:pt x="0" y="84581"/>
                </a:lnTo>
                <a:lnTo>
                  <a:pt x="34290" y="71627"/>
                </a:lnTo>
                <a:close/>
              </a:path>
            </a:pathLst>
          </a:custGeom>
          <a:solidFill>
            <a:srgbClr val="AF6A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339846" y="209124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F6A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328395" y="2091245"/>
            <a:ext cx="83211" cy="76341"/>
          </a:xfrm>
          <a:custGeom>
            <a:avLst/>
            <a:gdLst/>
            <a:ahLst/>
            <a:cxnLst/>
            <a:rect l="l" t="t" r="r" b="b"/>
            <a:pathLst>
              <a:path w="83057" h="76200">
                <a:moveTo>
                  <a:pt x="11430" y="71627"/>
                </a:moveTo>
                <a:lnTo>
                  <a:pt x="83057" y="0"/>
                </a:lnTo>
                <a:lnTo>
                  <a:pt x="71628" y="3809"/>
                </a:lnTo>
                <a:lnTo>
                  <a:pt x="0" y="76200"/>
                </a:lnTo>
                <a:lnTo>
                  <a:pt x="11430" y="71627"/>
                </a:lnTo>
                <a:close/>
              </a:path>
            </a:pathLst>
          </a:custGeom>
          <a:solidFill>
            <a:srgbClr val="AF6A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316943" y="2095061"/>
            <a:ext cx="83212" cy="76341"/>
          </a:xfrm>
          <a:custGeom>
            <a:avLst/>
            <a:gdLst/>
            <a:ahLst/>
            <a:cxnLst/>
            <a:rect l="l" t="t" r="r" b="b"/>
            <a:pathLst>
              <a:path w="83058" h="76200">
                <a:moveTo>
                  <a:pt x="11430" y="72390"/>
                </a:moveTo>
                <a:lnTo>
                  <a:pt x="83058" y="0"/>
                </a:lnTo>
                <a:lnTo>
                  <a:pt x="71628" y="4572"/>
                </a:lnTo>
                <a:lnTo>
                  <a:pt x="0" y="76200"/>
                </a:lnTo>
                <a:lnTo>
                  <a:pt x="11430" y="72390"/>
                </a:lnTo>
                <a:close/>
              </a:path>
            </a:pathLst>
          </a:custGeom>
          <a:solidFill>
            <a:srgbClr val="B06A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305492" y="2099641"/>
            <a:ext cx="83212" cy="76341"/>
          </a:xfrm>
          <a:custGeom>
            <a:avLst/>
            <a:gdLst/>
            <a:ahLst/>
            <a:cxnLst/>
            <a:rect l="l" t="t" r="r" b="b"/>
            <a:pathLst>
              <a:path w="83058" h="76200">
                <a:moveTo>
                  <a:pt x="11430" y="71628"/>
                </a:moveTo>
                <a:lnTo>
                  <a:pt x="83058" y="0"/>
                </a:lnTo>
                <a:lnTo>
                  <a:pt x="71628" y="4572"/>
                </a:lnTo>
                <a:lnTo>
                  <a:pt x="0" y="76200"/>
                </a:lnTo>
                <a:lnTo>
                  <a:pt x="11430" y="71628"/>
                </a:lnTo>
                <a:close/>
              </a:path>
            </a:pathLst>
          </a:custGeom>
          <a:solidFill>
            <a:srgbClr val="B26A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72665" y="2104223"/>
            <a:ext cx="104587" cy="85501"/>
          </a:xfrm>
          <a:custGeom>
            <a:avLst/>
            <a:gdLst/>
            <a:ahLst/>
            <a:cxnLst/>
            <a:rect l="l" t="t" r="r" b="b"/>
            <a:pathLst>
              <a:path w="104393" h="85343">
                <a:moveTo>
                  <a:pt x="32765" y="71628"/>
                </a:moveTo>
                <a:lnTo>
                  <a:pt x="104393" y="0"/>
                </a:lnTo>
                <a:lnTo>
                  <a:pt x="71627" y="12954"/>
                </a:lnTo>
                <a:lnTo>
                  <a:pt x="0" y="85343"/>
                </a:lnTo>
                <a:lnTo>
                  <a:pt x="32765" y="71628"/>
                </a:lnTo>
                <a:close/>
              </a:path>
            </a:pathLst>
          </a:custGeom>
          <a:solidFill>
            <a:srgbClr val="B36B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305492" y="2104223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B36B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288697" y="2104223"/>
            <a:ext cx="88556" cy="78632"/>
          </a:xfrm>
          <a:custGeom>
            <a:avLst/>
            <a:gdLst/>
            <a:ahLst/>
            <a:cxnLst/>
            <a:rect l="l" t="t" r="r" b="b"/>
            <a:pathLst>
              <a:path w="88392" h="78486">
                <a:moveTo>
                  <a:pt x="16763" y="71628"/>
                </a:moveTo>
                <a:lnTo>
                  <a:pt x="88392" y="0"/>
                </a:lnTo>
                <a:lnTo>
                  <a:pt x="72390" y="6096"/>
                </a:lnTo>
                <a:lnTo>
                  <a:pt x="0" y="78486"/>
                </a:lnTo>
                <a:lnTo>
                  <a:pt x="16763" y="71628"/>
                </a:lnTo>
                <a:close/>
              </a:path>
            </a:pathLst>
          </a:custGeom>
          <a:solidFill>
            <a:srgbClr val="B36B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72665" y="2110331"/>
            <a:ext cx="88556" cy="79394"/>
          </a:xfrm>
          <a:custGeom>
            <a:avLst/>
            <a:gdLst/>
            <a:ahLst/>
            <a:cxnLst/>
            <a:rect l="l" t="t" r="r" b="b"/>
            <a:pathLst>
              <a:path w="88392" h="79247">
                <a:moveTo>
                  <a:pt x="16001" y="72389"/>
                </a:moveTo>
                <a:lnTo>
                  <a:pt x="88392" y="0"/>
                </a:lnTo>
                <a:lnTo>
                  <a:pt x="71627" y="6857"/>
                </a:lnTo>
                <a:lnTo>
                  <a:pt x="0" y="79247"/>
                </a:lnTo>
                <a:lnTo>
                  <a:pt x="16001" y="72389"/>
                </a:lnTo>
                <a:close/>
              </a:path>
            </a:pathLst>
          </a:custGeom>
          <a:solidFill>
            <a:srgbClr val="B46B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242129" y="2117200"/>
            <a:ext cx="102296" cy="86266"/>
          </a:xfrm>
          <a:custGeom>
            <a:avLst/>
            <a:gdLst/>
            <a:ahLst/>
            <a:cxnLst/>
            <a:rect l="l" t="t" r="r" b="b"/>
            <a:pathLst>
              <a:path w="102107" h="86106">
                <a:moveTo>
                  <a:pt x="30480" y="72390"/>
                </a:moveTo>
                <a:lnTo>
                  <a:pt x="102107" y="0"/>
                </a:lnTo>
                <a:lnTo>
                  <a:pt x="71628" y="14478"/>
                </a:lnTo>
                <a:lnTo>
                  <a:pt x="0" y="86106"/>
                </a:lnTo>
                <a:lnTo>
                  <a:pt x="30480" y="72390"/>
                </a:lnTo>
                <a:close/>
              </a:path>
            </a:pathLst>
          </a:custGeom>
          <a:solidFill>
            <a:srgbClr val="B56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272666" y="2117200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56C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257397" y="2117200"/>
            <a:ext cx="87028" cy="79394"/>
          </a:xfrm>
          <a:custGeom>
            <a:avLst/>
            <a:gdLst/>
            <a:ahLst/>
            <a:cxnLst/>
            <a:rect l="l" t="t" r="r" b="b"/>
            <a:pathLst>
              <a:path w="86867" h="79247">
                <a:moveTo>
                  <a:pt x="15239" y="72390"/>
                </a:moveTo>
                <a:lnTo>
                  <a:pt x="86867" y="0"/>
                </a:lnTo>
                <a:lnTo>
                  <a:pt x="71627" y="7620"/>
                </a:lnTo>
                <a:lnTo>
                  <a:pt x="0" y="79248"/>
                </a:lnTo>
                <a:lnTo>
                  <a:pt x="15239" y="72390"/>
                </a:lnTo>
                <a:close/>
              </a:path>
            </a:pathLst>
          </a:custGeom>
          <a:solidFill>
            <a:srgbClr val="B56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242129" y="2124835"/>
            <a:ext cx="87029" cy="78632"/>
          </a:xfrm>
          <a:custGeom>
            <a:avLst/>
            <a:gdLst/>
            <a:ahLst/>
            <a:cxnLst/>
            <a:rect l="l" t="t" r="r" b="b"/>
            <a:pathLst>
              <a:path w="86868" h="78486">
                <a:moveTo>
                  <a:pt x="15240" y="71627"/>
                </a:moveTo>
                <a:lnTo>
                  <a:pt x="86868" y="0"/>
                </a:lnTo>
                <a:lnTo>
                  <a:pt x="71628" y="6857"/>
                </a:lnTo>
                <a:lnTo>
                  <a:pt x="0" y="78486"/>
                </a:lnTo>
                <a:lnTo>
                  <a:pt x="15240" y="71627"/>
                </a:lnTo>
                <a:close/>
              </a:path>
            </a:pathLst>
          </a:custGeom>
          <a:solidFill>
            <a:srgbClr val="B66C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212355" y="2131704"/>
            <a:ext cx="101534" cy="86266"/>
          </a:xfrm>
          <a:custGeom>
            <a:avLst/>
            <a:gdLst/>
            <a:ahLst/>
            <a:cxnLst/>
            <a:rect l="l" t="t" r="r" b="b"/>
            <a:pathLst>
              <a:path w="101346" h="86106">
                <a:moveTo>
                  <a:pt x="29718" y="71628"/>
                </a:moveTo>
                <a:lnTo>
                  <a:pt x="101346" y="0"/>
                </a:lnTo>
                <a:lnTo>
                  <a:pt x="72390" y="14478"/>
                </a:lnTo>
                <a:lnTo>
                  <a:pt x="0" y="86106"/>
                </a:lnTo>
                <a:lnTo>
                  <a:pt x="29718" y="71628"/>
                </a:lnTo>
                <a:close/>
              </a:path>
            </a:pathLst>
          </a:custGeom>
          <a:solidFill>
            <a:srgbClr val="B76D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242129" y="2131705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B76D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232204" y="2131705"/>
            <a:ext cx="81685" cy="76341"/>
          </a:xfrm>
          <a:custGeom>
            <a:avLst/>
            <a:gdLst/>
            <a:ahLst/>
            <a:cxnLst/>
            <a:rect l="l" t="t" r="r" b="b"/>
            <a:pathLst>
              <a:path w="81534" h="76200">
                <a:moveTo>
                  <a:pt x="9906" y="71628"/>
                </a:moveTo>
                <a:lnTo>
                  <a:pt x="81534" y="0"/>
                </a:lnTo>
                <a:lnTo>
                  <a:pt x="71628" y="4572"/>
                </a:lnTo>
                <a:lnTo>
                  <a:pt x="0" y="76200"/>
                </a:lnTo>
                <a:lnTo>
                  <a:pt x="9906" y="71628"/>
                </a:lnTo>
                <a:close/>
              </a:path>
            </a:pathLst>
          </a:custGeom>
          <a:solidFill>
            <a:srgbClr val="B76D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222280" y="2136285"/>
            <a:ext cx="81685" cy="77105"/>
          </a:xfrm>
          <a:custGeom>
            <a:avLst/>
            <a:gdLst/>
            <a:ahLst/>
            <a:cxnLst/>
            <a:rect l="l" t="t" r="r" b="b"/>
            <a:pathLst>
              <a:path w="81534" h="76962">
                <a:moveTo>
                  <a:pt x="9906" y="71628"/>
                </a:moveTo>
                <a:lnTo>
                  <a:pt x="81534" y="0"/>
                </a:lnTo>
                <a:lnTo>
                  <a:pt x="72390" y="4572"/>
                </a:lnTo>
                <a:lnTo>
                  <a:pt x="0" y="76962"/>
                </a:lnTo>
                <a:lnTo>
                  <a:pt x="9906" y="71628"/>
                </a:lnTo>
                <a:close/>
              </a:path>
            </a:pathLst>
          </a:custGeom>
          <a:solidFill>
            <a:srgbClr val="B86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212355" y="2140866"/>
            <a:ext cx="82449" cy="77105"/>
          </a:xfrm>
          <a:custGeom>
            <a:avLst/>
            <a:gdLst/>
            <a:ahLst/>
            <a:cxnLst/>
            <a:rect l="l" t="t" r="r" b="b"/>
            <a:pathLst>
              <a:path w="82296" h="76962">
                <a:moveTo>
                  <a:pt x="9906" y="72390"/>
                </a:moveTo>
                <a:lnTo>
                  <a:pt x="82296" y="0"/>
                </a:lnTo>
                <a:lnTo>
                  <a:pt x="72390" y="5334"/>
                </a:lnTo>
                <a:lnTo>
                  <a:pt x="0" y="76962"/>
                </a:lnTo>
                <a:lnTo>
                  <a:pt x="9906" y="72390"/>
                </a:lnTo>
                <a:close/>
              </a:path>
            </a:pathLst>
          </a:custGeom>
          <a:solidFill>
            <a:srgbClr val="B86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85636" y="2146211"/>
            <a:ext cx="99244" cy="87029"/>
          </a:xfrm>
          <a:custGeom>
            <a:avLst/>
            <a:gdLst/>
            <a:ahLst/>
            <a:cxnLst/>
            <a:rect l="l" t="t" r="r" b="b"/>
            <a:pathLst>
              <a:path w="99060" h="86868">
                <a:moveTo>
                  <a:pt x="26669" y="71627"/>
                </a:moveTo>
                <a:lnTo>
                  <a:pt x="99060" y="0"/>
                </a:lnTo>
                <a:lnTo>
                  <a:pt x="71628" y="15239"/>
                </a:lnTo>
                <a:lnTo>
                  <a:pt x="0" y="86868"/>
                </a:lnTo>
                <a:lnTo>
                  <a:pt x="26669" y="71627"/>
                </a:lnTo>
                <a:close/>
              </a:path>
            </a:pathLst>
          </a:custGeom>
          <a:solidFill>
            <a:srgbClr val="B96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212356" y="2146211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7"/>
                </a:moveTo>
                <a:lnTo>
                  <a:pt x="72390" y="0"/>
                </a:lnTo>
              </a:path>
            </a:pathLst>
          </a:custGeom>
          <a:ln w="762">
            <a:solidFill>
              <a:srgbClr val="B96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203958" y="2146210"/>
            <a:ext cx="80922" cy="77105"/>
          </a:xfrm>
          <a:custGeom>
            <a:avLst/>
            <a:gdLst/>
            <a:ahLst/>
            <a:cxnLst/>
            <a:rect l="l" t="t" r="r" b="b"/>
            <a:pathLst>
              <a:path w="80772" h="76962">
                <a:moveTo>
                  <a:pt x="8381" y="71627"/>
                </a:moveTo>
                <a:lnTo>
                  <a:pt x="80772" y="0"/>
                </a:lnTo>
                <a:lnTo>
                  <a:pt x="71628" y="4571"/>
                </a:lnTo>
                <a:lnTo>
                  <a:pt x="0" y="76962"/>
                </a:lnTo>
                <a:lnTo>
                  <a:pt x="8381" y="71627"/>
                </a:lnTo>
                <a:close/>
              </a:path>
            </a:pathLst>
          </a:custGeom>
          <a:solidFill>
            <a:srgbClr val="B96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94797" y="2150790"/>
            <a:ext cx="80922" cy="77105"/>
          </a:xfrm>
          <a:custGeom>
            <a:avLst/>
            <a:gdLst/>
            <a:ahLst/>
            <a:cxnLst/>
            <a:rect l="l" t="t" r="r" b="b"/>
            <a:pathLst>
              <a:path w="80772" h="76962">
                <a:moveTo>
                  <a:pt x="9143" y="72390"/>
                </a:moveTo>
                <a:lnTo>
                  <a:pt x="80772" y="0"/>
                </a:lnTo>
                <a:lnTo>
                  <a:pt x="71628" y="5334"/>
                </a:lnTo>
                <a:lnTo>
                  <a:pt x="0" y="76962"/>
                </a:lnTo>
                <a:lnTo>
                  <a:pt x="9143" y="72390"/>
                </a:lnTo>
                <a:close/>
              </a:path>
            </a:pathLst>
          </a:custGeom>
          <a:solidFill>
            <a:srgbClr val="BA6E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185636" y="2156135"/>
            <a:ext cx="80922" cy="77105"/>
          </a:xfrm>
          <a:custGeom>
            <a:avLst/>
            <a:gdLst/>
            <a:ahLst/>
            <a:cxnLst/>
            <a:rect l="l" t="t" r="r" b="b"/>
            <a:pathLst>
              <a:path w="80772" h="76962">
                <a:moveTo>
                  <a:pt x="9143" y="71627"/>
                </a:moveTo>
                <a:lnTo>
                  <a:pt x="80772" y="0"/>
                </a:lnTo>
                <a:lnTo>
                  <a:pt x="71628" y="5333"/>
                </a:lnTo>
                <a:lnTo>
                  <a:pt x="0" y="76961"/>
                </a:lnTo>
                <a:lnTo>
                  <a:pt x="9143" y="71627"/>
                </a:lnTo>
                <a:close/>
              </a:path>
            </a:pathLst>
          </a:custGeom>
          <a:solidFill>
            <a:srgbClr val="BB6F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159680" y="2161479"/>
            <a:ext cx="97717" cy="87793"/>
          </a:xfrm>
          <a:custGeom>
            <a:avLst/>
            <a:gdLst/>
            <a:ahLst/>
            <a:cxnLst/>
            <a:rect l="l" t="t" r="r" b="b"/>
            <a:pathLst>
              <a:path w="97536" h="87630">
                <a:moveTo>
                  <a:pt x="25907" y="71628"/>
                </a:moveTo>
                <a:lnTo>
                  <a:pt x="97536" y="0"/>
                </a:lnTo>
                <a:lnTo>
                  <a:pt x="71627" y="15240"/>
                </a:lnTo>
                <a:lnTo>
                  <a:pt x="0" y="87630"/>
                </a:lnTo>
                <a:lnTo>
                  <a:pt x="25907" y="71628"/>
                </a:lnTo>
                <a:close/>
              </a:path>
            </a:pathLst>
          </a:custGeom>
          <a:solidFill>
            <a:srgbClr val="BC70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185636" y="2161479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BC70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172658" y="2161479"/>
            <a:ext cx="84739" cy="79395"/>
          </a:xfrm>
          <a:custGeom>
            <a:avLst/>
            <a:gdLst/>
            <a:ahLst/>
            <a:cxnLst/>
            <a:rect l="l" t="t" r="r" b="b"/>
            <a:pathLst>
              <a:path w="84582" h="79248">
                <a:moveTo>
                  <a:pt x="12954" y="71628"/>
                </a:moveTo>
                <a:lnTo>
                  <a:pt x="84582" y="0"/>
                </a:lnTo>
                <a:lnTo>
                  <a:pt x="71628" y="7619"/>
                </a:lnTo>
                <a:lnTo>
                  <a:pt x="0" y="79248"/>
                </a:lnTo>
                <a:lnTo>
                  <a:pt x="12954" y="71628"/>
                </a:lnTo>
                <a:close/>
              </a:path>
            </a:pathLst>
          </a:custGeom>
          <a:solidFill>
            <a:srgbClr val="BC70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159680" y="2169113"/>
            <a:ext cx="84738" cy="80158"/>
          </a:xfrm>
          <a:custGeom>
            <a:avLst/>
            <a:gdLst/>
            <a:ahLst/>
            <a:cxnLst/>
            <a:rect l="l" t="t" r="r" b="b"/>
            <a:pathLst>
              <a:path w="84581" h="80010">
                <a:moveTo>
                  <a:pt x="12953" y="71627"/>
                </a:moveTo>
                <a:lnTo>
                  <a:pt x="84581" y="0"/>
                </a:lnTo>
                <a:lnTo>
                  <a:pt x="71627" y="7619"/>
                </a:lnTo>
                <a:lnTo>
                  <a:pt x="0" y="80009"/>
                </a:lnTo>
                <a:lnTo>
                  <a:pt x="12953" y="71627"/>
                </a:lnTo>
                <a:close/>
              </a:path>
            </a:pathLst>
          </a:custGeom>
          <a:solidFill>
            <a:srgbClr val="BD71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136014" y="2176748"/>
            <a:ext cx="95427" cy="88555"/>
          </a:xfrm>
          <a:custGeom>
            <a:avLst/>
            <a:gdLst/>
            <a:ahLst/>
            <a:cxnLst/>
            <a:rect l="l" t="t" r="r" b="b"/>
            <a:pathLst>
              <a:path w="95250" h="88391">
                <a:moveTo>
                  <a:pt x="23622" y="72389"/>
                </a:moveTo>
                <a:lnTo>
                  <a:pt x="95250" y="0"/>
                </a:lnTo>
                <a:lnTo>
                  <a:pt x="71628" y="16763"/>
                </a:lnTo>
                <a:lnTo>
                  <a:pt x="0" y="88391"/>
                </a:lnTo>
                <a:lnTo>
                  <a:pt x="23622" y="72389"/>
                </a:lnTo>
                <a:close/>
              </a:path>
            </a:pathLst>
          </a:custGeom>
          <a:solidFill>
            <a:srgbClr val="BF72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159680" y="2176748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F72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153573" y="2176747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2389"/>
                </a:moveTo>
                <a:lnTo>
                  <a:pt x="77724" y="0"/>
                </a:lnTo>
                <a:lnTo>
                  <a:pt x="72390" y="4571"/>
                </a:lnTo>
                <a:lnTo>
                  <a:pt x="0" y="76199"/>
                </a:lnTo>
                <a:lnTo>
                  <a:pt x="6096" y="72389"/>
                </a:lnTo>
                <a:close/>
              </a:path>
            </a:pathLst>
          </a:custGeom>
          <a:solidFill>
            <a:srgbClr val="BF72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148229" y="2181328"/>
            <a:ext cx="77868" cy="75577"/>
          </a:xfrm>
          <a:custGeom>
            <a:avLst/>
            <a:gdLst/>
            <a:ahLst/>
            <a:cxnLst/>
            <a:rect l="l" t="t" r="r" b="b"/>
            <a:pathLst>
              <a:path w="77724" h="75437">
                <a:moveTo>
                  <a:pt x="5333" y="71628"/>
                </a:moveTo>
                <a:lnTo>
                  <a:pt x="77724" y="0"/>
                </a:lnTo>
                <a:lnTo>
                  <a:pt x="71627" y="3810"/>
                </a:lnTo>
                <a:lnTo>
                  <a:pt x="0" y="75437"/>
                </a:lnTo>
                <a:lnTo>
                  <a:pt x="5333" y="71628"/>
                </a:lnTo>
                <a:close/>
              </a:path>
            </a:pathLst>
          </a:custGeom>
          <a:solidFill>
            <a:srgbClr val="C072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142122" y="2185145"/>
            <a:ext cx="77867" cy="76341"/>
          </a:xfrm>
          <a:custGeom>
            <a:avLst/>
            <a:gdLst/>
            <a:ahLst/>
            <a:cxnLst/>
            <a:rect l="l" t="t" r="r" b="b"/>
            <a:pathLst>
              <a:path w="77723" h="76200">
                <a:moveTo>
                  <a:pt x="6095" y="71627"/>
                </a:moveTo>
                <a:lnTo>
                  <a:pt x="77723" y="0"/>
                </a:lnTo>
                <a:lnTo>
                  <a:pt x="71627" y="3809"/>
                </a:lnTo>
                <a:lnTo>
                  <a:pt x="0" y="76200"/>
                </a:lnTo>
                <a:lnTo>
                  <a:pt x="6095" y="71627"/>
                </a:lnTo>
                <a:close/>
              </a:path>
            </a:pathLst>
          </a:custGeom>
          <a:solidFill>
            <a:srgbClr val="C173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136014" y="2188961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2390"/>
                </a:moveTo>
                <a:lnTo>
                  <a:pt x="77724" y="0"/>
                </a:lnTo>
                <a:lnTo>
                  <a:pt x="71628" y="4572"/>
                </a:lnTo>
                <a:lnTo>
                  <a:pt x="0" y="76200"/>
                </a:lnTo>
                <a:lnTo>
                  <a:pt x="6096" y="72390"/>
                </a:lnTo>
                <a:close/>
              </a:path>
            </a:pathLst>
          </a:custGeom>
          <a:solidFill>
            <a:srgbClr val="C273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114639" y="2193541"/>
            <a:ext cx="93136" cy="88556"/>
          </a:xfrm>
          <a:custGeom>
            <a:avLst/>
            <a:gdLst/>
            <a:ahLst/>
            <a:cxnLst/>
            <a:rect l="l" t="t" r="r" b="b"/>
            <a:pathLst>
              <a:path w="92964" h="88392">
                <a:moveTo>
                  <a:pt x="21336" y="71628"/>
                </a:moveTo>
                <a:lnTo>
                  <a:pt x="92964" y="0"/>
                </a:lnTo>
                <a:lnTo>
                  <a:pt x="71628" y="16002"/>
                </a:lnTo>
                <a:lnTo>
                  <a:pt x="0" y="88392"/>
                </a:lnTo>
                <a:lnTo>
                  <a:pt x="21336" y="71628"/>
                </a:lnTo>
                <a:close/>
              </a:path>
            </a:pathLst>
          </a:custGeom>
          <a:solidFill>
            <a:srgbClr val="C375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136014" y="2193542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C37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129143" y="2193541"/>
            <a:ext cx="78632" cy="77105"/>
          </a:xfrm>
          <a:custGeom>
            <a:avLst/>
            <a:gdLst/>
            <a:ahLst/>
            <a:cxnLst/>
            <a:rect l="l" t="t" r="r" b="b"/>
            <a:pathLst>
              <a:path w="78486" h="76962">
                <a:moveTo>
                  <a:pt x="6857" y="71628"/>
                </a:moveTo>
                <a:lnTo>
                  <a:pt x="78486" y="0"/>
                </a:lnTo>
                <a:lnTo>
                  <a:pt x="71627" y="5334"/>
                </a:lnTo>
                <a:lnTo>
                  <a:pt x="0" y="76962"/>
                </a:lnTo>
                <a:lnTo>
                  <a:pt x="6857" y="71628"/>
                </a:lnTo>
                <a:close/>
              </a:path>
            </a:pathLst>
          </a:custGeom>
          <a:solidFill>
            <a:srgbClr val="C375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121510" y="2198886"/>
            <a:ext cx="79394" cy="77105"/>
          </a:xfrm>
          <a:custGeom>
            <a:avLst/>
            <a:gdLst/>
            <a:ahLst/>
            <a:cxnLst/>
            <a:rect l="l" t="t" r="r" b="b"/>
            <a:pathLst>
              <a:path w="79247" h="76962">
                <a:moveTo>
                  <a:pt x="7619" y="71628"/>
                </a:moveTo>
                <a:lnTo>
                  <a:pt x="79247" y="0"/>
                </a:lnTo>
                <a:lnTo>
                  <a:pt x="71627" y="5334"/>
                </a:lnTo>
                <a:lnTo>
                  <a:pt x="0" y="76962"/>
                </a:lnTo>
                <a:lnTo>
                  <a:pt x="7619" y="71628"/>
                </a:lnTo>
                <a:close/>
              </a:path>
            </a:pathLst>
          </a:custGeom>
          <a:solidFill>
            <a:srgbClr val="C475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14638" y="2204230"/>
            <a:ext cx="78632" cy="77868"/>
          </a:xfrm>
          <a:custGeom>
            <a:avLst/>
            <a:gdLst/>
            <a:ahLst/>
            <a:cxnLst/>
            <a:rect l="l" t="t" r="r" b="b"/>
            <a:pathLst>
              <a:path w="78486" h="77724">
                <a:moveTo>
                  <a:pt x="6858" y="71627"/>
                </a:moveTo>
                <a:lnTo>
                  <a:pt x="78486" y="0"/>
                </a:lnTo>
                <a:lnTo>
                  <a:pt x="71628" y="5333"/>
                </a:lnTo>
                <a:lnTo>
                  <a:pt x="0" y="77724"/>
                </a:lnTo>
                <a:lnTo>
                  <a:pt x="6858" y="71627"/>
                </a:lnTo>
                <a:close/>
              </a:path>
            </a:pathLst>
          </a:custGeom>
          <a:solidFill>
            <a:srgbClr val="C576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094790" y="2209573"/>
            <a:ext cx="91609" cy="89319"/>
          </a:xfrm>
          <a:custGeom>
            <a:avLst/>
            <a:gdLst/>
            <a:ahLst/>
            <a:cxnLst/>
            <a:rect l="l" t="t" r="r" b="b"/>
            <a:pathLst>
              <a:path w="91439" h="89154">
                <a:moveTo>
                  <a:pt x="19811" y="72390"/>
                </a:moveTo>
                <a:lnTo>
                  <a:pt x="91439" y="0"/>
                </a:lnTo>
                <a:lnTo>
                  <a:pt x="71627" y="17526"/>
                </a:lnTo>
                <a:lnTo>
                  <a:pt x="0" y="89154"/>
                </a:lnTo>
                <a:lnTo>
                  <a:pt x="19811" y="72390"/>
                </a:lnTo>
                <a:close/>
              </a:path>
            </a:pathLst>
          </a:custGeom>
          <a:solidFill>
            <a:srgbClr val="C577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14638" y="2209573"/>
            <a:ext cx="71761" cy="72524"/>
          </a:xfrm>
          <a:custGeom>
            <a:avLst/>
            <a:gdLst/>
            <a:ahLst/>
            <a:cxnLst/>
            <a:rect l="l" t="t" r="r" b="b"/>
            <a:pathLst>
              <a:path w="71628" h="72390">
                <a:moveTo>
                  <a:pt x="0" y="72390"/>
                </a:moveTo>
                <a:lnTo>
                  <a:pt x="71628" y="0"/>
                </a:lnTo>
              </a:path>
            </a:pathLst>
          </a:custGeom>
          <a:ln w="761">
            <a:solidFill>
              <a:srgbClr val="C577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077231" y="2227132"/>
            <a:ext cx="89319" cy="89319"/>
          </a:xfrm>
          <a:custGeom>
            <a:avLst/>
            <a:gdLst/>
            <a:ahLst/>
            <a:cxnLst/>
            <a:rect l="l" t="t" r="r" b="b"/>
            <a:pathLst>
              <a:path w="89154" h="89154">
                <a:moveTo>
                  <a:pt x="17526" y="71628"/>
                </a:moveTo>
                <a:lnTo>
                  <a:pt x="89154" y="0"/>
                </a:lnTo>
                <a:lnTo>
                  <a:pt x="0" y="89154"/>
                </a:lnTo>
                <a:lnTo>
                  <a:pt x="17526" y="71628"/>
                </a:lnTo>
                <a:close/>
              </a:path>
            </a:pathLst>
          </a:custGeom>
          <a:solidFill>
            <a:srgbClr val="C97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094790" y="2227131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C97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923930" y="2492799"/>
            <a:ext cx="87028" cy="90083"/>
          </a:xfrm>
          <a:custGeom>
            <a:avLst/>
            <a:gdLst/>
            <a:ahLst/>
            <a:cxnLst/>
            <a:rect l="l" t="t" r="r" b="b"/>
            <a:pathLst>
              <a:path w="86867" h="89916">
                <a:moveTo>
                  <a:pt x="0" y="89916"/>
                </a:moveTo>
                <a:lnTo>
                  <a:pt x="71627" y="18288"/>
                </a:lnTo>
                <a:lnTo>
                  <a:pt x="86867" y="0"/>
                </a:lnTo>
                <a:lnTo>
                  <a:pt x="15239" y="72390"/>
                </a:lnTo>
                <a:lnTo>
                  <a:pt x="0" y="89916"/>
                </a:lnTo>
                <a:close/>
              </a:path>
            </a:pathLst>
          </a:custGeom>
          <a:solidFill>
            <a:srgbClr val="CC79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923929" y="251112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CC79C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939197" y="2474477"/>
            <a:ext cx="84739" cy="90846"/>
          </a:xfrm>
          <a:custGeom>
            <a:avLst/>
            <a:gdLst/>
            <a:ahLst/>
            <a:cxnLst/>
            <a:rect l="l" t="t" r="r" b="b"/>
            <a:pathLst>
              <a:path w="84582" h="90678">
                <a:moveTo>
                  <a:pt x="0" y="90678"/>
                </a:moveTo>
                <a:lnTo>
                  <a:pt x="71627" y="18287"/>
                </a:lnTo>
                <a:lnTo>
                  <a:pt x="84582" y="0"/>
                </a:lnTo>
                <a:lnTo>
                  <a:pt x="12953" y="71628"/>
                </a:lnTo>
                <a:lnTo>
                  <a:pt x="0" y="90678"/>
                </a:lnTo>
                <a:close/>
              </a:path>
            </a:pathLst>
          </a:custGeom>
          <a:solidFill>
            <a:srgbClr val="D17C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939198" y="2492799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17C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939197" y="2486692"/>
            <a:ext cx="76341" cy="78632"/>
          </a:xfrm>
          <a:custGeom>
            <a:avLst/>
            <a:gdLst/>
            <a:ahLst/>
            <a:cxnLst/>
            <a:rect l="l" t="t" r="r" b="b"/>
            <a:pathLst>
              <a:path w="76200" h="78486">
                <a:moveTo>
                  <a:pt x="0" y="78486"/>
                </a:moveTo>
                <a:lnTo>
                  <a:pt x="71627" y="6096"/>
                </a:lnTo>
                <a:lnTo>
                  <a:pt x="76200" y="0"/>
                </a:lnTo>
                <a:lnTo>
                  <a:pt x="4572" y="72390"/>
                </a:lnTo>
                <a:lnTo>
                  <a:pt x="0" y="78486"/>
                </a:lnTo>
                <a:close/>
              </a:path>
            </a:pathLst>
          </a:custGeom>
          <a:solidFill>
            <a:srgbClr val="D17C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943778" y="2480585"/>
            <a:ext cx="76341" cy="78631"/>
          </a:xfrm>
          <a:custGeom>
            <a:avLst/>
            <a:gdLst/>
            <a:ahLst/>
            <a:cxnLst/>
            <a:rect l="l" t="t" r="r" b="b"/>
            <a:pathLst>
              <a:path w="76200" h="78485">
                <a:moveTo>
                  <a:pt x="0" y="78485"/>
                </a:moveTo>
                <a:lnTo>
                  <a:pt x="71627" y="6095"/>
                </a:lnTo>
                <a:lnTo>
                  <a:pt x="76200" y="0"/>
                </a:lnTo>
                <a:lnTo>
                  <a:pt x="3810" y="71627"/>
                </a:lnTo>
                <a:lnTo>
                  <a:pt x="0" y="78485"/>
                </a:lnTo>
                <a:close/>
              </a:path>
            </a:pathLst>
          </a:custGeom>
          <a:solidFill>
            <a:srgbClr val="D27C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947595" y="2474477"/>
            <a:ext cx="76341" cy="77868"/>
          </a:xfrm>
          <a:custGeom>
            <a:avLst/>
            <a:gdLst/>
            <a:ahLst/>
            <a:cxnLst/>
            <a:rect l="l" t="t" r="r" b="b"/>
            <a:pathLst>
              <a:path w="76200" h="77724">
                <a:moveTo>
                  <a:pt x="0" y="77724"/>
                </a:moveTo>
                <a:lnTo>
                  <a:pt x="72389" y="6096"/>
                </a:lnTo>
                <a:lnTo>
                  <a:pt x="76200" y="0"/>
                </a:lnTo>
                <a:lnTo>
                  <a:pt x="4571" y="71628"/>
                </a:lnTo>
                <a:lnTo>
                  <a:pt x="0" y="77724"/>
                </a:lnTo>
                <a:close/>
              </a:path>
            </a:pathLst>
          </a:custGeom>
          <a:solidFill>
            <a:srgbClr val="D27D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952175" y="2465317"/>
            <a:ext cx="77868" cy="80922"/>
          </a:xfrm>
          <a:custGeom>
            <a:avLst/>
            <a:gdLst/>
            <a:ahLst/>
            <a:cxnLst/>
            <a:rect l="l" t="t" r="r" b="b"/>
            <a:pathLst>
              <a:path w="77724" h="80772">
                <a:moveTo>
                  <a:pt x="0" y="80771"/>
                </a:moveTo>
                <a:lnTo>
                  <a:pt x="71628" y="9143"/>
                </a:lnTo>
                <a:lnTo>
                  <a:pt x="77724" y="0"/>
                </a:lnTo>
                <a:lnTo>
                  <a:pt x="6096" y="71627"/>
                </a:lnTo>
                <a:lnTo>
                  <a:pt x="0" y="80771"/>
                </a:lnTo>
                <a:close/>
              </a:path>
            </a:pathLst>
          </a:custGeom>
          <a:solidFill>
            <a:srgbClr val="D37E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952175" y="2474477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952175" y="2469898"/>
            <a:ext cx="74815" cy="76341"/>
          </a:xfrm>
          <a:custGeom>
            <a:avLst/>
            <a:gdLst/>
            <a:ahLst/>
            <a:cxnLst/>
            <a:rect l="l" t="t" r="r" b="b"/>
            <a:pathLst>
              <a:path w="74676" h="76200">
                <a:moveTo>
                  <a:pt x="0" y="76199"/>
                </a:moveTo>
                <a:lnTo>
                  <a:pt x="71628" y="4571"/>
                </a:lnTo>
                <a:lnTo>
                  <a:pt x="74676" y="0"/>
                </a:lnTo>
                <a:lnTo>
                  <a:pt x="3048" y="71627"/>
                </a:lnTo>
                <a:lnTo>
                  <a:pt x="0" y="76199"/>
                </a:lnTo>
                <a:close/>
              </a:path>
            </a:pathLst>
          </a:custGeom>
          <a:solidFill>
            <a:srgbClr val="D37E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955229" y="2465318"/>
            <a:ext cx="74814" cy="76341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199"/>
                </a:moveTo>
                <a:lnTo>
                  <a:pt x="71628" y="4571"/>
                </a:lnTo>
                <a:lnTo>
                  <a:pt x="74675" y="0"/>
                </a:lnTo>
                <a:lnTo>
                  <a:pt x="3048" y="71627"/>
                </a:lnTo>
                <a:lnTo>
                  <a:pt x="0" y="76199"/>
                </a:lnTo>
                <a:close/>
              </a:path>
            </a:pathLst>
          </a:custGeom>
          <a:solidFill>
            <a:srgbClr val="D47F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958283" y="2456155"/>
            <a:ext cx="77105" cy="80922"/>
          </a:xfrm>
          <a:custGeom>
            <a:avLst/>
            <a:gdLst/>
            <a:ahLst/>
            <a:cxnLst/>
            <a:rect l="l" t="t" r="r" b="b"/>
            <a:pathLst>
              <a:path w="76962" h="80772">
                <a:moveTo>
                  <a:pt x="0" y="80772"/>
                </a:moveTo>
                <a:lnTo>
                  <a:pt x="71627" y="9143"/>
                </a:lnTo>
                <a:lnTo>
                  <a:pt x="76962" y="0"/>
                </a:lnTo>
                <a:lnTo>
                  <a:pt x="5334" y="71628"/>
                </a:lnTo>
                <a:lnTo>
                  <a:pt x="0" y="80772"/>
                </a:lnTo>
                <a:close/>
              </a:path>
            </a:pathLst>
          </a:custGeom>
          <a:solidFill>
            <a:srgbClr val="D680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958283" y="2465317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680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963627" y="2446232"/>
            <a:ext cx="76341" cy="81685"/>
          </a:xfrm>
          <a:custGeom>
            <a:avLst/>
            <a:gdLst/>
            <a:ahLst/>
            <a:cxnLst/>
            <a:rect l="l" t="t" r="r" b="b"/>
            <a:pathLst>
              <a:path w="76200" h="81534">
                <a:moveTo>
                  <a:pt x="0" y="81533"/>
                </a:moveTo>
                <a:lnTo>
                  <a:pt x="71627" y="9905"/>
                </a:lnTo>
                <a:lnTo>
                  <a:pt x="76200" y="0"/>
                </a:lnTo>
                <a:lnTo>
                  <a:pt x="4572" y="71627"/>
                </a:lnTo>
                <a:lnTo>
                  <a:pt x="0" y="81533"/>
                </a:lnTo>
                <a:close/>
              </a:path>
            </a:pathLst>
          </a:custGeom>
          <a:solidFill>
            <a:srgbClr val="D882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963627" y="2456155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882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963627" y="2450812"/>
            <a:ext cx="74050" cy="77105"/>
          </a:xfrm>
          <a:custGeom>
            <a:avLst/>
            <a:gdLst/>
            <a:ahLst/>
            <a:cxnLst/>
            <a:rect l="l" t="t" r="r" b="b"/>
            <a:pathLst>
              <a:path w="73913" h="76962">
                <a:moveTo>
                  <a:pt x="0" y="76961"/>
                </a:moveTo>
                <a:lnTo>
                  <a:pt x="71627" y="5333"/>
                </a:lnTo>
                <a:lnTo>
                  <a:pt x="73913" y="0"/>
                </a:lnTo>
                <a:lnTo>
                  <a:pt x="2286" y="72389"/>
                </a:lnTo>
                <a:lnTo>
                  <a:pt x="0" y="76961"/>
                </a:lnTo>
                <a:close/>
              </a:path>
            </a:pathLst>
          </a:custGeom>
          <a:solidFill>
            <a:srgbClr val="D882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965917" y="2446232"/>
            <a:ext cx="74050" cy="77105"/>
          </a:xfrm>
          <a:custGeom>
            <a:avLst/>
            <a:gdLst/>
            <a:ahLst/>
            <a:cxnLst/>
            <a:rect l="l" t="t" r="r" b="b"/>
            <a:pathLst>
              <a:path w="73913" h="76962">
                <a:moveTo>
                  <a:pt x="0" y="76961"/>
                </a:moveTo>
                <a:lnTo>
                  <a:pt x="71627" y="4571"/>
                </a:lnTo>
                <a:lnTo>
                  <a:pt x="73913" y="0"/>
                </a:lnTo>
                <a:lnTo>
                  <a:pt x="2286" y="71627"/>
                </a:lnTo>
                <a:lnTo>
                  <a:pt x="0" y="76961"/>
                </a:lnTo>
                <a:close/>
              </a:path>
            </a:pathLst>
          </a:custGeom>
          <a:solidFill>
            <a:srgbClr val="D982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968207" y="2437070"/>
            <a:ext cx="75577" cy="80922"/>
          </a:xfrm>
          <a:custGeom>
            <a:avLst/>
            <a:gdLst/>
            <a:ahLst/>
            <a:cxnLst/>
            <a:rect l="l" t="t" r="r" b="b"/>
            <a:pathLst>
              <a:path w="75437" h="80772">
                <a:moveTo>
                  <a:pt x="0" y="80772"/>
                </a:moveTo>
                <a:lnTo>
                  <a:pt x="71627" y="9143"/>
                </a:lnTo>
                <a:lnTo>
                  <a:pt x="75437" y="0"/>
                </a:lnTo>
                <a:lnTo>
                  <a:pt x="3809" y="71628"/>
                </a:lnTo>
                <a:lnTo>
                  <a:pt x="0" y="80772"/>
                </a:lnTo>
                <a:close/>
              </a:path>
            </a:pathLst>
          </a:custGeom>
          <a:solidFill>
            <a:srgbClr val="DA83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968207" y="2446232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A83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968208" y="2441651"/>
            <a:ext cx="74050" cy="76341"/>
          </a:xfrm>
          <a:custGeom>
            <a:avLst/>
            <a:gdLst/>
            <a:ahLst/>
            <a:cxnLst/>
            <a:rect l="l" t="t" r="r" b="b"/>
            <a:pathLst>
              <a:path w="73913" h="76200">
                <a:moveTo>
                  <a:pt x="0" y="76200"/>
                </a:moveTo>
                <a:lnTo>
                  <a:pt x="71627" y="4571"/>
                </a:lnTo>
                <a:lnTo>
                  <a:pt x="73913" y="0"/>
                </a:lnTo>
                <a:lnTo>
                  <a:pt x="1524" y="71627"/>
                </a:lnTo>
                <a:lnTo>
                  <a:pt x="0" y="76200"/>
                </a:lnTo>
                <a:close/>
              </a:path>
            </a:pathLst>
          </a:custGeom>
          <a:solidFill>
            <a:srgbClr val="DA83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969734" y="2437070"/>
            <a:ext cx="74050" cy="76341"/>
          </a:xfrm>
          <a:custGeom>
            <a:avLst/>
            <a:gdLst/>
            <a:ahLst/>
            <a:cxnLst/>
            <a:rect l="l" t="t" r="r" b="b"/>
            <a:pathLst>
              <a:path w="73913" h="76200">
                <a:moveTo>
                  <a:pt x="0" y="76200"/>
                </a:moveTo>
                <a:lnTo>
                  <a:pt x="72389" y="4572"/>
                </a:lnTo>
                <a:lnTo>
                  <a:pt x="73913" y="0"/>
                </a:lnTo>
                <a:lnTo>
                  <a:pt x="2285" y="71628"/>
                </a:lnTo>
                <a:lnTo>
                  <a:pt x="0" y="76200"/>
                </a:lnTo>
                <a:close/>
              </a:path>
            </a:pathLst>
          </a:custGeom>
          <a:solidFill>
            <a:srgbClr val="DB83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972025" y="2427147"/>
            <a:ext cx="75577" cy="81685"/>
          </a:xfrm>
          <a:custGeom>
            <a:avLst/>
            <a:gdLst/>
            <a:ahLst/>
            <a:cxnLst/>
            <a:rect l="l" t="t" r="r" b="b"/>
            <a:pathLst>
              <a:path w="75437" h="81534">
                <a:moveTo>
                  <a:pt x="0" y="81533"/>
                </a:moveTo>
                <a:lnTo>
                  <a:pt x="71628" y="9905"/>
                </a:lnTo>
                <a:lnTo>
                  <a:pt x="75437" y="0"/>
                </a:lnTo>
                <a:lnTo>
                  <a:pt x="3048" y="71627"/>
                </a:lnTo>
                <a:lnTo>
                  <a:pt x="0" y="81533"/>
                </a:lnTo>
                <a:close/>
              </a:path>
            </a:pathLst>
          </a:custGeom>
          <a:solidFill>
            <a:srgbClr val="DC84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972024" y="2437070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DC84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975078" y="2417221"/>
            <a:ext cx="74814" cy="81685"/>
          </a:xfrm>
          <a:custGeom>
            <a:avLst/>
            <a:gdLst/>
            <a:ahLst/>
            <a:cxnLst/>
            <a:rect l="l" t="t" r="r" b="b"/>
            <a:pathLst>
              <a:path w="74675" h="81534">
                <a:moveTo>
                  <a:pt x="0" y="81534"/>
                </a:moveTo>
                <a:lnTo>
                  <a:pt x="72389" y="9906"/>
                </a:lnTo>
                <a:lnTo>
                  <a:pt x="74675" y="0"/>
                </a:lnTo>
                <a:lnTo>
                  <a:pt x="3048" y="72390"/>
                </a:lnTo>
                <a:lnTo>
                  <a:pt x="0" y="81534"/>
                </a:lnTo>
                <a:close/>
              </a:path>
            </a:pathLst>
          </a:custGeom>
          <a:solidFill>
            <a:srgbClr val="DD84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975078" y="2427147"/>
            <a:ext cx="72523" cy="71761"/>
          </a:xfrm>
          <a:custGeom>
            <a:avLst/>
            <a:gdLst/>
            <a:ahLst/>
            <a:cxnLst/>
            <a:rect l="l" t="t" r="r" b="b"/>
            <a:pathLst>
              <a:path w="72389" h="71628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DD84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978132" y="2407297"/>
            <a:ext cx="74050" cy="82449"/>
          </a:xfrm>
          <a:custGeom>
            <a:avLst/>
            <a:gdLst/>
            <a:ahLst/>
            <a:cxnLst/>
            <a:rect l="l" t="t" r="r" b="b"/>
            <a:pathLst>
              <a:path w="73913" h="82296">
                <a:moveTo>
                  <a:pt x="0" y="82296"/>
                </a:moveTo>
                <a:lnTo>
                  <a:pt x="71627" y="9906"/>
                </a:lnTo>
                <a:lnTo>
                  <a:pt x="73913" y="0"/>
                </a:lnTo>
                <a:lnTo>
                  <a:pt x="2286" y="72390"/>
                </a:lnTo>
                <a:lnTo>
                  <a:pt x="0" y="82296"/>
                </a:lnTo>
                <a:close/>
              </a:path>
            </a:pathLst>
          </a:custGeom>
          <a:solidFill>
            <a:srgbClr val="DE85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978132" y="2417221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E85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980422" y="2398136"/>
            <a:ext cx="73287" cy="81685"/>
          </a:xfrm>
          <a:custGeom>
            <a:avLst/>
            <a:gdLst/>
            <a:ahLst/>
            <a:cxnLst/>
            <a:rect l="l" t="t" r="r" b="b"/>
            <a:pathLst>
              <a:path w="73151" h="81534">
                <a:moveTo>
                  <a:pt x="0" y="81534"/>
                </a:moveTo>
                <a:lnTo>
                  <a:pt x="71627" y="9143"/>
                </a:lnTo>
                <a:lnTo>
                  <a:pt x="73151" y="0"/>
                </a:lnTo>
                <a:lnTo>
                  <a:pt x="1524" y="71628"/>
                </a:lnTo>
                <a:lnTo>
                  <a:pt x="0" y="81534"/>
                </a:lnTo>
                <a:close/>
              </a:path>
            </a:pathLst>
          </a:custGeom>
          <a:solidFill>
            <a:srgbClr val="DF85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980422" y="2407297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F8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981949" y="2387449"/>
            <a:ext cx="73287" cy="82449"/>
          </a:xfrm>
          <a:custGeom>
            <a:avLst/>
            <a:gdLst/>
            <a:ahLst/>
            <a:cxnLst/>
            <a:rect l="l" t="t" r="r" b="b"/>
            <a:pathLst>
              <a:path w="73151" h="82296">
                <a:moveTo>
                  <a:pt x="0" y="82295"/>
                </a:moveTo>
                <a:lnTo>
                  <a:pt x="71627" y="10667"/>
                </a:lnTo>
                <a:lnTo>
                  <a:pt x="73151" y="0"/>
                </a:lnTo>
                <a:lnTo>
                  <a:pt x="762" y="72389"/>
                </a:lnTo>
                <a:lnTo>
                  <a:pt x="0" y="82295"/>
                </a:lnTo>
                <a:close/>
              </a:path>
            </a:pathLst>
          </a:custGeom>
          <a:solidFill>
            <a:srgbClr val="DF85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981949" y="2398136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F8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982713" y="2377525"/>
            <a:ext cx="72523" cy="82448"/>
          </a:xfrm>
          <a:custGeom>
            <a:avLst/>
            <a:gdLst/>
            <a:ahLst/>
            <a:cxnLst/>
            <a:rect l="l" t="t" r="r" b="b"/>
            <a:pathLst>
              <a:path w="72389" h="82295">
                <a:moveTo>
                  <a:pt x="0" y="82295"/>
                </a:moveTo>
                <a:lnTo>
                  <a:pt x="72389" y="9905"/>
                </a:lnTo>
                <a:lnTo>
                  <a:pt x="72389" y="0"/>
                </a:lnTo>
                <a:lnTo>
                  <a:pt x="762" y="72389"/>
                </a:lnTo>
                <a:lnTo>
                  <a:pt x="0" y="82295"/>
                </a:lnTo>
                <a:close/>
              </a:path>
            </a:pathLst>
          </a:custGeom>
          <a:solidFill>
            <a:srgbClr val="DF85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982713" y="2387449"/>
            <a:ext cx="72523" cy="7252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DF8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982713" y="2367601"/>
            <a:ext cx="72523" cy="82448"/>
          </a:xfrm>
          <a:custGeom>
            <a:avLst/>
            <a:gdLst/>
            <a:ahLst/>
            <a:cxnLst/>
            <a:rect l="l" t="t" r="r" b="b"/>
            <a:pathLst>
              <a:path w="72389" h="82295">
                <a:moveTo>
                  <a:pt x="762" y="82295"/>
                </a:moveTo>
                <a:lnTo>
                  <a:pt x="72389" y="9906"/>
                </a:lnTo>
                <a:lnTo>
                  <a:pt x="72389" y="0"/>
                </a:lnTo>
                <a:lnTo>
                  <a:pt x="0" y="72389"/>
                </a:lnTo>
                <a:lnTo>
                  <a:pt x="762" y="82295"/>
                </a:lnTo>
                <a:close/>
              </a:path>
            </a:pathLst>
          </a:custGeom>
          <a:solidFill>
            <a:srgbClr val="E086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983476" y="2377525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E086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981949" y="2357675"/>
            <a:ext cx="73287" cy="82448"/>
          </a:xfrm>
          <a:custGeom>
            <a:avLst/>
            <a:gdLst/>
            <a:ahLst/>
            <a:cxnLst/>
            <a:rect l="l" t="t" r="r" b="b"/>
            <a:pathLst>
              <a:path w="73151" h="82295">
                <a:moveTo>
                  <a:pt x="762" y="82296"/>
                </a:moveTo>
                <a:lnTo>
                  <a:pt x="73151" y="9906"/>
                </a:lnTo>
                <a:lnTo>
                  <a:pt x="71627" y="0"/>
                </a:lnTo>
                <a:lnTo>
                  <a:pt x="0" y="72390"/>
                </a:lnTo>
                <a:lnTo>
                  <a:pt x="762" y="82296"/>
                </a:lnTo>
                <a:close/>
              </a:path>
            </a:pathLst>
          </a:custGeom>
          <a:solidFill>
            <a:srgbClr val="DF85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982713" y="2367601"/>
            <a:ext cx="72523" cy="7252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DF8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980422" y="2347752"/>
            <a:ext cx="73287" cy="82448"/>
          </a:xfrm>
          <a:custGeom>
            <a:avLst/>
            <a:gdLst/>
            <a:ahLst/>
            <a:cxnLst/>
            <a:rect l="l" t="t" r="r" b="b"/>
            <a:pathLst>
              <a:path w="73151" h="82295">
                <a:moveTo>
                  <a:pt x="1524" y="82295"/>
                </a:moveTo>
                <a:lnTo>
                  <a:pt x="73151" y="9906"/>
                </a:lnTo>
                <a:lnTo>
                  <a:pt x="71627" y="0"/>
                </a:lnTo>
                <a:lnTo>
                  <a:pt x="0" y="72389"/>
                </a:lnTo>
                <a:lnTo>
                  <a:pt x="1524" y="82295"/>
                </a:lnTo>
                <a:close/>
              </a:path>
            </a:pathLst>
          </a:custGeom>
          <a:solidFill>
            <a:srgbClr val="DF85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981949" y="2357676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F8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978132" y="2338590"/>
            <a:ext cx="74050" cy="81684"/>
          </a:xfrm>
          <a:custGeom>
            <a:avLst/>
            <a:gdLst/>
            <a:ahLst/>
            <a:cxnLst/>
            <a:rect l="l" t="t" r="r" b="b"/>
            <a:pathLst>
              <a:path w="73913" h="81533">
                <a:moveTo>
                  <a:pt x="2286" y="81534"/>
                </a:moveTo>
                <a:lnTo>
                  <a:pt x="73913" y="9144"/>
                </a:lnTo>
                <a:lnTo>
                  <a:pt x="71627" y="0"/>
                </a:lnTo>
                <a:lnTo>
                  <a:pt x="0" y="71628"/>
                </a:lnTo>
                <a:lnTo>
                  <a:pt x="2286" y="81534"/>
                </a:lnTo>
                <a:close/>
              </a:path>
            </a:pathLst>
          </a:custGeom>
          <a:solidFill>
            <a:srgbClr val="DF85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980422" y="2347752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F8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975078" y="2328667"/>
            <a:ext cx="74814" cy="81684"/>
          </a:xfrm>
          <a:custGeom>
            <a:avLst/>
            <a:gdLst/>
            <a:ahLst/>
            <a:cxnLst/>
            <a:rect l="l" t="t" r="r" b="b"/>
            <a:pathLst>
              <a:path w="74675" h="81533">
                <a:moveTo>
                  <a:pt x="3048" y="81533"/>
                </a:moveTo>
                <a:lnTo>
                  <a:pt x="74675" y="9906"/>
                </a:lnTo>
                <a:lnTo>
                  <a:pt x="72389" y="0"/>
                </a:lnTo>
                <a:lnTo>
                  <a:pt x="0" y="71627"/>
                </a:lnTo>
                <a:lnTo>
                  <a:pt x="3048" y="81533"/>
                </a:lnTo>
                <a:close/>
              </a:path>
            </a:pathLst>
          </a:custGeom>
          <a:solidFill>
            <a:srgbClr val="DE85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978132" y="2338590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E85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972025" y="2318743"/>
            <a:ext cx="75577" cy="81684"/>
          </a:xfrm>
          <a:custGeom>
            <a:avLst/>
            <a:gdLst/>
            <a:ahLst/>
            <a:cxnLst/>
            <a:rect l="l" t="t" r="r" b="b"/>
            <a:pathLst>
              <a:path w="75437" h="81533">
                <a:moveTo>
                  <a:pt x="3048" y="81533"/>
                </a:moveTo>
                <a:lnTo>
                  <a:pt x="75437" y="9905"/>
                </a:lnTo>
                <a:lnTo>
                  <a:pt x="71628" y="0"/>
                </a:lnTo>
                <a:lnTo>
                  <a:pt x="0" y="71627"/>
                </a:lnTo>
                <a:lnTo>
                  <a:pt x="3048" y="81533"/>
                </a:lnTo>
                <a:close/>
              </a:path>
            </a:pathLst>
          </a:custGeom>
          <a:solidFill>
            <a:srgbClr val="DD84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975078" y="2328667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DD84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968207" y="2309581"/>
            <a:ext cx="75577" cy="80921"/>
          </a:xfrm>
          <a:custGeom>
            <a:avLst/>
            <a:gdLst/>
            <a:ahLst/>
            <a:cxnLst/>
            <a:rect l="l" t="t" r="r" b="b"/>
            <a:pathLst>
              <a:path w="75437" h="80771">
                <a:moveTo>
                  <a:pt x="3809" y="80771"/>
                </a:moveTo>
                <a:lnTo>
                  <a:pt x="75437" y="9143"/>
                </a:lnTo>
                <a:lnTo>
                  <a:pt x="71627" y="0"/>
                </a:lnTo>
                <a:lnTo>
                  <a:pt x="0" y="71627"/>
                </a:lnTo>
                <a:lnTo>
                  <a:pt x="3809" y="80771"/>
                </a:lnTo>
                <a:close/>
              </a:path>
            </a:pathLst>
          </a:custGeom>
          <a:solidFill>
            <a:srgbClr val="DC84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972024" y="2318742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DC84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969734" y="2314162"/>
            <a:ext cx="74050" cy="76341"/>
          </a:xfrm>
          <a:custGeom>
            <a:avLst/>
            <a:gdLst/>
            <a:ahLst/>
            <a:cxnLst/>
            <a:rect l="l" t="t" r="r" b="b"/>
            <a:pathLst>
              <a:path w="73913" h="76200">
                <a:moveTo>
                  <a:pt x="2285" y="76199"/>
                </a:moveTo>
                <a:lnTo>
                  <a:pt x="73913" y="4571"/>
                </a:lnTo>
                <a:lnTo>
                  <a:pt x="72389" y="0"/>
                </a:lnTo>
                <a:lnTo>
                  <a:pt x="0" y="71627"/>
                </a:lnTo>
                <a:lnTo>
                  <a:pt x="2285" y="76199"/>
                </a:lnTo>
                <a:close/>
              </a:path>
            </a:pathLst>
          </a:custGeom>
          <a:solidFill>
            <a:srgbClr val="DC84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968208" y="2309581"/>
            <a:ext cx="74050" cy="76341"/>
          </a:xfrm>
          <a:custGeom>
            <a:avLst/>
            <a:gdLst/>
            <a:ahLst/>
            <a:cxnLst/>
            <a:rect l="l" t="t" r="r" b="b"/>
            <a:pathLst>
              <a:path w="73913" h="76200">
                <a:moveTo>
                  <a:pt x="1524" y="76200"/>
                </a:moveTo>
                <a:lnTo>
                  <a:pt x="73913" y="4571"/>
                </a:lnTo>
                <a:lnTo>
                  <a:pt x="71627" y="0"/>
                </a:lnTo>
                <a:lnTo>
                  <a:pt x="0" y="71627"/>
                </a:lnTo>
                <a:lnTo>
                  <a:pt x="1524" y="76200"/>
                </a:lnTo>
                <a:close/>
              </a:path>
            </a:pathLst>
          </a:custGeom>
          <a:solidFill>
            <a:srgbClr val="DB83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963627" y="2299657"/>
            <a:ext cx="76341" cy="81684"/>
          </a:xfrm>
          <a:custGeom>
            <a:avLst/>
            <a:gdLst/>
            <a:ahLst/>
            <a:cxnLst/>
            <a:rect l="l" t="t" r="r" b="b"/>
            <a:pathLst>
              <a:path w="76200" h="81533">
                <a:moveTo>
                  <a:pt x="4572" y="81533"/>
                </a:moveTo>
                <a:lnTo>
                  <a:pt x="76200" y="9905"/>
                </a:lnTo>
                <a:lnTo>
                  <a:pt x="71627" y="0"/>
                </a:lnTo>
                <a:lnTo>
                  <a:pt x="0" y="71627"/>
                </a:lnTo>
                <a:lnTo>
                  <a:pt x="4572" y="81533"/>
                </a:lnTo>
                <a:close/>
              </a:path>
            </a:pathLst>
          </a:custGeom>
          <a:solidFill>
            <a:srgbClr val="DA83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968207" y="2309581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A83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965917" y="2304236"/>
            <a:ext cx="74050" cy="77105"/>
          </a:xfrm>
          <a:custGeom>
            <a:avLst/>
            <a:gdLst/>
            <a:ahLst/>
            <a:cxnLst/>
            <a:rect l="l" t="t" r="r" b="b"/>
            <a:pathLst>
              <a:path w="73913" h="76962">
                <a:moveTo>
                  <a:pt x="2286" y="76962"/>
                </a:moveTo>
                <a:lnTo>
                  <a:pt x="73913" y="5334"/>
                </a:lnTo>
                <a:lnTo>
                  <a:pt x="71627" y="0"/>
                </a:lnTo>
                <a:lnTo>
                  <a:pt x="0" y="72390"/>
                </a:lnTo>
                <a:lnTo>
                  <a:pt x="2286" y="76962"/>
                </a:lnTo>
                <a:close/>
              </a:path>
            </a:pathLst>
          </a:custGeom>
          <a:solidFill>
            <a:srgbClr val="DA83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963627" y="2299657"/>
            <a:ext cx="74050" cy="77105"/>
          </a:xfrm>
          <a:custGeom>
            <a:avLst/>
            <a:gdLst/>
            <a:ahLst/>
            <a:cxnLst/>
            <a:rect l="l" t="t" r="r" b="b"/>
            <a:pathLst>
              <a:path w="73913" h="76962">
                <a:moveTo>
                  <a:pt x="2286" y="76961"/>
                </a:moveTo>
                <a:lnTo>
                  <a:pt x="73913" y="4571"/>
                </a:lnTo>
                <a:lnTo>
                  <a:pt x="71627" y="0"/>
                </a:lnTo>
                <a:lnTo>
                  <a:pt x="0" y="71627"/>
                </a:lnTo>
                <a:lnTo>
                  <a:pt x="2286" y="76961"/>
                </a:lnTo>
                <a:close/>
              </a:path>
            </a:pathLst>
          </a:custGeom>
          <a:solidFill>
            <a:srgbClr val="D982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958283" y="2290496"/>
            <a:ext cx="77105" cy="80921"/>
          </a:xfrm>
          <a:custGeom>
            <a:avLst/>
            <a:gdLst/>
            <a:ahLst/>
            <a:cxnLst/>
            <a:rect l="l" t="t" r="r" b="b"/>
            <a:pathLst>
              <a:path w="76962" h="80771">
                <a:moveTo>
                  <a:pt x="5334" y="80771"/>
                </a:moveTo>
                <a:lnTo>
                  <a:pt x="76962" y="9143"/>
                </a:lnTo>
                <a:lnTo>
                  <a:pt x="71627" y="0"/>
                </a:lnTo>
                <a:lnTo>
                  <a:pt x="0" y="71627"/>
                </a:lnTo>
                <a:lnTo>
                  <a:pt x="5334" y="80771"/>
                </a:lnTo>
                <a:close/>
              </a:path>
            </a:pathLst>
          </a:custGeom>
          <a:solidFill>
            <a:srgbClr val="D882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963627" y="2299657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882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952175" y="2281334"/>
            <a:ext cx="77868" cy="80921"/>
          </a:xfrm>
          <a:custGeom>
            <a:avLst/>
            <a:gdLst/>
            <a:ahLst/>
            <a:cxnLst/>
            <a:rect l="l" t="t" r="r" b="b"/>
            <a:pathLst>
              <a:path w="77724" h="80771">
                <a:moveTo>
                  <a:pt x="6096" y="80772"/>
                </a:moveTo>
                <a:lnTo>
                  <a:pt x="77724" y="9144"/>
                </a:lnTo>
                <a:lnTo>
                  <a:pt x="71628" y="0"/>
                </a:lnTo>
                <a:lnTo>
                  <a:pt x="0" y="71628"/>
                </a:lnTo>
                <a:lnTo>
                  <a:pt x="6096" y="80772"/>
                </a:lnTo>
                <a:close/>
              </a:path>
            </a:pathLst>
          </a:custGeom>
          <a:solidFill>
            <a:srgbClr val="D680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958283" y="2290496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680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955993" y="2287441"/>
            <a:ext cx="74050" cy="74814"/>
          </a:xfrm>
          <a:custGeom>
            <a:avLst/>
            <a:gdLst/>
            <a:ahLst/>
            <a:cxnLst/>
            <a:rect l="l" t="t" r="r" b="b"/>
            <a:pathLst>
              <a:path w="73913" h="74675">
                <a:moveTo>
                  <a:pt x="2286" y="74675"/>
                </a:moveTo>
                <a:lnTo>
                  <a:pt x="73913" y="3048"/>
                </a:lnTo>
                <a:lnTo>
                  <a:pt x="72389" y="0"/>
                </a:lnTo>
                <a:lnTo>
                  <a:pt x="0" y="71627"/>
                </a:lnTo>
                <a:lnTo>
                  <a:pt x="2286" y="74675"/>
                </a:lnTo>
                <a:close/>
              </a:path>
            </a:pathLst>
          </a:custGeom>
          <a:solidFill>
            <a:srgbClr val="D680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954466" y="2284388"/>
            <a:ext cx="74050" cy="74814"/>
          </a:xfrm>
          <a:custGeom>
            <a:avLst/>
            <a:gdLst/>
            <a:ahLst/>
            <a:cxnLst/>
            <a:rect l="l" t="t" r="r" b="b"/>
            <a:pathLst>
              <a:path w="73913" h="74675">
                <a:moveTo>
                  <a:pt x="1524" y="74675"/>
                </a:moveTo>
                <a:lnTo>
                  <a:pt x="73913" y="3048"/>
                </a:lnTo>
                <a:lnTo>
                  <a:pt x="71628" y="0"/>
                </a:lnTo>
                <a:lnTo>
                  <a:pt x="0" y="71628"/>
                </a:lnTo>
                <a:lnTo>
                  <a:pt x="1524" y="74675"/>
                </a:lnTo>
                <a:close/>
              </a:path>
            </a:pathLst>
          </a:custGeom>
          <a:solidFill>
            <a:srgbClr val="D57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952175" y="2281334"/>
            <a:ext cx="74051" cy="74814"/>
          </a:xfrm>
          <a:custGeom>
            <a:avLst/>
            <a:gdLst/>
            <a:ahLst/>
            <a:cxnLst/>
            <a:rect l="l" t="t" r="r" b="b"/>
            <a:pathLst>
              <a:path w="73914" h="74675">
                <a:moveTo>
                  <a:pt x="2286" y="74676"/>
                </a:moveTo>
                <a:lnTo>
                  <a:pt x="73914" y="3048"/>
                </a:lnTo>
                <a:lnTo>
                  <a:pt x="71628" y="0"/>
                </a:lnTo>
                <a:lnTo>
                  <a:pt x="0" y="71628"/>
                </a:lnTo>
                <a:lnTo>
                  <a:pt x="2286" y="74676"/>
                </a:lnTo>
                <a:close/>
              </a:path>
            </a:pathLst>
          </a:custGeom>
          <a:solidFill>
            <a:srgbClr val="D47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939197" y="2263013"/>
            <a:ext cx="84739" cy="90082"/>
          </a:xfrm>
          <a:custGeom>
            <a:avLst/>
            <a:gdLst/>
            <a:ahLst/>
            <a:cxnLst/>
            <a:rect l="l" t="t" r="r" b="b"/>
            <a:pathLst>
              <a:path w="84582" h="89915">
                <a:moveTo>
                  <a:pt x="12953" y="89915"/>
                </a:moveTo>
                <a:lnTo>
                  <a:pt x="84582" y="18287"/>
                </a:lnTo>
                <a:lnTo>
                  <a:pt x="71627" y="0"/>
                </a:lnTo>
                <a:lnTo>
                  <a:pt x="0" y="71627"/>
                </a:lnTo>
                <a:lnTo>
                  <a:pt x="12953" y="89915"/>
                </a:lnTo>
                <a:close/>
              </a:path>
            </a:pathLst>
          </a:custGeom>
          <a:solidFill>
            <a:srgbClr val="D37E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952175" y="2281334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947595" y="2275226"/>
            <a:ext cx="76341" cy="77868"/>
          </a:xfrm>
          <a:custGeom>
            <a:avLst/>
            <a:gdLst/>
            <a:ahLst/>
            <a:cxnLst/>
            <a:rect l="l" t="t" r="r" b="b"/>
            <a:pathLst>
              <a:path w="76200" h="77724">
                <a:moveTo>
                  <a:pt x="4571" y="77724"/>
                </a:moveTo>
                <a:lnTo>
                  <a:pt x="76200" y="6096"/>
                </a:lnTo>
                <a:lnTo>
                  <a:pt x="72389" y="0"/>
                </a:lnTo>
                <a:lnTo>
                  <a:pt x="0" y="71628"/>
                </a:lnTo>
                <a:lnTo>
                  <a:pt x="4571" y="77724"/>
                </a:lnTo>
                <a:close/>
              </a:path>
            </a:pathLst>
          </a:custGeom>
          <a:solidFill>
            <a:srgbClr val="D37E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943778" y="2269119"/>
            <a:ext cx="76341" cy="77868"/>
          </a:xfrm>
          <a:custGeom>
            <a:avLst/>
            <a:gdLst/>
            <a:ahLst/>
            <a:cxnLst/>
            <a:rect l="l" t="t" r="r" b="b"/>
            <a:pathLst>
              <a:path w="76200" h="77724">
                <a:moveTo>
                  <a:pt x="3810" y="77724"/>
                </a:moveTo>
                <a:lnTo>
                  <a:pt x="76200" y="6095"/>
                </a:lnTo>
                <a:lnTo>
                  <a:pt x="71627" y="0"/>
                </a:lnTo>
                <a:lnTo>
                  <a:pt x="0" y="71627"/>
                </a:lnTo>
                <a:lnTo>
                  <a:pt x="3810" y="77724"/>
                </a:lnTo>
                <a:close/>
              </a:path>
            </a:pathLst>
          </a:custGeom>
          <a:solidFill>
            <a:srgbClr val="D27D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939197" y="2263013"/>
            <a:ext cx="76341" cy="77867"/>
          </a:xfrm>
          <a:custGeom>
            <a:avLst/>
            <a:gdLst/>
            <a:ahLst/>
            <a:cxnLst/>
            <a:rect l="l" t="t" r="r" b="b"/>
            <a:pathLst>
              <a:path w="76200" h="77723">
                <a:moveTo>
                  <a:pt x="4572" y="77723"/>
                </a:moveTo>
                <a:lnTo>
                  <a:pt x="76200" y="6095"/>
                </a:lnTo>
                <a:lnTo>
                  <a:pt x="71627" y="0"/>
                </a:lnTo>
                <a:lnTo>
                  <a:pt x="0" y="71627"/>
                </a:lnTo>
                <a:lnTo>
                  <a:pt x="4572" y="77723"/>
                </a:lnTo>
                <a:close/>
              </a:path>
            </a:pathLst>
          </a:custGeom>
          <a:solidFill>
            <a:srgbClr val="D27C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923930" y="2244690"/>
            <a:ext cx="87028" cy="90083"/>
          </a:xfrm>
          <a:custGeom>
            <a:avLst/>
            <a:gdLst/>
            <a:ahLst/>
            <a:cxnLst/>
            <a:rect l="l" t="t" r="r" b="b"/>
            <a:pathLst>
              <a:path w="86867" h="89916">
                <a:moveTo>
                  <a:pt x="15239" y="89916"/>
                </a:moveTo>
                <a:lnTo>
                  <a:pt x="86867" y="18288"/>
                </a:lnTo>
                <a:lnTo>
                  <a:pt x="71627" y="0"/>
                </a:lnTo>
                <a:lnTo>
                  <a:pt x="0" y="71628"/>
                </a:lnTo>
                <a:lnTo>
                  <a:pt x="15239" y="89916"/>
                </a:lnTo>
                <a:close/>
              </a:path>
            </a:pathLst>
          </a:custGeom>
          <a:solidFill>
            <a:srgbClr val="D17C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939198" y="226301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D17C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935381" y="2258432"/>
            <a:ext cx="75577" cy="76341"/>
          </a:xfrm>
          <a:custGeom>
            <a:avLst/>
            <a:gdLst/>
            <a:ahLst/>
            <a:cxnLst/>
            <a:rect l="l" t="t" r="r" b="b"/>
            <a:pathLst>
              <a:path w="75437" h="76200">
                <a:moveTo>
                  <a:pt x="3810" y="76199"/>
                </a:moveTo>
                <a:lnTo>
                  <a:pt x="75437" y="4571"/>
                </a:lnTo>
                <a:lnTo>
                  <a:pt x="71628" y="0"/>
                </a:lnTo>
                <a:lnTo>
                  <a:pt x="0" y="71627"/>
                </a:lnTo>
                <a:lnTo>
                  <a:pt x="3810" y="76199"/>
                </a:lnTo>
                <a:close/>
              </a:path>
            </a:pathLst>
          </a:custGeom>
          <a:solidFill>
            <a:srgbClr val="D17C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931564" y="2253852"/>
            <a:ext cx="75577" cy="76341"/>
          </a:xfrm>
          <a:custGeom>
            <a:avLst/>
            <a:gdLst/>
            <a:ahLst/>
            <a:cxnLst/>
            <a:rect l="l" t="t" r="r" b="b"/>
            <a:pathLst>
              <a:path w="75437" h="76200">
                <a:moveTo>
                  <a:pt x="3809" y="76199"/>
                </a:moveTo>
                <a:lnTo>
                  <a:pt x="75437" y="4571"/>
                </a:lnTo>
                <a:lnTo>
                  <a:pt x="71627" y="0"/>
                </a:lnTo>
                <a:lnTo>
                  <a:pt x="0" y="71627"/>
                </a:lnTo>
                <a:lnTo>
                  <a:pt x="3809" y="76199"/>
                </a:lnTo>
                <a:close/>
              </a:path>
            </a:pathLst>
          </a:custGeom>
          <a:solidFill>
            <a:srgbClr val="D07B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927747" y="2249271"/>
            <a:ext cx="75577" cy="76341"/>
          </a:xfrm>
          <a:custGeom>
            <a:avLst/>
            <a:gdLst/>
            <a:ahLst/>
            <a:cxnLst/>
            <a:rect l="l" t="t" r="r" b="b"/>
            <a:pathLst>
              <a:path w="75437" h="76200">
                <a:moveTo>
                  <a:pt x="3810" y="76200"/>
                </a:moveTo>
                <a:lnTo>
                  <a:pt x="75437" y="4571"/>
                </a:lnTo>
                <a:lnTo>
                  <a:pt x="71627" y="0"/>
                </a:lnTo>
                <a:lnTo>
                  <a:pt x="0" y="71627"/>
                </a:lnTo>
                <a:lnTo>
                  <a:pt x="3810" y="76200"/>
                </a:lnTo>
                <a:close/>
              </a:path>
            </a:pathLst>
          </a:custGeom>
          <a:solidFill>
            <a:srgbClr val="CF7B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923929" y="2244690"/>
            <a:ext cx="75577" cy="76341"/>
          </a:xfrm>
          <a:custGeom>
            <a:avLst/>
            <a:gdLst/>
            <a:ahLst/>
            <a:cxnLst/>
            <a:rect l="l" t="t" r="r" b="b"/>
            <a:pathLst>
              <a:path w="75437" h="76200">
                <a:moveTo>
                  <a:pt x="3810" y="76200"/>
                </a:moveTo>
                <a:lnTo>
                  <a:pt x="75437" y="4572"/>
                </a:lnTo>
                <a:lnTo>
                  <a:pt x="71627" y="0"/>
                </a:lnTo>
                <a:lnTo>
                  <a:pt x="0" y="71628"/>
                </a:lnTo>
                <a:lnTo>
                  <a:pt x="3810" y="76200"/>
                </a:lnTo>
                <a:close/>
              </a:path>
            </a:pathLst>
          </a:custGeom>
          <a:solidFill>
            <a:srgbClr val="CE7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906371" y="2227132"/>
            <a:ext cx="89318" cy="89319"/>
          </a:xfrm>
          <a:custGeom>
            <a:avLst/>
            <a:gdLst/>
            <a:ahLst/>
            <a:cxnLst/>
            <a:rect l="l" t="t" r="r" b="b"/>
            <a:pathLst>
              <a:path w="89153" h="89154">
                <a:moveTo>
                  <a:pt x="17525" y="89154"/>
                </a:moveTo>
                <a:lnTo>
                  <a:pt x="89153" y="17525"/>
                </a:lnTo>
                <a:lnTo>
                  <a:pt x="71627" y="0"/>
                </a:lnTo>
                <a:lnTo>
                  <a:pt x="0" y="71628"/>
                </a:lnTo>
                <a:lnTo>
                  <a:pt x="17525" y="89154"/>
                </a:lnTo>
                <a:close/>
              </a:path>
            </a:pathLst>
          </a:custGeom>
          <a:solidFill>
            <a:srgbClr val="CD7A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923929" y="2244690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CD7A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917822" y="2238583"/>
            <a:ext cx="77868" cy="77868"/>
          </a:xfrm>
          <a:custGeom>
            <a:avLst/>
            <a:gdLst/>
            <a:ahLst/>
            <a:cxnLst/>
            <a:rect l="l" t="t" r="r" b="b"/>
            <a:pathLst>
              <a:path w="77724" h="77724">
                <a:moveTo>
                  <a:pt x="6096" y="77724"/>
                </a:moveTo>
                <a:lnTo>
                  <a:pt x="77724" y="6096"/>
                </a:lnTo>
                <a:lnTo>
                  <a:pt x="71627" y="0"/>
                </a:lnTo>
                <a:lnTo>
                  <a:pt x="0" y="72390"/>
                </a:lnTo>
                <a:lnTo>
                  <a:pt x="6096" y="77724"/>
                </a:lnTo>
                <a:close/>
              </a:path>
            </a:pathLst>
          </a:custGeom>
          <a:solidFill>
            <a:srgbClr val="CD7A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11715" y="2233240"/>
            <a:ext cx="77867" cy="77867"/>
          </a:xfrm>
          <a:custGeom>
            <a:avLst/>
            <a:gdLst/>
            <a:ahLst/>
            <a:cxnLst/>
            <a:rect l="l" t="t" r="r" b="b"/>
            <a:pathLst>
              <a:path w="77723" h="77723">
                <a:moveTo>
                  <a:pt x="6095" y="77723"/>
                </a:moveTo>
                <a:lnTo>
                  <a:pt x="77723" y="5333"/>
                </a:lnTo>
                <a:lnTo>
                  <a:pt x="72389" y="0"/>
                </a:lnTo>
                <a:lnTo>
                  <a:pt x="0" y="71627"/>
                </a:lnTo>
                <a:lnTo>
                  <a:pt x="6095" y="77723"/>
                </a:lnTo>
                <a:close/>
              </a:path>
            </a:pathLst>
          </a:custGeom>
          <a:solidFill>
            <a:srgbClr val="CC79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906371" y="2227131"/>
            <a:ext cx="77868" cy="77868"/>
          </a:xfrm>
          <a:custGeom>
            <a:avLst/>
            <a:gdLst/>
            <a:ahLst/>
            <a:cxnLst/>
            <a:rect l="l" t="t" r="r" b="b"/>
            <a:pathLst>
              <a:path w="77724" h="77724">
                <a:moveTo>
                  <a:pt x="5334" y="77724"/>
                </a:moveTo>
                <a:lnTo>
                  <a:pt x="77724" y="6096"/>
                </a:lnTo>
                <a:lnTo>
                  <a:pt x="71627" y="0"/>
                </a:lnTo>
                <a:lnTo>
                  <a:pt x="0" y="71628"/>
                </a:lnTo>
                <a:lnTo>
                  <a:pt x="5334" y="77724"/>
                </a:lnTo>
                <a:close/>
              </a:path>
            </a:pathLst>
          </a:custGeom>
          <a:solidFill>
            <a:srgbClr val="CB7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886522" y="2209573"/>
            <a:ext cx="91609" cy="89319"/>
          </a:xfrm>
          <a:custGeom>
            <a:avLst/>
            <a:gdLst/>
            <a:ahLst/>
            <a:cxnLst/>
            <a:rect l="l" t="t" r="r" b="b"/>
            <a:pathLst>
              <a:path w="91439" h="89154">
                <a:moveTo>
                  <a:pt x="19812" y="89154"/>
                </a:moveTo>
                <a:lnTo>
                  <a:pt x="91439" y="17525"/>
                </a:lnTo>
                <a:lnTo>
                  <a:pt x="71627" y="0"/>
                </a:lnTo>
                <a:lnTo>
                  <a:pt x="0" y="72390"/>
                </a:lnTo>
                <a:lnTo>
                  <a:pt x="19812" y="89154"/>
                </a:lnTo>
                <a:close/>
              </a:path>
            </a:pathLst>
          </a:custGeom>
          <a:solidFill>
            <a:srgbClr val="C97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906371" y="2227131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C97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901026" y="2222551"/>
            <a:ext cx="77105" cy="76341"/>
          </a:xfrm>
          <a:custGeom>
            <a:avLst/>
            <a:gdLst/>
            <a:ahLst/>
            <a:cxnLst/>
            <a:rect l="l" t="t" r="r" b="b"/>
            <a:pathLst>
              <a:path w="76962" h="76200">
                <a:moveTo>
                  <a:pt x="5334" y="76200"/>
                </a:moveTo>
                <a:lnTo>
                  <a:pt x="76962" y="4572"/>
                </a:lnTo>
                <a:lnTo>
                  <a:pt x="71627" y="0"/>
                </a:lnTo>
                <a:lnTo>
                  <a:pt x="0" y="72390"/>
                </a:lnTo>
                <a:lnTo>
                  <a:pt x="5334" y="76200"/>
                </a:lnTo>
                <a:close/>
              </a:path>
            </a:pathLst>
          </a:custGeom>
          <a:solidFill>
            <a:srgbClr val="C97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896446" y="2218735"/>
            <a:ext cx="76341" cy="76341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572" y="76199"/>
                </a:moveTo>
                <a:lnTo>
                  <a:pt x="76200" y="3809"/>
                </a:lnTo>
                <a:lnTo>
                  <a:pt x="71628" y="0"/>
                </a:lnTo>
                <a:lnTo>
                  <a:pt x="0" y="71627"/>
                </a:lnTo>
                <a:lnTo>
                  <a:pt x="4572" y="76199"/>
                </a:lnTo>
                <a:close/>
              </a:path>
            </a:pathLst>
          </a:custGeom>
          <a:solidFill>
            <a:srgbClr val="C87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891102" y="2214154"/>
            <a:ext cx="77105" cy="76341"/>
          </a:xfrm>
          <a:custGeom>
            <a:avLst/>
            <a:gdLst/>
            <a:ahLst/>
            <a:cxnLst/>
            <a:rect l="l" t="t" r="r" b="b"/>
            <a:pathLst>
              <a:path w="76962" h="76200">
                <a:moveTo>
                  <a:pt x="5333" y="76200"/>
                </a:moveTo>
                <a:lnTo>
                  <a:pt x="76962" y="4571"/>
                </a:lnTo>
                <a:lnTo>
                  <a:pt x="71627" y="0"/>
                </a:lnTo>
                <a:lnTo>
                  <a:pt x="0" y="71627"/>
                </a:lnTo>
                <a:lnTo>
                  <a:pt x="5333" y="76200"/>
                </a:lnTo>
                <a:close/>
              </a:path>
            </a:pathLst>
          </a:custGeom>
          <a:solidFill>
            <a:srgbClr val="C778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886522" y="2209573"/>
            <a:ext cx="76341" cy="76341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572" y="76200"/>
                </a:moveTo>
                <a:lnTo>
                  <a:pt x="76200" y="4572"/>
                </a:lnTo>
                <a:lnTo>
                  <a:pt x="71627" y="0"/>
                </a:lnTo>
                <a:lnTo>
                  <a:pt x="0" y="72390"/>
                </a:lnTo>
                <a:lnTo>
                  <a:pt x="4572" y="76200"/>
                </a:lnTo>
                <a:close/>
              </a:path>
            </a:pathLst>
          </a:custGeom>
          <a:solidFill>
            <a:srgbClr val="C677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864383" y="2193541"/>
            <a:ext cx="93899" cy="88556"/>
          </a:xfrm>
          <a:custGeom>
            <a:avLst/>
            <a:gdLst/>
            <a:ahLst/>
            <a:cxnLst/>
            <a:rect l="l" t="t" r="r" b="b"/>
            <a:pathLst>
              <a:path w="93725" h="88392">
                <a:moveTo>
                  <a:pt x="22098" y="88392"/>
                </a:moveTo>
                <a:lnTo>
                  <a:pt x="93725" y="16001"/>
                </a:lnTo>
                <a:lnTo>
                  <a:pt x="72389" y="0"/>
                </a:lnTo>
                <a:lnTo>
                  <a:pt x="0" y="71627"/>
                </a:lnTo>
                <a:lnTo>
                  <a:pt x="22098" y="88392"/>
                </a:lnTo>
                <a:close/>
              </a:path>
            </a:pathLst>
          </a:custGeom>
          <a:solidFill>
            <a:srgbClr val="C577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886522" y="2209573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C577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878888" y="2204230"/>
            <a:ext cx="79395" cy="77868"/>
          </a:xfrm>
          <a:custGeom>
            <a:avLst/>
            <a:gdLst/>
            <a:ahLst/>
            <a:cxnLst/>
            <a:rect l="l" t="t" r="r" b="b"/>
            <a:pathLst>
              <a:path w="79248" h="77724">
                <a:moveTo>
                  <a:pt x="7620" y="77723"/>
                </a:moveTo>
                <a:lnTo>
                  <a:pt x="79248" y="5333"/>
                </a:lnTo>
                <a:lnTo>
                  <a:pt x="72389" y="0"/>
                </a:lnTo>
                <a:lnTo>
                  <a:pt x="0" y="71627"/>
                </a:lnTo>
                <a:lnTo>
                  <a:pt x="7620" y="77723"/>
                </a:lnTo>
                <a:close/>
              </a:path>
            </a:pathLst>
          </a:custGeom>
          <a:solidFill>
            <a:srgbClr val="C577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872017" y="2198885"/>
            <a:ext cx="79394" cy="77105"/>
          </a:xfrm>
          <a:custGeom>
            <a:avLst/>
            <a:gdLst/>
            <a:ahLst/>
            <a:cxnLst/>
            <a:rect l="l" t="t" r="r" b="b"/>
            <a:pathLst>
              <a:path w="79247" h="76962">
                <a:moveTo>
                  <a:pt x="6857" y="76962"/>
                </a:moveTo>
                <a:lnTo>
                  <a:pt x="79247" y="5334"/>
                </a:lnTo>
                <a:lnTo>
                  <a:pt x="71627" y="0"/>
                </a:lnTo>
                <a:lnTo>
                  <a:pt x="0" y="71628"/>
                </a:lnTo>
                <a:lnTo>
                  <a:pt x="6857" y="76962"/>
                </a:lnTo>
                <a:close/>
              </a:path>
            </a:pathLst>
          </a:custGeom>
          <a:solidFill>
            <a:srgbClr val="C576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864383" y="2193541"/>
            <a:ext cx="79395" cy="77105"/>
          </a:xfrm>
          <a:custGeom>
            <a:avLst/>
            <a:gdLst/>
            <a:ahLst/>
            <a:cxnLst/>
            <a:rect l="l" t="t" r="r" b="b"/>
            <a:pathLst>
              <a:path w="79248" h="76962">
                <a:moveTo>
                  <a:pt x="7620" y="76962"/>
                </a:moveTo>
                <a:lnTo>
                  <a:pt x="79248" y="5333"/>
                </a:lnTo>
                <a:lnTo>
                  <a:pt x="72389" y="0"/>
                </a:lnTo>
                <a:lnTo>
                  <a:pt x="0" y="71627"/>
                </a:lnTo>
                <a:lnTo>
                  <a:pt x="7620" y="76962"/>
                </a:lnTo>
                <a:close/>
              </a:path>
            </a:pathLst>
          </a:custGeom>
          <a:solidFill>
            <a:srgbClr val="C475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840717" y="2176748"/>
            <a:ext cx="96190" cy="88555"/>
          </a:xfrm>
          <a:custGeom>
            <a:avLst/>
            <a:gdLst/>
            <a:ahLst/>
            <a:cxnLst/>
            <a:rect l="l" t="t" r="r" b="b"/>
            <a:pathLst>
              <a:path w="96012" h="88391">
                <a:moveTo>
                  <a:pt x="23622" y="88391"/>
                </a:moveTo>
                <a:lnTo>
                  <a:pt x="96012" y="16763"/>
                </a:lnTo>
                <a:lnTo>
                  <a:pt x="72389" y="0"/>
                </a:lnTo>
                <a:lnTo>
                  <a:pt x="0" y="72389"/>
                </a:lnTo>
                <a:lnTo>
                  <a:pt x="23622" y="88391"/>
                </a:lnTo>
                <a:close/>
              </a:path>
            </a:pathLst>
          </a:custGeom>
          <a:solidFill>
            <a:srgbClr val="C375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864383" y="2193542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C37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859039" y="2188961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5334" y="76200"/>
                </a:moveTo>
                <a:lnTo>
                  <a:pt x="77724" y="4572"/>
                </a:lnTo>
                <a:lnTo>
                  <a:pt x="71628" y="0"/>
                </a:lnTo>
                <a:lnTo>
                  <a:pt x="0" y="72390"/>
                </a:lnTo>
                <a:lnTo>
                  <a:pt x="5334" y="76200"/>
                </a:lnTo>
                <a:close/>
              </a:path>
            </a:pathLst>
          </a:custGeom>
          <a:solidFill>
            <a:srgbClr val="C375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852932" y="2185145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5" y="76199"/>
                </a:moveTo>
                <a:lnTo>
                  <a:pt x="77724" y="3809"/>
                </a:lnTo>
                <a:lnTo>
                  <a:pt x="71627" y="0"/>
                </a:lnTo>
                <a:lnTo>
                  <a:pt x="0" y="71627"/>
                </a:lnTo>
                <a:lnTo>
                  <a:pt x="6095" y="76199"/>
                </a:lnTo>
                <a:close/>
              </a:path>
            </a:pathLst>
          </a:custGeom>
          <a:solidFill>
            <a:srgbClr val="C273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846824" y="2181327"/>
            <a:ext cx="77868" cy="75577"/>
          </a:xfrm>
          <a:custGeom>
            <a:avLst/>
            <a:gdLst/>
            <a:ahLst/>
            <a:cxnLst/>
            <a:rect l="l" t="t" r="r" b="b"/>
            <a:pathLst>
              <a:path w="77724" h="75437">
                <a:moveTo>
                  <a:pt x="6096" y="75438"/>
                </a:moveTo>
                <a:lnTo>
                  <a:pt x="77724" y="3810"/>
                </a:lnTo>
                <a:lnTo>
                  <a:pt x="71627" y="0"/>
                </a:lnTo>
                <a:lnTo>
                  <a:pt x="0" y="71628"/>
                </a:lnTo>
                <a:lnTo>
                  <a:pt x="6096" y="75438"/>
                </a:lnTo>
                <a:close/>
              </a:path>
            </a:pathLst>
          </a:custGeom>
          <a:solidFill>
            <a:srgbClr val="C173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840717" y="2176747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6200"/>
                </a:moveTo>
                <a:lnTo>
                  <a:pt x="77724" y="4571"/>
                </a:lnTo>
                <a:lnTo>
                  <a:pt x="72389" y="0"/>
                </a:lnTo>
                <a:lnTo>
                  <a:pt x="0" y="72389"/>
                </a:lnTo>
                <a:lnTo>
                  <a:pt x="6096" y="76200"/>
                </a:lnTo>
                <a:close/>
              </a:path>
            </a:pathLst>
          </a:custGeom>
          <a:solidFill>
            <a:srgbClr val="C072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815525" y="2161479"/>
            <a:ext cx="97716" cy="87793"/>
          </a:xfrm>
          <a:custGeom>
            <a:avLst/>
            <a:gdLst/>
            <a:ahLst/>
            <a:cxnLst/>
            <a:rect l="l" t="t" r="r" b="b"/>
            <a:pathLst>
              <a:path w="97535" h="87630">
                <a:moveTo>
                  <a:pt x="25145" y="87629"/>
                </a:moveTo>
                <a:lnTo>
                  <a:pt x="97535" y="15239"/>
                </a:lnTo>
                <a:lnTo>
                  <a:pt x="71627" y="0"/>
                </a:lnTo>
                <a:lnTo>
                  <a:pt x="0" y="71627"/>
                </a:lnTo>
                <a:lnTo>
                  <a:pt x="25145" y="87629"/>
                </a:lnTo>
                <a:close/>
              </a:path>
            </a:pathLst>
          </a:custGeom>
          <a:solidFill>
            <a:srgbClr val="BF72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840718" y="2176748"/>
            <a:ext cx="72523" cy="7252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BF72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828503" y="2169112"/>
            <a:ext cx="84738" cy="80158"/>
          </a:xfrm>
          <a:custGeom>
            <a:avLst/>
            <a:gdLst/>
            <a:ahLst/>
            <a:cxnLst/>
            <a:rect l="l" t="t" r="r" b="b"/>
            <a:pathLst>
              <a:path w="84581" h="80010">
                <a:moveTo>
                  <a:pt x="12191" y="80010"/>
                </a:moveTo>
                <a:lnTo>
                  <a:pt x="84581" y="7620"/>
                </a:lnTo>
                <a:lnTo>
                  <a:pt x="71627" y="0"/>
                </a:lnTo>
                <a:lnTo>
                  <a:pt x="0" y="71628"/>
                </a:lnTo>
                <a:lnTo>
                  <a:pt x="12191" y="80010"/>
                </a:lnTo>
                <a:close/>
              </a:path>
            </a:pathLst>
          </a:custGeom>
          <a:solidFill>
            <a:srgbClr val="BF72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815525" y="2161479"/>
            <a:ext cx="84738" cy="79395"/>
          </a:xfrm>
          <a:custGeom>
            <a:avLst/>
            <a:gdLst/>
            <a:ahLst/>
            <a:cxnLst/>
            <a:rect l="l" t="t" r="r" b="b"/>
            <a:pathLst>
              <a:path w="84581" h="79248">
                <a:moveTo>
                  <a:pt x="12953" y="79247"/>
                </a:moveTo>
                <a:lnTo>
                  <a:pt x="84581" y="7619"/>
                </a:lnTo>
                <a:lnTo>
                  <a:pt x="71627" y="0"/>
                </a:lnTo>
                <a:lnTo>
                  <a:pt x="0" y="71627"/>
                </a:lnTo>
                <a:lnTo>
                  <a:pt x="12953" y="79247"/>
                </a:lnTo>
                <a:close/>
              </a:path>
            </a:pathLst>
          </a:custGeom>
          <a:solidFill>
            <a:srgbClr val="BD71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788041" y="2146210"/>
            <a:ext cx="99244" cy="87029"/>
          </a:xfrm>
          <a:custGeom>
            <a:avLst/>
            <a:gdLst/>
            <a:ahLst/>
            <a:cxnLst/>
            <a:rect l="l" t="t" r="r" b="b"/>
            <a:pathLst>
              <a:path w="99060" h="86868">
                <a:moveTo>
                  <a:pt x="27432" y="86868"/>
                </a:moveTo>
                <a:lnTo>
                  <a:pt x="99060" y="15240"/>
                </a:lnTo>
                <a:lnTo>
                  <a:pt x="71627" y="0"/>
                </a:lnTo>
                <a:lnTo>
                  <a:pt x="0" y="71628"/>
                </a:lnTo>
                <a:lnTo>
                  <a:pt x="27432" y="86868"/>
                </a:lnTo>
                <a:close/>
              </a:path>
            </a:pathLst>
          </a:custGeom>
          <a:solidFill>
            <a:srgbClr val="BC70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815525" y="2161479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C70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806363" y="2156134"/>
            <a:ext cx="80922" cy="77105"/>
          </a:xfrm>
          <a:custGeom>
            <a:avLst/>
            <a:gdLst/>
            <a:ahLst/>
            <a:cxnLst/>
            <a:rect l="l" t="t" r="r" b="b"/>
            <a:pathLst>
              <a:path w="80772" h="76962">
                <a:moveTo>
                  <a:pt x="9144" y="76962"/>
                </a:moveTo>
                <a:lnTo>
                  <a:pt x="80772" y="5333"/>
                </a:lnTo>
                <a:lnTo>
                  <a:pt x="71627" y="0"/>
                </a:lnTo>
                <a:lnTo>
                  <a:pt x="0" y="71627"/>
                </a:lnTo>
                <a:lnTo>
                  <a:pt x="9144" y="76962"/>
                </a:lnTo>
                <a:close/>
              </a:path>
            </a:pathLst>
          </a:custGeom>
          <a:solidFill>
            <a:srgbClr val="BC70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797203" y="2150790"/>
            <a:ext cx="80921" cy="77105"/>
          </a:xfrm>
          <a:custGeom>
            <a:avLst/>
            <a:gdLst/>
            <a:ahLst/>
            <a:cxnLst/>
            <a:rect l="l" t="t" r="r" b="b"/>
            <a:pathLst>
              <a:path w="80771" h="76962">
                <a:moveTo>
                  <a:pt x="9143" y="76962"/>
                </a:moveTo>
                <a:lnTo>
                  <a:pt x="80771" y="5334"/>
                </a:lnTo>
                <a:lnTo>
                  <a:pt x="71627" y="0"/>
                </a:lnTo>
                <a:lnTo>
                  <a:pt x="0" y="72390"/>
                </a:lnTo>
                <a:lnTo>
                  <a:pt x="9143" y="76962"/>
                </a:lnTo>
                <a:close/>
              </a:path>
            </a:pathLst>
          </a:custGeom>
          <a:solidFill>
            <a:srgbClr val="BB6F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788041" y="2146209"/>
            <a:ext cx="80922" cy="77105"/>
          </a:xfrm>
          <a:custGeom>
            <a:avLst/>
            <a:gdLst/>
            <a:ahLst/>
            <a:cxnLst/>
            <a:rect l="l" t="t" r="r" b="b"/>
            <a:pathLst>
              <a:path w="80772" h="76962">
                <a:moveTo>
                  <a:pt x="9144" y="76962"/>
                </a:moveTo>
                <a:lnTo>
                  <a:pt x="80772" y="4572"/>
                </a:lnTo>
                <a:lnTo>
                  <a:pt x="71627" y="0"/>
                </a:lnTo>
                <a:lnTo>
                  <a:pt x="0" y="71628"/>
                </a:lnTo>
                <a:lnTo>
                  <a:pt x="9144" y="76962"/>
                </a:lnTo>
                <a:close/>
              </a:path>
            </a:pathLst>
          </a:custGeom>
          <a:solidFill>
            <a:srgbClr val="BA6E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759032" y="2131704"/>
            <a:ext cx="100770" cy="86266"/>
          </a:xfrm>
          <a:custGeom>
            <a:avLst/>
            <a:gdLst/>
            <a:ahLst/>
            <a:cxnLst/>
            <a:rect l="l" t="t" r="r" b="b"/>
            <a:pathLst>
              <a:path w="100583" h="86106">
                <a:moveTo>
                  <a:pt x="28955" y="86106"/>
                </a:moveTo>
                <a:lnTo>
                  <a:pt x="100583" y="14478"/>
                </a:lnTo>
                <a:lnTo>
                  <a:pt x="71627" y="0"/>
                </a:lnTo>
                <a:lnTo>
                  <a:pt x="0" y="71628"/>
                </a:lnTo>
                <a:lnTo>
                  <a:pt x="28955" y="86106"/>
                </a:lnTo>
                <a:close/>
              </a:path>
            </a:pathLst>
          </a:custGeom>
          <a:solidFill>
            <a:srgbClr val="B96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788042" y="2146210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96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778118" y="2140866"/>
            <a:ext cx="81684" cy="77105"/>
          </a:xfrm>
          <a:custGeom>
            <a:avLst/>
            <a:gdLst/>
            <a:ahLst/>
            <a:cxnLst/>
            <a:rect l="l" t="t" r="r" b="b"/>
            <a:pathLst>
              <a:path w="81533" h="76962">
                <a:moveTo>
                  <a:pt x="9905" y="76961"/>
                </a:moveTo>
                <a:lnTo>
                  <a:pt x="81533" y="5333"/>
                </a:lnTo>
                <a:lnTo>
                  <a:pt x="71627" y="0"/>
                </a:lnTo>
                <a:lnTo>
                  <a:pt x="0" y="72389"/>
                </a:lnTo>
                <a:lnTo>
                  <a:pt x="9905" y="76961"/>
                </a:lnTo>
                <a:close/>
              </a:path>
            </a:pathLst>
          </a:custGeom>
          <a:solidFill>
            <a:srgbClr val="B96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768193" y="2136285"/>
            <a:ext cx="81685" cy="77105"/>
          </a:xfrm>
          <a:custGeom>
            <a:avLst/>
            <a:gdLst/>
            <a:ahLst/>
            <a:cxnLst/>
            <a:rect l="l" t="t" r="r" b="b"/>
            <a:pathLst>
              <a:path w="81534" h="76962">
                <a:moveTo>
                  <a:pt x="9906" y="76962"/>
                </a:moveTo>
                <a:lnTo>
                  <a:pt x="81534" y="4571"/>
                </a:lnTo>
                <a:lnTo>
                  <a:pt x="72389" y="0"/>
                </a:lnTo>
                <a:lnTo>
                  <a:pt x="0" y="71627"/>
                </a:lnTo>
                <a:lnTo>
                  <a:pt x="9906" y="76962"/>
                </a:lnTo>
                <a:close/>
              </a:path>
            </a:pathLst>
          </a:custGeom>
          <a:solidFill>
            <a:srgbClr val="B86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759032" y="2131705"/>
            <a:ext cx="81684" cy="76341"/>
          </a:xfrm>
          <a:custGeom>
            <a:avLst/>
            <a:gdLst/>
            <a:ahLst/>
            <a:cxnLst/>
            <a:rect l="l" t="t" r="r" b="b"/>
            <a:pathLst>
              <a:path w="81533" h="76200">
                <a:moveTo>
                  <a:pt x="9143" y="76200"/>
                </a:moveTo>
                <a:lnTo>
                  <a:pt x="81533" y="4572"/>
                </a:lnTo>
                <a:lnTo>
                  <a:pt x="71627" y="0"/>
                </a:lnTo>
                <a:lnTo>
                  <a:pt x="0" y="71628"/>
                </a:lnTo>
                <a:lnTo>
                  <a:pt x="9143" y="76200"/>
                </a:lnTo>
                <a:close/>
              </a:path>
            </a:pathLst>
          </a:custGeom>
          <a:solidFill>
            <a:srgbClr val="B86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727732" y="2117200"/>
            <a:ext cx="103061" cy="86266"/>
          </a:xfrm>
          <a:custGeom>
            <a:avLst/>
            <a:gdLst/>
            <a:ahLst/>
            <a:cxnLst/>
            <a:rect l="l" t="t" r="r" b="b"/>
            <a:pathLst>
              <a:path w="102870" h="86106">
                <a:moveTo>
                  <a:pt x="31242" y="86106"/>
                </a:moveTo>
                <a:lnTo>
                  <a:pt x="102870" y="14477"/>
                </a:lnTo>
                <a:lnTo>
                  <a:pt x="72389" y="0"/>
                </a:lnTo>
                <a:lnTo>
                  <a:pt x="0" y="72389"/>
                </a:lnTo>
                <a:lnTo>
                  <a:pt x="31242" y="86106"/>
                </a:lnTo>
                <a:close/>
              </a:path>
            </a:pathLst>
          </a:custGeom>
          <a:solidFill>
            <a:srgbClr val="B76D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759032" y="2131705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76D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743000" y="2124835"/>
            <a:ext cx="87793" cy="78632"/>
          </a:xfrm>
          <a:custGeom>
            <a:avLst/>
            <a:gdLst/>
            <a:ahLst/>
            <a:cxnLst/>
            <a:rect l="l" t="t" r="r" b="b"/>
            <a:pathLst>
              <a:path w="87630" h="78486">
                <a:moveTo>
                  <a:pt x="16002" y="78485"/>
                </a:moveTo>
                <a:lnTo>
                  <a:pt x="87630" y="6857"/>
                </a:lnTo>
                <a:lnTo>
                  <a:pt x="72390" y="0"/>
                </a:lnTo>
                <a:lnTo>
                  <a:pt x="0" y="71627"/>
                </a:lnTo>
                <a:lnTo>
                  <a:pt x="16002" y="78485"/>
                </a:lnTo>
                <a:close/>
              </a:path>
            </a:pathLst>
          </a:custGeom>
          <a:solidFill>
            <a:srgbClr val="B76D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27731" y="2117200"/>
            <a:ext cx="87793" cy="79394"/>
          </a:xfrm>
          <a:custGeom>
            <a:avLst/>
            <a:gdLst/>
            <a:ahLst/>
            <a:cxnLst/>
            <a:rect l="l" t="t" r="r" b="b"/>
            <a:pathLst>
              <a:path w="87630" h="79247">
                <a:moveTo>
                  <a:pt x="15239" y="79247"/>
                </a:moveTo>
                <a:lnTo>
                  <a:pt x="87630" y="7619"/>
                </a:lnTo>
                <a:lnTo>
                  <a:pt x="72389" y="0"/>
                </a:lnTo>
                <a:lnTo>
                  <a:pt x="0" y="72389"/>
                </a:lnTo>
                <a:lnTo>
                  <a:pt x="15239" y="79247"/>
                </a:lnTo>
                <a:close/>
              </a:path>
            </a:pathLst>
          </a:custGeom>
          <a:solidFill>
            <a:srgbClr val="B66C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695669" y="2104223"/>
            <a:ext cx="104587" cy="85501"/>
          </a:xfrm>
          <a:custGeom>
            <a:avLst/>
            <a:gdLst/>
            <a:ahLst/>
            <a:cxnLst/>
            <a:rect l="l" t="t" r="r" b="b"/>
            <a:pathLst>
              <a:path w="104393" h="85343">
                <a:moveTo>
                  <a:pt x="32003" y="85343"/>
                </a:moveTo>
                <a:lnTo>
                  <a:pt x="104393" y="12953"/>
                </a:lnTo>
                <a:lnTo>
                  <a:pt x="71627" y="0"/>
                </a:lnTo>
                <a:lnTo>
                  <a:pt x="0" y="71627"/>
                </a:lnTo>
                <a:lnTo>
                  <a:pt x="32003" y="85343"/>
                </a:lnTo>
                <a:close/>
              </a:path>
            </a:pathLst>
          </a:custGeom>
          <a:solidFill>
            <a:srgbClr val="B56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727732" y="2117200"/>
            <a:ext cx="72523" cy="7252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B56C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711700" y="2110331"/>
            <a:ext cx="88555" cy="79394"/>
          </a:xfrm>
          <a:custGeom>
            <a:avLst/>
            <a:gdLst/>
            <a:ahLst/>
            <a:cxnLst/>
            <a:rect l="l" t="t" r="r" b="b"/>
            <a:pathLst>
              <a:path w="88391" h="79247">
                <a:moveTo>
                  <a:pt x="16001" y="79247"/>
                </a:moveTo>
                <a:lnTo>
                  <a:pt x="88391" y="6857"/>
                </a:lnTo>
                <a:lnTo>
                  <a:pt x="71627" y="0"/>
                </a:lnTo>
                <a:lnTo>
                  <a:pt x="0" y="72389"/>
                </a:lnTo>
                <a:lnTo>
                  <a:pt x="16001" y="79247"/>
                </a:lnTo>
                <a:close/>
              </a:path>
            </a:pathLst>
          </a:custGeom>
          <a:solidFill>
            <a:srgbClr val="B56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695669" y="2104223"/>
            <a:ext cx="87792" cy="78632"/>
          </a:xfrm>
          <a:custGeom>
            <a:avLst/>
            <a:gdLst/>
            <a:ahLst/>
            <a:cxnLst/>
            <a:rect l="l" t="t" r="r" b="b"/>
            <a:pathLst>
              <a:path w="87629" h="78486">
                <a:moveTo>
                  <a:pt x="16001" y="78485"/>
                </a:moveTo>
                <a:lnTo>
                  <a:pt x="87629" y="6095"/>
                </a:lnTo>
                <a:lnTo>
                  <a:pt x="71627" y="0"/>
                </a:lnTo>
                <a:lnTo>
                  <a:pt x="0" y="71627"/>
                </a:lnTo>
                <a:lnTo>
                  <a:pt x="16001" y="78485"/>
                </a:lnTo>
                <a:close/>
              </a:path>
            </a:pathLst>
          </a:custGeom>
          <a:solidFill>
            <a:srgbClr val="B46B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661315" y="2091245"/>
            <a:ext cx="106114" cy="84738"/>
          </a:xfrm>
          <a:custGeom>
            <a:avLst/>
            <a:gdLst/>
            <a:ahLst/>
            <a:cxnLst/>
            <a:rect l="l" t="t" r="r" b="b"/>
            <a:pathLst>
              <a:path w="105917" h="84581">
                <a:moveTo>
                  <a:pt x="34289" y="84581"/>
                </a:moveTo>
                <a:lnTo>
                  <a:pt x="105917" y="12953"/>
                </a:lnTo>
                <a:lnTo>
                  <a:pt x="71627" y="0"/>
                </a:lnTo>
                <a:lnTo>
                  <a:pt x="0" y="71627"/>
                </a:lnTo>
                <a:lnTo>
                  <a:pt x="34289" y="84581"/>
                </a:lnTo>
                <a:close/>
              </a:path>
            </a:pathLst>
          </a:custGeom>
          <a:solidFill>
            <a:srgbClr val="B36B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695669" y="2104223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36B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684217" y="2099641"/>
            <a:ext cx="83212" cy="76341"/>
          </a:xfrm>
          <a:custGeom>
            <a:avLst/>
            <a:gdLst/>
            <a:ahLst/>
            <a:cxnLst/>
            <a:rect l="l" t="t" r="r" b="b"/>
            <a:pathLst>
              <a:path w="83058" h="76200">
                <a:moveTo>
                  <a:pt x="11430" y="76200"/>
                </a:moveTo>
                <a:lnTo>
                  <a:pt x="83058" y="4571"/>
                </a:lnTo>
                <a:lnTo>
                  <a:pt x="71628" y="0"/>
                </a:lnTo>
                <a:lnTo>
                  <a:pt x="0" y="71627"/>
                </a:lnTo>
                <a:lnTo>
                  <a:pt x="11430" y="76200"/>
                </a:lnTo>
                <a:close/>
              </a:path>
            </a:pathLst>
          </a:custGeom>
          <a:solidFill>
            <a:srgbClr val="B36B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672766" y="2095061"/>
            <a:ext cx="83212" cy="76341"/>
          </a:xfrm>
          <a:custGeom>
            <a:avLst/>
            <a:gdLst/>
            <a:ahLst/>
            <a:cxnLst/>
            <a:rect l="l" t="t" r="r" b="b"/>
            <a:pathLst>
              <a:path w="83058" h="76200">
                <a:moveTo>
                  <a:pt x="11429" y="76200"/>
                </a:moveTo>
                <a:lnTo>
                  <a:pt x="83058" y="4572"/>
                </a:lnTo>
                <a:lnTo>
                  <a:pt x="71627" y="0"/>
                </a:lnTo>
                <a:lnTo>
                  <a:pt x="0" y="72390"/>
                </a:lnTo>
                <a:lnTo>
                  <a:pt x="11429" y="76200"/>
                </a:lnTo>
                <a:close/>
              </a:path>
            </a:pathLst>
          </a:custGeom>
          <a:solidFill>
            <a:srgbClr val="B26A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661315" y="2091245"/>
            <a:ext cx="83211" cy="76341"/>
          </a:xfrm>
          <a:custGeom>
            <a:avLst/>
            <a:gdLst/>
            <a:ahLst/>
            <a:cxnLst/>
            <a:rect l="l" t="t" r="r" b="b"/>
            <a:pathLst>
              <a:path w="83057" h="76200">
                <a:moveTo>
                  <a:pt x="11429" y="76199"/>
                </a:moveTo>
                <a:lnTo>
                  <a:pt x="83057" y="3809"/>
                </a:lnTo>
                <a:lnTo>
                  <a:pt x="71627" y="0"/>
                </a:lnTo>
                <a:lnTo>
                  <a:pt x="0" y="71627"/>
                </a:lnTo>
                <a:lnTo>
                  <a:pt x="11429" y="76199"/>
                </a:lnTo>
                <a:close/>
              </a:path>
            </a:pathLst>
          </a:custGeom>
          <a:solidFill>
            <a:srgbClr val="B06A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625435" y="2079029"/>
            <a:ext cx="107640" cy="83975"/>
          </a:xfrm>
          <a:custGeom>
            <a:avLst/>
            <a:gdLst/>
            <a:ahLst/>
            <a:cxnLst/>
            <a:rect l="l" t="t" r="r" b="b"/>
            <a:pathLst>
              <a:path w="107441" h="83819">
                <a:moveTo>
                  <a:pt x="35813" y="83819"/>
                </a:moveTo>
                <a:lnTo>
                  <a:pt x="107441" y="12192"/>
                </a:lnTo>
                <a:lnTo>
                  <a:pt x="71627" y="0"/>
                </a:lnTo>
                <a:lnTo>
                  <a:pt x="0" y="71627"/>
                </a:lnTo>
                <a:lnTo>
                  <a:pt x="35813" y="83819"/>
                </a:lnTo>
                <a:close/>
              </a:path>
            </a:pathLst>
          </a:custGeom>
          <a:solidFill>
            <a:srgbClr val="AF6A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661315" y="209124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F6A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643757" y="2085137"/>
            <a:ext cx="89318" cy="77868"/>
          </a:xfrm>
          <a:custGeom>
            <a:avLst/>
            <a:gdLst/>
            <a:ahLst/>
            <a:cxnLst/>
            <a:rect l="l" t="t" r="r" b="b"/>
            <a:pathLst>
              <a:path w="89153" h="77724">
                <a:moveTo>
                  <a:pt x="17525" y="77723"/>
                </a:moveTo>
                <a:lnTo>
                  <a:pt x="89153" y="6095"/>
                </a:lnTo>
                <a:lnTo>
                  <a:pt x="71627" y="0"/>
                </a:lnTo>
                <a:lnTo>
                  <a:pt x="0" y="71627"/>
                </a:lnTo>
                <a:lnTo>
                  <a:pt x="17525" y="77723"/>
                </a:lnTo>
                <a:close/>
              </a:path>
            </a:pathLst>
          </a:custGeom>
          <a:solidFill>
            <a:srgbClr val="AF6A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625435" y="2079029"/>
            <a:ext cx="90082" cy="77868"/>
          </a:xfrm>
          <a:custGeom>
            <a:avLst/>
            <a:gdLst/>
            <a:ahLst/>
            <a:cxnLst/>
            <a:rect l="l" t="t" r="r" b="b"/>
            <a:pathLst>
              <a:path w="89915" h="77724">
                <a:moveTo>
                  <a:pt x="18287" y="77724"/>
                </a:moveTo>
                <a:lnTo>
                  <a:pt x="89915" y="6095"/>
                </a:lnTo>
                <a:lnTo>
                  <a:pt x="71627" y="0"/>
                </a:lnTo>
                <a:lnTo>
                  <a:pt x="0" y="71627"/>
                </a:lnTo>
                <a:lnTo>
                  <a:pt x="18287" y="77724"/>
                </a:lnTo>
                <a:close/>
              </a:path>
            </a:pathLst>
          </a:custGeom>
          <a:solidFill>
            <a:srgbClr val="AE69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588790" y="2067579"/>
            <a:ext cx="108405" cy="83211"/>
          </a:xfrm>
          <a:custGeom>
            <a:avLst/>
            <a:gdLst/>
            <a:ahLst/>
            <a:cxnLst/>
            <a:rect l="l" t="t" r="r" b="b"/>
            <a:pathLst>
              <a:path w="108204" h="83057">
                <a:moveTo>
                  <a:pt x="36576" y="83057"/>
                </a:moveTo>
                <a:lnTo>
                  <a:pt x="108204" y="11429"/>
                </a:lnTo>
                <a:lnTo>
                  <a:pt x="71628" y="0"/>
                </a:lnTo>
                <a:lnTo>
                  <a:pt x="0" y="71627"/>
                </a:lnTo>
                <a:lnTo>
                  <a:pt x="36576" y="83057"/>
                </a:lnTo>
                <a:close/>
              </a:path>
            </a:pathLst>
          </a:custGeom>
          <a:solidFill>
            <a:srgbClr val="AD68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625435" y="2079029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D68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607113" y="2072922"/>
            <a:ext cx="90082" cy="77868"/>
          </a:xfrm>
          <a:custGeom>
            <a:avLst/>
            <a:gdLst/>
            <a:ahLst/>
            <a:cxnLst/>
            <a:rect l="l" t="t" r="r" b="b"/>
            <a:pathLst>
              <a:path w="89915" h="77724">
                <a:moveTo>
                  <a:pt x="18287" y="77724"/>
                </a:moveTo>
                <a:lnTo>
                  <a:pt x="89915" y="6096"/>
                </a:lnTo>
                <a:lnTo>
                  <a:pt x="71627" y="0"/>
                </a:lnTo>
                <a:lnTo>
                  <a:pt x="0" y="72390"/>
                </a:lnTo>
                <a:lnTo>
                  <a:pt x="18287" y="77724"/>
                </a:lnTo>
                <a:close/>
              </a:path>
            </a:pathLst>
          </a:custGeom>
          <a:solidFill>
            <a:srgbClr val="AD68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588790" y="2067579"/>
            <a:ext cx="90083" cy="77868"/>
          </a:xfrm>
          <a:custGeom>
            <a:avLst/>
            <a:gdLst/>
            <a:ahLst/>
            <a:cxnLst/>
            <a:rect l="l" t="t" r="r" b="b"/>
            <a:pathLst>
              <a:path w="89916" h="77724">
                <a:moveTo>
                  <a:pt x="18288" y="77723"/>
                </a:moveTo>
                <a:lnTo>
                  <a:pt x="89916" y="5333"/>
                </a:lnTo>
                <a:lnTo>
                  <a:pt x="71628" y="0"/>
                </a:lnTo>
                <a:lnTo>
                  <a:pt x="0" y="71627"/>
                </a:lnTo>
                <a:lnTo>
                  <a:pt x="18288" y="77723"/>
                </a:lnTo>
                <a:close/>
              </a:path>
            </a:pathLst>
          </a:custGeom>
          <a:solidFill>
            <a:srgbClr val="AC66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549857" y="2056890"/>
            <a:ext cx="110694" cy="82448"/>
          </a:xfrm>
          <a:custGeom>
            <a:avLst/>
            <a:gdLst/>
            <a:ahLst/>
            <a:cxnLst/>
            <a:rect l="l" t="t" r="r" b="b"/>
            <a:pathLst>
              <a:path w="110489" h="82295">
                <a:moveTo>
                  <a:pt x="38861" y="82295"/>
                </a:moveTo>
                <a:lnTo>
                  <a:pt x="110489" y="10668"/>
                </a:lnTo>
                <a:lnTo>
                  <a:pt x="71627" y="0"/>
                </a:lnTo>
                <a:lnTo>
                  <a:pt x="0" y="71628"/>
                </a:lnTo>
                <a:lnTo>
                  <a:pt x="38861" y="82295"/>
                </a:lnTo>
                <a:close/>
              </a:path>
            </a:pathLst>
          </a:custGeom>
          <a:solidFill>
            <a:srgbClr val="AC66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588790" y="2067579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AC66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510159" y="2046967"/>
            <a:ext cx="111457" cy="81685"/>
          </a:xfrm>
          <a:custGeom>
            <a:avLst/>
            <a:gdLst/>
            <a:ahLst/>
            <a:cxnLst/>
            <a:rect l="l" t="t" r="r" b="b"/>
            <a:pathLst>
              <a:path w="111251" h="81534">
                <a:moveTo>
                  <a:pt x="39624" y="81533"/>
                </a:moveTo>
                <a:lnTo>
                  <a:pt x="111251" y="9905"/>
                </a:lnTo>
                <a:lnTo>
                  <a:pt x="71627" y="0"/>
                </a:lnTo>
                <a:lnTo>
                  <a:pt x="0" y="71627"/>
                </a:lnTo>
                <a:lnTo>
                  <a:pt x="39624" y="81533"/>
                </a:lnTo>
                <a:close/>
              </a:path>
            </a:pathLst>
          </a:custGeom>
          <a:solidFill>
            <a:srgbClr val="AB65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549857" y="2056890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B65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530008" y="2051547"/>
            <a:ext cx="91609" cy="77105"/>
          </a:xfrm>
          <a:custGeom>
            <a:avLst/>
            <a:gdLst/>
            <a:ahLst/>
            <a:cxnLst/>
            <a:rect l="l" t="t" r="r" b="b"/>
            <a:pathLst>
              <a:path w="91439" h="76962">
                <a:moveTo>
                  <a:pt x="19812" y="76961"/>
                </a:moveTo>
                <a:lnTo>
                  <a:pt x="91439" y="5333"/>
                </a:lnTo>
                <a:lnTo>
                  <a:pt x="71627" y="0"/>
                </a:lnTo>
                <a:lnTo>
                  <a:pt x="0" y="71627"/>
                </a:lnTo>
                <a:lnTo>
                  <a:pt x="19812" y="76961"/>
                </a:lnTo>
                <a:close/>
              </a:path>
            </a:pathLst>
          </a:custGeom>
          <a:solidFill>
            <a:srgbClr val="AB65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510159" y="2046967"/>
            <a:ext cx="91609" cy="76341"/>
          </a:xfrm>
          <a:custGeom>
            <a:avLst/>
            <a:gdLst/>
            <a:ahLst/>
            <a:cxnLst/>
            <a:rect l="l" t="t" r="r" b="b"/>
            <a:pathLst>
              <a:path w="91439" h="76200">
                <a:moveTo>
                  <a:pt x="19812" y="76199"/>
                </a:moveTo>
                <a:lnTo>
                  <a:pt x="91439" y="4571"/>
                </a:lnTo>
                <a:lnTo>
                  <a:pt x="71627" y="0"/>
                </a:lnTo>
                <a:lnTo>
                  <a:pt x="0" y="71627"/>
                </a:lnTo>
                <a:lnTo>
                  <a:pt x="19812" y="76199"/>
                </a:lnTo>
                <a:close/>
              </a:path>
            </a:pathLst>
          </a:custGeom>
          <a:solidFill>
            <a:srgbClr val="AA64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468935" y="2037041"/>
            <a:ext cx="112984" cy="81685"/>
          </a:xfrm>
          <a:custGeom>
            <a:avLst/>
            <a:gdLst/>
            <a:ahLst/>
            <a:cxnLst/>
            <a:rect l="l" t="t" r="r" b="b"/>
            <a:pathLst>
              <a:path w="112775" h="81534">
                <a:moveTo>
                  <a:pt x="41148" y="81534"/>
                </a:moveTo>
                <a:lnTo>
                  <a:pt x="112775" y="9906"/>
                </a:lnTo>
                <a:lnTo>
                  <a:pt x="71627" y="0"/>
                </a:lnTo>
                <a:lnTo>
                  <a:pt x="0" y="72390"/>
                </a:lnTo>
                <a:lnTo>
                  <a:pt x="41148" y="81534"/>
                </a:lnTo>
                <a:close/>
              </a:path>
            </a:pathLst>
          </a:custGeom>
          <a:solidFill>
            <a:srgbClr val="A964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510159" y="2046967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964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489547" y="2041622"/>
            <a:ext cx="92372" cy="77105"/>
          </a:xfrm>
          <a:custGeom>
            <a:avLst/>
            <a:gdLst/>
            <a:ahLst/>
            <a:cxnLst/>
            <a:rect l="l" t="t" r="r" b="b"/>
            <a:pathLst>
              <a:path w="92201" h="76962">
                <a:moveTo>
                  <a:pt x="20574" y="76962"/>
                </a:moveTo>
                <a:lnTo>
                  <a:pt x="92201" y="5333"/>
                </a:lnTo>
                <a:lnTo>
                  <a:pt x="71627" y="0"/>
                </a:lnTo>
                <a:lnTo>
                  <a:pt x="0" y="72389"/>
                </a:lnTo>
                <a:lnTo>
                  <a:pt x="20574" y="76962"/>
                </a:lnTo>
                <a:close/>
              </a:path>
            </a:pathLst>
          </a:custGeom>
          <a:solidFill>
            <a:srgbClr val="A964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468935" y="2037041"/>
            <a:ext cx="92372" cy="77105"/>
          </a:xfrm>
          <a:custGeom>
            <a:avLst/>
            <a:gdLst/>
            <a:ahLst/>
            <a:cxnLst/>
            <a:rect l="l" t="t" r="r" b="b"/>
            <a:pathLst>
              <a:path w="92201" h="76962">
                <a:moveTo>
                  <a:pt x="20574" y="76962"/>
                </a:moveTo>
                <a:lnTo>
                  <a:pt x="92201" y="4572"/>
                </a:lnTo>
                <a:lnTo>
                  <a:pt x="71627" y="0"/>
                </a:lnTo>
                <a:lnTo>
                  <a:pt x="0" y="72390"/>
                </a:lnTo>
                <a:lnTo>
                  <a:pt x="20574" y="76962"/>
                </a:lnTo>
                <a:close/>
              </a:path>
            </a:pathLst>
          </a:custGeom>
          <a:solidFill>
            <a:srgbClr val="A863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426183" y="2028644"/>
            <a:ext cx="114512" cy="80922"/>
          </a:xfrm>
          <a:custGeom>
            <a:avLst/>
            <a:gdLst/>
            <a:ahLst/>
            <a:cxnLst/>
            <a:rect l="l" t="t" r="r" b="b"/>
            <a:pathLst>
              <a:path w="114300" h="80772">
                <a:moveTo>
                  <a:pt x="42672" y="80772"/>
                </a:moveTo>
                <a:lnTo>
                  <a:pt x="114300" y="8382"/>
                </a:lnTo>
                <a:lnTo>
                  <a:pt x="72389" y="0"/>
                </a:lnTo>
                <a:lnTo>
                  <a:pt x="0" y="71628"/>
                </a:lnTo>
                <a:lnTo>
                  <a:pt x="42672" y="80772"/>
                </a:lnTo>
                <a:close/>
              </a:path>
            </a:pathLst>
          </a:custGeom>
          <a:solidFill>
            <a:srgbClr val="A7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468935" y="2037041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76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447560" y="2033224"/>
            <a:ext cx="93135" cy="76341"/>
          </a:xfrm>
          <a:custGeom>
            <a:avLst/>
            <a:gdLst/>
            <a:ahLst/>
            <a:cxnLst/>
            <a:rect l="l" t="t" r="r" b="b"/>
            <a:pathLst>
              <a:path w="92963" h="76200">
                <a:moveTo>
                  <a:pt x="21336" y="76200"/>
                </a:moveTo>
                <a:lnTo>
                  <a:pt x="92963" y="3810"/>
                </a:lnTo>
                <a:lnTo>
                  <a:pt x="71627" y="0"/>
                </a:lnTo>
                <a:lnTo>
                  <a:pt x="0" y="71628"/>
                </a:lnTo>
                <a:lnTo>
                  <a:pt x="21336" y="76200"/>
                </a:lnTo>
                <a:close/>
              </a:path>
            </a:pathLst>
          </a:custGeom>
          <a:solidFill>
            <a:srgbClr val="A76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426184" y="2028644"/>
            <a:ext cx="93135" cy="76341"/>
          </a:xfrm>
          <a:custGeom>
            <a:avLst/>
            <a:gdLst/>
            <a:ahLst/>
            <a:cxnLst/>
            <a:rect l="l" t="t" r="r" b="b"/>
            <a:pathLst>
              <a:path w="92963" h="76200">
                <a:moveTo>
                  <a:pt x="21336" y="76200"/>
                </a:moveTo>
                <a:lnTo>
                  <a:pt x="92963" y="4572"/>
                </a:lnTo>
                <a:lnTo>
                  <a:pt x="72389" y="0"/>
                </a:lnTo>
                <a:lnTo>
                  <a:pt x="0" y="71628"/>
                </a:lnTo>
                <a:lnTo>
                  <a:pt x="21336" y="76200"/>
                </a:lnTo>
                <a:close/>
              </a:path>
            </a:pathLst>
          </a:custGeom>
          <a:solidFill>
            <a:srgbClr val="A662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382669" y="2021010"/>
            <a:ext cx="116038" cy="79395"/>
          </a:xfrm>
          <a:custGeom>
            <a:avLst/>
            <a:gdLst/>
            <a:ahLst/>
            <a:cxnLst/>
            <a:rect l="l" t="t" r="r" b="b"/>
            <a:pathLst>
              <a:path w="115823" h="79248">
                <a:moveTo>
                  <a:pt x="43433" y="79248"/>
                </a:moveTo>
                <a:lnTo>
                  <a:pt x="115823" y="7619"/>
                </a:lnTo>
                <a:lnTo>
                  <a:pt x="72389" y="0"/>
                </a:lnTo>
                <a:lnTo>
                  <a:pt x="0" y="71627"/>
                </a:lnTo>
                <a:lnTo>
                  <a:pt x="43433" y="79248"/>
                </a:lnTo>
                <a:close/>
              </a:path>
            </a:pathLst>
          </a:custGeom>
          <a:solidFill>
            <a:srgbClr val="A562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426184" y="2028644"/>
            <a:ext cx="72523" cy="71761"/>
          </a:xfrm>
          <a:custGeom>
            <a:avLst/>
            <a:gdLst/>
            <a:ahLst/>
            <a:cxnLst/>
            <a:rect l="l" t="t" r="r" b="b"/>
            <a:pathLst>
              <a:path w="72389" h="71628">
                <a:moveTo>
                  <a:pt x="0" y="71628"/>
                </a:moveTo>
                <a:lnTo>
                  <a:pt x="72389" y="0"/>
                </a:lnTo>
              </a:path>
            </a:pathLst>
          </a:custGeom>
          <a:ln w="762">
            <a:solidFill>
              <a:srgbClr val="A562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338391" y="2014139"/>
            <a:ext cx="116802" cy="78631"/>
          </a:xfrm>
          <a:custGeom>
            <a:avLst/>
            <a:gdLst/>
            <a:ahLst/>
            <a:cxnLst/>
            <a:rect l="l" t="t" r="r" b="b"/>
            <a:pathLst>
              <a:path w="116586" h="78485">
                <a:moveTo>
                  <a:pt x="44196" y="78486"/>
                </a:moveTo>
                <a:lnTo>
                  <a:pt x="116586" y="6858"/>
                </a:lnTo>
                <a:lnTo>
                  <a:pt x="71628" y="0"/>
                </a:lnTo>
                <a:lnTo>
                  <a:pt x="0" y="71628"/>
                </a:lnTo>
                <a:lnTo>
                  <a:pt x="44196" y="78486"/>
                </a:lnTo>
                <a:close/>
              </a:path>
            </a:pathLst>
          </a:custGeom>
          <a:solidFill>
            <a:srgbClr val="A36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382669" y="2021010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A361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360530" y="2017193"/>
            <a:ext cx="94662" cy="75577"/>
          </a:xfrm>
          <a:custGeom>
            <a:avLst/>
            <a:gdLst/>
            <a:ahLst/>
            <a:cxnLst/>
            <a:rect l="l" t="t" r="r" b="b"/>
            <a:pathLst>
              <a:path w="94487" h="75437">
                <a:moveTo>
                  <a:pt x="22098" y="75437"/>
                </a:moveTo>
                <a:lnTo>
                  <a:pt x="94487" y="3810"/>
                </a:lnTo>
                <a:lnTo>
                  <a:pt x="71627" y="0"/>
                </a:lnTo>
                <a:lnTo>
                  <a:pt x="0" y="72390"/>
                </a:lnTo>
                <a:lnTo>
                  <a:pt x="22098" y="75437"/>
                </a:lnTo>
                <a:close/>
              </a:path>
            </a:pathLst>
          </a:custGeom>
          <a:solidFill>
            <a:srgbClr val="A36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338391" y="2014139"/>
            <a:ext cx="93899" cy="75577"/>
          </a:xfrm>
          <a:custGeom>
            <a:avLst/>
            <a:gdLst/>
            <a:ahLst/>
            <a:cxnLst/>
            <a:rect l="l" t="t" r="r" b="b"/>
            <a:pathLst>
              <a:path w="93725" h="75437">
                <a:moveTo>
                  <a:pt x="22098" y="75438"/>
                </a:moveTo>
                <a:lnTo>
                  <a:pt x="93725" y="3048"/>
                </a:lnTo>
                <a:lnTo>
                  <a:pt x="71628" y="0"/>
                </a:lnTo>
                <a:lnTo>
                  <a:pt x="0" y="71628"/>
                </a:lnTo>
                <a:lnTo>
                  <a:pt x="22098" y="75438"/>
                </a:lnTo>
                <a:close/>
              </a:path>
            </a:pathLst>
          </a:custGeom>
          <a:solidFill>
            <a:srgbClr val="A26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292586" y="2008032"/>
            <a:ext cx="117566" cy="77868"/>
          </a:xfrm>
          <a:custGeom>
            <a:avLst/>
            <a:gdLst/>
            <a:ahLst/>
            <a:cxnLst/>
            <a:rect l="l" t="t" r="r" b="b"/>
            <a:pathLst>
              <a:path w="117348" h="77724">
                <a:moveTo>
                  <a:pt x="45719" y="77724"/>
                </a:moveTo>
                <a:lnTo>
                  <a:pt x="117348" y="6096"/>
                </a:lnTo>
                <a:lnTo>
                  <a:pt x="71628" y="0"/>
                </a:lnTo>
                <a:lnTo>
                  <a:pt x="0" y="71628"/>
                </a:lnTo>
                <a:lnTo>
                  <a:pt x="45719" y="77724"/>
                </a:lnTo>
                <a:close/>
              </a:path>
            </a:pathLst>
          </a:custGeom>
          <a:solidFill>
            <a:srgbClr val="A160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38391" y="2014139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A160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246018" y="2002688"/>
            <a:ext cx="118329" cy="77105"/>
          </a:xfrm>
          <a:custGeom>
            <a:avLst/>
            <a:gdLst/>
            <a:ahLst/>
            <a:cxnLst/>
            <a:rect l="l" t="t" r="r" b="b"/>
            <a:pathLst>
              <a:path w="118110" h="76962">
                <a:moveTo>
                  <a:pt x="46481" y="76962"/>
                </a:moveTo>
                <a:lnTo>
                  <a:pt x="118110" y="5333"/>
                </a:lnTo>
                <a:lnTo>
                  <a:pt x="71627" y="0"/>
                </a:lnTo>
                <a:lnTo>
                  <a:pt x="0" y="71627"/>
                </a:lnTo>
                <a:lnTo>
                  <a:pt x="46481" y="76962"/>
                </a:lnTo>
                <a:close/>
              </a:path>
            </a:pathLst>
          </a:custGeom>
          <a:solidFill>
            <a:srgbClr val="A05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292586" y="2008032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A05F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269684" y="2004978"/>
            <a:ext cx="94663" cy="74814"/>
          </a:xfrm>
          <a:custGeom>
            <a:avLst/>
            <a:gdLst/>
            <a:ahLst/>
            <a:cxnLst/>
            <a:rect l="l" t="t" r="r" b="b"/>
            <a:pathLst>
              <a:path w="94488" h="74675">
                <a:moveTo>
                  <a:pt x="22860" y="74675"/>
                </a:moveTo>
                <a:lnTo>
                  <a:pt x="94488" y="3047"/>
                </a:lnTo>
                <a:lnTo>
                  <a:pt x="71628" y="0"/>
                </a:lnTo>
                <a:lnTo>
                  <a:pt x="0" y="72389"/>
                </a:lnTo>
                <a:lnTo>
                  <a:pt x="22860" y="74675"/>
                </a:lnTo>
                <a:close/>
              </a:path>
            </a:pathLst>
          </a:custGeom>
          <a:solidFill>
            <a:srgbClr val="A05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246017" y="2002688"/>
            <a:ext cx="95427" cy="74814"/>
          </a:xfrm>
          <a:custGeom>
            <a:avLst/>
            <a:gdLst/>
            <a:ahLst/>
            <a:cxnLst/>
            <a:rect l="l" t="t" r="r" b="b"/>
            <a:pathLst>
              <a:path w="95250" h="74675">
                <a:moveTo>
                  <a:pt x="23621" y="74675"/>
                </a:moveTo>
                <a:lnTo>
                  <a:pt x="95250" y="2286"/>
                </a:lnTo>
                <a:lnTo>
                  <a:pt x="71627" y="0"/>
                </a:lnTo>
                <a:lnTo>
                  <a:pt x="0" y="71627"/>
                </a:lnTo>
                <a:lnTo>
                  <a:pt x="23621" y="74675"/>
                </a:lnTo>
                <a:close/>
              </a:path>
            </a:pathLst>
          </a:custGeom>
          <a:solidFill>
            <a:srgbClr val="9F5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198686" y="1998107"/>
            <a:ext cx="119092" cy="76341"/>
          </a:xfrm>
          <a:custGeom>
            <a:avLst/>
            <a:gdLst/>
            <a:ahLst/>
            <a:cxnLst/>
            <a:rect l="l" t="t" r="r" b="b"/>
            <a:pathLst>
              <a:path w="118871" h="76200">
                <a:moveTo>
                  <a:pt x="47243" y="76200"/>
                </a:moveTo>
                <a:lnTo>
                  <a:pt x="118871" y="4572"/>
                </a:lnTo>
                <a:lnTo>
                  <a:pt x="71627" y="0"/>
                </a:lnTo>
                <a:lnTo>
                  <a:pt x="0" y="72390"/>
                </a:lnTo>
                <a:lnTo>
                  <a:pt x="47243" y="76200"/>
                </a:lnTo>
                <a:close/>
              </a:path>
            </a:pathLst>
          </a:custGeom>
          <a:solidFill>
            <a:srgbClr val="9F5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246018" y="2002688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F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149828" y="1995054"/>
            <a:ext cx="120618" cy="75577"/>
          </a:xfrm>
          <a:custGeom>
            <a:avLst/>
            <a:gdLst/>
            <a:ahLst/>
            <a:cxnLst/>
            <a:rect l="l" t="t" r="r" b="b"/>
            <a:pathLst>
              <a:path w="120395" h="75437">
                <a:moveTo>
                  <a:pt x="48768" y="75438"/>
                </a:moveTo>
                <a:lnTo>
                  <a:pt x="120395" y="3048"/>
                </a:lnTo>
                <a:lnTo>
                  <a:pt x="72389" y="0"/>
                </a:lnTo>
                <a:lnTo>
                  <a:pt x="0" y="71628"/>
                </a:lnTo>
                <a:lnTo>
                  <a:pt x="48768" y="75438"/>
                </a:lnTo>
                <a:close/>
              </a:path>
            </a:pathLst>
          </a:custGeom>
          <a:solidFill>
            <a:srgbClr val="9E5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198686" y="1998107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E5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174257" y="1996580"/>
            <a:ext cx="96190" cy="74051"/>
          </a:xfrm>
          <a:custGeom>
            <a:avLst/>
            <a:gdLst/>
            <a:ahLst/>
            <a:cxnLst/>
            <a:rect l="l" t="t" r="r" b="b"/>
            <a:pathLst>
              <a:path w="96012" h="73914">
                <a:moveTo>
                  <a:pt x="24384" y="73914"/>
                </a:moveTo>
                <a:lnTo>
                  <a:pt x="96012" y="1524"/>
                </a:lnTo>
                <a:lnTo>
                  <a:pt x="71628" y="0"/>
                </a:lnTo>
                <a:lnTo>
                  <a:pt x="0" y="71628"/>
                </a:lnTo>
                <a:lnTo>
                  <a:pt x="24384" y="73914"/>
                </a:lnTo>
                <a:close/>
              </a:path>
            </a:pathLst>
          </a:custGeom>
          <a:solidFill>
            <a:srgbClr val="9E5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149828" y="1995054"/>
            <a:ext cx="96190" cy="73287"/>
          </a:xfrm>
          <a:custGeom>
            <a:avLst/>
            <a:gdLst/>
            <a:ahLst/>
            <a:cxnLst/>
            <a:rect l="l" t="t" r="r" b="b"/>
            <a:pathLst>
              <a:path w="96012" h="73151">
                <a:moveTo>
                  <a:pt x="24383" y="73152"/>
                </a:moveTo>
                <a:lnTo>
                  <a:pt x="96012" y="1524"/>
                </a:lnTo>
                <a:lnTo>
                  <a:pt x="72389" y="0"/>
                </a:lnTo>
                <a:lnTo>
                  <a:pt x="0" y="71628"/>
                </a:lnTo>
                <a:lnTo>
                  <a:pt x="24383" y="73152"/>
                </a:lnTo>
                <a:close/>
              </a:path>
            </a:pathLst>
          </a:custGeom>
          <a:solidFill>
            <a:srgbClr val="9D5E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100969" y="1992764"/>
            <a:ext cx="121382" cy="74051"/>
          </a:xfrm>
          <a:custGeom>
            <a:avLst/>
            <a:gdLst/>
            <a:ahLst/>
            <a:cxnLst/>
            <a:rect l="l" t="t" r="r" b="b"/>
            <a:pathLst>
              <a:path w="121157" h="73914">
                <a:moveTo>
                  <a:pt x="48768" y="73913"/>
                </a:moveTo>
                <a:lnTo>
                  <a:pt x="121157" y="2285"/>
                </a:lnTo>
                <a:lnTo>
                  <a:pt x="71628" y="0"/>
                </a:lnTo>
                <a:lnTo>
                  <a:pt x="0" y="71627"/>
                </a:lnTo>
                <a:lnTo>
                  <a:pt x="48768" y="73913"/>
                </a:lnTo>
                <a:close/>
              </a:path>
            </a:pathLst>
          </a:custGeom>
          <a:solidFill>
            <a:srgbClr val="9C5E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149828" y="1995053"/>
            <a:ext cx="72523" cy="71761"/>
          </a:xfrm>
          <a:custGeom>
            <a:avLst/>
            <a:gdLst/>
            <a:ahLst/>
            <a:cxnLst/>
            <a:rect l="l" t="t" r="r" b="b"/>
            <a:pathLst>
              <a:path w="72389" h="71628">
                <a:moveTo>
                  <a:pt x="0" y="71628"/>
                </a:moveTo>
                <a:lnTo>
                  <a:pt x="72389" y="0"/>
                </a:lnTo>
              </a:path>
            </a:pathLst>
          </a:custGeom>
          <a:ln w="762">
            <a:solidFill>
              <a:srgbClr val="9C5E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050584" y="1991238"/>
            <a:ext cx="122146" cy="73287"/>
          </a:xfrm>
          <a:custGeom>
            <a:avLst/>
            <a:gdLst/>
            <a:ahLst/>
            <a:cxnLst/>
            <a:rect l="l" t="t" r="r" b="b"/>
            <a:pathLst>
              <a:path w="121920" h="73151">
                <a:moveTo>
                  <a:pt x="50292" y="73151"/>
                </a:moveTo>
                <a:lnTo>
                  <a:pt x="121920" y="1523"/>
                </a:lnTo>
                <a:lnTo>
                  <a:pt x="72390" y="0"/>
                </a:lnTo>
                <a:lnTo>
                  <a:pt x="0" y="71627"/>
                </a:lnTo>
                <a:lnTo>
                  <a:pt x="50292" y="73151"/>
                </a:lnTo>
                <a:close/>
              </a:path>
            </a:pathLst>
          </a:custGeom>
          <a:solidFill>
            <a:srgbClr val="9B5D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100969" y="1992764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9B5D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075776" y="1992002"/>
            <a:ext cx="96954" cy="72523"/>
          </a:xfrm>
          <a:custGeom>
            <a:avLst/>
            <a:gdLst/>
            <a:ahLst/>
            <a:cxnLst/>
            <a:rect l="l" t="t" r="r" b="b"/>
            <a:pathLst>
              <a:path w="96774" h="72389">
                <a:moveTo>
                  <a:pt x="25145" y="72389"/>
                </a:moveTo>
                <a:lnTo>
                  <a:pt x="96774" y="761"/>
                </a:lnTo>
                <a:lnTo>
                  <a:pt x="71627" y="0"/>
                </a:lnTo>
                <a:lnTo>
                  <a:pt x="0" y="71627"/>
                </a:lnTo>
                <a:lnTo>
                  <a:pt x="25145" y="72389"/>
                </a:lnTo>
                <a:close/>
              </a:path>
            </a:pathLst>
          </a:custGeom>
          <a:solidFill>
            <a:srgbClr val="9B5D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050583" y="1991238"/>
            <a:ext cx="96954" cy="72523"/>
          </a:xfrm>
          <a:custGeom>
            <a:avLst/>
            <a:gdLst/>
            <a:ahLst/>
            <a:cxnLst/>
            <a:rect l="l" t="t" r="r" b="b"/>
            <a:pathLst>
              <a:path w="96774" h="72389">
                <a:moveTo>
                  <a:pt x="25146" y="72389"/>
                </a:moveTo>
                <a:lnTo>
                  <a:pt x="96774" y="762"/>
                </a:lnTo>
                <a:lnTo>
                  <a:pt x="72390" y="0"/>
                </a:lnTo>
                <a:lnTo>
                  <a:pt x="0" y="71627"/>
                </a:lnTo>
                <a:lnTo>
                  <a:pt x="25146" y="72389"/>
                </a:lnTo>
                <a:close/>
              </a:path>
            </a:pathLst>
          </a:custGeom>
          <a:solidFill>
            <a:srgbClr val="995C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000199" y="1990475"/>
            <a:ext cx="122909" cy="72523"/>
          </a:xfrm>
          <a:custGeom>
            <a:avLst/>
            <a:gdLst/>
            <a:ahLst/>
            <a:cxnLst/>
            <a:rect l="l" t="t" r="r" b="b"/>
            <a:pathLst>
              <a:path w="122681" h="72389">
                <a:moveTo>
                  <a:pt x="50291" y="72389"/>
                </a:moveTo>
                <a:lnTo>
                  <a:pt x="122681" y="762"/>
                </a:lnTo>
                <a:lnTo>
                  <a:pt x="71627" y="0"/>
                </a:lnTo>
                <a:lnTo>
                  <a:pt x="0" y="71628"/>
                </a:lnTo>
                <a:lnTo>
                  <a:pt x="50291" y="72389"/>
                </a:lnTo>
                <a:close/>
              </a:path>
            </a:pathLst>
          </a:custGeom>
          <a:solidFill>
            <a:srgbClr val="985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050584" y="1991238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7"/>
                </a:moveTo>
                <a:lnTo>
                  <a:pt x="72390" y="0"/>
                </a:lnTo>
              </a:path>
            </a:pathLst>
          </a:custGeom>
          <a:ln w="762">
            <a:solidFill>
              <a:srgbClr val="985C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017450" y="2062236"/>
            <a:ext cx="1965513" cy="774519"/>
          </a:xfrm>
          <a:custGeom>
            <a:avLst/>
            <a:gdLst/>
            <a:ahLst/>
            <a:cxnLst/>
            <a:rect l="l" t="t" r="r" b="b"/>
            <a:pathLst>
              <a:path w="1961873" h="773085">
                <a:moveTo>
                  <a:pt x="980929" y="0"/>
                </a:moveTo>
                <a:lnTo>
                  <a:pt x="905519" y="1421"/>
                </a:lnTo>
                <a:lnTo>
                  <a:pt x="867241" y="2930"/>
                </a:lnTo>
                <a:lnTo>
                  <a:pt x="828668" y="5010"/>
                </a:lnTo>
                <a:lnTo>
                  <a:pt x="789864" y="7694"/>
                </a:lnTo>
                <a:lnTo>
                  <a:pt x="750894" y="11011"/>
                </a:lnTo>
                <a:lnTo>
                  <a:pt x="711824" y="14991"/>
                </a:lnTo>
                <a:lnTo>
                  <a:pt x="672718" y="19665"/>
                </a:lnTo>
                <a:lnTo>
                  <a:pt x="633640" y="25064"/>
                </a:lnTo>
                <a:lnTo>
                  <a:pt x="594657" y="31218"/>
                </a:lnTo>
                <a:lnTo>
                  <a:pt x="555832" y="38157"/>
                </a:lnTo>
                <a:lnTo>
                  <a:pt x="517231" y="45912"/>
                </a:lnTo>
                <a:lnTo>
                  <a:pt x="478919" y="54513"/>
                </a:lnTo>
                <a:lnTo>
                  <a:pt x="440960" y="63990"/>
                </a:lnTo>
                <a:lnTo>
                  <a:pt x="403419" y="74375"/>
                </a:lnTo>
                <a:lnTo>
                  <a:pt x="366362" y="85697"/>
                </a:lnTo>
                <a:lnTo>
                  <a:pt x="329853" y="97987"/>
                </a:lnTo>
                <a:lnTo>
                  <a:pt x="293957" y="111276"/>
                </a:lnTo>
                <a:lnTo>
                  <a:pt x="224263" y="140969"/>
                </a:lnTo>
                <a:lnTo>
                  <a:pt x="181750" y="162643"/>
                </a:lnTo>
                <a:lnTo>
                  <a:pt x="137439" y="189490"/>
                </a:lnTo>
                <a:lnTo>
                  <a:pt x="94505" y="221307"/>
                </a:lnTo>
                <a:lnTo>
                  <a:pt x="56129" y="257888"/>
                </a:lnTo>
                <a:lnTo>
                  <a:pt x="25486" y="299032"/>
                </a:lnTo>
                <a:lnTo>
                  <a:pt x="5757" y="344534"/>
                </a:lnTo>
                <a:lnTo>
                  <a:pt x="0" y="392177"/>
                </a:lnTo>
                <a:lnTo>
                  <a:pt x="1203" y="406840"/>
                </a:lnTo>
                <a:lnTo>
                  <a:pt x="12565" y="448770"/>
                </a:lnTo>
                <a:lnTo>
                  <a:pt x="33687" y="487383"/>
                </a:lnTo>
                <a:lnTo>
                  <a:pt x="62175" y="522381"/>
                </a:lnTo>
                <a:lnTo>
                  <a:pt x="95632" y="553471"/>
                </a:lnTo>
                <a:lnTo>
                  <a:pt x="131664" y="580356"/>
                </a:lnTo>
                <a:lnTo>
                  <a:pt x="167875" y="602741"/>
                </a:lnTo>
                <a:lnTo>
                  <a:pt x="235041" y="637318"/>
                </a:lnTo>
                <a:lnTo>
                  <a:pt x="270300" y="652855"/>
                </a:lnTo>
                <a:lnTo>
                  <a:pt x="306532" y="667269"/>
                </a:lnTo>
                <a:lnTo>
                  <a:pt x="343630" y="680593"/>
                </a:lnTo>
                <a:lnTo>
                  <a:pt x="381485" y="692863"/>
                </a:lnTo>
                <a:lnTo>
                  <a:pt x="419990" y="704110"/>
                </a:lnTo>
                <a:lnTo>
                  <a:pt x="459037" y="714369"/>
                </a:lnTo>
                <a:lnTo>
                  <a:pt x="498518" y="723674"/>
                </a:lnTo>
                <a:lnTo>
                  <a:pt x="538326" y="732058"/>
                </a:lnTo>
                <a:lnTo>
                  <a:pt x="578352" y="739555"/>
                </a:lnTo>
                <a:lnTo>
                  <a:pt x="618490" y="746198"/>
                </a:lnTo>
                <a:lnTo>
                  <a:pt x="658630" y="752022"/>
                </a:lnTo>
                <a:lnTo>
                  <a:pt x="698665" y="757060"/>
                </a:lnTo>
                <a:lnTo>
                  <a:pt x="738487" y="761345"/>
                </a:lnTo>
                <a:lnTo>
                  <a:pt x="777990" y="764912"/>
                </a:lnTo>
                <a:lnTo>
                  <a:pt x="817063" y="767794"/>
                </a:lnTo>
                <a:lnTo>
                  <a:pt x="855601" y="770025"/>
                </a:lnTo>
                <a:lnTo>
                  <a:pt x="930637" y="772667"/>
                </a:lnTo>
                <a:lnTo>
                  <a:pt x="969196" y="773085"/>
                </a:lnTo>
                <a:lnTo>
                  <a:pt x="1008112" y="772954"/>
                </a:lnTo>
                <a:lnTo>
                  <a:pt x="1047329" y="772250"/>
                </a:lnTo>
                <a:lnTo>
                  <a:pt x="1086793" y="770946"/>
                </a:lnTo>
                <a:lnTo>
                  <a:pt x="1126450" y="769015"/>
                </a:lnTo>
                <a:lnTo>
                  <a:pt x="1166243" y="766432"/>
                </a:lnTo>
                <a:lnTo>
                  <a:pt x="1206119" y="763169"/>
                </a:lnTo>
                <a:lnTo>
                  <a:pt x="1246023" y="759200"/>
                </a:lnTo>
                <a:lnTo>
                  <a:pt x="1285901" y="754500"/>
                </a:lnTo>
                <a:lnTo>
                  <a:pt x="1325696" y="749041"/>
                </a:lnTo>
                <a:lnTo>
                  <a:pt x="1365355" y="742797"/>
                </a:lnTo>
                <a:lnTo>
                  <a:pt x="1404823" y="735742"/>
                </a:lnTo>
                <a:lnTo>
                  <a:pt x="1444045" y="727850"/>
                </a:lnTo>
                <a:lnTo>
                  <a:pt x="1482966" y="719094"/>
                </a:lnTo>
                <a:lnTo>
                  <a:pt x="1521532" y="709447"/>
                </a:lnTo>
                <a:lnTo>
                  <a:pt x="1559688" y="698884"/>
                </a:lnTo>
                <a:lnTo>
                  <a:pt x="1597379" y="687378"/>
                </a:lnTo>
                <a:lnTo>
                  <a:pt x="1634550" y="674902"/>
                </a:lnTo>
                <a:lnTo>
                  <a:pt x="1671147" y="661431"/>
                </a:lnTo>
                <a:lnTo>
                  <a:pt x="1707115" y="646937"/>
                </a:lnTo>
                <a:lnTo>
                  <a:pt x="1754301" y="624702"/>
                </a:lnTo>
                <a:lnTo>
                  <a:pt x="1804242" y="597100"/>
                </a:lnTo>
                <a:lnTo>
                  <a:pt x="1837182" y="575712"/>
                </a:lnTo>
                <a:lnTo>
                  <a:pt x="1868521" y="551930"/>
                </a:lnTo>
                <a:lnTo>
                  <a:pt x="1897127" y="525752"/>
                </a:lnTo>
                <a:lnTo>
                  <a:pt x="1932441" y="481983"/>
                </a:lnTo>
                <a:lnTo>
                  <a:pt x="1955250" y="432802"/>
                </a:lnTo>
                <a:lnTo>
                  <a:pt x="1961873" y="381636"/>
                </a:lnTo>
                <a:lnTo>
                  <a:pt x="1960714" y="366709"/>
                </a:lnTo>
                <a:lnTo>
                  <a:pt x="1949622" y="324534"/>
                </a:lnTo>
                <a:lnTo>
                  <a:pt x="1928873" y="286229"/>
                </a:lnTo>
                <a:lnTo>
                  <a:pt x="1900740" y="251744"/>
                </a:lnTo>
                <a:lnTo>
                  <a:pt x="1867493" y="221027"/>
                </a:lnTo>
                <a:lnTo>
                  <a:pt x="1831404" y="194025"/>
                </a:lnTo>
                <a:lnTo>
                  <a:pt x="1794745" y="170687"/>
                </a:lnTo>
                <a:lnTo>
                  <a:pt x="1727102" y="136126"/>
                </a:lnTo>
                <a:lnTo>
                  <a:pt x="1691703" y="120605"/>
                </a:lnTo>
                <a:lnTo>
                  <a:pt x="1655384" y="106210"/>
                </a:lnTo>
                <a:lnTo>
                  <a:pt x="1618248" y="92907"/>
                </a:lnTo>
                <a:lnTo>
                  <a:pt x="1580394" y="80661"/>
                </a:lnTo>
                <a:lnTo>
                  <a:pt x="1541922" y="69437"/>
                </a:lnTo>
                <a:lnTo>
                  <a:pt x="1502933" y="59201"/>
                </a:lnTo>
                <a:lnTo>
                  <a:pt x="1463526" y="49917"/>
                </a:lnTo>
                <a:lnTo>
                  <a:pt x="1423803" y="41552"/>
                </a:lnTo>
                <a:lnTo>
                  <a:pt x="1383864" y="34071"/>
                </a:lnTo>
                <a:lnTo>
                  <a:pt x="1343809" y="27438"/>
                </a:lnTo>
                <a:lnTo>
                  <a:pt x="1303737" y="21619"/>
                </a:lnTo>
                <a:lnTo>
                  <a:pt x="1263751" y="16579"/>
                </a:lnTo>
                <a:lnTo>
                  <a:pt x="1223949" y="12284"/>
                </a:lnTo>
                <a:lnTo>
                  <a:pt x="1184432" y="8698"/>
                </a:lnTo>
                <a:lnTo>
                  <a:pt x="1145300" y="5788"/>
                </a:lnTo>
                <a:lnTo>
                  <a:pt x="1106655" y="3519"/>
                </a:lnTo>
                <a:lnTo>
                  <a:pt x="1031221" y="761"/>
                </a:lnTo>
                <a:lnTo>
                  <a:pt x="980929" y="0"/>
                </a:lnTo>
                <a:close/>
              </a:path>
            </a:pathLst>
          </a:custGeom>
          <a:solidFill>
            <a:srgbClr val="C475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949813" y="2062236"/>
            <a:ext cx="50385" cy="762"/>
          </a:xfrm>
          <a:custGeom>
            <a:avLst/>
            <a:gdLst/>
            <a:ahLst/>
            <a:cxnLst/>
            <a:rect l="l" t="t" r="r" b="b"/>
            <a:pathLst>
              <a:path w="50292" h="761">
                <a:moveTo>
                  <a:pt x="50292" y="0"/>
                </a:moveTo>
                <a:lnTo>
                  <a:pt x="0" y="761"/>
                </a:lnTo>
              </a:path>
            </a:pathLst>
          </a:custGeom>
          <a:ln w="12954">
            <a:solidFill>
              <a:srgbClr val="B66C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900191" y="2062997"/>
            <a:ext cx="49622" cy="1527"/>
          </a:xfrm>
          <a:custGeom>
            <a:avLst/>
            <a:gdLst/>
            <a:ahLst/>
            <a:cxnLst/>
            <a:rect l="l" t="t" r="r" b="b"/>
            <a:pathLst>
              <a:path w="49530" h="1524">
                <a:moveTo>
                  <a:pt x="49530" y="0"/>
                </a:moveTo>
                <a:lnTo>
                  <a:pt x="0" y="1524"/>
                </a:lnTo>
              </a:path>
            </a:pathLst>
          </a:custGeom>
          <a:ln w="12953">
            <a:solidFill>
              <a:srgbClr val="B56C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850569" y="2064525"/>
            <a:ext cx="49622" cy="2290"/>
          </a:xfrm>
          <a:custGeom>
            <a:avLst/>
            <a:gdLst/>
            <a:ahLst/>
            <a:cxnLst/>
            <a:rect l="l" t="t" r="r" b="b"/>
            <a:pathLst>
              <a:path w="49530" h="2286">
                <a:moveTo>
                  <a:pt x="49530" y="0"/>
                </a:moveTo>
                <a:lnTo>
                  <a:pt x="0" y="2286"/>
                </a:lnTo>
              </a:path>
            </a:pathLst>
          </a:custGeom>
          <a:ln w="12954">
            <a:solidFill>
              <a:srgbClr val="B46C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802474" y="2066815"/>
            <a:ext cx="48095" cy="3817"/>
          </a:xfrm>
          <a:custGeom>
            <a:avLst/>
            <a:gdLst/>
            <a:ahLst/>
            <a:cxnLst/>
            <a:rect l="l" t="t" r="r" b="b"/>
            <a:pathLst>
              <a:path w="48006" h="3810">
                <a:moveTo>
                  <a:pt x="48006" y="0"/>
                </a:moveTo>
                <a:lnTo>
                  <a:pt x="0" y="3810"/>
                </a:lnTo>
              </a:path>
            </a:pathLst>
          </a:custGeom>
          <a:ln w="12954">
            <a:solidFill>
              <a:srgbClr val="B36B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754379" y="2070633"/>
            <a:ext cx="48095" cy="3816"/>
          </a:xfrm>
          <a:custGeom>
            <a:avLst/>
            <a:gdLst/>
            <a:ahLst/>
            <a:cxnLst/>
            <a:rect l="l" t="t" r="r" b="b"/>
            <a:pathLst>
              <a:path w="48006" h="3809">
                <a:moveTo>
                  <a:pt x="48006" y="0"/>
                </a:moveTo>
                <a:lnTo>
                  <a:pt x="0" y="3809"/>
                </a:lnTo>
              </a:path>
            </a:pathLst>
          </a:custGeom>
          <a:ln w="12954">
            <a:solidFill>
              <a:srgbClr val="B26B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707812" y="2074449"/>
            <a:ext cx="46567" cy="5344"/>
          </a:xfrm>
          <a:custGeom>
            <a:avLst/>
            <a:gdLst/>
            <a:ahLst/>
            <a:cxnLst/>
            <a:rect l="l" t="t" r="r" b="b"/>
            <a:pathLst>
              <a:path w="46481" h="5334">
                <a:moveTo>
                  <a:pt x="46481" y="0"/>
                </a:moveTo>
                <a:lnTo>
                  <a:pt x="0" y="5334"/>
                </a:lnTo>
              </a:path>
            </a:pathLst>
          </a:custGeom>
          <a:ln w="12954">
            <a:solidFill>
              <a:srgbClr val="B06A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662770" y="2079794"/>
            <a:ext cx="45040" cy="6106"/>
          </a:xfrm>
          <a:custGeom>
            <a:avLst/>
            <a:gdLst/>
            <a:ahLst/>
            <a:cxnLst/>
            <a:rect l="l" t="t" r="r" b="b"/>
            <a:pathLst>
              <a:path w="44957" h="6095">
                <a:moveTo>
                  <a:pt x="44957" y="0"/>
                </a:moveTo>
                <a:lnTo>
                  <a:pt x="0" y="6095"/>
                </a:lnTo>
              </a:path>
            </a:pathLst>
          </a:custGeom>
          <a:ln w="12954">
            <a:solidFill>
              <a:srgbClr val="AF69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617729" y="2085901"/>
            <a:ext cx="45040" cy="6870"/>
          </a:xfrm>
          <a:custGeom>
            <a:avLst/>
            <a:gdLst/>
            <a:ahLst/>
            <a:cxnLst/>
            <a:rect l="l" t="t" r="r" b="b"/>
            <a:pathLst>
              <a:path w="44957" h="6857">
                <a:moveTo>
                  <a:pt x="44957" y="0"/>
                </a:moveTo>
                <a:lnTo>
                  <a:pt x="0" y="6857"/>
                </a:lnTo>
              </a:path>
            </a:pathLst>
          </a:custGeom>
          <a:ln w="12954">
            <a:solidFill>
              <a:srgbClr val="AE6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574213" y="2092772"/>
            <a:ext cx="43515" cy="7634"/>
          </a:xfrm>
          <a:custGeom>
            <a:avLst/>
            <a:gdLst/>
            <a:ahLst/>
            <a:cxnLst/>
            <a:rect l="l" t="t" r="r" b="b"/>
            <a:pathLst>
              <a:path w="43434" h="7620">
                <a:moveTo>
                  <a:pt x="43434" y="0"/>
                </a:moveTo>
                <a:lnTo>
                  <a:pt x="0" y="7619"/>
                </a:lnTo>
              </a:path>
            </a:pathLst>
          </a:custGeom>
          <a:ln w="12953">
            <a:solidFill>
              <a:srgbClr val="AD68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532226" y="2100406"/>
            <a:ext cx="41987" cy="9160"/>
          </a:xfrm>
          <a:custGeom>
            <a:avLst/>
            <a:gdLst/>
            <a:ahLst/>
            <a:cxnLst/>
            <a:rect l="l" t="t" r="r" b="b"/>
            <a:pathLst>
              <a:path w="41909" h="9143">
                <a:moveTo>
                  <a:pt x="41909" y="0"/>
                </a:moveTo>
                <a:lnTo>
                  <a:pt x="0" y="9143"/>
                </a:lnTo>
              </a:path>
            </a:pathLst>
          </a:custGeom>
          <a:ln w="12954">
            <a:solidFill>
              <a:srgbClr val="AC66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491002" y="2109567"/>
            <a:ext cx="41224" cy="9160"/>
          </a:xfrm>
          <a:custGeom>
            <a:avLst/>
            <a:gdLst/>
            <a:ahLst/>
            <a:cxnLst/>
            <a:rect l="l" t="t" r="r" b="b"/>
            <a:pathLst>
              <a:path w="41148" h="9143">
                <a:moveTo>
                  <a:pt x="41148" y="0"/>
                </a:moveTo>
                <a:lnTo>
                  <a:pt x="0" y="9143"/>
                </a:lnTo>
              </a:path>
            </a:pathLst>
          </a:custGeom>
          <a:ln w="12954">
            <a:solidFill>
              <a:srgbClr val="AD68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450540" y="2118728"/>
            <a:ext cx="40461" cy="9924"/>
          </a:xfrm>
          <a:custGeom>
            <a:avLst/>
            <a:gdLst/>
            <a:ahLst/>
            <a:cxnLst/>
            <a:rect l="l" t="t" r="r" b="b"/>
            <a:pathLst>
              <a:path w="40386" h="9906">
                <a:moveTo>
                  <a:pt x="40386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AE6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412370" y="2128652"/>
            <a:ext cx="38171" cy="10687"/>
          </a:xfrm>
          <a:custGeom>
            <a:avLst/>
            <a:gdLst/>
            <a:ahLst/>
            <a:cxnLst/>
            <a:rect l="l" t="t" r="r" b="b"/>
            <a:pathLst>
              <a:path w="38100" h="10667">
                <a:moveTo>
                  <a:pt x="38100" y="0"/>
                </a:moveTo>
                <a:lnTo>
                  <a:pt x="0" y="10667"/>
                </a:lnTo>
              </a:path>
            </a:pathLst>
          </a:custGeom>
          <a:ln w="12954">
            <a:solidFill>
              <a:srgbClr val="AF69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374963" y="2139340"/>
            <a:ext cx="37406" cy="11451"/>
          </a:xfrm>
          <a:custGeom>
            <a:avLst/>
            <a:gdLst/>
            <a:ahLst/>
            <a:cxnLst/>
            <a:rect l="l" t="t" r="r" b="b"/>
            <a:pathLst>
              <a:path w="37337" h="11430">
                <a:moveTo>
                  <a:pt x="37337" y="0"/>
                </a:moveTo>
                <a:lnTo>
                  <a:pt x="0" y="11430"/>
                </a:lnTo>
              </a:path>
            </a:pathLst>
          </a:custGeom>
          <a:ln w="12953">
            <a:solidFill>
              <a:srgbClr val="B06A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339846" y="2150790"/>
            <a:ext cx="35116" cy="12215"/>
          </a:xfrm>
          <a:custGeom>
            <a:avLst/>
            <a:gdLst/>
            <a:ahLst/>
            <a:cxnLst/>
            <a:rect l="l" t="t" r="r" b="b"/>
            <a:pathLst>
              <a:path w="35051" h="12192">
                <a:moveTo>
                  <a:pt x="35051" y="0"/>
                </a:moveTo>
                <a:lnTo>
                  <a:pt x="0" y="12192"/>
                </a:lnTo>
              </a:path>
            </a:pathLst>
          </a:custGeom>
          <a:ln w="12953">
            <a:solidFill>
              <a:srgbClr val="B36B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305492" y="2163006"/>
            <a:ext cx="34354" cy="12978"/>
          </a:xfrm>
          <a:custGeom>
            <a:avLst/>
            <a:gdLst/>
            <a:ahLst/>
            <a:cxnLst/>
            <a:rect l="l" t="t" r="r" b="b"/>
            <a:pathLst>
              <a:path w="34290" h="12954">
                <a:moveTo>
                  <a:pt x="34290" y="0"/>
                </a:moveTo>
                <a:lnTo>
                  <a:pt x="0" y="12954"/>
                </a:lnTo>
              </a:path>
            </a:pathLst>
          </a:custGeom>
          <a:ln w="12954">
            <a:solidFill>
              <a:srgbClr val="B46C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72666" y="2175984"/>
            <a:ext cx="32826" cy="13740"/>
          </a:xfrm>
          <a:custGeom>
            <a:avLst/>
            <a:gdLst/>
            <a:ahLst/>
            <a:cxnLst/>
            <a:rect l="l" t="t" r="r" b="b"/>
            <a:pathLst>
              <a:path w="32765" h="13715">
                <a:moveTo>
                  <a:pt x="32765" y="0"/>
                </a:moveTo>
                <a:lnTo>
                  <a:pt x="0" y="13716"/>
                </a:lnTo>
              </a:path>
            </a:pathLst>
          </a:custGeom>
          <a:ln w="12954">
            <a:solidFill>
              <a:srgbClr val="B66C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42128" y="2189725"/>
            <a:ext cx="30537" cy="13741"/>
          </a:xfrm>
          <a:custGeom>
            <a:avLst/>
            <a:gdLst/>
            <a:ahLst/>
            <a:cxnLst/>
            <a:rect l="l" t="t" r="r" b="b"/>
            <a:pathLst>
              <a:path w="30480" h="13716">
                <a:moveTo>
                  <a:pt x="30480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B76D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212356" y="2203467"/>
            <a:ext cx="29773" cy="14504"/>
          </a:xfrm>
          <a:custGeom>
            <a:avLst/>
            <a:gdLst/>
            <a:ahLst/>
            <a:cxnLst/>
            <a:rect l="l" t="t" r="r" b="b"/>
            <a:pathLst>
              <a:path w="29718" h="14477">
                <a:moveTo>
                  <a:pt x="29718" y="0"/>
                </a:moveTo>
                <a:lnTo>
                  <a:pt x="0" y="14477"/>
                </a:lnTo>
              </a:path>
            </a:pathLst>
          </a:custGeom>
          <a:ln w="12954">
            <a:solidFill>
              <a:srgbClr val="B86E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85637" y="2217971"/>
            <a:ext cx="26718" cy="15268"/>
          </a:xfrm>
          <a:custGeom>
            <a:avLst/>
            <a:gdLst/>
            <a:ahLst/>
            <a:cxnLst/>
            <a:rect l="l" t="t" r="r" b="b"/>
            <a:pathLst>
              <a:path w="26669" h="15240">
                <a:moveTo>
                  <a:pt x="26669" y="0"/>
                </a:moveTo>
                <a:lnTo>
                  <a:pt x="0" y="15240"/>
                </a:lnTo>
              </a:path>
            </a:pathLst>
          </a:custGeom>
          <a:ln w="12954">
            <a:solidFill>
              <a:srgbClr val="BA6F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159680" y="2233240"/>
            <a:ext cx="25955" cy="16031"/>
          </a:xfrm>
          <a:custGeom>
            <a:avLst/>
            <a:gdLst/>
            <a:ahLst/>
            <a:cxnLst/>
            <a:rect l="l" t="t" r="r" b="b"/>
            <a:pathLst>
              <a:path w="25907" h="16001">
                <a:moveTo>
                  <a:pt x="25907" y="0"/>
                </a:moveTo>
                <a:lnTo>
                  <a:pt x="0" y="16002"/>
                </a:lnTo>
              </a:path>
            </a:pathLst>
          </a:custGeom>
          <a:ln w="12954">
            <a:solidFill>
              <a:srgbClr val="BC70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136014" y="2249271"/>
            <a:ext cx="23666" cy="16031"/>
          </a:xfrm>
          <a:custGeom>
            <a:avLst/>
            <a:gdLst/>
            <a:ahLst/>
            <a:cxnLst/>
            <a:rect l="l" t="t" r="r" b="b"/>
            <a:pathLst>
              <a:path w="23622" h="16001">
                <a:moveTo>
                  <a:pt x="23622" y="0"/>
                </a:moveTo>
                <a:lnTo>
                  <a:pt x="0" y="16002"/>
                </a:lnTo>
              </a:path>
            </a:pathLst>
          </a:custGeom>
          <a:ln w="12954">
            <a:solidFill>
              <a:srgbClr val="BF72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114638" y="2265302"/>
            <a:ext cx="21376" cy="16795"/>
          </a:xfrm>
          <a:custGeom>
            <a:avLst/>
            <a:gdLst/>
            <a:ahLst/>
            <a:cxnLst/>
            <a:rect l="l" t="t" r="r" b="b"/>
            <a:pathLst>
              <a:path w="21336" h="16764">
                <a:moveTo>
                  <a:pt x="21336" y="0"/>
                </a:moveTo>
                <a:lnTo>
                  <a:pt x="0" y="16764"/>
                </a:lnTo>
              </a:path>
            </a:pathLst>
          </a:custGeom>
          <a:ln w="12954">
            <a:solidFill>
              <a:srgbClr val="C273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094790" y="2282099"/>
            <a:ext cx="19848" cy="16794"/>
          </a:xfrm>
          <a:custGeom>
            <a:avLst/>
            <a:gdLst/>
            <a:ahLst/>
            <a:cxnLst/>
            <a:rect l="l" t="t" r="r" b="b"/>
            <a:pathLst>
              <a:path w="19811" h="16763">
                <a:moveTo>
                  <a:pt x="19811" y="0"/>
                </a:moveTo>
                <a:lnTo>
                  <a:pt x="0" y="16763"/>
                </a:lnTo>
              </a:path>
            </a:pathLst>
          </a:custGeom>
          <a:ln w="12954">
            <a:solidFill>
              <a:srgbClr val="C475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077231" y="2298893"/>
            <a:ext cx="17559" cy="17558"/>
          </a:xfrm>
          <a:custGeom>
            <a:avLst/>
            <a:gdLst/>
            <a:ahLst/>
            <a:cxnLst/>
            <a:rect l="l" t="t" r="r" b="b"/>
            <a:pathLst>
              <a:path w="17526" h="17525">
                <a:moveTo>
                  <a:pt x="17526" y="0"/>
                </a:moveTo>
                <a:lnTo>
                  <a:pt x="0" y="17525"/>
                </a:lnTo>
              </a:path>
            </a:pathLst>
          </a:custGeom>
          <a:ln w="12954">
            <a:solidFill>
              <a:srgbClr val="C677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061964" y="2316452"/>
            <a:ext cx="15267" cy="18321"/>
          </a:xfrm>
          <a:custGeom>
            <a:avLst/>
            <a:gdLst/>
            <a:ahLst/>
            <a:cxnLst/>
            <a:rect l="l" t="t" r="r" b="b"/>
            <a:pathLst>
              <a:path w="15239" h="18287">
                <a:moveTo>
                  <a:pt x="15239" y="0"/>
                </a:moveTo>
                <a:lnTo>
                  <a:pt x="0" y="18287"/>
                </a:lnTo>
              </a:path>
            </a:pathLst>
          </a:custGeom>
          <a:ln w="12954">
            <a:solidFill>
              <a:srgbClr val="C87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048222" y="2334774"/>
            <a:ext cx="13741" cy="18321"/>
          </a:xfrm>
          <a:custGeom>
            <a:avLst/>
            <a:gdLst/>
            <a:ahLst/>
            <a:cxnLst/>
            <a:rect l="l" t="t" r="r" b="b"/>
            <a:pathLst>
              <a:path w="13716" h="18287">
                <a:moveTo>
                  <a:pt x="13716" y="0"/>
                </a:moveTo>
                <a:lnTo>
                  <a:pt x="0" y="18287"/>
                </a:lnTo>
              </a:path>
            </a:pathLst>
          </a:custGeom>
          <a:ln w="12954">
            <a:solidFill>
              <a:srgbClr val="CC79C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042878" y="2353096"/>
            <a:ext cx="5343" cy="9160"/>
          </a:xfrm>
          <a:custGeom>
            <a:avLst/>
            <a:gdLst/>
            <a:ahLst/>
            <a:cxnLst/>
            <a:rect l="l" t="t" r="r" b="b"/>
            <a:pathLst>
              <a:path w="5333" h="9143">
                <a:moveTo>
                  <a:pt x="5333" y="0"/>
                </a:moveTo>
                <a:lnTo>
                  <a:pt x="0" y="9143"/>
                </a:lnTo>
              </a:path>
            </a:pathLst>
          </a:custGeom>
          <a:ln w="12954">
            <a:solidFill>
              <a:srgbClr val="CE7A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037534" y="2362256"/>
            <a:ext cx="5343" cy="9160"/>
          </a:xfrm>
          <a:custGeom>
            <a:avLst/>
            <a:gdLst/>
            <a:ahLst/>
            <a:cxnLst/>
            <a:rect l="l" t="t" r="r" b="b"/>
            <a:pathLst>
              <a:path w="5333" h="9143">
                <a:moveTo>
                  <a:pt x="5333" y="0"/>
                </a:moveTo>
                <a:lnTo>
                  <a:pt x="0" y="9144"/>
                </a:lnTo>
              </a:path>
            </a:pathLst>
          </a:custGeom>
          <a:ln w="12954">
            <a:solidFill>
              <a:srgbClr val="CF7B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032953" y="2371418"/>
            <a:ext cx="4580" cy="9924"/>
          </a:xfrm>
          <a:custGeom>
            <a:avLst/>
            <a:gdLst/>
            <a:ahLst/>
            <a:cxnLst/>
            <a:rect l="l" t="t" r="r" b="b"/>
            <a:pathLst>
              <a:path w="4572" h="9906">
                <a:moveTo>
                  <a:pt x="4572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D07C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029136" y="2381341"/>
            <a:ext cx="3817" cy="9160"/>
          </a:xfrm>
          <a:custGeom>
            <a:avLst/>
            <a:gdLst/>
            <a:ahLst/>
            <a:cxnLst/>
            <a:rect l="l" t="t" r="r" b="b"/>
            <a:pathLst>
              <a:path w="3810" h="9143">
                <a:moveTo>
                  <a:pt x="3810" y="0"/>
                </a:moveTo>
                <a:lnTo>
                  <a:pt x="0" y="9144"/>
                </a:lnTo>
              </a:path>
            </a:pathLst>
          </a:custGeom>
          <a:ln w="12954">
            <a:solidFill>
              <a:srgbClr val="D27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025320" y="2390503"/>
            <a:ext cx="3816" cy="9924"/>
          </a:xfrm>
          <a:custGeom>
            <a:avLst/>
            <a:gdLst/>
            <a:ahLst/>
            <a:cxnLst/>
            <a:rect l="l" t="t" r="r" b="b"/>
            <a:pathLst>
              <a:path w="3809" h="9906">
                <a:moveTo>
                  <a:pt x="3809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D27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022265" y="2400426"/>
            <a:ext cx="3054" cy="9924"/>
          </a:xfrm>
          <a:custGeom>
            <a:avLst/>
            <a:gdLst/>
            <a:ahLst/>
            <a:cxnLst/>
            <a:rect l="l" t="t" r="r" b="b"/>
            <a:pathLst>
              <a:path w="3048" h="9906">
                <a:moveTo>
                  <a:pt x="3048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019975" y="2410352"/>
            <a:ext cx="2290" cy="9924"/>
          </a:xfrm>
          <a:custGeom>
            <a:avLst/>
            <a:gdLst/>
            <a:ahLst/>
            <a:cxnLst/>
            <a:rect l="l" t="t" r="r" b="b"/>
            <a:pathLst>
              <a:path w="2286" h="9906">
                <a:moveTo>
                  <a:pt x="2286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018449" y="2420276"/>
            <a:ext cx="1526" cy="9924"/>
          </a:xfrm>
          <a:custGeom>
            <a:avLst/>
            <a:gdLst/>
            <a:ahLst/>
            <a:cxnLst/>
            <a:rect l="l" t="t" r="r" b="b"/>
            <a:pathLst>
              <a:path w="1523" h="9906">
                <a:moveTo>
                  <a:pt x="1523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D47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017685" y="2430201"/>
            <a:ext cx="763" cy="9924"/>
          </a:xfrm>
          <a:custGeom>
            <a:avLst/>
            <a:gdLst/>
            <a:ahLst/>
            <a:cxnLst/>
            <a:rect l="l" t="t" r="r" b="b"/>
            <a:pathLst>
              <a:path w="762" h="9906">
                <a:moveTo>
                  <a:pt x="762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D47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017685" y="2440124"/>
            <a:ext cx="0" cy="9924"/>
          </a:xfrm>
          <a:custGeom>
            <a:avLst/>
            <a:gdLst/>
            <a:ahLst/>
            <a:cxnLst/>
            <a:rect l="l" t="t" r="r" b="b"/>
            <a:pathLst>
              <a:path h="9906">
                <a:moveTo>
                  <a:pt x="0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D57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017685" y="2450049"/>
            <a:ext cx="0" cy="9924"/>
          </a:xfrm>
          <a:custGeom>
            <a:avLst/>
            <a:gdLst/>
            <a:ahLst/>
            <a:cxnLst/>
            <a:rect l="l" t="t" r="r" b="b"/>
            <a:pathLst>
              <a:path h="9906">
                <a:moveTo>
                  <a:pt x="0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D57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017685" y="2459974"/>
            <a:ext cx="763" cy="9924"/>
          </a:xfrm>
          <a:custGeom>
            <a:avLst/>
            <a:gdLst/>
            <a:ahLst/>
            <a:cxnLst/>
            <a:rect l="l" t="t" r="r" b="b"/>
            <a:pathLst>
              <a:path w="762" h="9906">
                <a:moveTo>
                  <a:pt x="0" y="0"/>
                </a:moveTo>
                <a:lnTo>
                  <a:pt x="762" y="9905"/>
                </a:lnTo>
              </a:path>
            </a:pathLst>
          </a:custGeom>
          <a:ln w="12954">
            <a:solidFill>
              <a:srgbClr val="D47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018449" y="2469898"/>
            <a:ext cx="1526" cy="9924"/>
          </a:xfrm>
          <a:custGeom>
            <a:avLst/>
            <a:gdLst/>
            <a:ahLst/>
            <a:cxnLst/>
            <a:rect l="l" t="t" r="r" b="b"/>
            <a:pathLst>
              <a:path w="1523" h="9906">
                <a:moveTo>
                  <a:pt x="0" y="0"/>
                </a:moveTo>
                <a:lnTo>
                  <a:pt x="1523" y="9906"/>
                </a:lnTo>
              </a:path>
            </a:pathLst>
          </a:custGeom>
          <a:ln w="12954">
            <a:solidFill>
              <a:srgbClr val="D47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019975" y="2479821"/>
            <a:ext cx="2290" cy="9924"/>
          </a:xfrm>
          <a:custGeom>
            <a:avLst/>
            <a:gdLst/>
            <a:ahLst/>
            <a:cxnLst/>
            <a:rect l="l" t="t" r="r" b="b"/>
            <a:pathLst>
              <a:path w="2286" h="9906">
                <a:moveTo>
                  <a:pt x="0" y="0"/>
                </a:moveTo>
                <a:lnTo>
                  <a:pt x="2286" y="9906"/>
                </a:lnTo>
              </a:path>
            </a:pathLst>
          </a:custGeom>
          <a:ln w="12954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022265" y="2489747"/>
            <a:ext cx="3054" cy="9160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0" y="0"/>
                </a:moveTo>
                <a:lnTo>
                  <a:pt x="3048" y="9143"/>
                </a:lnTo>
              </a:path>
            </a:pathLst>
          </a:custGeom>
          <a:ln w="12954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025320" y="2498907"/>
            <a:ext cx="3816" cy="9924"/>
          </a:xfrm>
          <a:custGeom>
            <a:avLst/>
            <a:gdLst/>
            <a:ahLst/>
            <a:cxnLst/>
            <a:rect l="l" t="t" r="r" b="b"/>
            <a:pathLst>
              <a:path w="3809" h="9906">
                <a:moveTo>
                  <a:pt x="0" y="0"/>
                </a:moveTo>
                <a:lnTo>
                  <a:pt x="3809" y="9906"/>
                </a:lnTo>
              </a:path>
            </a:pathLst>
          </a:custGeom>
          <a:ln w="12954">
            <a:solidFill>
              <a:srgbClr val="D27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029136" y="2508832"/>
            <a:ext cx="3817" cy="9160"/>
          </a:xfrm>
          <a:custGeom>
            <a:avLst/>
            <a:gdLst/>
            <a:ahLst/>
            <a:cxnLst/>
            <a:rect l="l" t="t" r="r" b="b"/>
            <a:pathLst>
              <a:path w="3810" h="9143">
                <a:moveTo>
                  <a:pt x="0" y="0"/>
                </a:moveTo>
                <a:lnTo>
                  <a:pt x="3810" y="9143"/>
                </a:lnTo>
              </a:path>
            </a:pathLst>
          </a:custGeom>
          <a:ln w="12954">
            <a:solidFill>
              <a:srgbClr val="D27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032953" y="2517992"/>
            <a:ext cx="4580" cy="9924"/>
          </a:xfrm>
          <a:custGeom>
            <a:avLst/>
            <a:gdLst/>
            <a:ahLst/>
            <a:cxnLst/>
            <a:rect l="l" t="t" r="r" b="b"/>
            <a:pathLst>
              <a:path w="4572" h="9906">
                <a:moveTo>
                  <a:pt x="0" y="0"/>
                </a:moveTo>
                <a:lnTo>
                  <a:pt x="4572" y="9906"/>
                </a:lnTo>
              </a:path>
            </a:pathLst>
          </a:custGeom>
          <a:ln w="12954">
            <a:solidFill>
              <a:srgbClr val="D07C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037534" y="2527918"/>
            <a:ext cx="5343" cy="9160"/>
          </a:xfrm>
          <a:custGeom>
            <a:avLst/>
            <a:gdLst/>
            <a:ahLst/>
            <a:cxnLst/>
            <a:rect l="l" t="t" r="r" b="b"/>
            <a:pathLst>
              <a:path w="5333" h="9143">
                <a:moveTo>
                  <a:pt x="0" y="0"/>
                </a:moveTo>
                <a:lnTo>
                  <a:pt x="5333" y="9143"/>
                </a:lnTo>
              </a:path>
            </a:pathLst>
          </a:custGeom>
          <a:ln w="12954">
            <a:solidFill>
              <a:srgbClr val="CF7B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042878" y="2537078"/>
            <a:ext cx="5343" cy="9160"/>
          </a:xfrm>
          <a:custGeom>
            <a:avLst/>
            <a:gdLst/>
            <a:ahLst/>
            <a:cxnLst/>
            <a:rect l="l" t="t" r="r" b="b"/>
            <a:pathLst>
              <a:path w="5333" h="9143">
                <a:moveTo>
                  <a:pt x="0" y="0"/>
                </a:moveTo>
                <a:lnTo>
                  <a:pt x="5333" y="9144"/>
                </a:lnTo>
              </a:path>
            </a:pathLst>
          </a:custGeom>
          <a:ln w="12954">
            <a:solidFill>
              <a:srgbClr val="CE7A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048222" y="2546239"/>
            <a:ext cx="13741" cy="19085"/>
          </a:xfrm>
          <a:custGeom>
            <a:avLst/>
            <a:gdLst/>
            <a:ahLst/>
            <a:cxnLst/>
            <a:rect l="l" t="t" r="r" b="b"/>
            <a:pathLst>
              <a:path w="13716" h="19050">
                <a:moveTo>
                  <a:pt x="0" y="0"/>
                </a:moveTo>
                <a:lnTo>
                  <a:pt x="13716" y="19050"/>
                </a:lnTo>
              </a:path>
            </a:pathLst>
          </a:custGeom>
          <a:ln w="12954">
            <a:solidFill>
              <a:srgbClr val="CC79C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061964" y="2565325"/>
            <a:ext cx="15267" cy="17558"/>
          </a:xfrm>
          <a:custGeom>
            <a:avLst/>
            <a:gdLst/>
            <a:ahLst/>
            <a:cxnLst/>
            <a:rect l="l" t="t" r="r" b="b"/>
            <a:pathLst>
              <a:path w="15239" h="17525">
                <a:moveTo>
                  <a:pt x="0" y="0"/>
                </a:moveTo>
                <a:lnTo>
                  <a:pt x="15239" y="17525"/>
                </a:lnTo>
              </a:path>
            </a:pathLst>
          </a:custGeom>
          <a:ln w="12954">
            <a:solidFill>
              <a:srgbClr val="C87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077231" y="2582883"/>
            <a:ext cx="17559" cy="17558"/>
          </a:xfrm>
          <a:custGeom>
            <a:avLst/>
            <a:gdLst/>
            <a:ahLst/>
            <a:cxnLst/>
            <a:rect l="l" t="t" r="r" b="b"/>
            <a:pathLst>
              <a:path w="17526" h="17525">
                <a:moveTo>
                  <a:pt x="0" y="0"/>
                </a:moveTo>
                <a:lnTo>
                  <a:pt x="17526" y="17525"/>
                </a:lnTo>
              </a:path>
            </a:pathLst>
          </a:custGeom>
          <a:ln w="12953">
            <a:solidFill>
              <a:srgbClr val="C677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094790" y="2600442"/>
            <a:ext cx="19848" cy="17558"/>
          </a:xfrm>
          <a:custGeom>
            <a:avLst/>
            <a:gdLst/>
            <a:ahLst/>
            <a:cxnLst/>
            <a:rect l="l" t="t" r="r" b="b"/>
            <a:pathLst>
              <a:path w="19811" h="17525">
                <a:moveTo>
                  <a:pt x="0" y="0"/>
                </a:moveTo>
                <a:lnTo>
                  <a:pt x="19811" y="17525"/>
                </a:lnTo>
              </a:path>
            </a:pathLst>
          </a:custGeom>
          <a:ln w="12954">
            <a:solidFill>
              <a:srgbClr val="C475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114638" y="2618000"/>
            <a:ext cx="21376" cy="16032"/>
          </a:xfrm>
          <a:custGeom>
            <a:avLst/>
            <a:gdLst/>
            <a:ahLst/>
            <a:cxnLst/>
            <a:rect l="l" t="t" r="r" b="b"/>
            <a:pathLst>
              <a:path w="21336" h="16002">
                <a:moveTo>
                  <a:pt x="0" y="0"/>
                </a:moveTo>
                <a:lnTo>
                  <a:pt x="21336" y="16002"/>
                </a:lnTo>
              </a:path>
            </a:pathLst>
          </a:custGeom>
          <a:ln w="12954">
            <a:solidFill>
              <a:srgbClr val="C273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136014" y="2634032"/>
            <a:ext cx="23666" cy="16794"/>
          </a:xfrm>
          <a:custGeom>
            <a:avLst/>
            <a:gdLst/>
            <a:ahLst/>
            <a:cxnLst/>
            <a:rect l="l" t="t" r="r" b="b"/>
            <a:pathLst>
              <a:path w="23622" h="16763">
                <a:moveTo>
                  <a:pt x="0" y="0"/>
                </a:moveTo>
                <a:lnTo>
                  <a:pt x="23622" y="16764"/>
                </a:lnTo>
              </a:path>
            </a:pathLst>
          </a:custGeom>
          <a:ln w="12954">
            <a:solidFill>
              <a:srgbClr val="BF72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159680" y="2650828"/>
            <a:ext cx="25955" cy="15267"/>
          </a:xfrm>
          <a:custGeom>
            <a:avLst/>
            <a:gdLst/>
            <a:ahLst/>
            <a:cxnLst/>
            <a:rect l="l" t="t" r="r" b="b"/>
            <a:pathLst>
              <a:path w="25907" h="15239">
                <a:moveTo>
                  <a:pt x="0" y="0"/>
                </a:moveTo>
                <a:lnTo>
                  <a:pt x="25907" y="15239"/>
                </a:lnTo>
              </a:path>
            </a:pathLst>
          </a:custGeom>
          <a:ln w="12954">
            <a:solidFill>
              <a:srgbClr val="BC70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185637" y="2666094"/>
            <a:ext cx="26718" cy="15268"/>
          </a:xfrm>
          <a:custGeom>
            <a:avLst/>
            <a:gdLst/>
            <a:ahLst/>
            <a:cxnLst/>
            <a:rect l="l" t="t" r="r" b="b"/>
            <a:pathLst>
              <a:path w="26669" h="15240">
                <a:moveTo>
                  <a:pt x="0" y="0"/>
                </a:moveTo>
                <a:lnTo>
                  <a:pt x="26669" y="15240"/>
                </a:lnTo>
              </a:path>
            </a:pathLst>
          </a:custGeom>
          <a:ln w="12954">
            <a:solidFill>
              <a:srgbClr val="BA6F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212356" y="2681364"/>
            <a:ext cx="29773" cy="14504"/>
          </a:xfrm>
          <a:custGeom>
            <a:avLst/>
            <a:gdLst/>
            <a:ahLst/>
            <a:cxnLst/>
            <a:rect l="l" t="t" r="r" b="b"/>
            <a:pathLst>
              <a:path w="29718" h="14477">
                <a:moveTo>
                  <a:pt x="0" y="0"/>
                </a:moveTo>
                <a:lnTo>
                  <a:pt x="29718" y="14477"/>
                </a:lnTo>
              </a:path>
            </a:pathLst>
          </a:custGeom>
          <a:ln w="12954">
            <a:solidFill>
              <a:srgbClr val="B86E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242128" y="2695868"/>
            <a:ext cx="30537" cy="14505"/>
          </a:xfrm>
          <a:custGeom>
            <a:avLst/>
            <a:gdLst/>
            <a:ahLst/>
            <a:cxnLst/>
            <a:rect l="l" t="t" r="r" b="b"/>
            <a:pathLst>
              <a:path w="30480" h="14478">
                <a:moveTo>
                  <a:pt x="0" y="0"/>
                </a:moveTo>
                <a:lnTo>
                  <a:pt x="30480" y="14478"/>
                </a:lnTo>
              </a:path>
            </a:pathLst>
          </a:custGeom>
          <a:ln w="12954">
            <a:solidFill>
              <a:srgbClr val="B76D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272666" y="2710374"/>
            <a:ext cx="32826" cy="12977"/>
          </a:xfrm>
          <a:custGeom>
            <a:avLst/>
            <a:gdLst/>
            <a:ahLst/>
            <a:cxnLst/>
            <a:rect l="l" t="t" r="r" b="b"/>
            <a:pathLst>
              <a:path w="32765" h="12953">
                <a:moveTo>
                  <a:pt x="0" y="0"/>
                </a:moveTo>
                <a:lnTo>
                  <a:pt x="32765" y="12954"/>
                </a:lnTo>
              </a:path>
            </a:pathLst>
          </a:custGeom>
          <a:ln w="12954">
            <a:solidFill>
              <a:srgbClr val="B66C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305492" y="2723350"/>
            <a:ext cx="34354" cy="12978"/>
          </a:xfrm>
          <a:custGeom>
            <a:avLst/>
            <a:gdLst/>
            <a:ahLst/>
            <a:cxnLst/>
            <a:rect l="l" t="t" r="r" b="b"/>
            <a:pathLst>
              <a:path w="34290" h="12954">
                <a:moveTo>
                  <a:pt x="0" y="0"/>
                </a:moveTo>
                <a:lnTo>
                  <a:pt x="34290" y="12954"/>
                </a:lnTo>
              </a:path>
            </a:pathLst>
          </a:custGeom>
          <a:ln w="12954">
            <a:solidFill>
              <a:srgbClr val="B46C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339846" y="2736329"/>
            <a:ext cx="35116" cy="12215"/>
          </a:xfrm>
          <a:custGeom>
            <a:avLst/>
            <a:gdLst/>
            <a:ahLst/>
            <a:cxnLst/>
            <a:rect l="l" t="t" r="r" b="b"/>
            <a:pathLst>
              <a:path w="35051" h="12192">
                <a:moveTo>
                  <a:pt x="0" y="0"/>
                </a:moveTo>
                <a:lnTo>
                  <a:pt x="35051" y="12192"/>
                </a:lnTo>
              </a:path>
            </a:pathLst>
          </a:custGeom>
          <a:ln w="12953">
            <a:solidFill>
              <a:srgbClr val="B36B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374963" y="2748544"/>
            <a:ext cx="37406" cy="11450"/>
          </a:xfrm>
          <a:custGeom>
            <a:avLst/>
            <a:gdLst/>
            <a:ahLst/>
            <a:cxnLst/>
            <a:rect l="l" t="t" r="r" b="b"/>
            <a:pathLst>
              <a:path w="37337" h="11429">
                <a:moveTo>
                  <a:pt x="0" y="0"/>
                </a:moveTo>
                <a:lnTo>
                  <a:pt x="37337" y="11430"/>
                </a:lnTo>
              </a:path>
            </a:pathLst>
          </a:custGeom>
          <a:ln w="12953">
            <a:solidFill>
              <a:srgbClr val="B06A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412370" y="2759994"/>
            <a:ext cx="38171" cy="10688"/>
          </a:xfrm>
          <a:custGeom>
            <a:avLst/>
            <a:gdLst/>
            <a:ahLst/>
            <a:cxnLst/>
            <a:rect l="l" t="t" r="r" b="b"/>
            <a:pathLst>
              <a:path w="38100" h="10668">
                <a:moveTo>
                  <a:pt x="0" y="0"/>
                </a:moveTo>
                <a:lnTo>
                  <a:pt x="38100" y="10668"/>
                </a:lnTo>
              </a:path>
            </a:pathLst>
          </a:custGeom>
          <a:ln w="12954">
            <a:solidFill>
              <a:srgbClr val="AF69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450540" y="2770683"/>
            <a:ext cx="40461" cy="10688"/>
          </a:xfrm>
          <a:custGeom>
            <a:avLst/>
            <a:gdLst/>
            <a:ahLst/>
            <a:cxnLst/>
            <a:rect l="l" t="t" r="r" b="b"/>
            <a:pathLst>
              <a:path w="40386" h="10668">
                <a:moveTo>
                  <a:pt x="0" y="0"/>
                </a:moveTo>
                <a:lnTo>
                  <a:pt x="40386" y="10668"/>
                </a:lnTo>
              </a:path>
            </a:pathLst>
          </a:custGeom>
          <a:ln w="12954">
            <a:solidFill>
              <a:srgbClr val="AE6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491002" y="2781371"/>
            <a:ext cx="41224" cy="9160"/>
          </a:xfrm>
          <a:custGeom>
            <a:avLst/>
            <a:gdLst/>
            <a:ahLst/>
            <a:cxnLst/>
            <a:rect l="l" t="t" r="r" b="b"/>
            <a:pathLst>
              <a:path w="41148" h="9143">
                <a:moveTo>
                  <a:pt x="0" y="0"/>
                </a:moveTo>
                <a:lnTo>
                  <a:pt x="41148" y="9143"/>
                </a:lnTo>
              </a:path>
            </a:pathLst>
          </a:custGeom>
          <a:ln w="12954">
            <a:solidFill>
              <a:srgbClr val="AD68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532226" y="2790532"/>
            <a:ext cx="41987" cy="8397"/>
          </a:xfrm>
          <a:custGeom>
            <a:avLst/>
            <a:gdLst/>
            <a:ahLst/>
            <a:cxnLst/>
            <a:rect l="l" t="t" r="r" b="b"/>
            <a:pathLst>
              <a:path w="41909" h="8381">
                <a:moveTo>
                  <a:pt x="0" y="0"/>
                </a:moveTo>
                <a:lnTo>
                  <a:pt x="41909" y="8381"/>
                </a:lnTo>
              </a:path>
            </a:pathLst>
          </a:custGeom>
          <a:ln w="12954">
            <a:solidFill>
              <a:srgbClr val="AC66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574213" y="2798929"/>
            <a:ext cx="43515" cy="7634"/>
          </a:xfrm>
          <a:custGeom>
            <a:avLst/>
            <a:gdLst/>
            <a:ahLst/>
            <a:cxnLst/>
            <a:rect l="l" t="t" r="r" b="b"/>
            <a:pathLst>
              <a:path w="43434" h="7620">
                <a:moveTo>
                  <a:pt x="0" y="0"/>
                </a:moveTo>
                <a:lnTo>
                  <a:pt x="43434" y="7619"/>
                </a:lnTo>
              </a:path>
            </a:pathLst>
          </a:custGeom>
          <a:ln w="12953">
            <a:solidFill>
              <a:srgbClr val="AD68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617729" y="2806564"/>
            <a:ext cx="45040" cy="6870"/>
          </a:xfrm>
          <a:custGeom>
            <a:avLst/>
            <a:gdLst/>
            <a:ahLst/>
            <a:cxnLst/>
            <a:rect l="l" t="t" r="r" b="b"/>
            <a:pathLst>
              <a:path w="44957" h="6857">
                <a:moveTo>
                  <a:pt x="0" y="0"/>
                </a:moveTo>
                <a:lnTo>
                  <a:pt x="44957" y="6857"/>
                </a:lnTo>
              </a:path>
            </a:pathLst>
          </a:custGeom>
          <a:ln w="12954">
            <a:solidFill>
              <a:srgbClr val="AE69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662770" y="2813435"/>
            <a:ext cx="45040" cy="6106"/>
          </a:xfrm>
          <a:custGeom>
            <a:avLst/>
            <a:gdLst/>
            <a:ahLst/>
            <a:cxnLst/>
            <a:rect l="l" t="t" r="r" b="b"/>
            <a:pathLst>
              <a:path w="44957" h="6095">
                <a:moveTo>
                  <a:pt x="0" y="0"/>
                </a:moveTo>
                <a:lnTo>
                  <a:pt x="44957" y="6095"/>
                </a:lnTo>
              </a:path>
            </a:pathLst>
          </a:custGeom>
          <a:ln w="12954">
            <a:solidFill>
              <a:srgbClr val="AF69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707812" y="2819541"/>
            <a:ext cx="46567" cy="5344"/>
          </a:xfrm>
          <a:custGeom>
            <a:avLst/>
            <a:gdLst/>
            <a:ahLst/>
            <a:cxnLst/>
            <a:rect l="l" t="t" r="r" b="b"/>
            <a:pathLst>
              <a:path w="46481" h="5334">
                <a:moveTo>
                  <a:pt x="0" y="0"/>
                </a:moveTo>
                <a:lnTo>
                  <a:pt x="46481" y="5333"/>
                </a:lnTo>
              </a:path>
            </a:pathLst>
          </a:custGeom>
          <a:ln w="12954">
            <a:solidFill>
              <a:srgbClr val="B06A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754379" y="2824886"/>
            <a:ext cx="48095" cy="4579"/>
          </a:xfrm>
          <a:custGeom>
            <a:avLst/>
            <a:gdLst/>
            <a:ahLst/>
            <a:cxnLst/>
            <a:rect l="l" t="t" r="r" b="b"/>
            <a:pathLst>
              <a:path w="48006" h="4571">
                <a:moveTo>
                  <a:pt x="0" y="0"/>
                </a:moveTo>
                <a:lnTo>
                  <a:pt x="48006" y="4572"/>
                </a:lnTo>
              </a:path>
            </a:pathLst>
          </a:custGeom>
          <a:ln w="12954">
            <a:solidFill>
              <a:srgbClr val="B26B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802474" y="2829466"/>
            <a:ext cx="48095" cy="3054"/>
          </a:xfrm>
          <a:custGeom>
            <a:avLst/>
            <a:gdLst/>
            <a:ahLst/>
            <a:cxnLst/>
            <a:rect l="l" t="t" r="r" b="b"/>
            <a:pathLst>
              <a:path w="48006" h="3048">
                <a:moveTo>
                  <a:pt x="0" y="0"/>
                </a:moveTo>
                <a:lnTo>
                  <a:pt x="48006" y="3048"/>
                </a:lnTo>
              </a:path>
            </a:pathLst>
          </a:custGeom>
          <a:ln w="12954">
            <a:solidFill>
              <a:srgbClr val="B36B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850569" y="2832520"/>
            <a:ext cx="49622" cy="2290"/>
          </a:xfrm>
          <a:custGeom>
            <a:avLst/>
            <a:gdLst/>
            <a:ahLst/>
            <a:cxnLst/>
            <a:rect l="l" t="t" r="r" b="b"/>
            <a:pathLst>
              <a:path w="49530" h="2286">
                <a:moveTo>
                  <a:pt x="0" y="0"/>
                </a:moveTo>
                <a:lnTo>
                  <a:pt x="49530" y="2286"/>
                </a:lnTo>
              </a:path>
            </a:pathLst>
          </a:custGeom>
          <a:ln w="12954">
            <a:solidFill>
              <a:srgbClr val="B46C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900191" y="2834810"/>
            <a:ext cx="49622" cy="1526"/>
          </a:xfrm>
          <a:custGeom>
            <a:avLst/>
            <a:gdLst/>
            <a:ahLst/>
            <a:cxnLst/>
            <a:rect l="l" t="t" r="r" b="b"/>
            <a:pathLst>
              <a:path w="49530" h="1523">
                <a:moveTo>
                  <a:pt x="0" y="0"/>
                </a:moveTo>
                <a:lnTo>
                  <a:pt x="49530" y="1523"/>
                </a:lnTo>
              </a:path>
            </a:pathLst>
          </a:custGeom>
          <a:ln w="12954">
            <a:solidFill>
              <a:srgbClr val="B56C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949813" y="2836336"/>
            <a:ext cx="50385" cy="763"/>
          </a:xfrm>
          <a:custGeom>
            <a:avLst/>
            <a:gdLst/>
            <a:ahLst/>
            <a:cxnLst/>
            <a:rect l="l" t="t" r="r" b="b"/>
            <a:pathLst>
              <a:path w="50292" h="762">
                <a:moveTo>
                  <a:pt x="0" y="0"/>
                </a:moveTo>
                <a:lnTo>
                  <a:pt x="50292" y="762"/>
                </a:lnTo>
              </a:path>
            </a:pathLst>
          </a:custGeom>
          <a:ln w="12954">
            <a:solidFill>
              <a:srgbClr val="B66C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000199" y="2836336"/>
            <a:ext cx="50384" cy="763"/>
          </a:xfrm>
          <a:custGeom>
            <a:avLst/>
            <a:gdLst/>
            <a:ahLst/>
            <a:cxnLst/>
            <a:rect l="l" t="t" r="r" b="b"/>
            <a:pathLst>
              <a:path w="50291" h="762">
                <a:moveTo>
                  <a:pt x="0" y="762"/>
                </a:moveTo>
                <a:lnTo>
                  <a:pt x="50291" y="0"/>
                </a:lnTo>
              </a:path>
            </a:pathLst>
          </a:custGeom>
          <a:ln w="12954">
            <a:solidFill>
              <a:srgbClr val="B76D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050584" y="2834810"/>
            <a:ext cx="50385" cy="1526"/>
          </a:xfrm>
          <a:custGeom>
            <a:avLst/>
            <a:gdLst/>
            <a:ahLst/>
            <a:cxnLst/>
            <a:rect l="l" t="t" r="r" b="b"/>
            <a:pathLst>
              <a:path w="50292" h="1523">
                <a:moveTo>
                  <a:pt x="0" y="1523"/>
                </a:moveTo>
                <a:lnTo>
                  <a:pt x="50292" y="0"/>
                </a:lnTo>
              </a:path>
            </a:pathLst>
          </a:custGeom>
          <a:ln w="12954">
            <a:solidFill>
              <a:srgbClr val="B86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100969" y="2832520"/>
            <a:ext cx="48858" cy="2290"/>
          </a:xfrm>
          <a:custGeom>
            <a:avLst/>
            <a:gdLst/>
            <a:ahLst/>
            <a:cxnLst/>
            <a:rect l="l" t="t" r="r" b="b"/>
            <a:pathLst>
              <a:path w="48768" h="2286">
                <a:moveTo>
                  <a:pt x="0" y="2286"/>
                </a:moveTo>
                <a:lnTo>
                  <a:pt x="48768" y="0"/>
                </a:lnTo>
              </a:path>
            </a:pathLst>
          </a:custGeom>
          <a:ln w="12954">
            <a:solidFill>
              <a:srgbClr val="B86E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149828" y="2829466"/>
            <a:ext cx="48858" cy="3054"/>
          </a:xfrm>
          <a:custGeom>
            <a:avLst/>
            <a:gdLst/>
            <a:ahLst/>
            <a:cxnLst/>
            <a:rect l="l" t="t" r="r" b="b"/>
            <a:pathLst>
              <a:path w="48768" h="3048">
                <a:moveTo>
                  <a:pt x="0" y="3048"/>
                </a:moveTo>
                <a:lnTo>
                  <a:pt x="48768" y="0"/>
                </a:lnTo>
              </a:path>
            </a:pathLst>
          </a:custGeom>
          <a:ln w="12954">
            <a:solidFill>
              <a:srgbClr val="B96F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198686" y="2824886"/>
            <a:ext cx="47331" cy="4579"/>
          </a:xfrm>
          <a:custGeom>
            <a:avLst/>
            <a:gdLst/>
            <a:ahLst/>
            <a:cxnLst/>
            <a:rect l="l" t="t" r="r" b="b"/>
            <a:pathLst>
              <a:path w="47243" h="4571">
                <a:moveTo>
                  <a:pt x="0" y="4571"/>
                </a:moveTo>
                <a:lnTo>
                  <a:pt x="47243" y="0"/>
                </a:lnTo>
              </a:path>
            </a:pathLst>
          </a:custGeom>
          <a:ln w="12954">
            <a:solidFill>
              <a:srgbClr val="BA6F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246018" y="2819540"/>
            <a:ext cx="46567" cy="5344"/>
          </a:xfrm>
          <a:custGeom>
            <a:avLst/>
            <a:gdLst/>
            <a:ahLst/>
            <a:cxnLst/>
            <a:rect l="l" t="t" r="r" b="b"/>
            <a:pathLst>
              <a:path w="46481" h="5334">
                <a:moveTo>
                  <a:pt x="0" y="5334"/>
                </a:moveTo>
                <a:lnTo>
                  <a:pt x="46481" y="0"/>
                </a:lnTo>
              </a:path>
            </a:pathLst>
          </a:custGeom>
          <a:ln w="12954">
            <a:solidFill>
              <a:srgbClr val="BB70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292586" y="2813435"/>
            <a:ext cx="45804" cy="6106"/>
          </a:xfrm>
          <a:custGeom>
            <a:avLst/>
            <a:gdLst/>
            <a:ahLst/>
            <a:cxnLst/>
            <a:rect l="l" t="t" r="r" b="b"/>
            <a:pathLst>
              <a:path w="45719" h="6095">
                <a:moveTo>
                  <a:pt x="0" y="6095"/>
                </a:moveTo>
                <a:lnTo>
                  <a:pt x="45719" y="0"/>
                </a:lnTo>
              </a:path>
            </a:pathLst>
          </a:custGeom>
          <a:ln w="12954">
            <a:solidFill>
              <a:srgbClr val="BD71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338391" y="2806564"/>
            <a:ext cx="44278" cy="6870"/>
          </a:xfrm>
          <a:custGeom>
            <a:avLst/>
            <a:gdLst/>
            <a:ahLst/>
            <a:cxnLst/>
            <a:rect l="l" t="t" r="r" b="b"/>
            <a:pathLst>
              <a:path w="44196" h="6857">
                <a:moveTo>
                  <a:pt x="0" y="6857"/>
                </a:moveTo>
                <a:lnTo>
                  <a:pt x="44196" y="0"/>
                </a:lnTo>
              </a:path>
            </a:pathLst>
          </a:custGeom>
          <a:ln w="12953">
            <a:solidFill>
              <a:srgbClr val="BF7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382669" y="2798928"/>
            <a:ext cx="43514" cy="7634"/>
          </a:xfrm>
          <a:custGeom>
            <a:avLst/>
            <a:gdLst/>
            <a:ahLst/>
            <a:cxnLst/>
            <a:rect l="l" t="t" r="r" b="b"/>
            <a:pathLst>
              <a:path w="43433" h="7620">
                <a:moveTo>
                  <a:pt x="0" y="7620"/>
                </a:moveTo>
                <a:lnTo>
                  <a:pt x="43433" y="0"/>
                </a:lnTo>
              </a:path>
            </a:pathLst>
          </a:custGeom>
          <a:ln w="12954">
            <a:solidFill>
              <a:srgbClr val="C072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426183" y="2790531"/>
            <a:ext cx="42751" cy="8397"/>
          </a:xfrm>
          <a:custGeom>
            <a:avLst/>
            <a:gdLst/>
            <a:ahLst/>
            <a:cxnLst/>
            <a:rect l="l" t="t" r="r" b="b"/>
            <a:pathLst>
              <a:path w="42672" h="8381">
                <a:moveTo>
                  <a:pt x="0" y="8382"/>
                </a:moveTo>
                <a:lnTo>
                  <a:pt x="42672" y="0"/>
                </a:lnTo>
              </a:path>
            </a:pathLst>
          </a:custGeom>
          <a:ln w="12954">
            <a:solidFill>
              <a:srgbClr val="C173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468935" y="2781370"/>
            <a:ext cx="41223" cy="9160"/>
          </a:xfrm>
          <a:custGeom>
            <a:avLst/>
            <a:gdLst/>
            <a:ahLst/>
            <a:cxnLst/>
            <a:rect l="l" t="t" r="r" b="b"/>
            <a:pathLst>
              <a:path w="41147" h="9143">
                <a:moveTo>
                  <a:pt x="0" y="9143"/>
                </a:moveTo>
                <a:lnTo>
                  <a:pt x="41147" y="0"/>
                </a:lnTo>
              </a:path>
            </a:pathLst>
          </a:custGeom>
          <a:ln w="12954">
            <a:solidFill>
              <a:srgbClr val="C273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510159" y="2770683"/>
            <a:ext cx="39698" cy="10688"/>
          </a:xfrm>
          <a:custGeom>
            <a:avLst/>
            <a:gdLst/>
            <a:ahLst/>
            <a:cxnLst/>
            <a:rect l="l" t="t" r="r" b="b"/>
            <a:pathLst>
              <a:path w="39624" h="10668">
                <a:moveTo>
                  <a:pt x="0" y="10667"/>
                </a:moveTo>
                <a:lnTo>
                  <a:pt x="39624" y="0"/>
                </a:lnTo>
              </a:path>
            </a:pathLst>
          </a:custGeom>
          <a:ln w="12954">
            <a:solidFill>
              <a:srgbClr val="C37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549857" y="2759994"/>
            <a:ext cx="38933" cy="10688"/>
          </a:xfrm>
          <a:custGeom>
            <a:avLst/>
            <a:gdLst/>
            <a:ahLst/>
            <a:cxnLst/>
            <a:rect l="l" t="t" r="r" b="b"/>
            <a:pathLst>
              <a:path w="38861" h="10668">
                <a:moveTo>
                  <a:pt x="0" y="10668"/>
                </a:moveTo>
                <a:lnTo>
                  <a:pt x="38861" y="0"/>
                </a:lnTo>
              </a:path>
            </a:pathLst>
          </a:custGeom>
          <a:ln w="12954">
            <a:solidFill>
              <a:srgbClr val="C576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588790" y="2748544"/>
            <a:ext cx="36644" cy="11450"/>
          </a:xfrm>
          <a:custGeom>
            <a:avLst/>
            <a:gdLst/>
            <a:ahLst/>
            <a:cxnLst/>
            <a:rect l="l" t="t" r="r" b="b"/>
            <a:pathLst>
              <a:path w="36576" h="11429">
                <a:moveTo>
                  <a:pt x="0" y="11429"/>
                </a:moveTo>
                <a:lnTo>
                  <a:pt x="36576" y="0"/>
                </a:lnTo>
              </a:path>
            </a:pathLst>
          </a:custGeom>
          <a:ln w="12953">
            <a:solidFill>
              <a:srgbClr val="C577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625435" y="2736328"/>
            <a:ext cx="35879" cy="12215"/>
          </a:xfrm>
          <a:custGeom>
            <a:avLst/>
            <a:gdLst/>
            <a:ahLst/>
            <a:cxnLst/>
            <a:rect l="l" t="t" r="r" b="b"/>
            <a:pathLst>
              <a:path w="35813" h="12192">
                <a:moveTo>
                  <a:pt x="0" y="12192"/>
                </a:moveTo>
                <a:lnTo>
                  <a:pt x="35813" y="0"/>
                </a:lnTo>
              </a:path>
            </a:pathLst>
          </a:custGeom>
          <a:ln w="12954">
            <a:solidFill>
              <a:srgbClr val="C677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661315" y="2723350"/>
            <a:ext cx="34353" cy="12978"/>
          </a:xfrm>
          <a:custGeom>
            <a:avLst/>
            <a:gdLst/>
            <a:ahLst/>
            <a:cxnLst/>
            <a:rect l="l" t="t" r="r" b="b"/>
            <a:pathLst>
              <a:path w="34289" h="12954">
                <a:moveTo>
                  <a:pt x="0" y="12954"/>
                </a:moveTo>
                <a:lnTo>
                  <a:pt x="34289" y="0"/>
                </a:lnTo>
              </a:path>
            </a:pathLst>
          </a:custGeom>
          <a:ln w="12954">
            <a:solidFill>
              <a:srgbClr val="C87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695669" y="2710374"/>
            <a:ext cx="32062" cy="12977"/>
          </a:xfrm>
          <a:custGeom>
            <a:avLst/>
            <a:gdLst/>
            <a:ahLst/>
            <a:cxnLst/>
            <a:rect l="l" t="t" r="r" b="b"/>
            <a:pathLst>
              <a:path w="32003" h="12953">
                <a:moveTo>
                  <a:pt x="0" y="12953"/>
                </a:moveTo>
                <a:lnTo>
                  <a:pt x="32003" y="0"/>
                </a:lnTo>
              </a:path>
            </a:pathLst>
          </a:custGeom>
          <a:ln w="12954">
            <a:solidFill>
              <a:srgbClr val="C97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727732" y="2695868"/>
            <a:ext cx="31300" cy="14505"/>
          </a:xfrm>
          <a:custGeom>
            <a:avLst/>
            <a:gdLst/>
            <a:ahLst/>
            <a:cxnLst/>
            <a:rect l="l" t="t" r="r" b="b"/>
            <a:pathLst>
              <a:path w="31242" h="14478">
                <a:moveTo>
                  <a:pt x="0" y="14477"/>
                </a:moveTo>
                <a:lnTo>
                  <a:pt x="31242" y="0"/>
                </a:lnTo>
              </a:path>
            </a:pathLst>
          </a:custGeom>
          <a:ln w="12954">
            <a:solidFill>
              <a:srgbClr val="CC79C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759032" y="2681364"/>
            <a:ext cx="29009" cy="14504"/>
          </a:xfrm>
          <a:custGeom>
            <a:avLst/>
            <a:gdLst/>
            <a:ahLst/>
            <a:cxnLst/>
            <a:rect l="l" t="t" r="r" b="b"/>
            <a:pathLst>
              <a:path w="28955" h="14477">
                <a:moveTo>
                  <a:pt x="0" y="14477"/>
                </a:moveTo>
                <a:lnTo>
                  <a:pt x="28955" y="0"/>
                </a:lnTo>
              </a:path>
            </a:pathLst>
          </a:custGeom>
          <a:ln w="12954">
            <a:solidFill>
              <a:srgbClr val="CE7A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788041" y="2666094"/>
            <a:ext cx="27483" cy="15268"/>
          </a:xfrm>
          <a:custGeom>
            <a:avLst/>
            <a:gdLst/>
            <a:ahLst/>
            <a:cxnLst/>
            <a:rect l="l" t="t" r="r" b="b"/>
            <a:pathLst>
              <a:path w="27432" h="15240">
                <a:moveTo>
                  <a:pt x="0" y="15240"/>
                </a:moveTo>
                <a:lnTo>
                  <a:pt x="27432" y="0"/>
                </a:lnTo>
              </a:path>
            </a:pathLst>
          </a:custGeom>
          <a:ln w="12954">
            <a:solidFill>
              <a:srgbClr val="D07B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815525" y="2650827"/>
            <a:ext cx="25192" cy="15267"/>
          </a:xfrm>
          <a:custGeom>
            <a:avLst/>
            <a:gdLst/>
            <a:ahLst/>
            <a:cxnLst/>
            <a:rect l="l" t="t" r="r" b="b"/>
            <a:pathLst>
              <a:path w="25145" h="15239">
                <a:moveTo>
                  <a:pt x="0" y="15239"/>
                </a:moveTo>
                <a:lnTo>
                  <a:pt x="25145" y="0"/>
                </a:lnTo>
              </a:path>
            </a:pathLst>
          </a:custGeom>
          <a:ln w="12954">
            <a:solidFill>
              <a:srgbClr val="D27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840717" y="2634032"/>
            <a:ext cx="23666" cy="16794"/>
          </a:xfrm>
          <a:custGeom>
            <a:avLst/>
            <a:gdLst/>
            <a:ahLst/>
            <a:cxnLst/>
            <a:rect l="l" t="t" r="r" b="b"/>
            <a:pathLst>
              <a:path w="23622" h="16763">
                <a:moveTo>
                  <a:pt x="0" y="16763"/>
                </a:moveTo>
                <a:lnTo>
                  <a:pt x="23622" y="0"/>
                </a:lnTo>
              </a:path>
            </a:pathLst>
          </a:custGeom>
          <a:ln w="12954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864383" y="2618000"/>
            <a:ext cx="22139" cy="16032"/>
          </a:xfrm>
          <a:custGeom>
            <a:avLst/>
            <a:gdLst/>
            <a:ahLst/>
            <a:cxnLst/>
            <a:rect l="l" t="t" r="r" b="b"/>
            <a:pathLst>
              <a:path w="22098" h="16002">
                <a:moveTo>
                  <a:pt x="0" y="16001"/>
                </a:moveTo>
                <a:lnTo>
                  <a:pt x="22098" y="0"/>
                </a:lnTo>
              </a:path>
            </a:pathLst>
          </a:custGeom>
          <a:ln w="12954">
            <a:solidFill>
              <a:srgbClr val="D57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886522" y="2600442"/>
            <a:ext cx="19849" cy="17558"/>
          </a:xfrm>
          <a:custGeom>
            <a:avLst/>
            <a:gdLst/>
            <a:ahLst/>
            <a:cxnLst/>
            <a:rect l="l" t="t" r="r" b="b"/>
            <a:pathLst>
              <a:path w="19812" h="17525">
                <a:moveTo>
                  <a:pt x="0" y="17525"/>
                </a:moveTo>
                <a:lnTo>
                  <a:pt x="19812" y="0"/>
                </a:lnTo>
              </a:path>
            </a:pathLst>
          </a:custGeom>
          <a:ln w="12954">
            <a:solidFill>
              <a:srgbClr val="D982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906371" y="2582883"/>
            <a:ext cx="17558" cy="17558"/>
          </a:xfrm>
          <a:custGeom>
            <a:avLst/>
            <a:gdLst/>
            <a:ahLst/>
            <a:cxnLst/>
            <a:rect l="l" t="t" r="r" b="b"/>
            <a:pathLst>
              <a:path w="17525" h="17525">
                <a:moveTo>
                  <a:pt x="0" y="17525"/>
                </a:moveTo>
                <a:lnTo>
                  <a:pt x="17525" y="0"/>
                </a:lnTo>
              </a:path>
            </a:pathLst>
          </a:custGeom>
          <a:ln w="12954">
            <a:solidFill>
              <a:srgbClr val="DB83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923930" y="2565325"/>
            <a:ext cx="15267" cy="17558"/>
          </a:xfrm>
          <a:custGeom>
            <a:avLst/>
            <a:gdLst/>
            <a:ahLst/>
            <a:cxnLst/>
            <a:rect l="l" t="t" r="r" b="b"/>
            <a:pathLst>
              <a:path w="15239" h="17525">
                <a:moveTo>
                  <a:pt x="0" y="17525"/>
                </a:moveTo>
                <a:lnTo>
                  <a:pt x="15239" y="0"/>
                </a:lnTo>
              </a:path>
            </a:pathLst>
          </a:custGeom>
          <a:ln w="12954">
            <a:solidFill>
              <a:srgbClr val="DE85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939198" y="2546239"/>
            <a:ext cx="12977" cy="19085"/>
          </a:xfrm>
          <a:custGeom>
            <a:avLst/>
            <a:gdLst/>
            <a:ahLst/>
            <a:cxnLst/>
            <a:rect l="l" t="t" r="r" b="b"/>
            <a:pathLst>
              <a:path w="12953" h="19050">
                <a:moveTo>
                  <a:pt x="0" y="19049"/>
                </a:moveTo>
                <a:lnTo>
                  <a:pt x="12953" y="0"/>
                </a:lnTo>
              </a:path>
            </a:pathLst>
          </a:custGeom>
          <a:ln w="12954">
            <a:solidFill>
              <a:srgbClr val="DF8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952175" y="2537078"/>
            <a:ext cx="6107" cy="9160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0" y="9143"/>
                </a:moveTo>
                <a:lnTo>
                  <a:pt x="6096" y="0"/>
                </a:lnTo>
              </a:path>
            </a:pathLst>
          </a:custGeom>
          <a:ln w="12954">
            <a:solidFill>
              <a:srgbClr val="E187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958283" y="2527917"/>
            <a:ext cx="5344" cy="9160"/>
          </a:xfrm>
          <a:custGeom>
            <a:avLst/>
            <a:gdLst/>
            <a:ahLst/>
            <a:cxnLst/>
            <a:rect l="l" t="t" r="r" b="b"/>
            <a:pathLst>
              <a:path w="5334" h="9143">
                <a:moveTo>
                  <a:pt x="0" y="9144"/>
                </a:moveTo>
                <a:lnTo>
                  <a:pt x="5334" y="0"/>
                </a:lnTo>
              </a:path>
            </a:pathLst>
          </a:custGeom>
          <a:ln w="12954">
            <a:solidFill>
              <a:srgbClr val="E387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963627" y="2517992"/>
            <a:ext cx="4580" cy="9924"/>
          </a:xfrm>
          <a:custGeom>
            <a:avLst/>
            <a:gdLst/>
            <a:ahLst/>
            <a:cxnLst/>
            <a:rect l="l" t="t" r="r" b="b"/>
            <a:pathLst>
              <a:path w="4572" h="9906">
                <a:moveTo>
                  <a:pt x="0" y="9906"/>
                </a:moveTo>
                <a:lnTo>
                  <a:pt x="4572" y="0"/>
                </a:lnTo>
              </a:path>
            </a:pathLst>
          </a:custGeom>
          <a:ln w="12954">
            <a:solidFill>
              <a:srgbClr val="E48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968208" y="2508831"/>
            <a:ext cx="3816" cy="9160"/>
          </a:xfrm>
          <a:custGeom>
            <a:avLst/>
            <a:gdLst/>
            <a:ahLst/>
            <a:cxnLst/>
            <a:rect l="l" t="t" r="r" b="b"/>
            <a:pathLst>
              <a:path w="3809" h="9143">
                <a:moveTo>
                  <a:pt x="0" y="9144"/>
                </a:moveTo>
                <a:lnTo>
                  <a:pt x="3809" y="0"/>
                </a:lnTo>
              </a:path>
            </a:pathLst>
          </a:custGeom>
          <a:ln w="12953">
            <a:solidFill>
              <a:srgbClr val="E689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972024" y="2498907"/>
            <a:ext cx="3054" cy="9924"/>
          </a:xfrm>
          <a:custGeom>
            <a:avLst/>
            <a:gdLst/>
            <a:ahLst/>
            <a:cxnLst/>
            <a:rect l="l" t="t" r="r" b="b"/>
            <a:pathLst>
              <a:path w="3048" h="9906">
                <a:moveTo>
                  <a:pt x="0" y="9906"/>
                </a:moveTo>
                <a:lnTo>
                  <a:pt x="3048" y="0"/>
                </a:lnTo>
              </a:path>
            </a:pathLst>
          </a:custGeom>
          <a:ln w="12954">
            <a:solidFill>
              <a:srgbClr val="E78A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975078" y="2489746"/>
            <a:ext cx="3054" cy="9160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0" y="9144"/>
                </a:moveTo>
                <a:lnTo>
                  <a:pt x="3048" y="0"/>
                </a:lnTo>
              </a:path>
            </a:pathLst>
          </a:custGeom>
          <a:ln w="12954">
            <a:solidFill>
              <a:srgbClr val="E88A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978132" y="2479821"/>
            <a:ext cx="2290" cy="9924"/>
          </a:xfrm>
          <a:custGeom>
            <a:avLst/>
            <a:gdLst/>
            <a:ahLst/>
            <a:cxnLst/>
            <a:rect l="l" t="t" r="r" b="b"/>
            <a:pathLst>
              <a:path w="2286" h="9906">
                <a:moveTo>
                  <a:pt x="0" y="9906"/>
                </a:moveTo>
                <a:lnTo>
                  <a:pt x="2286" y="0"/>
                </a:lnTo>
              </a:path>
            </a:pathLst>
          </a:custGeom>
          <a:ln w="12954">
            <a:solidFill>
              <a:srgbClr val="E98B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980422" y="2469898"/>
            <a:ext cx="1527" cy="9924"/>
          </a:xfrm>
          <a:custGeom>
            <a:avLst/>
            <a:gdLst/>
            <a:ahLst/>
            <a:cxnLst/>
            <a:rect l="l" t="t" r="r" b="b"/>
            <a:pathLst>
              <a:path w="1524" h="9906">
                <a:moveTo>
                  <a:pt x="0" y="9905"/>
                </a:moveTo>
                <a:lnTo>
                  <a:pt x="1524" y="0"/>
                </a:lnTo>
              </a:path>
            </a:pathLst>
          </a:custGeom>
          <a:ln w="12954">
            <a:solidFill>
              <a:srgbClr val="EA8B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981948" y="2450048"/>
            <a:ext cx="1527" cy="19849"/>
          </a:xfrm>
          <a:custGeom>
            <a:avLst/>
            <a:gdLst/>
            <a:ahLst/>
            <a:cxnLst/>
            <a:rect l="l" t="t" r="r" b="b"/>
            <a:pathLst>
              <a:path w="1524" h="19812">
                <a:moveTo>
                  <a:pt x="0" y="19812"/>
                </a:moveTo>
                <a:lnTo>
                  <a:pt x="762" y="9906"/>
                </a:lnTo>
                <a:lnTo>
                  <a:pt x="1524" y="0"/>
                </a:lnTo>
              </a:path>
            </a:pathLst>
          </a:custGeom>
          <a:ln w="12954">
            <a:solidFill>
              <a:srgbClr val="EA8B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981948" y="2430200"/>
            <a:ext cx="1527" cy="19849"/>
          </a:xfrm>
          <a:custGeom>
            <a:avLst/>
            <a:gdLst/>
            <a:ahLst/>
            <a:cxnLst/>
            <a:rect l="l" t="t" r="r" b="b"/>
            <a:pathLst>
              <a:path w="1524" h="19812">
                <a:moveTo>
                  <a:pt x="1524" y="19811"/>
                </a:moveTo>
                <a:lnTo>
                  <a:pt x="762" y="9905"/>
                </a:lnTo>
                <a:lnTo>
                  <a:pt x="0" y="0"/>
                </a:lnTo>
              </a:path>
            </a:pathLst>
          </a:custGeom>
          <a:ln w="12954">
            <a:solidFill>
              <a:srgbClr val="EA8B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980422" y="2420275"/>
            <a:ext cx="1527" cy="9924"/>
          </a:xfrm>
          <a:custGeom>
            <a:avLst/>
            <a:gdLst/>
            <a:ahLst/>
            <a:cxnLst/>
            <a:rect l="l" t="t" r="r" b="b"/>
            <a:pathLst>
              <a:path w="1524" h="9906">
                <a:moveTo>
                  <a:pt x="1524" y="9906"/>
                </a:moveTo>
                <a:lnTo>
                  <a:pt x="0" y="0"/>
                </a:lnTo>
              </a:path>
            </a:pathLst>
          </a:custGeom>
          <a:ln w="12954">
            <a:solidFill>
              <a:srgbClr val="EA8B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978132" y="2410351"/>
            <a:ext cx="2290" cy="9924"/>
          </a:xfrm>
          <a:custGeom>
            <a:avLst/>
            <a:gdLst/>
            <a:ahLst/>
            <a:cxnLst/>
            <a:rect l="l" t="t" r="r" b="b"/>
            <a:pathLst>
              <a:path w="2286" h="9906">
                <a:moveTo>
                  <a:pt x="2286" y="9906"/>
                </a:moveTo>
                <a:lnTo>
                  <a:pt x="0" y="0"/>
                </a:lnTo>
              </a:path>
            </a:pathLst>
          </a:custGeom>
          <a:ln w="12954">
            <a:solidFill>
              <a:srgbClr val="E98B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975078" y="2400426"/>
            <a:ext cx="3054" cy="9924"/>
          </a:xfrm>
          <a:custGeom>
            <a:avLst/>
            <a:gdLst/>
            <a:ahLst/>
            <a:cxnLst/>
            <a:rect l="l" t="t" r="r" b="b"/>
            <a:pathLst>
              <a:path w="3048" h="9906">
                <a:moveTo>
                  <a:pt x="3048" y="9906"/>
                </a:moveTo>
                <a:lnTo>
                  <a:pt x="0" y="0"/>
                </a:lnTo>
              </a:path>
            </a:pathLst>
          </a:custGeom>
          <a:ln w="12954">
            <a:solidFill>
              <a:srgbClr val="E88A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972024" y="2390503"/>
            <a:ext cx="3054" cy="9924"/>
          </a:xfrm>
          <a:custGeom>
            <a:avLst/>
            <a:gdLst/>
            <a:ahLst/>
            <a:cxnLst/>
            <a:rect l="l" t="t" r="r" b="b"/>
            <a:pathLst>
              <a:path w="3048" h="9906">
                <a:moveTo>
                  <a:pt x="3048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E78A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968208" y="2381341"/>
            <a:ext cx="3816" cy="9160"/>
          </a:xfrm>
          <a:custGeom>
            <a:avLst/>
            <a:gdLst/>
            <a:ahLst/>
            <a:cxnLst/>
            <a:rect l="l" t="t" r="r" b="b"/>
            <a:pathLst>
              <a:path w="3809" h="9143">
                <a:moveTo>
                  <a:pt x="3809" y="9143"/>
                </a:moveTo>
                <a:lnTo>
                  <a:pt x="0" y="0"/>
                </a:lnTo>
              </a:path>
            </a:pathLst>
          </a:custGeom>
          <a:ln w="12953">
            <a:solidFill>
              <a:srgbClr val="E689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963627" y="2371418"/>
            <a:ext cx="4580" cy="9924"/>
          </a:xfrm>
          <a:custGeom>
            <a:avLst/>
            <a:gdLst/>
            <a:ahLst/>
            <a:cxnLst/>
            <a:rect l="l" t="t" r="r" b="b"/>
            <a:pathLst>
              <a:path w="4572" h="9906">
                <a:moveTo>
                  <a:pt x="4572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E48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958283" y="2362256"/>
            <a:ext cx="5344" cy="9160"/>
          </a:xfrm>
          <a:custGeom>
            <a:avLst/>
            <a:gdLst/>
            <a:ahLst/>
            <a:cxnLst/>
            <a:rect l="l" t="t" r="r" b="b"/>
            <a:pathLst>
              <a:path w="5334" h="9143">
                <a:moveTo>
                  <a:pt x="5334" y="9143"/>
                </a:moveTo>
                <a:lnTo>
                  <a:pt x="0" y="0"/>
                </a:lnTo>
              </a:path>
            </a:pathLst>
          </a:custGeom>
          <a:ln w="12954">
            <a:solidFill>
              <a:srgbClr val="E387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952175" y="2353095"/>
            <a:ext cx="6107" cy="9160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6096" y="9144"/>
                </a:moveTo>
                <a:lnTo>
                  <a:pt x="0" y="0"/>
                </a:lnTo>
              </a:path>
            </a:pathLst>
          </a:custGeom>
          <a:ln w="12954">
            <a:solidFill>
              <a:srgbClr val="E187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939198" y="2334774"/>
            <a:ext cx="12977" cy="18321"/>
          </a:xfrm>
          <a:custGeom>
            <a:avLst/>
            <a:gdLst/>
            <a:ahLst/>
            <a:cxnLst/>
            <a:rect l="l" t="t" r="r" b="b"/>
            <a:pathLst>
              <a:path w="12953" h="18287">
                <a:moveTo>
                  <a:pt x="12953" y="18287"/>
                </a:moveTo>
                <a:lnTo>
                  <a:pt x="0" y="0"/>
                </a:lnTo>
              </a:path>
            </a:pathLst>
          </a:custGeom>
          <a:ln w="12954">
            <a:solidFill>
              <a:srgbClr val="DF8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923930" y="2316451"/>
            <a:ext cx="15267" cy="18321"/>
          </a:xfrm>
          <a:custGeom>
            <a:avLst/>
            <a:gdLst/>
            <a:ahLst/>
            <a:cxnLst/>
            <a:rect l="l" t="t" r="r" b="b"/>
            <a:pathLst>
              <a:path w="15239" h="18287">
                <a:moveTo>
                  <a:pt x="15239" y="18288"/>
                </a:moveTo>
                <a:lnTo>
                  <a:pt x="0" y="0"/>
                </a:lnTo>
              </a:path>
            </a:pathLst>
          </a:custGeom>
          <a:ln w="12954">
            <a:solidFill>
              <a:srgbClr val="DE85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906371" y="2298892"/>
            <a:ext cx="17558" cy="17558"/>
          </a:xfrm>
          <a:custGeom>
            <a:avLst/>
            <a:gdLst/>
            <a:ahLst/>
            <a:cxnLst/>
            <a:rect l="l" t="t" r="r" b="b"/>
            <a:pathLst>
              <a:path w="17525" h="17525">
                <a:moveTo>
                  <a:pt x="17525" y="17526"/>
                </a:moveTo>
                <a:lnTo>
                  <a:pt x="0" y="0"/>
                </a:lnTo>
              </a:path>
            </a:pathLst>
          </a:custGeom>
          <a:ln w="12954">
            <a:solidFill>
              <a:srgbClr val="DB83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886522" y="2282099"/>
            <a:ext cx="19849" cy="16794"/>
          </a:xfrm>
          <a:custGeom>
            <a:avLst/>
            <a:gdLst/>
            <a:ahLst/>
            <a:cxnLst/>
            <a:rect l="l" t="t" r="r" b="b"/>
            <a:pathLst>
              <a:path w="19812" h="16763">
                <a:moveTo>
                  <a:pt x="19812" y="16763"/>
                </a:moveTo>
                <a:lnTo>
                  <a:pt x="0" y="0"/>
                </a:lnTo>
              </a:path>
            </a:pathLst>
          </a:custGeom>
          <a:ln w="12953">
            <a:solidFill>
              <a:srgbClr val="D982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864383" y="2265302"/>
            <a:ext cx="22139" cy="16795"/>
          </a:xfrm>
          <a:custGeom>
            <a:avLst/>
            <a:gdLst/>
            <a:ahLst/>
            <a:cxnLst/>
            <a:rect l="l" t="t" r="r" b="b"/>
            <a:pathLst>
              <a:path w="22098" h="16764">
                <a:moveTo>
                  <a:pt x="22098" y="16764"/>
                </a:moveTo>
                <a:lnTo>
                  <a:pt x="0" y="0"/>
                </a:lnTo>
              </a:path>
            </a:pathLst>
          </a:custGeom>
          <a:ln w="12954">
            <a:solidFill>
              <a:srgbClr val="D57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840717" y="2249271"/>
            <a:ext cx="23666" cy="16031"/>
          </a:xfrm>
          <a:custGeom>
            <a:avLst/>
            <a:gdLst/>
            <a:ahLst/>
            <a:cxnLst/>
            <a:rect l="l" t="t" r="r" b="b"/>
            <a:pathLst>
              <a:path w="23622" h="16001">
                <a:moveTo>
                  <a:pt x="23622" y="16001"/>
                </a:moveTo>
                <a:lnTo>
                  <a:pt x="0" y="0"/>
                </a:lnTo>
              </a:path>
            </a:pathLst>
          </a:custGeom>
          <a:ln w="12954">
            <a:solidFill>
              <a:srgbClr val="D37E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815525" y="2233240"/>
            <a:ext cx="25192" cy="16031"/>
          </a:xfrm>
          <a:custGeom>
            <a:avLst/>
            <a:gdLst/>
            <a:ahLst/>
            <a:cxnLst/>
            <a:rect l="l" t="t" r="r" b="b"/>
            <a:pathLst>
              <a:path w="25145" h="16001">
                <a:moveTo>
                  <a:pt x="25145" y="16001"/>
                </a:moveTo>
                <a:lnTo>
                  <a:pt x="0" y="0"/>
                </a:lnTo>
              </a:path>
            </a:pathLst>
          </a:custGeom>
          <a:ln w="12954">
            <a:solidFill>
              <a:srgbClr val="D27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788041" y="2217970"/>
            <a:ext cx="27483" cy="15268"/>
          </a:xfrm>
          <a:custGeom>
            <a:avLst/>
            <a:gdLst/>
            <a:ahLst/>
            <a:cxnLst/>
            <a:rect l="l" t="t" r="r" b="b"/>
            <a:pathLst>
              <a:path w="27432" h="15240">
                <a:moveTo>
                  <a:pt x="27432" y="15240"/>
                </a:moveTo>
                <a:lnTo>
                  <a:pt x="0" y="0"/>
                </a:lnTo>
              </a:path>
            </a:pathLst>
          </a:custGeom>
          <a:ln w="12954">
            <a:solidFill>
              <a:srgbClr val="D07B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759032" y="2203466"/>
            <a:ext cx="29009" cy="14504"/>
          </a:xfrm>
          <a:custGeom>
            <a:avLst/>
            <a:gdLst/>
            <a:ahLst/>
            <a:cxnLst/>
            <a:rect l="l" t="t" r="r" b="b"/>
            <a:pathLst>
              <a:path w="28955" h="14477">
                <a:moveTo>
                  <a:pt x="28955" y="14478"/>
                </a:moveTo>
                <a:lnTo>
                  <a:pt x="0" y="0"/>
                </a:lnTo>
              </a:path>
            </a:pathLst>
          </a:custGeom>
          <a:ln w="12954">
            <a:solidFill>
              <a:srgbClr val="CE7A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727732" y="2189724"/>
            <a:ext cx="31300" cy="13741"/>
          </a:xfrm>
          <a:custGeom>
            <a:avLst/>
            <a:gdLst/>
            <a:ahLst/>
            <a:cxnLst/>
            <a:rect l="l" t="t" r="r" b="b"/>
            <a:pathLst>
              <a:path w="31242" h="13716">
                <a:moveTo>
                  <a:pt x="31242" y="13716"/>
                </a:moveTo>
                <a:lnTo>
                  <a:pt x="0" y="0"/>
                </a:lnTo>
              </a:path>
            </a:pathLst>
          </a:custGeom>
          <a:ln w="12954">
            <a:solidFill>
              <a:srgbClr val="CC79C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695669" y="2175984"/>
            <a:ext cx="32062" cy="13740"/>
          </a:xfrm>
          <a:custGeom>
            <a:avLst/>
            <a:gdLst/>
            <a:ahLst/>
            <a:cxnLst/>
            <a:rect l="l" t="t" r="r" b="b"/>
            <a:pathLst>
              <a:path w="32003" h="13715">
                <a:moveTo>
                  <a:pt x="32003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C97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661315" y="2163006"/>
            <a:ext cx="34353" cy="12978"/>
          </a:xfrm>
          <a:custGeom>
            <a:avLst/>
            <a:gdLst/>
            <a:ahLst/>
            <a:cxnLst/>
            <a:rect l="l" t="t" r="r" b="b"/>
            <a:pathLst>
              <a:path w="34289" h="12954">
                <a:moveTo>
                  <a:pt x="34289" y="12953"/>
                </a:moveTo>
                <a:lnTo>
                  <a:pt x="0" y="0"/>
                </a:lnTo>
              </a:path>
            </a:pathLst>
          </a:custGeom>
          <a:ln w="12954">
            <a:solidFill>
              <a:srgbClr val="C87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625435" y="2150790"/>
            <a:ext cx="35879" cy="12215"/>
          </a:xfrm>
          <a:custGeom>
            <a:avLst/>
            <a:gdLst/>
            <a:ahLst/>
            <a:cxnLst/>
            <a:rect l="l" t="t" r="r" b="b"/>
            <a:pathLst>
              <a:path w="35813" h="12192">
                <a:moveTo>
                  <a:pt x="35813" y="12192"/>
                </a:moveTo>
                <a:lnTo>
                  <a:pt x="0" y="0"/>
                </a:lnTo>
              </a:path>
            </a:pathLst>
          </a:custGeom>
          <a:ln w="12954">
            <a:solidFill>
              <a:srgbClr val="C677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588790" y="2139340"/>
            <a:ext cx="36644" cy="11451"/>
          </a:xfrm>
          <a:custGeom>
            <a:avLst/>
            <a:gdLst/>
            <a:ahLst/>
            <a:cxnLst/>
            <a:rect l="l" t="t" r="r" b="b"/>
            <a:pathLst>
              <a:path w="36576" h="11430">
                <a:moveTo>
                  <a:pt x="36576" y="11429"/>
                </a:moveTo>
                <a:lnTo>
                  <a:pt x="0" y="0"/>
                </a:lnTo>
              </a:path>
            </a:pathLst>
          </a:custGeom>
          <a:ln w="12954">
            <a:solidFill>
              <a:srgbClr val="C577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549857" y="2128651"/>
            <a:ext cx="38933" cy="10687"/>
          </a:xfrm>
          <a:custGeom>
            <a:avLst/>
            <a:gdLst/>
            <a:ahLst/>
            <a:cxnLst/>
            <a:rect l="l" t="t" r="r" b="b"/>
            <a:pathLst>
              <a:path w="38861" h="10667">
                <a:moveTo>
                  <a:pt x="38861" y="10668"/>
                </a:moveTo>
                <a:lnTo>
                  <a:pt x="0" y="0"/>
                </a:lnTo>
              </a:path>
            </a:pathLst>
          </a:custGeom>
          <a:ln w="12954">
            <a:solidFill>
              <a:srgbClr val="C576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510159" y="2118728"/>
            <a:ext cx="39698" cy="9924"/>
          </a:xfrm>
          <a:custGeom>
            <a:avLst/>
            <a:gdLst/>
            <a:ahLst/>
            <a:cxnLst/>
            <a:rect l="l" t="t" r="r" b="b"/>
            <a:pathLst>
              <a:path w="39624" h="9906">
                <a:moveTo>
                  <a:pt x="39624" y="9906"/>
                </a:moveTo>
                <a:lnTo>
                  <a:pt x="0" y="0"/>
                </a:lnTo>
              </a:path>
            </a:pathLst>
          </a:custGeom>
          <a:ln w="12954">
            <a:solidFill>
              <a:srgbClr val="C37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468935" y="2109566"/>
            <a:ext cx="41224" cy="9160"/>
          </a:xfrm>
          <a:custGeom>
            <a:avLst/>
            <a:gdLst/>
            <a:ahLst/>
            <a:cxnLst/>
            <a:rect l="l" t="t" r="r" b="b"/>
            <a:pathLst>
              <a:path w="41148" h="9143">
                <a:moveTo>
                  <a:pt x="41148" y="9144"/>
                </a:moveTo>
                <a:lnTo>
                  <a:pt x="0" y="0"/>
                </a:lnTo>
              </a:path>
            </a:pathLst>
          </a:custGeom>
          <a:ln w="12954">
            <a:solidFill>
              <a:srgbClr val="C273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426183" y="2100405"/>
            <a:ext cx="42751" cy="9160"/>
          </a:xfrm>
          <a:custGeom>
            <a:avLst/>
            <a:gdLst/>
            <a:ahLst/>
            <a:cxnLst/>
            <a:rect l="l" t="t" r="r" b="b"/>
            <a:pathLst>
              <a:path w="42672" h="9143">
                <a:moveTo>
                  <a:pt x="42672" y="9143"/>
                </a:moveTo>
                <a:lnTo>
                  <a:pt x="0" y="0"/>
                </a:lnTo>
              </a:path>
            </a:pathLst>
          </a:custGeom>
          <a:ln w="12954">
            <a:solidFill>
              <a:srgbClr val="C173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382669" y="2092771"/>
            <a:ext cx="43514" cy="7634"/>
          </a:xfrm>
          <a:custGeom>
            <a:avLst/>
            <a:gdLst/>
            <a:ahLst/>
            <a:cxnLst/>
            <a:rect l="l" t="t" r="r" b="b"/>
            <a:pathLst>
              <a:path w="43433" h="7620">
                <a:moveTo>
                  <a:pt x="43433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C072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338391" y="2085900"/>
            <a:ext cx="44278" cy="6870"/>
          </a:xfrm>
          <a:custGeom>
            <a:avLst/>
            <a:gdLst/>
            <a:ahLst/>
            <a:cxnLst/>
            <a:rect l="l" t="t" r="r" b="b"/>
            <a:pathLst>
              <a:path w="44196" h="6857">
                <a:moveTo>
                  <a:pt x="44196" y="6858"/>
                </a:moveTo>
                <a:lnTo>
                  <a:pt x="0" y="0"/>
                </a:lnTo>
              </a:path>
            </a:pathLst>
          </a:custGeom>
          <a:ln w="12953">
            <a:solidFill>
              <a:srgbClr val="BF71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292586" y="2079793"/>
            <a:ext cx="45804" cy="6106"/>
          </a:xfrm>
          <a:custGeom>
            <a:avLst/>
            <a:gdLst/>
            <a:ahLst/>
            <a:cxnLst/>
            <a:rect l="l" t="t" r="r" b="b"/>
            <a:pathLst>
              <a:path w="45719" h="6095">
                <a:moveTo>
                  <a:pt x="45719" y="6095"/>
                </a:moveTo>
                <a:lnTo>
                  <a:pt x="0" y="0"/>
                </a:lnTo>
              </a:path>
            </a:pathLst>
          </a:custGeom>
          <a:ln w="12954">
            <a:solidFill>
              <a:srgbClr val="BD71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46018" y="2074449"/>
            <a:ext cx="46567" cy="5344"/>
          </a:xfrm>
          <a:custGeom>
            <a:avLst/>
            <a:gdLst/>
            <a:ahLst/>
            <a:cxnLst/>
            <a:rect l="l" t="t" r="r" b="b"/>
            <a:pathLst>
              <a:path w="46481" h="5334">
                <a:moveTo>
                  <a:pt x="46481" y="5334"/>
                </a:moveTo>
                <a:lnTo>
                  <a:pt x="0" y="0"/>
                </a:lnTo>
              </a:path>
            </a:pathLst>
          </a:custGeom>
          <a:ln w="12954">
            <a:solidFill>
              <a:srgbClr val="BB70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198686" y="2070633"/>
            <a:ext cx="47331" cy="3816"/>
          </a:xfrm>
          <a:custGeom>
            <a:avLst/>
            <a:gdLst/>
            <a:ahLst/>
            <a:cxnLst/>
            <a:rect l="l" t="t" r="r" b="b"/>
            <a:pathLst>
              <a:path w="47243" h="3809">
                <a:moveTo>
                  <a:pt x="47243" y="3809"/>
                </a:moveTo>
                <a:lnTo>
                  <a:pt x="0" y="0"/>
                </a:lnTo>
              </a:path>
            </a:pathLst>
          </a:custGeom>
          <a:ln w="12954">
            <a:solidFill>
              <a:srgbClr val="BA6F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149828" y="2066816"/>
            <a:ext cx="48858" cy="3816"/>
          </a:xfrm>
          <a:custGeom>
            <a:avLst/>
            <a:gdLst/>
            <a:ahLst/>
            <a:cxnLst/>
            <a:rect l="l" t="t" r="r" b="b"/>
            <a:pathLst>
              <a:path w="48768" h="3809">
                <a:moveTo>
                  <a:pt x="48768" y="3809"/>
                </a:moveTo>
                <a:lnTo>
                  <a:pt x="0" y="0"/>
                </a:lnTo>
              </a:path>
            </a:pathLst>
          </a:custGeom>
          <a:ln w="12954">
            <a:solidFill>
              <a:srgbClr val="B96F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100969" y="2064525"/>
            <a:ext cx="48858" cy="2290"/>
          </a:xfrm>
          <a:custGeom>
            <a:avLst/>
            <a:gdLst/>
            <a:ahLst/>
            <a:cxnLst/>
            <a:rect l="l" t="t" r="r" b="b"/>
            <a:pathLst>
              <a:path w="48768" h="2286">
                <a:moveTo>
                  <a:pt x="48768" y="2286"/>
                </a:moveTo>
                <a:lnTo>
                  <a:pt x="0" y="0"/>
                </a:lnTo>
              </a:path>
            </a:pathLst>
          </a:custGeom>
          <a:ln w="12954">
            <a:solidFill>
              <a:srgbClr val="B86E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050584" y="2062997"/>
            <a:ext cx="50385" cy="1527"/>
          </a:xfrm>
          <a:custGeom>
            <a:avLst/>
            <a:gdLst/>
            <a:ahLst/>
            <a:cxnLst/>
            <a:rect l="l" t="t" r="r" b="b"/>
            <a:pathLst>
              <a:path w="50292" h="1524">
                <a:moveTo>
                  <a:pt x="50292" y="1524"/>
                </a:moveTo>
                <a:lnTo>
                  <a:pt x="0" y="0"/>
                </a:lnTo>
              </a:path>
            </a:pathLst>
          </a:custGeom>
          <a:ln w="12954">
            <a:solidFill>
              <a:srgbClr val="B86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000199" y="2062236"/>
            <a:ext cx="50384" cy="762"/>
          </a:xfrm>
          <a:custGeom>
            <a:avLst/>
            <a:gdLst/>
            <a:ahLst/>
            <a:cxnLst/>
            <a:rect l="l" t="t" r="r" b="b"/>
            <a:pathLst>
              <a:path w="50291" h="761">
                <a:moveTo>
                  <a:pt x="50291" y="761"/>
                </a:moveTo>
                <a:lnTo>
                  <a:pt x="0" y="0"/>
                </a:lnTo>
              </a:path>
            </a:pathLst>
          </a:custGeom>
          <a:ln w="12954">
            <a:solidFill>
              <a:srgbClr val="B76D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949814" y="5399117"/>
            <a:ext cx="122145" cy="72524"/>
          </a:xfrm>
          <a:custGeom>
            <a:avLst/>
            <a:gdLst/>
            <a:ahLst/>
            <a:cxnLst/>
            <a:rect l="l" t="t" r="r" b="b"/>
            <a:pathLst>
              <a:path w="121919" h="72390">
                <a:moveTo>
                  <a:pt x="50292" y="71628"/>
                </a:moveTo>
                <a:lnTo>
                  <a:pt x="121919" y="0"/>
                </a:lnTo>
                <a:lnTo>
                  <a:pt x="71627" y="0"/>
                </a:lnTo>
                <a:lnTo>
                  <a:pt x="0" y="72390"/>
                </a:lnTo>
                <a:lnTo>
                  <a:pt x="50292" y="71628"/>
                </a:lnTo>
                <a:close/>
              </a:path>
            </a:pathLst>
          </a:custGeom>
          <a:solidFill>
            <a:srgbClr val="5B97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000199" y="5399116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5B97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900192" y="5399116"/>
            <a:ext cx="121382" cy="74051"/>
          </a:xfrm>
          <a:custGeom>
            <a:avLst/>
            <a:gdLst/>
            <a:ahLst/>
            <a:cxnLst/>
            <a:rect l="l" t="t" r="r" b="b"/>
            <a:pathLst>
              <a:path w="121157" h="73914">
                <a:moveTo>
                  <a:pt x="49530" y="72390"/>
                </a:moveTo>
                <a:lnTo>
                  <a:pt x="121157" y="0"/>
                </a:lnTo>
                <a:lnTo>
                  <a:pt x="71628" y="1524"/>
                </a:lnTo>
                <a:lnTo>
                  <a:pt x="0" y="73914"/>
                </a:lnTo>
                <a:lnTo>
                  <a:pt x="49530" y="72390"/>
                </a:lnTo>
                <a:close/>
              </a:path>
            </a:pathLst>
          </a:custGeom>
          <a:solidFill>
            <a:srgbClr val="5C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949814" y="5399117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5C9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924621" y="5399116"/>
            <a:ext cx="96953" cy="73288"/>
          </a:xfrm>
          <a:custGeom>
            <a:avLst/>
            <a:gdLst/>
            <a:ahLst/>
            <a:cxnLst/>
            <a:rect l="l" t="t" r="r" b="b"/>
            <a:pathLst>
              <a:path w="96773" h="73152">
                <a:moveTo>
                  <a:pt x="25145" y="72390"/>
                </a:moveTo>
                <a:lnTo>
                  <a:pt x="96773" y="0"/>
                </a:lnTo>
                <a:lnTo>
                  <a:pt x="72389" y="762"/>
                </a:lnTo>
                <a:lnTo>
                  <a:pt x="0" y="73152"/>
                </a:lnTo>
                <a:lnTo>
                  <a:pt x="25145" y="72390"/>
                </a:lnTo>
                <a:close/>
              </a:path>
            </a:pathLst>
          </a:custGeom>
          <a:solidFill>
            <a:srgbClr val="5C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900191" y="5399880"/>
            <a:ext cx="96954" cy="73288"/>
          </a:xfrm>
          <a:custGeom>
            <a:avLst/>
            <a:gdLst/>
            <a:ahLst/>
            <a:cxnLst/>
            <a:rect l="l" t="t" r="r" b="b"/>
            <a:pathLst>
              <a:path w="96774" h="73152">
                <a:moveTo>
                  <a:pt x="24384" y="72390"/>
                </a:moveTo>
                <a:lnTo>
                  <a:pt x="96774" y="0"/>
                </a:lnTo>
                <a:lnTo>
                  <a:pt x="71628" y="762"/>
                </a:lnTo>
                <a:lnTo>
                  <a:pt x="0" y="73152"/>
                </a:lnTo>
                <a:lnTo>
                  <a:pt x="24384" y="72390"/>
                </a:lnTo>
                <a:close/>
              </a:path>
            </a:pathLst>
          </a:custGeom>
          <a:solidFill>
            <a:srgbClr val="5C9A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850569" y="5400643"/>
            <a:ext cx="121383" cy="74814"/>
          </a:xfrm>
          <a:custGeom>
            <a:avLst/>
            <a:gdLst/>
            <a:ahLst/>
            <a:cxnLst/>
            <a:rect l="l" t="t" r="r" b="b"/>
            <a:pathLst>
              <a:path w="121158" h="74675">
                <a:moveTo>
                  <a:pt x="49530" y="72390"/>
                </a:moveTo>
                <a:lnTo>
                  <a:pt x="121158" y="0"/>
                </a:lnTo>
                <a:lnTo>
                  <a:pt x="71628" y="3048"/>
                </a:lnTo>
                <a:lnTo>
                  <a:pt x="0" y="74675"/>
                </a:lnTo>
                <a:lnTo>
                  <a:pt x="49530" y="72390"/>
                </a:lnTo>
                <a:close/>
              </a:path>
            </a:pathLst>
          </a:custGeom>
          <a:solidFill>
            <a:srgbClr val="5D9B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900191" y="5400643"/>
            <a:ext cx="71761" cy="72524"/>
          </a:xfrm>
          <a:custGeom>
            <a:avLst/>
            <a:gdLst/>
            <a:ahLst/>
            <a:cxnLst/>
            <a:rect l="l" t="t" r="r" b="b"/>
            <a:pathLst>
              <a:path w="71628" h="72390">
                <a:moveTo>
                  <a:pt x="0" y="72390"/>
                </a:moveTo>
                <a:lnTo>
                  <a:pt x="71628" y="0"/>
                </a:lnTo>
              </a:path>
            </a:pathLst>
          </a:custGeom>
          <a:ln w="762">
            <a:solidFill>
              <a:srgbClr val="5D9B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802474" y="5403697"/>
            <a:ext cx="119856" cy="74814"/>
          </a:xfrm>
          <a:custGeom>
            <a:avLst/>
            <a:gdLst/>
            <a:ahLst/>
            <a:cxnLst/>
            <a:rect l="l" t="t" r="r" b="b"/>
            <a:pathLst>
              <a:path w="119634" h="74675">
                <a:moveTo>
                  <a:pt x="48006" y="71627"/>
                </a:moveTo>
                <a:lnTo>
                  <a:pt x="119634" y="0"/>
                </a:lnTo>
                <a:lnTo>
                  <a:pt x="71628" y="3048"/>
                </a:lnTo>
                <a:lnTo>
                  <a:pt x="0" y="74675"/>
                </a:lnTo>
                <a:lnTo>
                  <a:pt x="48006" y="71627"/>
                </a:lnTo>
                <a:close/>
              </a:path>
            </a:pathLst>
          </a:custGeom>
          <a:solidFill>
            <a:srgbClr val="5E9C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850569" y="5403697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5E9C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826140" y="5403697"/>
            <a:ext cx="96190" cy="73287"/>
          </a:xfrm>
          <a:custGeom>
            <a:avLst/>
            <a:gdLst/>
            <a:ahLst/>
            <a:cxnLst/>
            <a:rect l="l" t="t" r="r" b="b"/>
            <a:pathLst>
              <a:path w="96012" h="73151">
                <a:moveTo>
                  <a:pt x="24383" y="71627"/>
                </a:moveTo>
                <a:lnTo>
                  <a:pt x="96012" y="0"/>
                </a:lnTo>
                <a:lnTo>
                  <a:pt x="72389" y="1524"/>
                </a:lnTo>
                <a:lnTo>
                  <a:pt x="0" y="73151"/>
                </a:lnTo>
                <a:lnTo>
                  <a:pt x="24383" y="71627"/>
                </a:lnTo>
                <a:close/>
              </a:path>
            </a:pathLst>
          </a:custGeom>
          <a:solidFill>
            <a:srgbClr val="5E9C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802474" y="5405224"/>
            <a:ext cx="96190" cy="73287"/>
          </a:xfrm>
          <a:custGeom>
            <a:avLst/>
            <a:gdLst/>
            <a:ahLst/>
            <a:cxnLst/>
            <a:rect l="l" t="t" r="r" b="b"/>
            <a:pathLst>
              <a:path w="96012" h="73151">
                <a:moveTo>
                  <a:pt x="23622" y="71627"/>
                </a:moveTo>
                <a:lnTo>
                  <a:pt x="96012" y="0"/>
                </a:lnTo>
                <a:lnTo>
                  <a:pt x="71628" y="1524"/>
                </a:lnTo>
                <a:lnTo>
                  <a:pt x="0" y="73151"/>
                </a:lnTo>
                <a:lnTo>
                  <a:pt x="23622" y="71627"/>
                </a:lnTo>
                <a:close/>
              </a:path>
            </a:pathLst>
          </a:custGeom>
          <a:solidFill>
            <a:srgbClr val="5E9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754379" y="5406751"/>
            <a:ext cx="119856" cy="76341"/>
          </a:xfrm>
          <a:custGeom>
            <a:avLst/>
            <a:gdLst/>
            <a:ahLst/>
            <a:cxnLst/>
            <a:rect l="l" t="t" r="r" b="b"/>
            <a:pathLst>
              <a:path w="119634" h="76200">
                <a:moveTo>
                  <a:pt x="48006" y="71627"/>
                </a:moveTo>
                <a:lnTo>
                  <a:pt x="119634" y="0"/>
                </a:lnTo>
                <a:lnTo>
                  <a:pt x="72390" y="4572"/>
                </a:lnTo>
                <a:lnTo>
                  <a:pt x="0" y="76200"/>
                </a:lnTo>
                <a:lnTo>
                  <a:pt x="48006" y="71627"/>
                </a:lnTo>
                <a:close/>
              </a:path>
            </a:pathLst>
          </a:custGeom>
          <a:solidFill>
            <a:srgbClr val="5E9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802474" y="5406751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5E9E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707811" y="5411331"/>
            <a:ext cx="119093" cy="77105"/>
          </a:xfrm>
          <a:custGeom>
            <a:avLst/>
            <a:gdLst/>
            <a:ahLst/>
            <a:cxnLst/>
            <a:rect l="l" t="t" r="r" b="b"/>
            <a:pathLst>
              <a:path w="118872" h="76962">
                <a:moveTo>
                  <a:pt x="46481" y="71627"/>
                </a:moveTo>
                <a:lnTo>
                  <a:pt x="118872" y="0"/>
                </a:lnTo>
                <a:lnTo>
                  <a:pt x="72390" y="4572"/>
                </a:lnTo>
                <a:lnTo>
                  <a:pt x="0" y="76962"/>
                </a:lnTo>
                <a:lnTo>
                  <a:pt x="46481" y="71627"/>
                </a:lnTo>
                <a:close/>
              </a:path>
            </a:pathLst>
          </a:custGeom>
          <a:solidFill>
            <a:srgbClr val="5F9F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754379" y="5411331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7"/>
                </a:moveTo>
                <a:lnTo>
                  <a:pt x="72390" y="0"/>
                </a:lnTo>
              </a:path>
            </a:pathLst>
          </a:custGeom>
          <a:ln w="762">
            <a:solidFill>
              <a:srgbClr val="5F9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731477" y="5411332"/>
            <a:ext cx="95427" cy="74050"/>
          </a:xfrm>
          <a:custGeom>
            <a:avLst/>
            <a:gdLst/>
            <a:ahLst/>
            <a:cxnLst/>
            <a:rect l="l" t="t" r="r" b="b"/>
            <a:pathLst>
              <a:path w="95250" h="73913">
                <a:moveTo>
                  <a:pt x="22859" y="71627"/>
                </a:moveTo>
                <a:lnTo>
                  <a:pt x="95250" y="0"/>
                </a:lnTo>
                <a:lnTo>
                  <a:pt x="71627" y="2286"/>
                </a:lnTo>
                <a:lnTo>
                  <a:pt x="0" y="73913"/>
                </a:lnTo>
                <a:lnTo>
                  <a:pt x="22859" y="71627"/>
                </a:lnTo>
                <a:close/>
              </a:path>
            </a:pathLst>
          </a:custGeom>
          <a:solidFill>
            <a:srgbClr val="5F9F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707811" y="5413621"/>
            <a:ext cx="95427" cy="74814"/>
          </a:xfrm>
          <a:custGeom>
            <a:avLst/>
            <a:gdLst/>
            <a:ahLst/>
            <a:cxnLst/>
            <a:rect l="l" t="t" r="r" b="b"/>
            <a:pathLst>
              <a:path w="95250" h="74675">
                <a:moveTo>
                  <a:pt x="23622" y="71627"/>
                </a:moveTo>
                <a:lnTo>
                  <a:pt x="95250" y="0"/>
                </a:lnTo>
                <a:lnTo>
                  <a:pt x="72390" y="2286"/>
                </a:lnTo>
                <a:lnTo>
                  <a:pt x="0" y="74675"/>
                </a:lnTo>
                <a:lnTo>
                  <a:pt x="23622" y="71627"/>
                </a:lnTo>
                <a:close/>
              </a:path>
            </a:pathLst>
          </a:custGeom>
          <a:solidFill>
            <a:srgbClr val="5F9F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662769" y="5415912"/>
            <a:ext cx="117566" cy="78631"/>
          </a:xfrm>
          <a:custGeom>
            <a:avLst/>
            <a:gdLst/>
            <a:ahLst/>
            <a:cxnLst/>
            <a:rect l="l" t="t" r="r" b="b"/>
            <a:pathLst>
              <a:path w="117348" h="78485">
                <a:moveTo>
                  <a:pt x="44957" y="72389"/>
                </a:moveTo>
                <a:lnTo>
                  <a:pt x="117348" y="0"/>
                </a:lnTo>
                <a:lnTo>
                  <a:pt x="71628" y="6095"/>
                </a:lnTo>
                <a:lnTo>
                  <a:pt x="0" y="78485"/>
                </a:lnTo>
                <a:lnTo>
                  <a:pt x="44957" y="72389"/>
                </a:lnTo>
                <a:close/>
              </a:path>
            </a:pathLst>
          </a:custGeom>
          <a:solidFill>
            <a:srgbClr val="5FA0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707811" y="5415912"/>
            <a:ext cx="72524" cy="72523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2389"/>
                </a:moveTo>
                <a:lnTo>
                  <a:pt x="72390" y="0"/>
                </a:lnTo>
              </a:path>
            </a:pathLst>
          </a:custGeom>
          <a:ln w="762">
            <a:solidFill>
              <a:srgbClr val="5FA0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617728" y="5422019"/>
            <a:ext cx="116802" cy="79395"/>
          </a:xfrm>
          <a:custGeom>
            <a:avLst/>
            <a:gdLst/>
            <a:ahLst/>
            <a:cxnLst/>
            <a:rect l="l" t="t" r="r" b="b"/>
            <a:pathLst>
              <a:path w="116586" h="79248">
                <a:moveTo>
                  <a:pt x="44957" y="72389"/>
                </a:moveTo>
                <a:lnTo>
                  <a:pt x="116586" y="0"/>
                </a:lnTo>
                <a:lnTo>
                  <a:pt x="71627" y="6858"/>
                </a:lnTo>
                <a:lnTo>
                  <a:pt x="0" y="79248"/>
                </a:lnTo>
                <a:lnTo>
                  <a:pt x="44957" y="72389"/>
                </a:lnTo>
                <a:close/>
              </a:path>
            </a:pathLst>
          </a:custGeom>
          <a:solidFill>
            <a:srgbClr val="60A1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662769" y="5422019"/>
            <a:ext cx="71761" cy="72523"/>
          </a:xfrm>
          <a:custGeom>
            <a:avLst/>
            <a:gdLst/>
            <a:ahLst/>
            <a:cxnLst/>
            <a:rect l="l" t="t" r="r" b="b"/>
            <a:pathLst>
              <a:path w="71628" h="72389">
                <a:moveTo>
                  <a:pt x="0" y="72389"/>
                </a:moveTo>
                <a:lnTo>
                  <a:pt x="71628" y="0"/>
                </a:lnTo>
              </a:path>
            </a:pathLst>
          </a:custGeom>
          <a:ln w="762">
            <a:solidFill>
              <a:srgbClr val="60A1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639867" y="5422019"/>
            <a:ext cx="94663" cy="75577"/>
          </a:xfrm>
          <a:custGeom>
            <a:avLst/>
            <a:gdLst/>
            <a:ahLst/>
            <a:cxnLst/>
            <a:rect l="l" t="t" r="r" b="b"/>
            <a:pathLst>
              <a:path w="94488" h="75437">
                <a:moveTo>
                  <a:pt x="22860" y="72389"/>
                </a:moveTo>
                <a:lnTo>
                  <a:pt x="94488" y="0"/>
                </a:lnTo>
                <a:lnTo>
                  <a:pt x="72390" y="3810"/>
                </a:lnTo>
                <a:lnTo>
                  <a:pt x="0" y="75437"/>
                </a:lnTo>
                <a:lnTo>
                  <a:pt x="22860" y="72389"/>
                </a:lnTo>
                <a:close/>
              </a:path>
            </a:pathLst>
          </a:custGeom>
          <a:solidFill>
            <a:srgbClr val="60A1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617729" y="5425836"/>
            <a:ext cx="94662" cy="75577"/>
          </a:xfrm>
          <a:custGeom>
            <a:avLst/>
            <a:gdLst/>
            <a:ahLst/>
            <a:cxnLst/>
            <a:rect l="l" t="t" r="r" b="b"/>
            <a:pathLst>
              <a:path w="94487" h="75437">
                <a:moveTo>
                  <a:pt x="22097" y="71627"/>
                </a:moveTo>
                <a:lnTo>
                  <a:pt x="94487" y="0"/>
                </a:lnTo>
                <a:lnTo>
                  <a:pt x="71627" y="3048"/>
                </a:lnTo>
                <a:lnTo>
                  <a:pt x="0" y="75437"/>
                </a:lnTo>
                <a:lnTo>
                  <a:pt x="22097" y="71627"/>
                </a:lnTo>
                <a:close/>
              </a:path>
            </a:pathLst>
          </a:custGeom>
          <a:solidFill>
            <a:srgbClr val="60A2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574214" y="5428890"/>
            <a:ext cx="115275" cy="80158"/>
          </a:xfrm>
          <a:custGeom>
            <a:avLst/>
            <a:gdLst/>
            <a:ahLst/>
            <a:cxnLst/>
            <a:rect l="l" t="t" r="r" b="b"/>
            <a:pathLst>
              <a:path w="115062" h="80010">
                <a:moveTo>
                  <a:pt x="43434" y="72389"/>
                </a:moveTo>
                <a:lnTo>
                  <a:pt x="115062" y="0"/>
                </a:lnTo>
                <a:lnTo>
                  <a:pt x="71628" y="8381"/>
                </a:lnTo>
                <a:lnTo>
                  <a:pt x="0" y="80010"/>
                </a:lnTo>
                <a:lnTo>
                  <a:pt x="43434" y="72389"/>
                </a:lnTo>
                <a:close/>
              </a:path>
            </a:pathLst>
          </a:custGeom>
          <a:solidFill>
            <a:srgbClr val="61A3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617729" y="5428890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1A3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532226" y="5437287"/>
            <a:ext cx="113748" cy="80158"/>
          </a:xfrm>
          <a:custGeom>
            <a:avLst/>
            <a:gdLst/>
            <a:ahLst/>
            <a:cxnLst/>
            <a:rect l="l" t="t" r="r" b="b"/>
            <a:pathLst>
              <a:path w="113537" h="80010">
                <a:moveTo>
                  <a:pt x="41909" y="71628"/>
                </a:moveTo>
                <a:lnTo>
                  <a:pt x="113537" y="0"/>
                </a:lnTo>
                <a:lnTo>
                  <a:pt x="71627" y="8382"/>
                </a:lnTo>
                <a:lnTo>
                  <a:pt x="0" y="80010"/>
                </a:lnTo>
                <a:lnTo>
                  <a:pt x="41909" y="71628"/>
                </a:lnTo>
                <a:close/>
              </a:path>
            </a:pathLst>
          </a:custGeom>
          <a:solidFill>
            <a:srgbClr val="62A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574213" y="5437287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62A4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552839" y="5437288"/>
            <a:ext cx="93135" cy="75577"/>
          </a:xfrm>
          <a:custGeom>
            <a:avLst/>
            <a:gdLst/>
            <a:ahLst/>
            <a:cxnLst/>
            <a:rect l="l" t="t" r="r" b="b"/>
            <a:pathLst>
              <a:path w="92963" h="75437">
                <a:moveTo>
                  <a:pt x="21335" y="71628"/>
                </a:moveTo>
                <a:lnTo>
                  <a:pt x="92963" y="0"/>
                </a:lnTo>
                <a:lnTo>
                  <a:pt x="72389" y="3810"/>
                </a:lnTo>
                <a:lnTo>
                  <a:pt x="0" y="75437"/>
                </a:lnTo>
                <a:lnTo>
                  <a:pt x="21335" y="71628"/>
                </a:lnTo>
                <a:close/>
              </a:path>
            </a:pathLst>
          </a:custGeom>
          <a:solidFill>
            <a:srgbClr val="62A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532227" y="5441104"/>
            <a:ext cx="93135" cy="76341"/>
          </a:xfrm>
          <a:custGeom>
            <a:avLst/>
            <a:gdLst/>
            <a:ahLst/>
            <a:cxnLst/>
            <a:rect l="l" t="t" r="r" b="b"/>
            <a:pathLst>
              <a:path w="92963" h="76200">
                <a:moveTo>
                  <a:pt x="20574" y="71627"/>
                </a:moveTo>
                <a:lnTo>
                  <a:pt x="92963" y="0"/>
                </a:lnTo>
                <a:lnTo>
                  <a:pt x="71627" y="4572"/>
                </a:lnTo>
                <a:lnTo>
                  <a:pt x="0" y="76200"/>
                </a:lnTo>
                <a:lnTo>
                  <a:pt x="20574" y="71627"/>
                </a:lnTo>
                <a:close/>
              </a:path>
            </a:pathLst>
          </a:custGeom>
          <a:solidFill>
            <a:srgbClr val="62A6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491002" y="5445685"/>
            <a:ext cx="112984" cy="80922"/>
          </a:xfrm>
          <a:custGeom>
            <a:avLst/>
            <a:gdLst/>
            <a:ahLst/>
            <a:cxnLst/>
            <a:rect l="l" t="t" r="r" b="b"/>
            <a:pathLst>
              <a:path w="112775" h="80772">
                <a:moveTo>
                  <a:pt x="41148" y="71627"/>
                </a:moveTo>
                <a:lnTo>
                  <a:pt x="112775" y="0"/>
                </a:lnTo>
                <a:lnTo>
                  <a:pt x="71628" y="9144"/>
                </a:lnTo>
                <a:lnTo>
                  <a:pt x="0" y="80772"/>
                </a:lnTo>
                <a:lnTo>
                  <a:pt x="41148" y="71627"/>
                </a:lnTo>
                <a:close/>
              </a:path>
            </a:pathLst>
          </a:custGeom>
          <a:solidFill>
            <a:srgbClr val="63A7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532226" y="544568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3A7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511614" y="5445685"/>
            <a:ext cx="92372" cy="76341"/>
          </a:xfrm>
          <a:custGeom>
            <a:avLst/>
            <a:gdLst/>
            <a:ahLst/>
            <a:cxnLst/>
            <a:rect l="l" t="t" r="r" b="b"/>
            <a:pathLst>
              <a:path w="92201" h="76200">
                <a:moveTo>
                  <a:pt x="20574" y="71627"/>
                </a:moveTo>
                <a:lnTo>
                  <a:pt x="92201" y="0"/>
                </a:lnTo>
                <a:lnTo>
                  <a:pt x="71627" y="4572"/>
                </a:lnTo>
                <a:lnTo>
                  <a:pt x="0" y="76200"/>
                </a:lnTo>
                <a:lnTo>
                  <a:pt x="20574" y="71627"/>
                </a:lnTo>
                <a:close/>
              </a:path>
            </a:pathLst>
          </a:custGeom>
          <a:solidFill>
            <a:srgbClr val="63A7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491002" y="5450265"/>
            <a:ext cx="92372" cy="76341"/>
          </a:xfrm>
          <a:custGeom>
            <a:avLst/>
            <a:gdLst/>
            <a:ahLst/>
            <a:cxnLst/>
            <a:rect l="l" t="t" r="r" b="b"/>
            <a:pathLst>
              <a:path w="92201" h="76200">
                <a:moveTo>
                  <a:pt x="20574" y="71627"/>
                </a:moveTo>
                <a:lnTo>
                  <a:pt x="92201" y="0"/>
                </a:lnTo>
                <a:lnTo>
                  <a:pt x="71628" y="4572"/>
                </a:lnTo>
                <a:lnTo>
                  <a:pt x="0" y="76200"/>
                </a:lnTo>
                <a:lnTo>
                  <a:pt x="20574" y="71627"/>
                </a:lnTo>
                <a:close/>
              </a:path>
            </a:pathLst>
          </a:custGeom>
          <a:solidFill>
            <a:srgbClr val="63A8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450540" y="5454846"/>
            <a:ext cx="112222" cy="81684"/>
          </a:xfrm>
          <a:custGeom>
            <a:avLst/>
            <a:gdLst/>
            <a:ahLst/>
            <a:cxnLst/>
            <a:rect l="l" t="t" r="r" b="b"/>
            <a:pathLst>
              <a:path w="112014" h="81533">
                <a:moveTo>
                  <a:pt x="40386" y="71627"/>
                </a:moveTo>
                <a:lnTo>
                  <a:pt x="112014" y="0"/>
                </a:lnTo>
                <a:lnTo>
                  <a:pt x="72390" y="9905"/>
                </a:lnTo>
                <a:lnTo>
                  <a:pt x="0" y="81533"/>
                </a:lnTo>
                <a:lnTo>
                  <a:pt x="40386" y="71627"/>
                </a:lnTo>
                <a:close/>
              </a:path>
            </a:pathLst>
          </a:custGeom>
          <a:solidFill>
            <a:srgbClr val="64A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491001" y="5454846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64A9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470389" y="5454846"/>
            <a:ext cx="92373" cy="77104"/>
          </a:xfrm>
          <a:custGeom>
            <a:avLst/>
            <a:gdLst/>
            <a:ahLst/>
            <a:cxnLst/>
            <a:rect l="l" t="t" r="r" b="b"/>
            <a:pathLst>
              <a:path w="92202" h="76961">
                <a:moveTo>
                  <a:pt x="20574" y="71627"/>
                </a:moveTo>
                <a:lnTo>
                  <a:pt x="92202" y="0"/>
                </a:lnTo>
                <a:lnTo>
                  <a:pt x="72390" y="5333"/>
                </a:lnTo>
                <a:lnTo>
                  <a:pt x="0" y="76961"/>
                </a:lnTo>
                <a:lnTo>
                  <a:pt x="20574" y="71627"/>
                </a:lnTo>
                <a:close/>
              </a:path>
            </a:pathLst>
          </a:custGeom>
          <a:solidFill>
            <a:srgbClr val="64A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450541" y="5460190"/>
            <a:ext cx="92373" cy="76341"/>
          </a:xfrm>
          <a:custGeom>
            <a:avLst/>
            <a:gdLst/>
            <a:ahLst/>
            <a:cxnLst/>
            <a:rect l="l" t="t" r="r" b="b"/>
            <a:pathLst>
              <a:path w="92202" h="76200">
                <a:moveTo>
                  <a:pt x="19812" y="71627"/>
                </a:moveTo>
                <a:lnTo>
                  <a:pt x="92202" y="0"/>
                </a:lnTo>
                <a:lnTo>
                  <a:pt x="72390" y="4572"/>
                </a:lnTo>
                <a:lnTo>
                  <a:pt x="0" y="76200"/>
                </a:lnTo>
                <a:lnTo>
                  <a:pt x="19812" y="71627"/>
                </a:lnTo>
                <a:close/>
              </a:path>
            </a:pathLst>
          </a:custGeom>
          <a:solidFill>
            <a:srgbClr val="64AA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412370" y="5464770"/>
            <a:ext cx="110695" cy="83212"/>
          </a:xfrm>
          <a:custGeom>
            <a:avLst/>
            <a:gdLst/>
            <a:ahLst/>
            <a:cxnLst/>
            <a:rect l="l" t="t" r="r" b="b"/>
            <a:pathLst>
              <a:path w="110490" h="83058">
                <a:moveTo>
                  <a:pt x="38100" y="71627"/>
                </a:moveTo>
                <a:lnTo>
                  <a:pt x="110490" y="0"/>
                </a:lnTo>
                <a:lnTo>
                  <a:pt x="71628" y="10667"/>
                </a:lnTo>
                <a:lnTo>
                  <a:pt x="0" y="83058"/>
                </a:lnTo>
                <a:lnTo>
                  <a:pt x="38100" y="71627"/>
                </a:lnTo>
                <a:close/>
              </a:path>
            </a:pathLst>
          </a:custGeom>
          <a:solidFill>
            <a:srgbClr val="65AB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450541" y="5464770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7"/>
                </a:moveTo>
                <a:lnTo>
                  <a:pt x="72390" y="0"/>
                </a:lnTo>
              </a:path>
            </a:pathLst>
          </a:custGeom>
          <a:ln w="762">
            <a:solidFill>
              <a:srgbClr val="65AB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374963" y="5475457"/>
            <a:ext cx="109168" cy="83976"/>
          </a:xfrm>
          <a:custGeom>
            <a:avLst/>
            <a:gdLst/>
            <a:ahLst/>
            <a:cxnLst/>
            <a:rect l="l" t="t" r="r" b="b"/>
            <a:pathLst>
              <a:path w="108966" h="83820">
                <a:moveTo>
                  <a:pt x="37337" y="72390"/>
                </a:moveTo>
                <a:lnTo>
                  <a:pt x="108966" y="0"/>
                </a:lnTo>
                <a:lnTo>
                  <a:pt x="72390" y="11430"/>
                </a:lnTo>
                <a:lnTo>
                  <a:pt x="0" y="83820"/>
                </a:lnTo>
                <a:lnTo>
                  <a:pt x="37337" y="72390"/>
                </a:lnTo>
                <a:close/>
              </a:path>
            </a:pathLst>
          </a:custGeom>
          <a:solidFill>
            <a:srgbClr val="67AC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412370" y="5475458"/>
            <a:ext cx="71761" cy="72524"/>
          </a:xfrm>
          <a:custGeom>
            <a:avLst/>
            <a:gdLst/>
            <a:ahLst/>
            <a:cxnLst/>
            <a:rect l="l" t="t" r="r" b="b"/>
            <a:pathLst>
              <a:path w="71628" h="72390">
                <a:moveTo>
                  <a:pt x="0" y="72390"/>
                </a:moveTo>
                <a:lnTo>
                  <a:pt x="71628" y="0"/>
                </a:lnTo>
              </a:path>
            </a:pathLst>
          </a:custGeom>
          <a:ln w="762">
            <a:solidFill>
              <a:srgbClr val="67A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394048" y="5475458"/>
            <a:ext cx="90083" cy="77868"/>
          </a:xfrm>
          <a:custGeom>
            <a:avLst/>
            <a:gdLst/>
            <a:ahLst/>
            <a:cxnLst/>
            <a:rect l="l" t="t" r="r" b="b"/>
            <a:pathLst>
              <a:path w="89916" h="77724">
                <a:moveTo>
                  <a:pt x="18287" y="72390"/>
                </a:moveTo>
                <a:lnTo>
                  <a:pt x="89916" y="0"/>
                </a:lnTo>
                <a:lnTo>
                  <a:pt x="71628" y="6096"/>
                </a:lnTo>
                <a:lnTo>
                  <a:pt x="0" y="77724"/>
                </a:lnTo>
                <a:lnTo>
                  <a:pt x="18287" y="72390"/>
                </a:lnTo>
                <a:close/>
              </a:path>
            </a:pathLst>
          </a:custGeom>
          <a:solidFill>
            <a:srgbClr val="67AC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374963" y="5481565"/>
            <a:ext cx="90846" cy="77868"/>
          </a:xfrm>
          <a:custGeom>
            <a:avLst/>
            <a:gdLst/>
            <a:ahLst/>
            <a:cxnLst/>
            <a:rect l="l" t="t" r="r" b="b"/>
            <a:pathLst>
              <a:path w="90678" h="77724">
                <a:moveTo>
                  <a:pt x="19050" y="71627"/>
                </a:moveTo>
                <a:lnTo>
                  <a:pt x="90678" y="0"/>
                </a:lnTo>
                <a:lnTo>
                  <a:pt x="72390" y="5334"/>
                </a:lnTo>
                <a:lnTo>
                  <a:pt x="0" y="77724"/>
                </a:lnTo>
                <a:lnTo>
                  <a:pt x="19050" y="71627"/>
                </a:lnTo>
                <a:close/>
              </a:path>
            </a:pathLst>
          </a:custGeom>
          <a:solidFill>
            <a:srgbClr val="67AC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339846" y="5486909"/>
            <a:ext cx="107641" cy="83975"/>
          </a:xfrm>
          <a:custGeom>
            <a:avLst/>
            <a:gdLst/>
            <a:ahLst/>
            <a:cxnLst/>
            <a:rect l="l" t="t" r="r" b="b"/>
            <a:pathLst>
              <a:path w="107442" h="83819">
                <a:moveTo>
                  <a:pt x="35051" y="72389"/>
                </a:moveTo>
                <a:lnTo>
                  <a:pt x="107442" y="0"/>
                </a:lnTo>
                <a:lnTo>
                  <a:pt x="71627" y="12191"/>
                </a:lnTo>
                <a:lnTo>
                  <a:pt x="0" y="83819"/>
                </a:lnTo>
                <a:lnTo>
                  <a:pt x="35051" y="72389"/>
                </a:lnTo>
                <a:close/>
              </a:path>
            </a:pathLst>
          </a:custGeom>
          <a:solidFill>
            <a:srgbClr val="68AD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374963" y="5486910"/>
            <a:ext cx="72524" cy="72523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2389"/>
                </a:moveTo>
                <a:lnTo>
                  <a:pt x="72390" y="0"/>
                </a:lnTo>
              </a:path>
            </a:pathLst>
          </a:custGeom>
          <a:ln w="762">
            <a:solidFill>
              <a:srgbClr val="68AD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357404" y="5486909"/>
            <a:ext cx="90083" cy="78632"/>
          </a:xfrm>
          <a:custGeom>
            <a:avLst/>
            <a:gdLst/>
            <a:ahLst/>
            <a:cxnLst/>
            <a:rect l="l" t="t" r="r" b="b"/>
            <a:pathLst>
              <a:path w="89916" h="78486">
                <a:moveTo>
                  <a:pt x="17525" y="72389"/>
                </a:moveTo>
                <a:lnTo>
                  <a:pt x="89916" y="0"/>
                </a:lnTo>
                <a:lnTo>
                  <a:pt x="71628" y="6096"/>
                </a:lnTo>
                <a:lnTo>
                  <a:pt x="0" y="78486"/>
                </a:lnTo>
                <a:lnTo>
                  <a:pt x="17525" y="72389"/>
                </a:lnTo>
                <a:close/>
              </a:path>
            </a:pathLst>
          </a:custGeom>
          <a:solidFill>
            <a:srgbClr val="68AD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339846" y="5493017"/>
            <a:ext cx="89319" cy="77867"/>
          </a:xfrm>
          <a:custGeom>
            <a:avLst/>
            <a:gdLst/>
            <a:ahLst/>
            <a:cxnLst/>
            <a:rect l="l" t="t" r="r" b="b"/>
            <a:pathLst>
              <a:path w="89154" h="77723">
                <a:moveTo>
                  <a:pt x="17525" y="72389"/>
                </a:moveTo>
                <a:lnTo>
                  <a:pt x="89154" y="0"/>
                </a:lnTo>
                <a:lnTo>
                  <a:pt x="71627" y="6095"/>
                </a:lnTo>
                <a:lnTo>
                  <a:pt x="0" y="77723"/>
                </a:lnTo>
                <a:lnTo>
                  <a:pt x="17525" y="72389"/>
                </a:lnTo>
                <a:close/>
              </a:path>
            </a:pathLst>
          </a:custGeom>
          <a:solidFill>
            <a:srgbClr val="69AE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305492" y="5499124"/>
            <a:ext cx="106115" cy="84739"/>
          </a:xfrm>
          <a:custGeom>
            <a:avLst/>
            <a:gdLst/>
            <a:ahLst/>
            <a:cxnLst/>
            <a:rect l="l" t="t" r="r" b="b"/>
            <a:pathLst>
              <a:path w="105918" h="84582">
                <a:moveTo>
                  <a:pt x="34290" y="71627"/>
                </a:moveTo>
                <a:lnTo>
                  <a:pt x="105918" y="0"/>
                </a:lnTo>
                <a:lnTo>
                  <a:pt x="71628" y="12954"/>
                </a:lnTo>
                <a:lnTo>
                  <a:pt x="0" y="84582"/>
                </a:lnTo>
                <a:lnTo>
                  <a:pt x="34290" y="71627"/>
                </a:lnTo>
                <a:close/>
              </a:path>
            </a:pathLst>
          </a:custGeom>
          <a:solidFill>
            <a:srgbClr val="6AAF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339846" y="5499124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AAF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322288" y="5499123"/>
            <a:ext cx="89318" cy="78632"/>
          </a:xfrm>
          <a:custGeom>
            <a:avLst/>
            <a:gdLst/>
            <a:ahLst/>
            <a:cxnLst/>
            <a:rect l="l" t="t" r="r" b="b"/>
            <a:pathLst>
              <a:path w="89153" h="78486">
                <a:moveTo>
                  <a:pt x="17525" y="71627"/>
                </a:moveTo>
                <a:lnTo>
                  <a:pt x="89153" y="0"/>
                </a:lnTo>
                <a:lnTo>
                  <a:pt x="71627" y="6858"/>
                </a:lnTo>
                <a:lnTo>
                  <a:pt x="0" y="78486"/>
                </a:lnTo>
                <a:lnTo>
                  <a:pt x="17525" y="71627"/>
                </a:lnTo>
                <a:close/>
              </a:path>
            </a:pathLst>
          </a:custGeom>
          <a:solidFill>
            <a:srgbClr val="6AAF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305492" y="5505994"/>
            <a:ext cx="88556" cy="77868"/>
          </a:xfrm>
          <a:custGeom>
            <a:avLst/>
            <a:gdLst/>
            <a:ahLst/>
            <a:cxnLst/>
            <a:rect l="l" t="t" r="r" b="b"/>
            <a:pathLst>
              <a:path w="88392" h="77724">
                <a:moveTo>
                  <a:pt x="16764" y="71627"/>
                </a:moveTo>
                <a:lnTo>
                  <a:pt x="88392" y="0"/>
                </a:lnTo>
                <a:lnTo>
                  <a:pt x="71628" y="6096"/>
                </a:lnTo>
                <a:lnTo>
                  <a:pt x="0" y="77724"/>
                </a:lnTo>
                <a:lnTo>
                  <a:pt x="16764" y="71627"/>
                </a:lnTo>
                <a:close/>
              </a:path>
            </a:pathLst>
          </a:custGeom>
          <a:solidFill>
            <a:srgbClr val="6AB0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272665" y="5512102"/>
            <a:ext cx="104587" cy="85501"/>
          </a:xfrm>
          <a:custGeom>
            <a:avLst/>
            <a:gdLst/>
            <a:ahLst/>
            <a:cxnLst/>
            <a:rect l="l" t="t" r="r" b="b"/>
            <a:pathLst>
              <a:path w="104393" h="85343">
                <a:moveTo>
                  <a:pt x="32765" y="71627"/>
                </a:moveTo>
                <a:lnTo>
                  <a:pt x="104393" y="0"/>
                </a:lnTo>
                <a:lnTo>
                  <a:pt x="71627" y="13715"/>
                </a:lnTo>
                <a:lnTo>
                  <a:pt x="0" y="85343"/>
                </a:lnTo>
                <a:lnTo>
                  <a:pt x="32765" y="71627"/>
                </a:lnTo>
                <a:close/>
              </a:path>
            </a:pathLst>
          </a:custGeom>
          <a:solidFill>
            <a:srgbClr val="6BB1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305492" y="5512102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6BB1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294804" y="5512102"/>
            <a:ext cx="82448" cy="76341"/>
          </a:xfrm>
          <a:custGeom>
            <a:avLst/>
            <a:gdLst/>
            <a:ahLst/>
            <a:cxnLst/>
            <a:rect l="l" t="t" r="r" b="b"/>
            <a:pathLst>
              <a:path w="82295" h="76200">
                <a:moveTo>
                  <a:pt x="10667" y="71627"/>
                </a:moveTo>
                <a:lnTo>
                  <a:pt x="82295" y="0"/>
                </a:lnTo>
                <a:lnTo>
                  <a:pt x="71627" y="4571"/>
                </a:lnTo>
                <a:lnTo>
                  <a:pt x="0" y="76200"/>
                </a:lnTo>
                <a:lnTo>
                  <a:pt x="10667" y="71627"/>
                </a:lnTo>
                <a:close/>
              </a:path>
            </a:pathLst>
          </a:custGeom>
          <a:solidFill>
            <a:srgbClr val="6BB1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283353" y="5516682"/>
            <a:ext cx="83211" cy="76341"/>
          </a:xfrm>
          <a:custGeom>
            <a:avLst/>
            <a:gdLst/>
            <a:ahLst/>
            <a:cxnLst/>
            <a:rect l="l" t="t" r="r" b="b"/>
            <a:pathLst>
              <a:path w="83057" h="76200">
                <a:moveTo>
                  <a:pt x="11430" y="71628"/>
                </a:moveTo>
                <a:lnTo>
                  <a:pt x="83057" y="0"/>
                </a:lnTo>
                <a:lnTo>
                  <a:pt x="72389" y="4572"/>
                </a:lnTo>
                <a:lnTo>
                  <a:pt x="0" y="76200"/>
                </a:lnTo>
                <a:lnTo>
                  <a:pt x="11430" y="71628"/>
                </a:lnTo>
                <a:close/>
              </a:path>
            </a:pathLst>
          </a:custGeom>
          <a:solidFill>
            <a:srgbClr val="6BB2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272666" y="5521263"/>
            <a:ext cx="83211" cy="76341"/>
          </a:xfrm>
          <a:custGeom>
            <a:avLst/>
            <a:gdLst/>
            <a:ahLst/>
            <a:cxnLst/>
            <a:rect l="l" t="t" r="r" b="b"/>
            <a:pathLst>
              <a:path w="83057" h="76200">
                <a:moveTo>
                  <a:pt x="10668" y="71627"/>
                </a:moveTo>
                <a:lnTo>
                  <a:pt x="83057" y="0"/>
                </a:lnTo>
                <a:lnTo>
                  <a:pt x="71627" y="4572"/>
                </a:lnTo>
                <a:lnTo>
                  <a:pt x="0" y="76200"/>
                </a:lnTo>
                <a:lnTo>
                  <a:pt x="10668" y="71627"/>
                </a:lnTo>
                <a:close/>
              </a:path>
            </a:pathLst>
          </a:custGeom>
          <a:solidFill>
            <a:srgbClr val="6BB4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242129" y="5525844"/>
            <a:ext cx="102296" cy="85501"/>
          </a:xfrm>
          <a:custGeom>
            <a:avLst/>
            <a:gdLst/>
            <a:ahLst/>
            <a:cxnLst/>
            <a:rect l="l" t="t" r="r" b="b"/>
            <a:pathLst>
              <a:path w="102107" h="85343">
                <a:moveTo>
                  <a:pt x="30480" y="71627"/>
                </a:moveTo>
                <a:lnTo>
                  <a:pt x="102107" y="0"/>
                </a:lnTo>
                <a:lnTo>
                  <a:pt x="71628" y="13715"/>
                </a:lnTo>
                <a:lnTo>
                  <a:pt x="0" y="85343"/>
                </a:lnTo>
                <a:lnTo>
                  <a:pt x="30480" y="71627"/>
                </a:lnTo>
                <a:close/>
              </a:path>
            </a:pathLst>
          </a:custGeom>
          <a:solidFill>
            <a:srgbClr val="6CB5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272666" y="552584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CB5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257397" y="5525843"/>
            <a:ext cx="87028" cy="78632"/>
          </a:xfrm>
          <a:custGeom>
            <a:avLst/>
            <a:gdLst/>
            <a:ahLst/>
            <a:cxnLst/>
            <a:rect l="l" t="t" r="r" b="b"/>
            <a:pathLst>
              <a:path w="86867" h="78486">
                <a:moveTo>
                  <a:pt x="15239" y="71627"/>
                </a:moveTo>
                <a:lnTo>
                  <a:pt x="86867" y="0"/>
                </a:lnTo>
                <a:lnTo>
                  <a:pt x="71627" y="6857"/>
                </a:lnTo>
                <a:lnTo>
                  <a:pt x="0" y="78486"/>
                </a:lnTo>
                <a:lnTo>
                  <a:pt x="15239" y="71627"/>
                </a:lnTo>
                <a:close/>
              </a:path>
            </a:pathLst>
          </a:custGeom>
          <a:solidFill>
            <a:srgbClr val="6CB5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242129" y="5532714"/>
            <a:ext cx="87029" cy="78632"/>
          </a:xfrm>
          <a:custGeom>
            <a:avLst/>
            <a:gdLst/>
            <a:ahLst/>
            <a:cxnLst/>
            <a:rect l="l" t="t" r="r" b="b"/>
            <a:pathLst>
              <a:path w="86868" h="78486">
                <a:moveTo>
                  <a:pt x="15240" y="71628"/>
                </a:moveTo>
                <a:lnTo>
                  <a:pt x="86868" y="0"/>
                </a:lnTo>
                <a:lnTo>
                  <a:pt x="71628" y="6858"/>
                </a:lnTo>
                <a:lnTo>
                  <a:pt x="0" y="78486"/>
                </a:lnTo>
                <a:lnTo>
                  <a:pt x="15240" y="71628"/>
                </a:lnTo>
                <a:close/>
              </a:path>
            </a:pathLst>
          </a:custGeom>
          <a:solidFill>
            <a:srgbClr val="6CB6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212355" y="5539584"/>
            <a:ext cx="101534" cy="86266"/>
          </a:xfrm>
          <a:custGeom>
            <a:avLst/>
            <a:gdLst/>
            <a:ahLst/>
            <a:cxnLst/>
            <a:rect l="l" t="t" r="r" b="b"/>
            <a:pathLst>
              <a:path w="101346" h="86106">
                <a:moveTo>
                  <a:pt x="29718" y="71627"/>
                </a:moveTo>
                <a:lnTo>
                  <a:pt x="101346" y="0"/>
                </a:lnTo>
                <a:lnTo>
                  <a:pt x="72390" y="14477"/>
                </a:lnTo>
                <a:lnTo>
                  <a:pt x="0" y="86106"/>
                </a:lnTo>
                <a:lnTo>
                  <a:pt x="29718" y="71627"/>
                </a:lnTo>
                <a:close/>
              </a:path>
            </a:pathLst>
          </a:custGeom>
          <a:solidFill>
            <a:srgbClr val="6DB7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242129" y="5539585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6D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232204" y="5539584"/>
            <a:ext cx="81685" cy="77105"/>
          </a:xfrm>
          <a:custGeom>
            <a:avLst/>
            <a:gdLst/>
            <a:ahLst/>
            <a:cxnLst/>
            <a:rect l="l" t="t" r="r" b="b"/>
            <a:pathLst>
              <a:path w="81534" h="76962">
                <a:moveTo>
                  <a:pt x="9906" y="71627"/>
                </a:moveTo>
                <a:lnTo>
                  <a:pt x="81534" y="0"/>
                </a:lnTo>
                <a:lnTo>
                  <a:pt x="71628" y="4572"/>
                </a:lnTo>
                <a:lnTo>
                  <a:pt x="0" y="76962"/>
                </a:lnTo>
                <a:lnTo>
                  <a:pt x="9906" y="71627"/>
                </a:lnTo>
                <a:close/>
              </a:path>
            </a:pathLst>
          </a:custGeom>
          <a:solidFill>
            <a:srgbClr val="6DB7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222280" y="5544165"/>
            <a:ext cx="81685" cy="77105"/>
          </a:xfrm>
          <a:custGeom>
            <a:avLst/>
            <a:gdLst/>
            <a:ahLst/>
            <a:cxnLst/>
            <a:rect l="l" t="t" r="r" b="b"/>
            <a:pathLst>
              <a:path w="81534" h="76962">
                <a:moveTo>
                  <a:pt x="9906" y="72389"/>
                </a:moveTo>
                <a:lnTo>
                  <a:pt x="81534" y="0"/>
                </a:lnTo>
                <a:lnTo>
                  <a:pt x="72390" y="5334"/>
                </a:lnTo>
                <a:lnTo>
                  <a:pt x="0" y="76962"/>
                </a:lnTo>
                <a:lnTo>
                  <a:pt x="9906" y="72389"/>
                </a:lnTo>
                <a:close/>
              </a:path>
            </a:pathLst>
          </a:custGeom>
          <a:solidFill>
            <a:srgbClr val="6DB8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212355" y="5549509"/>
            <a:ext cx="82449" cy="76341"/>
          </a:xfrm>
          <a:custGeom>
            <a:avLst/>
            <a:gdLst/>
            <a:ahLst/>
            <a:cxnLst/>
            <a:rect l="l" t="t" r="r" b="b"/>
            <a:pathLst>
              <a:path w="82296" h="76200">
                <a:moveTo>
                  <a:pt x="9906" y="71627"/>
                </a:moveTo>
                <a:lnTo>
                  <a:pt x="82296" y="0"/>
                </a:lnTo>
                <a:lnTo>
                  <a:pt x="72390" y="4571"/>
                </a:lnTo>
                <a:lnTo>
                  <a:pt x="0" y="76200"/>
                </a:lnTo>
                <a:lnTo>
                  <a:pt x="9906" y="71627"/>
                </a:lnTo>
                <a:close/>
              </a:path>
            </a:pathLst>
          </a:custGeom>
          <a:solidFill>
            <a:srgbClr val="6DB8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185636" y="5554089"/>
            <a:ext cx="99244" cy="87029"/>
          </a:xfrm>
          <a:custGeom>
            <a:avLst/>
            <a:gdLst/>
            <a:ahLst/>
            <a:cxnLst/>
            <a:rect l="l" t="t" r="r" b="b"/>
            <a:pathLst>
              <a:path w="99060" h="86868">
                <a:moveTo>
                  <a:pt x="26669" y="71628"/>
                </a:moveTo>
                <a:lnTo>
                  <a:pt x="99060" y="0"/>
                </a:lnTo>
                <a:lnTo>
                  <a:pt x="71628" y="15240"/>
                </a:lnTo>
                <a:lnTo>
                  <a:pt x="0" y="86868"/>
                </a:lnTo>
                <a:lnTo>
                  <a:pt x="26669" y="71628"/>
                </a:lnTo>
                <a:close/>
              </a:path>
            </a:pathLst>
          </a:custGeom>
          <a:solidFill>
            <a:srgbClr val="6EB9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212356" y="5554089"/>
            <a:ext cx="72524" cy="71761"/>
          </a:xfrm>
          <a:custGeom>
            <a:avLst/>
            <a:gdLst/>
            <a:ahLst/>
            <a:cxnLst/>
            <a:rect l="l" t="t" r="r" b="b"/>
            <a:pathLst>
              <a:path w="72390" h="71628">
                <a:moveTo>
                  <a:pt x="0" y="71628"/>
                </a:moveTo>
                <a:lnTo>
                  <a:pt x="72390" y="0"/>
                </a:lnTo>
              </a:path>
            </a:pathLst>
          </a:custGeom>
          <a:ln w="762">
            <a:solidFill>
              <a:srgbClr val="6EB9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199378" y="5554089"/>
            <a:ext cx="85501" cy="79395"/>
          </a:xfrm>
          <a:custGeom>
            <a:avLst/>
            <a:gdLst/>
            <a:ahLst/>
            <a:cxnLst/>
            <a:rect l="l" t="t" r="r" b="b"/>
            <a:pathLst>
              <a:path w="85343" h="79248">
                <a:moveTo>
                  <a:pt x="12953" y="71628"/>
                </a:moveTo>
                <a:lnTo>
                  <a:pt x="85343" y="0"/>
                </a:lnTo>
                <a:lnTo>
                  <a:pt x="71627" y="7620"/>
                </a:lnTo>
                <a:lnTo>
                  <a:pt x="0" y="79248"/>
                </a:lnTo>
                <a:lnTo>
                  <a:pt x="12953" y="71628"/>
                </a:lnTo>
                <a:close/>
              </a:path>
            </a:pathLst>
          </a:custGeom>
          <a:solidFill>
            <a:srgbClr val="6EB9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185637" y="5561724"/>
            <a:ext cx="85501" cy="79395"/>
          </a:xfrm>
          <a:custGeom>
            <a:avLst/>
            <a:gdLst/>
            <a:ahLst/>
            <a:cxnLst/>
            <a:rect l="l" t="t" r="r" b="b"/>
            <a:pathLst>
              <a:path w="85343" h="79248">
                <a:moveTo>
                  <a:pt x="13716" y="71627"/>
                </a:moveTo>
                <a:lnTo>
                  <a:pt x="85343" y="0"/>
                </a:lnTo>
                <a:lnTo>
                  <a:pt x="71628" y="7620"/>
                </a:lnTo>
                <a:lnTo>
                  <a:pt x="0" y="79248"/>
                </a:lnTo>
                <a:lnTo>
                  <a:pt x="13716" y="71627"/>
                </a:lnTo>
                <a:close/>
              </a:path>
            </a:pathLst>
          </a:custGeom>
          <a:solidFill>
            <a:srgbClr val="6FBA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159680" y="5569358"/>
            <a:ext cx="97717" cy="87792"/>
          </a:xfrm>
          <a:custGeom>
            <a:avLst/>
            <a:gdLst/>
            <a:ahLst/>
            <a:cxnLst/>
            <a:rect l="l" t="t" r="r" b="b"/>
            <a:pathLst>
              <a:path w="97536" h="87629">
                <a:moveTo>
                  <a:pt x="25907" y="71627"/>
                </a:moveTo>
                <a:lnTo>
                  <a:pt x="97536" y="0"/>
                </a:lnTo>
                <a:lnTo>
                  <a:pt x="71627" y="15239"/>
                </a:lnTo>
                <a:lnTo>
                  <a:pt x="0" y="87629"/>
                </a:lnTo>
                <a:lnTo>
                  <a:pt x="25907" y="71627"/>
                </a:lnTo>
                <a:close/>
              </a:path>
            </a:pathLst>
          </a:custGeom>
          <a:solidFill>
            <a:srgbClr val="70BB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185636" y="5569358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70BB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176475" y="5569358"/>
            <a:ext cx="80922" cy="77104"/>
          </a:xfrm>
          <a:custGeom>
            <a:avLst/>
            <a:gdLst/>
            <a:ahLst/>
            <a:cxnLst/>
            <a:rect l="l" t="t" r="r" b="b"/>
            <a:pathLst>
              <a:path w="80772" h="76961">
                <a:moveTo>
                  <a:pt x="9143" y="71627"/>
                </a:moveTo>
                <a:lnTo>
                  <a:pt x="80772" y="0"/>
                </a:lnTo>
                <a:lnTo>
                  <a:pt x="72389" y="5333"/>
                </a:lnTo>
                <a:lnTo>
                  <a:pt x="0" y="76961"/>
                </a:lnTo>
                <a:lnTo>
                  <a:pt x="9143" y="71627"/>
                </a:lnTo>
                <a:close/>
              </a:path>
            </a:pathLst>
          </a:custGeom>
          <a:solidFill>
            <a:srgbClr val="70BB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168078" y="5574701"/>
            <a:ext cx="80921" cy="77105"/>
          </a:xfrm>
          <a:custGeom>
            <a:avLst/>
            <a:gdLst/>
            <a:ahLst/>
            <a:cxnLst/>
            <a:rect l="l" t="t" r="r" b="b"/>
            <a:pathLst>
              <a:path w="80771" h="76962">
                <a:moveTo>
                  <a:pt x="8381" y="71627"/>
                </a:moveTo>
                <a:lnTo>
                  <a:pt x="80771" y="0"/>
                </a:lnTo>
                <a:lnTo>
                  <a:pt x="72389" y="5334"/>
                </a:lnTo>
                <a:lnTo>
                  <a:pt x="0" y="76962"/>
                </a:lnTo>
                <a:lnTo>
                  <a:pt x="8381" y="71627"/>
                </a:lnTo>
                <a:close/>
              </a:path>
            </a:pathLst>
          </a:custGeom>
          <a:solidFill>
            <a:srgbClr val="70B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159680" y="5580045"/>
            <a:ext cx="80921" cy="77105"/>
          </a:xfrm>
          <a:custGeom>
            <a:avLst/>
            <a:gdLst/>
            <a:ahLst/>
            <a:cxnLst/>
            <a:rect l="l" t="t" r="r" b="b"/>
            <a:pathLst>
              <a:path w="80771" h="76962">
                <a:moveTo>
                  <a:pt x="8381" y="71627"/>
                </a:moveTo>
                <a:lnTo>
                  <a:pt x="80771" y="0"/>
                </a:lnTo>
                <a:lnTo>
                  <a:pt x="71627" y="4572"/>
                </a:lnTo>
                <a:lnTo>
                  <a:pt x="0" y="76962"/>
                </a:lnTo>
                <a:lnTo>
                  <a:pt x="8381" y="71627"/>
                </a:lnTo>
                <a:close/>
              </a:path>
            </a:pathLst>
          </a:custGeom>
          <a:solidFill>
            <a:srgbClr val="71BD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136014" y="5584626"/>
            <a:ext cx="95427" cy="88555"/>
          </a:xfrm>
          <a:custGeom>
            <a:avLst/>
            <a:gdLst/>
            <a:ahLst/>
            <a:cxnLst/>
            <a:rect l="l" t="t" r="r" b="b"/>
            <a:pathLst>
              <a:path w="95250" h="88391">
                <a:moveTo>
                  <a:pt x="23622" y="72389"/>
                </a:moveTo>
                <a:lnTo>
                  <a:pt x="95250" y="0"/>
                </a:lnTo>
                <a:lnTo>
                  <a:pt x="71628" y="16763"/>
                </a:lnTo>
                <a:lnTo>
                  <a:pt x="0" y="88391"/>
                </a:lnTo>
                <a:lnTo>
                  <a:pt x="23622" y="72389"/>
                </a:lnTo>
                <a:close/>
              </a:path>
            </a:pathLst>
          </a:custGeom>
          <a:solidFill>
            <a:srgbClr val="72BE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159680" y="5584627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2B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153573" y="5584626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2389"/>
                </a:moveTo>
                <a:lnTo>
                  <a:pt x="77724" y="0"/>
                </a:lnTo>
                <a:lnTo>
                  <a:pt x="72390" y="4571"/>
                </a:lnTo>
                <a:lnTo>
                  <a:pt x="0" y="76200"/>
                </a:lnTo>
                <a:lnTo>
                  <a:pt x="6096" y="72389"/>
                </a:lnTo>
                <a:close/>
              </a:path>
            </a:pathLst>
          </a:custGeom>
          <a:solidFill>
            <a:srgbClr val="72BE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148229" y="5589206"/>
            <a:ext cx="77868" cy="75578"/>
          </a:xfrm>
          <a:custGeom>
            <a:avLst/>
            <a:gdLst/>
            <a:ahLst/>
            <a:cxnLst/>
            <a:rect l="l" t="t" r="r" b="b"/>
            <a:pathLst>
              <a:path w="77724" h="75438">
                <a:moveTo>
                  <a:pt x="5333" y="71628"/>
                </a:moveTo>
                <a:lnTo>
                  <a:pt x="77724" y="0"/>
                </a:lnTo>
                <a:lnTo>
                  <a:pt x="71627" y="3810"/>
                </a:lnTo>
                <a:lnTo>
                  <a:pt x="0" y="75438"/>
                </a:lnTo>
                <a:lnTo>
                  <a:pt x="5333" y="71628"/>
                </a:lnTo>
                <a:close/>
              </a:path>
            </a:pathLst>
          </a:custGeom>
          <a:solidFill>
            <a:srgbClr val="72C0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142122" y="5593024"/>
            <a:ext cx="77867" cy="76341"/>
          </a:xfrm>
          <a:custGeom>
            <a:avLst/>
            <a:gdLst/>
            <a:ahLst/>
            <a:cxnLst/>
            <a:rect l="l" t="t" r="r" b="b"/>
            <a:pathLst>
              <a:path w="77723" h="76200">
                <a:moveTo>
                  <a:pt x="6095" y="71628"/>
                </a:moveTo>
                <a:lnTo>
                  <a:pt x="77723" y="0"/>
                </a:lnTo>
                <a:lnTo>
                  <a:pt x="71627" y="3810"/>
                </a:lnTo>
                <a:lnTo>
                  <a:pt x="0" y="76200"/>
                </a:lnTo>
                <a:lnTo>
                  <a:pt x="6095" y="71628"/>
                </a:lnTo>
                <a:close/>
              </a:path>
            </a:pathLst>
          </a:custGeom>
          <a:solidFill>
            <a:srgbClr val="74C1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136014" y="5596841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2389"/>
                </a:moveTo>
                <a:lnTo>
                  <a:pt x="77724" y="0"/>
                </a:lnTo>
                <a:lnTo>
                  <a:pt x="71628" y="4572"/>
                </a:lnTo>
                <a:lnTo>
                  <a:pt x="0" y="76200"/>
                </a:lnTo>
                <a:lnTo>
                  <a:pt x="6096" y="72389"/>
                </a:lnTo>
                <a:close/>
              </a:path>
            </a:pathLst>
          </a:custGeom>
          <a:solidFill>
            <a:srgbClr val="73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114639" y="5601421"/>
            <a:ext cx="93136" cy="88555"/>
          </a:xfrm>
          <a:custGeom>
            <a:avLst/>
            <a:gdLst/>
            <a:ahLst/>
            <a:cxnLst/>
            <a:rect l="l" t="t" r="r" b="b"/>
            <a:pathLst>
              <a:path w="92964" h="88391">
                <a:moveTo>
                  <a:pt x="21336" y="71627"/>
                </a:moveTo>
                <a:lnTo>
                  <a:pt x="92964" y="0"/>
                </a:lnTo>
                <a:lnTo>
                  <a:pt x="71628" y="16001"/>
                </a:lnTo>
                <a:lnTo>
                  <a:pt x="0" y="88391"/>
                </a:lnTo>
                <a:lnTo>
                  <a:pt x="21336" y="71627"/>
                </a:lnTo>
                <a:close/>
              </a:path>
            </a:pathLst>
          </a:custGeom>
          <a:solidFill>
            <a:srgbClr val="74C3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136014" y="5601421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74C3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129143" y="5601421"/>
            <a:ext cx="78632" cy="77105"/>
          </a:xfrm>
          <a:custGeom>
            <a:avLst/>
            <a:gdLst/>
            <a:ahLst/>
            <a:cxnLst/>
            <a:rect l="l" t="t" r="r" b="b"/>
            <a:pathLst>
              <a:path w="78486" h="76962">
                <a:moveTo>
                  <a:pt x="6857" y="71627"/>
                </a:moveTo>
                <a:lnTo>
                  <a:pt x="78486" y="0"/>
                </a:lnTo>
                <a:lnTo>
                  <a:pt x="71627" y="5334"/>
                </a:lnTo>
                <a:lnTo>
                  <a:pt x="0" y="76962"/>
                </a:lnTo>
                <a:lnTo>
                  <a:pt x="6857" y="71627"/>
                </a:lnTo>
                <a:close/>
              </a:path>
            </a:pathLst>
          </a:custGeom>
          <a:solidFill>
            <a:srgbClr val="74C3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121510" y="5606765"/>
            <a:ext cx="79394" cy="77105"/>
          </a:xfrm>
          <a:custGeom>
            <a:avLst/>
            <a:gdLst/>
            <a:ahLst/>
            <a:cxnLst/>
            <a:rect l="l" t="t" r="r" b="b"/>
            <a:pathLst>
              <a:path w="79247" h="76962">
                <a:moveTo>
                  <a:pt x="7619" y="71627"/>
                </a:moveTo>
                <a:lnTo>
                  <a:pt x="79247" y="0"/>
                </a:lnTo>
                <a:lnTo>
                  <a:pt x="71627" y="5333"/>
                </a:lnTo>
                <a:lnTo>
                  <a:pt x="0" y="76962"/>
                </a:lnTo>
                <a:lnTo>
                  <a:pt x="7619" y="71627"/>
                </a:lnTo>
                <a:close/>
              </a:path>
            </a:pathLst>
          </a:custGeom>
          <a:solidFill>
            <a:srgbClr val="74C4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114638" y="5612109"/>
            <a:ext cx="78632" cy="77868"/>
          </a:xfrm>
          <a:custGeom>
            <a:avLst/>
            <a:gdLst/>
            <a:ahLst/>
            <a:cxnLst/>
            <a:rect l="l" t="t" r="r" b="b"/>
            <a:pathLst>
              <a:path w="78486" h="77724">
                <a:moveTo>
                  <a:pt x="6858" y="71628"/>
                </a:moveTo>
                <a:lnTo>
                  <a:pt x="78486" y="0"/>
                </a:lnTo>
                <a:lnTo>
                  <a:pt x="71628" y="5334"/>
                </a:lnTo>
                <a:lnTo>
                  <a:pt x="0" y="77724"/>
                </a:lnTo>
                <a:lnTo>
                  <a:pt x="6858" y="71628"/>
                </a:lnTo>
                <a:close/>
              </a:path>
            </a:pathLst>
          </a:custGeom>
          <a:solidFill>
            <a:srgbClr val="76C5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094790" y="5617453"/>
            <a:ext cx="91609" cy="89318"/>
          </a:xfrm>
          <a:custGeom>
            <a:avLst/>
            <a:gdLst/>
            <a:ahLst/>
            <a:cxnLst/>
            <a:rect l="l" t="t" r="r" b="b"/>
            <a:pathLst>
              <a:path w="91439" h="89153">
                <a:moveTo>
                  <a:pt x="19811" y="72389"/>
                </a:moveTo>
                <a:lnTo>
                  <a:pt x="91439" y="0"/>
                </a:lnTo>
                <a:lnTo>
                  <a:pt x="71627" y="17525"/>
                </a:lnTo>
                <a:lnTo>
                  <a:pt x="0" y="89153"/>
                </a:lnTo>
                <a:lnTo>
                  <a:pt x="19811" y="72389"/>
                </a:lnTo>
                <a:close/>
              </a:path>
            </a:pathLst>
          </a:custGeom>
          <a:solidFill>
            <a:srgbClr val="77C5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114638" y="5617453"/>
            <a:ext cx="71761" cy="72523"/>
          </a:xfrm>
          <a:custGeom>
            <a:avLst/>
            <a:gdLst/>
            <a:ahLst/>
            <a:cxnLst/>
            <a:rect l="l" t="t" r="r" b="b"/>
            <a:pathLst>
              <a:path w="71628" h="72389">
                <a:moveTo>
                  <a:pt x="0" y="72389"/>
                </a:moveTo>
                <a:lnTo>
                  <a:pt x="71628" y="0"/>
                </a:lnTo>
              </a:path>
            </a:pathLst>
          </a:custGeom>
          <a:ln w="762">
            <a:solidFill>
              <a:srgbClr val="77C5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077231" y="5635012"/>
            <a:ext cx="89319" cy="89318"/>
          </a:xfrm>
          <a:custGeom>
            <a:avLst/>
            <a:gdLst/>
            <a:ahLst/>
            <a:cxnLst/>
            <a:rect l="l" t="t" r="r" b="b"/>
            <a:pathLst>
              <a:path w="89154" h="89153">
                <a:moveTo>
                  <a:pt x="17526" y="71627"/>
                </a:moveTo>
                <a:lnTo>
                  <a:pt x="89154" y="0"/>
                </a:lnTo>
                <a:lnTo>
                  <a:pt x="0" y="89153"/>
                </a:lnTo>
                <a:lnTo>
                  <a:pt x="17526" y="71627"/>
                </a:lnTo>
                <a:close/>
              </a:path>
            </a:pathLst>
          </a:custGeom>
          <a:solidFill>
            <a:srgbClr val="79C8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094790" y="5635012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9C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923930" y="5899916"/>
            <a:ext cx="87028" cy="90082"/>
          </a:xfrm>
          <a:custGeom>
            <a:avLst/>
            <a:gdLst/>
            <a:ahLst/>
            <a:cxnLst/>
            <a:rect l="l" t="t" r="r" b="b"/>
            <a:pathLst>
              <a:path w="86867" h="89915">
                <a:moveTo>
                  <a:pt x="0" y="89915"/>
                </a:moveTo>
                <a:lnTo>
                  <a:pt x="71627" y="18287"/>
                </a:lnTo>
                <a:lnTo>
                  <a:pt x="86867" y="0"/>
                </a:lnTo>
                <a:lnTo>
                  <a:pt x="15239" y="72389"/>
                </a:lnTo>
                <a:lnTo>
                  <a:pt x="0" y="89915"/>
                </a:lnTo>
                <a:close/>
              </a:path>
            </a:pathLst>
          </a:custGeom>
          <a:solidFill>
            <a:srgbClr val="79CB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923929" y="5918238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9CB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939197" y="5881594"/>
            <a:ext cx="84739" cy="90845"/>
          </a:xfrm>
          <a:custGeom>
            <a:avLst/>
            <a:gdLst/>
            <a:ahLst/>
            <a:cxnLst/>
            <a:rect l="l" t="t" r="r" b="b"/>
            <a:pathLst>
              <a:path w="84582" h="90677">
                <a:moveTo>
                  <a:pt x="0" y="90677"/>
                </a:moveTo>
                <a:lnTo>
                  <a:pt x="71627" y="18287"/>
                </a:lnTo>
                <a:lnTo>
                  <a:pt x="84582" y="0"/>
                </a:lnTo>
                <a:lnTo>
                  <a:pt x="12953" y="72389"/>
                </a:lnTo>
                <a:lnTo>
                  <a:pt x="0" y="90677"/>
                </a:lnTo>
                <a:close/>
              </a:path>
            </a:pathLst>
          </a:custGeom>
          <a:solidFill>
            <a:srgbClr val="7CD1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939198" y="5899916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CD1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939197" y="5893809"/>
            <a:ext cx="76341" cy="78631"/>
          </a:xfrm>
          <a:custGeom>
            <a:avLst/>
            <a:gdLst/>
            <a:ahLst/>
            <a:cxnLst/>
            <a:rect l="l" t="t" r="r" b="b"/>
            <a:pathLst>
              <a:path w="76200" h="78485">
                <a:moveTo>
                  <a:pt x="0" y="78485"/>
                </a:moveTo>
                <a:lnTo>
                  <a:pt x="71627" y="6095"/>
                </a:lnTo>
                <a:lnTo>
                  <a:pt x="76200" y="0"/>
                </a:lnTo>
                <a:lnTo>
                  <a:pt x="4572" y="72389"/>
                </a:lnTo>
                <a:lnTo>
                  <a:pt x="0" y="78485"/>
                </a:lnTo>
                <a:close/>
              </a:path>
            </a:pathLst>
          </a:custGeom>
          <a:solidFill>
            <a:srgbClr val="7CD1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943778" y="5887701"/>
            <a:ext cx="76341" cy="78632"/>
          </a:xfrm>
          <a:custGeom>
            <a:avLst/>
            <a:gdLst/>
            <a:ahLst/>
            <a:cxnLst/>
            <a:rect l="l" t="t" r="r" b="b"/>
            <a:pathLst>
              <a:path w="76200" h="78486">
                <a:moveTo>
                  <a:pt x="0" y="78486"/>
                </a:moveTo>
                <a:lnTo>
                  <a:pt x="71627" y="6096"/>
                </a:lnTo>
                <a:lnTo>
                  <a:pt x="76200" y="0"/>
                </a:lnTo>
                <a:lnTo>
                  <a:pt x="3810" y="72389"/>
                </a:lnTo>
                <a:lnTo>
                  <a:pt x="0" y="78486"/>
                </a:lnTo>
                <a:close/>
              </a:path>
            </a:pathLst>
          </a:custGeom>
          <a:solidFill>
            <a:srgbClr val="7CD2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947595" y="5881594"/>
            <a:ext cx="76341" cy="78632"/>
          </a:xfrm>
          <a:custGeom>
            <a:avLst/>
            <a:gdLst/>
            <a:ahLst/>
            <a:cxnLst/>
            <a:rect l="l" t="t" r="r" b="b"/>
            <a:pathLst>
              <a:path w="76200" h="78486">
                <a:moveTo>
                  <a:pt x="0" y="78486"/>
                </a:moveTo>
                <a:lnTo>
                  <a:pt x="72389" y="6096"/>
                </a:lnTo>
                <a:lnTo>
                  <a:pt x="76200" y="0"/>
                </a:lnTo>
                <a:lnTo>
                  <a:pt x="4571" y="72389"/>
                </a:lnTo>
                <a:lnTo>
                  <a:pt x="0" y="78486"/>
                </a:lnTo>
                <a:close/>
              </a:path>
            </a:pathLst>
          </a:custGeom>
          <a:solidFill>
            <a:srgbClr val="7DD2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952175" y="5872434"/>
            <a:ext cx="77868" cy="81684"/>
          </a:xfrm>
          <a:custGeom>
            <a:avLst/>
            <a:gdLst/>
            <a:ahLst/>
            <a:cxnLst/>
            <a:rect l="l" t="t" r="r" b="b"/>
            <a:pathLst>
              <a:path w="77724" h="81533">
                <a:moveTo>
                  <a:pt x="0" y="81533"/>
                </a:moveTo>
                <a:lnTo>
                  <a:pt x="71628" y="9143"/>
                </a:lnTo>
                <a:lnTo>
                  <a:pt x="77724" y="0"/>
                </a:lnTo>
                <a:lnTo>
                  <a:pt x="6096" y="72389"/>
                </a:lnTo>
                <a:lnTo>
                  <a:pt x="0" y="81533"/>
                </a:lnTo>
                <a:close/>
              </a:path>
            </a:pathLst>
          </a:custGeom>
          <a:solidFill>
            <a:srgbClr val="7ED3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952175" y="5881594"/>
            <a:ext cx="71761" cy="72523"/>
          </a:xfrm>
          <a:custGeom>
            <a:avLst/>
            <a:gdLst/>
            <a:ahLst/>
            <a:cxnLst/>
            <a:rect l="l" t="t" r="r" b="b"/>
            <a:pathLst>
              <a:path w="71628" h="72389">
                <a:moveTo>
                  <a:pt x="0" y="72389"/>
                </a:moveTo>
                <a:lnTo>
                  <a:pt x="71628" y="0"/>
                </a:lnTo>
              </a:path>
            </a:pathLst>
          </a:custGeom>
          <a:ln w="762">
            <a:solidFill>
              <a:srgbClr val="7ED3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952175" y="5877013"/>
            <a:ext cx="74815" cy="77105"/>
          </a:xfrm>
          <a:custGeom>
            <a:avLst/>
            <a:gdLst/>
            <a:ahLst/>
            <a:cxnLst/>
            <a:rect l="l" t="t" r="r" b="b"/>
            <a:pathLst>
              <a:path w="74676" h="76962">
                <a:moveTo>
                  <a:pt x="0" y="76962"/>
                </a:moveTo>
                <a:lnTo>
                  <a:pt x="71628" y="4572"/>
                </a:lnTo>
                <a:lnTo>
                  <a:pt x="74676" y="0"/>
                </a:lnTo>
                <a:lnTo>
                  <a:pt x="3048" y="72390"/>
                </a:lnTo>
                <a:lnTo>
                  <a:pt x="0" y="76962"/>
                </a:lnTo>
                <a:close/>
              </a:path>
            </a:pathLst>
          </a:custGeom>
          <a:solidFill>
            <a:srgbClr val="7ED3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955229" y="5872433"/>
            <a:ext cx="74814" cy="77105"/>
          </a:xfrm>
          <a:custGeom>
            <a:avLst/>
            <a:gdLst/>
            <a:ahLst/>
            <a:cxnLst/>
            <a:rect l="l" t="t" r="r" b="b"/>
            <a:pathLst>
              <a:path w="74675" h="76962">
                <a:moveTo>
                  <a:pt x="0" y="76962"/>
                </a:moveTo>
                <a:lnTo>
                  <a:pt x="71628" y="4571"/>
                </a:lnTo>
                <a:lnTo>
                  <a:pt x="74675" y="0"/>
                </a:lnTo>
                <a:lnTo>
                  <a:pt x="3048" y="72389"/>
                </a:lnTo>
                <a:lnTo>
                  <a:pt x="0" y="76962"/>
                </a:lnTo>
                <a:close/>
              </a:path>
            </a:pathLst>
          </a:custGeom>
          <a:solidFill>
            <a:srgbClr val="80D4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958283" y="5863272"/>
            <a:ext cx="77105" cy="81685"/>
          </a:xfrm>
          <a:custGeom>
            <a:avLst/>
            <a:gdLst/>
            <a:ahLst/>
            <a:cxnLst/>
            <a:rect l="l" t="t" r="r" b="b"/>
            <a:pathLst>
              <a:path w="76962" h="81534">
                <a:moveTo>
                  <a:pt x="0" y="81534"/>
                </a:moveTo>
                <a:lnTo>
                  <a:pt x="71627" y="9144"/>
                </a:lnTo>
                <a:lnTo>
                  <a:pt x="76962" y="0"/>
                </a:lnTo>
                <a:lnTo>
                  <a:pt x="5334" y="71627"/>
                </a:lnTo>
                <a:lnTo>
                  <a:pt x="0" y="81534"/>
                </a:lnTo>
                <a:close/>
              </a:path>
            </a:pathLst>
          </a:custGeom>
          <a:solidFill>
            <a:srgbClr val="81D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958283" y="5872434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1D6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963627" y="5854111"/>
            <a:ext cx="76341" cy="80921"/>
          </a:xfrm>
          <a:custGeom>
            <a:avLst/>
            <a:gdLst/>
            <a:ahLst/>
            <a:cxnLst/>
            <a:rect l="l" t="t" r="r" b="b"/>
            <a:pathLst>
              <a:path w="76200" h="80771">
                <a:moveTo>
                  <a:pt x="0" y="80771"/>
                </a:moveTo>
                <a:lnTo>
                  <a:pt x="71627" y="9143"/>
                </a:lnTo>
                <a:lnTo>
                  <a:pt x="76200" y="0"/>
                </a:lnTo>
                <a:lnTo>
                  <a:pt x="4572" y="71627"/>
                </a:lnTo>
                <a:lnTo>
                  <a:pt x="0" y="80771"/>
                </a:lnTo>
                <a:close/>
              </a:path>
            </a:pathLst>
          </a:custGeom>
          <a:solidFill>
            <a:srgbClr val="82D7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963627" y="5863272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2D7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963627" y="5858692"/>
            <a:ext cx="74050" cy="76341"/>
          </a:xfrm>
          <a:custGeom>
            <a:avLst/>
            <a:gdLst/>
            <a:ahLst/>
            <a:cxnLst/>
            <a:rect l="l" t="t" r="r" b="b"/>
            <a:pathLst>
              <a:path w="73913" h="76200">
                <a:moveTo>
                  <a:pt x="0" y="76200"/>
                </a:moveTo>
                <a:lnTo>
                  <a:pt x="71627" y="4572"/>
                </a:lnTo>
                <a:lnTo>
                  <a:pt x="73913" y="0"/>
                </a:lnTo>
                <a:lnTo>
                  <a:pt x="2286" y="71628"/>
                </a:lnTo>
                <a:lnTo>
                  <a:pt x="0" y="76200"/>
                </a:lnTo>
                <a:close/>
              </a:path>
            </a:pathLst>
          </a:custGeom>
          <a:solidFill>
            <a:srgbClr val="82D7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965917" y="5854111"/>
            <a:ext cx="74050" cy="76341"/>
          </a:xfrm>
          <a:custGeom>
            <a:avLst/>
            <a:gdLst/>
            <a:ahLst/>
            <a:cxnLst/>
            <a:rect l="l" t="t" r="r" b="b"/>
            <a:pathLst>
              <a:path w="73913" h="76200">
                <a:moveTo>
                  <a:pt x="0" y="76200"/>
                </a:moveTo>
                <a:lnTo>
                  <a:pt x="71627" y="4571"/>
                </a:lnTo>
                <a:lnTo>
                  <a:pt x="73913" y="0"/>
                </a:lnTo>
                <a:lnTo>
                  <a:pt x="2286" y="71627"/>
                </a:lnTo>
                <a:lnTo>
                  <a:pt x="0" y="76200"/>
                </a:lnTo>
                <a:close/>
              </a:path>
            </a:pathLst>
          </a:custGeom>
          <a:solidFill>
            <a:srgbClr val="82D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968207" y="5844187"/>
            <a:ext cx="75577" cy="81685"/>
          </a:xfrm>
          <a:custGeom>
            <a:avLst/>
            <a:gdLst/>
            <a:ahLst/>
            <a:cxnLst/>
            <a:rect l="l" t="t" r="r" b="b"/>
            <a:pathLst>
              <a:path w="75437" h="81534">
                <a:moveTo>
                  <a:pt x="0" y="81534"/>
                </a:moveTo>
                <a:lnTo>
                  <a:pt x="71627" y="9906"/>
                </a:lnTo>
                <a:lnTo>
                  <a:pt x="75437" y="0"/>
                </a:lnTo>
                <a:lnTo>
                  <a:pt x="3809" y="71627"/>
                </a:lnTo>
                <a:lnTo>
                  <a:pt x="0" y="81534"/>
                </a:lnTo>
                <a:close/>
              </a:path>
            </a:pathLst>
          </a:custGeom>
          <a:solidFill>
            <a:srgbClr val="83DA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968207" y="5854111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3DA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968208" y="5848767"/>
            <a:ext cx="74050" cy="77105"/>
          </a:xfrm>
          <a:custGeom>
            <a:avLst/>
            <a:gdLst/>
            <a:ahLst/>
            <a:cxnLst/>
            <a:rect l="l" t="t" r="r" b="b"/>
            <a:pathLst>
              <a:path w="73913" h="76962">
                <a:moveTo>
                  <a:pt x="0" y="76962"/>
                </a:moveTo>
                <a:lnTo>
                  <a:pt x="71627" y="5334"/>
                </a:lnTo>
                <a:lnTo>
                  <a:pt x="73913" y="0"/>
                </a:lnTo>
                <a:lnTo>
                  <a:pt x="1524" y="72389"/>
                </a:lnTo>
                <a:lnTo>
                  <a:pt x="0" y="76962"/>
                </a:lnTo>
                <a:close/>
              </a:path>
            </a:pathLst>
          </a:custGeom>
          <a:solidFill>
            <a:srgbClr val="83DA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969734" y="5844186"/>
            <a:ext cx="74050" cy="77105"/>
          </a:xfrm>
          <a:custGeom>
            <a:avLst/>
            <a:gdLst/>
            <a:ahLst/>
            <a:cxnLst/>
            <a:rect l="l" t="t" r="r" b="b"/>
            <a:pathLst>
              <a:path w="73913" h="76962">
                <a:moveTo>
                  <a:pt x="0" y="76962"/>
                </a:moveTo>
                <a:lnTo>
                  <a:pt x="72389" y="4572"/>
                </a:lnTo>
                <a:lnTo>
                  <a:pt x="73913" y="0"/>
                </a:lnTo>
                <a:lnTo>
                  <a:pt x="2285" y="71627"/>
                </a:lnTo>
                <a:lnTo>
                  <a:pt x="0" y="76962"/>
                </a:lnTo>
                <a:close/>
              </a:path>
            </a:pathLst>
          </a:custGeom>
          <a:solidFill>
            <a:srgbClr val="83DB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972025" y="5834263"/>
            <a:ext cx="75577" cy="81684"/>
          </a:xfrm>
          <a:custGeom>
            <a:avLst/>
            <a:gdLst/>
            <a:ahLst/>
            <a:cxnLst/>
            <a:rect l="l" t="t" r="r" b="b"/>
            <a:pathLst>
              <a:path w="75437" h="81533">
                <a:moveTo>
                  <a:pt x="0" y="81533"/>
                </a:moveTo>
                <a:lnTo>
                  <a:pt x="71628" y="9905"/>
                </a:lnTo>
                <a:lnTo>
                  <a:pt x="75437" y="0"/>
                </a:lnTo>
                <a:lnTo>
                  <a:pt x="3048" y="72389"/>
                </a:lnTo>
                <a:lnTo>
                  <a:pt x="0" y="81533"/>
                </a:lnTo>
                <a:close/>
              </a:path>
            </a:pathLst>
          </a:custGeom>
          <a:solidFill>
            <a:srgbClr val="84DC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972024" y="5844187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84DC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975078" y="5825101"/>
            <a:ext cx="74814" cy="81685"/>
          </a:xfrm>
          <a:custGeom>
            <a:avLst/>
            <a:gdLst/>
            <a:ahLst/>
            <a:cxnLst/>
            <a:rect l="l" t="t" r="r" b="b"/>
            <a:pathLst>
              <a:path w="74675" h="81534">
                <a:moveTo>
                  <a:pt x="0" y="81534"/>
                </a:moveTo>
                <a:lnTo>
                  <a:pt x="72389" y="9144"/>
                </a:lnTo>
                <a:lnTo>
                  <a:pt x="74675" y="0"/>
                </a:lnTo>
                <a:lnTo>
                  <a:pt x="3048" y="71627"/>
                </a:lnTo>
                <a:lnTo>
                  <a:pt x="0" y="81534"/>
                </a:lnTo>
                <a:close/>
              </a:path>
            </a:pathLst>
          </a:custGeom>
          <a:solidFill>
            <a:srgbClr val="84D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975078" y="5834263"/>
            <a:ext cx="72523" cy="7252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84DD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978132" y="5815177"/>
            <a:ext cx="74050" cy="81684"/>
          </a:xfrm>
          <a:custGeom>
            <a:avLst/>
            <a:gdLst/>
            <a:ahLst/>
            <a:cxnLst/>
            <a:rect l="l" t="t" r="r" b="b"/>
            <a:pathLst>
              <a:path w="73913" h="81533">
                <a:moveTo>
                  <a:pt x="0" y="81533"/>
                </a:moveTo>
                <a:lnTo>
                  <a:pt x="71627" y="9905"/>
                </a:lnTo>
                <a:lnTo>
                  <a:pt x="73913" y="0"/>
                </a:lnTo>
                <a:lnTo>
                  <a:pt x="2286" y="71627"/>
                </a:lnTo>
                <a:lnTo>
                  <a:pt x="0" y="81533"/>
                </a:lnTo>
                <a:close/>
              </a:path>
            </a:pathLst>
          </a:custGeom>
          <a:solidFill>
            <a:srgbClr val="85DE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978132" y="5825102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5DE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980422" y="5805253"/>
            <a:ext cx="73287" cy="81685"/>
          </a:xfrm>
          <a:custGeom>
            <a:avLst/>
            <a:gdLst/>
            <a:ahLst/>
            <a:cxnLst/>
            <a:rect l="l" t="t" r="r" b="b"/>
            <a:pathLst>
              <a:path w="73151" h="81534">
                <a:moveTo>
                  <a:pt x="0" y="81534"/>
                </a:moveTo>
                <a:lnTo>
                  <a:pt x="71627" y="9906"/>
                </a:lnTo>
                <a:lnTo>
                  <a:pt x="73151" y="0"/>
                </a:lnTo>
                <a:lnTo>
                  <a:pt x="1524" y="71627"/>
                </a:lnTo>
                <a:lnTo>
                  <a:pt x="0" y="81534"/>
                </a:lnTo>
                <a:close/>
              </a:path>
            </a:pathLst>
          </a:custGeom>
          <a:solidFill>
            <a:srgbClr val="85DF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980422" y="5815177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5DF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981949" y="5795329"/>
            <a:ext cx="73287" cy="81684"/>
          </a:xfrm>
          <a:custGeom>
            <a:avLst/>
            <a:gdLst/>
            <a:ahLst/>
            <a:cxnLst/>
            <a:rect l="l" t="t" r="r" b="b"/>
            <a:pathLst>
              <a:path w="73151" h="81533">
                <a:moveTo>
                  <a:pt x="0" y="81533"/>
                </a:moveTo>
                <a:lnTo>
                  <a:pt x="71627" y="9905"/>
                </a:lnTo>
                <a:lnTo>
                  <a:pt x="73151" y="0"/>
                </a:lnTo>
                <a:lnTo>
                  <a:pt x="762" y="71627"/>
                </a:lnTo>
                <a:lnTo>
                  <a:pt x="0" y="81533"/>
                </a:lnTo>
                <a:close/>
              </a:path>
            </a:pathLst>
          </a:custGeom>
          <a:solidFill>
            <a:srgbClr val="85DF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981949" y="580525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5DF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982713" y="5785404"/>
            <a:ext cx="72523" cy="81685"/>
          </a:xfrm>
          <a:custGeom>
            <a:avLst/>
            <a:gdLst/>
            <a:ahLst/>
            <a:cxnLst/>
            <a:rect l="l" t="t" r="r" b="b"/>
            <a:pathLst>
              <a:path w="72389" h="81534">
                <a:moveTo>
                  <a:pt x="0" y="81534"/>
                </a:moveTo>
                <a:lnTo>
                  <a:pt x="72389" y="9906"/>
                </a:lnTo>
                <a:lnTo>
                  <a:pt x="72389" y="0"/>
                </a:lnTo>
                <a:lnTo>
                  <a:pt x="762" y="71627"/>
                </a:lnTo>
                <a:lnTo>
                  <a:pt x="0" y="81534"/>
                </a:lnTo>
                <a:close/>
              </a:path>
            </a:pathLst>
          </a:custGeom>
          <a:solidFill>
            <a:srgbClr val="85DF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982713" y="5795329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85DF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982713" y="5775480"/>
            <a:ext cx="72523" cy="81684"/>
          </a:xfrm>
          <a:custGeom>
            <a:avLst/>
            <a:gdLst/>
            <a:ahLst/>
            <a:cxnLst/>
            <a:rect l="l" t="t" r="r" b="b"/>
            <a:pathLst>
              <a:path w="72389" h="81533">
                <a:moveTo>
                  <a:pt x="762" y="81533"/>
                </a:moveTo>
                <a:lnTo>
                  <a:pt x="72389" y="9905"/>
                </a:lnTo>
                <a:lnTo>
                  <a:pt x="72389" y="0"/>
                </a:lnTo>
                <a:lnTo>
                  <a:pt x="0" y="71627"/>
                </a:lnTo>
                <a:lnTo>
                  <a:pt x="762" y="81533"/>
                </a:lnTo>
                <a:close/>
              </a:path>
            </a:pathLst>
          </a:custGeom>
          <a:solidFill>
            <a:srgbClr val="86E0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983476" y="5785404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6E0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981949" y="5765555"/>
            <a:ext cx="73287" cy="81685"/>
          </a:xfrm>
          <a:custGeom>
            <a:avLst/>
            <a:gdLst/>
            <a:ahLst/>
            <a:cxnLst/>
            <a:rect l="l" t="t" r="r" b="b"/>
            <a:pathLst>
              <a:path w="73151" h="81534">
                <a:moveTo>
                  <a:pt x="762" y="81534"/>
                </a:moveTo>
                <a:lnTo>
                  <a:pt x="73151" y="9906"/>
                </a:lnTo>
                <a:lnTo>
                  <a:pt x="71627" y="0"/>
                </a:lnTo>
                <a:lnTo>
                  <a:pt x="0" y="71627"/>
                </a:lnTo>
                <a:lnTo>
                  <a:pt x="762" y="81534"/>
                </a:lnTo>
                <a:close/>
              </a:path>
            </a:pathLst>
          </a:custGeom>
          <a:solidFill>
            <a:srgbClr val="85DF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982713" y="5775480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85DF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980422" y="5755631"/>
            <a:ext cx="73287" cy="81684"/>
          </a:xfrm>
          <a:custGeom>
            <a:avLst/>
            <a:gdLst/>
            <a:ahLst/>
            <a:cxnLst/>
            <a:rect l="l" t="t" r="r" b="b"/>
            <a:pathLst>
              <a:path w="73151" h="81533">
                <a:moveTo>
                  <a:pt x="1524" y="81533"/>
                </a:moveTo>
                <a:lnTo>
                  <a:pt x="73151" y="9905"/>
                </a:lnTo>
                <a:lnTo>
                  <a:pt x="71627" y="0"/>
                </a:lnTo>
                <a:lnTo>
                  <a:pt x="0" y="71627"/>
                </a:lnTo>
                <a:lnTo>
                  <a:pt x="1524" y="81533"/>
                </a:lnTo>
                <a:close/>
              </a:path>
            </a:pathLst>
          </a:custGeom>
          <a:solidFill>
            <a:srgbClr val="85DF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981949" y="576555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5DF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978132" y="5745706"/>
            <a:ext cx="74050" cy="81685"/>
          </a:xfrm>
          <a:custGeom>
            <a:avLst/>
            <a:gdLst/>
            <a:ahLst/>
            <a:cxnLst/>
            <a:rect l="l" t="t" r="r" b="b"/>
            <a:pathLst>
              <a:path w="73913" h="81534">
                <a:moveTo>
                  <a:pt x="2286" y="81534"/>
                </a:moveTo>
                <a:lnTo>
                  <a:pt x="73913" y="9906"/>
                </a:lnTo>
                <a:lnTo>
                  <a:pt x="71627" y="0"/>
                </a:lnTo>
                <a:lnTo>
                  <a:pt x="0" y="71628"/>
                </a:lnTo>
                <a:lnTo>
                  <a:pt x="2286" y="81534"/>
                </a:lnTo>
                <a:close/>
              </a:path>
            </a:pathLst>
          </a:custGeom>
          <a:solidFill>
            <a:srgbClr val="85DF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980422" y="5755631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5DF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975078" y="5735782"/>
            <a:ext cx="74814" cy="81685"/>
          </a:xfrm>
          <a:custGeom>
            <a:avLst/>
            <a:gdLst/>
            <a:ahLst/>
            <a:cxnLst/>
            <a:rect l="l" t="t" r="r" b="b"/>
            <a:pathLst>
              <a:path w="74675" h="81534">
                <a:moveTo>
                  <a:pt x="3048" y="81534"/>
                </a:moveTo>
                <a:lnTo>
                  <a:pt x="74675" y="9905"/>
                </a:lnTo>
                <a:lnTo>
                  <a:pt x="72389" y="0"/>
                </a:lnTo>
                <a:lnTo>
                  <a:pt x="0" y="72389"/>
                </a:lnTo>
                <a:lnTo>
                  <a:pt x="3048" y="81534"/>
                </a:lnTo>
                <a:close/>
              </a:path>
            </a:pathLst>
          </a:custGeom>
          <a:solidFill>
            <a:srgbClr val="85DE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978132" y="5745706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5DE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972025" y="5726621"/>
            <a:ext cx="75577" cy="81685"/>
          </a:xfrm>
          <a:custGeom>
            <a:avLst/>
            <a:gdLst/>
            <a:ahLst/>
            <a:cxnLst/>
            <a:rect l="l" t="t" r="r" b="b"/>
            <a:pathLst>
              <a:path w="75437" h="81534">
                <a:moveTo>
                  <a:pt x="3048" y="81534"/>
                </a:moveTo>
                <a:lnTo>
                  <a:pt x="75437" y="9144"/>
                </a:lnTo>
                <a:lnTo>
                  <a:pt x="71628" y="0"/>
                </a:lnTo>
                <a:lnTo>
                  <a:pt x="0" y="71628"/>
                </a:lnTo>
                <a:lnTo>
                  <a:pt x="3048" y="81534"/>
                </a:lnTo>
                <a:close/>
              </a:path>
            </a:pathLst>
          </a:custGeom>
          <a:solidFill>
            <a:srgbClr val="84D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975078" y="5735782"/>
            <a:ext cx="72523" cy="7252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84DD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968207" y="5716697"/>
            <a:ext cx="75577" cy="81685"/>
          </a:xfrm>
          <a:custGeom>
            <a:avLst/>
            <a:gdLst/>
            <a:ahLst/>
            <a:cxnLst/>
            <a:rect l="l" t="t" r="r" b="b"/>
            <a:pathLst>
              <a:path w="75437" h="81534">
                <a:moveTo>
                  <a:pt x="3809" y="81534"/>
                </a:moveTo>
                <a:lnTo>
                  <a:pt x="75437" y="9905"/>
                </a:lnTo>
                <a:lnTo>
                  <a:pt x="71627" y="0"/>
                </a:lnTo>
                <a:lnTo>
                  <a:pt x="0" y="72389"/>
                </a:lnTo>
                <a:lnTo>
                  <a:pt x="3809" y="81534"/>
                </a:lnTo>
                <a:close/>
              </a:path>
            </a:pathLst>
          </a:custGeom>
          <a:solidFill>
            <a:srgbClr val="84DC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972024" y="5726621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84DC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969734" y="5722041"/>
            <a:ext cx="74050" cy="76341"/>
          </a:xfrm>
          <a:custGeom>
            <a:avLst/>
            <a:gdLst/>
            <a:ahLst/>
            <a:cxnLst/>
            <a:rect l="l" t="t" r="r" b="b"/>
            <a:pathLst>
              <a:path w="73913" h="76200">
                <a:moveTo>
                  <a:pt x="2285" y="76200"/>
                </a:moveTo>
                <a:lnTo>
                  <a:pt x="73913" y="4571"/>
                </a:lnTo>
                <a:lnTo>
                  <a:pt x="72389" y="0"/>
                </a:lnTo>
                <a:lnTo>
                  <a:pt x="0" y="71627"/>
                </a:lnTo>
                <a:lnTo>
                  <a:pt x="2285" y="76200"/>
                </a:lnTo>
                <a:close/>
              </a:path>
            </a:pathLst>
          </a:custGeom>
          <a:solidFill>
            <a:srgbClr val="84DC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968208" y="5716696"/>
            <a:ext cx="74050" cy="77105"/>
          </a:xfrm>
          <a:custGeom>
            <a:avLst/>
            <a:gdLst/>
            <a:ahLst/>
            <a:cxnLst/>
            <a:rect l="l" t="t" r="r" b="b"/>
            <a:pathLst>
              <a:path w="73913" h="76962">
                <a:moveTo>
                  <a:pt x="1524" y="76962"/>
                </a:moveTo>
                <a:lnTo>
                  <a:pt x="73913" y="5334"/>
                </a:lnTo>
                <a:lnTo>
                  <a:pt x="71627" y="0"/>
                </a:lnTo>
                <a:lnTo>
                  <a:pt x="0" y="72389"/>
                </a:lnTo>
                <a:lnTo>
                  <a:pt x="1524" y="76962"/>
                </a:lnTo>
                <a:close/>
              </a:path>
            </a:pathLst>
          </a:custGeom>
          <a:solidFill>
            <a:srgbClr val="83DB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963627" y="5707536"/>
            <a:ext cx="76341" cy="81685"/>
          </a:xfrm>
          <a:custGeom>
            <a:avLst/>
            <a:gdLst/>
            <a:ahLst/>
            <a:cxnLst/>
            <a:rect l="l" t="t" r="r" b="b"/>
            <a:pathLst>
              <a:path w="76200" h="81534">
                <a:moveTo>
                  <a:pt x="4572" y="81534"/>
                </a:moveTo>
                <a:lnTo>
                  <a:pt x="76200" y="9144"/>
                </a:lnTo>
                <a:lnTo>
                  <a:pt x="71627" y="0"/>
                </a:lnTo>
                <a:lnTo>
                  <a:pt x="0" y="71628"/>
                </a:lnTo>
                <a:lnTo>
                  <a:pt x="4572" y="81534"/>
                </a:lnTo>
                <a:close/>
              </a:path>
            </a:pathLst>
          </a:custGeom>
          <a:solidFill>
            <a:srgbClr val="83DA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968207" y="5716697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3DA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965917" y="5712116"/>
            <a:ext cx="74050" cy="77105"/>
          </a:xfrm>
          <a:custGeom>
            <a:avLst/>
            <a:gdLst/>
            <a:ahLst/>
            <a:cxnLst/>
            <a:rect l="l" t="t" r="r" b="b"/>
            <a:pathLst>
              <a:path w="73913" h="76962">
                <a:moveTo>
                  <a:pt x="2286" y="76962"/>
                </a:moveTo>
                <a:lnTo>
                  <a:pt x="73913" y="4572"/>
                </a:lnTo>
                <a:lnTo>
                  <a:pt x="71627" y="0"/>
                </a:lnTo>
                <a:lnTo>
                  <a:pt x="0" y="71627"/>
                </a:lnTo>
                <a:lnTo>
                  <a:pt x="2286" y="76962"/>
                </a:lnTo>
                <a:close/>
              </a:path>
            </a:pathLst>
          </a:custGeom>
          <a:solidFill>
            <a:srgbClr val="83DA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963627" y="5707536"/>
            <a:ext cx="74050" cy="76341"/>
          </a:xfrm>
          <a:custGeom>
            <a:avLst/>
            <a:gdLst/>
            <a:ahLst/>
            <a:cxnLst/>
            <a:rect l="l" t="t" r="r" b="b"/>
            <a:pathLst>
              <a:path w="73913" h="76200">
                <a:moveTo>
                  <a:pt x="2286" y="76200"/>
                </a:moveTo>
                <a:lnTo>
                  <a:pt x="73913" y="4572"/>
                </a:lnTo>
                <a:lnTo>
                  <a:pt x="71627" y="0"/>
                </a:lnTo>
                <a:lnTo>
                  <a:pt x="0" y="71628"/>
                </a:lnTo>
                <a:lnTo>
                  <a:pt x="2286" y="76200"/>
                </a:lnTo>
                <a:close/>
              </a:path>
            </a:pathLst>
          </a:custGeom>
          <a:solidFill>
            <a:srgbClr val="82D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958283" y="5698374"/>
            <a:ext cx="77105" cy="80922"/>
          </a:xfrm>
          <a:custGeom>
            <a:avLst/>
            <a:gdLst/>
            <a:ahLst/>
            <a:cxnLst/>
            <a:rect l="l" t="t" r="r" b="b"/>
            <a:pathLst>
              <a:path w="76962" h="80772">
                <a:moveTo>
                  <a:pt x="5334" y="80772"/>
                </a:moveTo>
                <a:lnTo>
                  <a:pt x="76962" y="9143"/>
                </a:lnTo>
                <a:lnTo>
                  <a:pt x="71627" y="0"/>
                </a:lnTo>
                <a:lnTo>
                  <a:pt x="0" y="71627"/>
                </a:lnTo>
                <a:lnTo>
                  <a:pt x="5334" y="80772"/>
                </a:lnTo>
                <a:close/>
              </a:path>
            </a:pathLst>
          </a:custGeom>
          <a:solidFill>
            <a:srgbClr val="82D7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963627" y="5707535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2D7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952175" y="5688450"/>
            <a:ext cx="77868" cy="81685"/>
          </a:xfrm>
          <a:custGeom>
            <a:avLst/>
            <a:gdLst/>
            <a:ahLst/>
            <a:cxnLst/>
            <a:rect l="l" t="t" r="r" b="b"/>
            <a:pathLst>
              <a:path w="77724" h="81534">
                <a:moveTo>
                  <a:pt x="6096" y="81534"/>
                </a:moveTo>
                <a:lnTo>
                  <a:pt x="77724" y="9906"/>
                </a:lnTo>
                <a:lnTo>
                  <a:pt x="71628" y="0"/>
                </a:lnTo>
                <a:lnTo>
                  <a:pt x="0" y="72389"/>
                </a:lnTo>
                <a:lnTo>
                  <a:pt x="6096" y="81534"/>
                </a:lnTo>
                <a:close/>
              </a:path>
            </a:pathLst>
          </a:custGeom>
          <a:solidFill>
            <a:srgbClr val="81D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958283" y="569837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1D6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955993" y="5695321"/>
            <a:ext cx="74050" cy="74814"/>
          </a:xfrm>
          <a:custGeom>
            <a:avLst/>
            <a:gdLst/>
            <a:ahLst/>
            <a:cxnLst/>
            <a:rect l="l" t="t" r="r" b="b"/>
            <a:pathLst>
              <a:path w="73913" h="74675">
                <a:moveTo>
                  <a:pt x="2286" y="74675"/>
                </a:moveTo>
                <a:lnTo>
                  <a:pt x="73913" y="3048"/>
                </a:lnTo>
                <a:lnTo>
                  <a:pt x="72389" y="0"/>
                </a:lnTo>
                <a:lnTo>
                  <a:pt x="0" y="71627"/>
                </a:lnTo>
                <a:lnTo>
                  <a:pt x="2286" y="74675"/>
                </a:lnTo>
                <a:close/>
              </a:path>
            </a:pathLst>
          </a:custGeom>
          <a:solidFill>
            <a:srgbClr val="81D6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954466" y="5691504"/>
            <a:ext cx="74050" cy="75577"/>
          </a:xfrm>
          <a:custGeom>
            <a:avLst/>
            <a:gdLst/>
            <a:ahLst/>
            <a:cxnLst/>
            <a:rect l="l" t="t" r="r" b="b"/>
            <a:pathLst>
              <a:path w="73913" h="75437">
                <a:moveTo>
                  <a:pt x="1524" y="75437"/>
                </a:moveTo>
                <a:lnTo>
                  <a:pt x="73913" y="3810"/>
                </a:lnTo>
                <a:lnTo>
                  <a:pt x="71628" y="0"/>
                </a:lnTo>
                <a:lnTo>
                  <a:pt x="0" y="72389"/>
                </a:lnTo>
                <a:lnTo>
                  <a:pt x="1524" y="75437"/>
                </a:lnTo>
                <a:close/>
              </a:path>
            </a:pathLst>
          </a:custGeom>
          <a:solidFill>
            <a:srgbClr val="80D5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952175" y="5688451"/>
            <a:ext cx="74051" cy="75577"/>
          </a:xfrm>
          <a:custGeom>
            <a:avLst/>
            <a:gdLst/>
            <a:ahLst/>
            <a:cxnLst/>
            <a:rect l="l" t="t" r="r" b="b"/>
            <a:pathLst>
              <a:path w="73914" h="75437">
                <a:moveTo>
                  <a:pt x="2286" y="75437"/>
                </a:moveTo>
                <a:lnTo>
                  <a:pt x="73914" y="3048"/>
                </a:lnTo>
                <a:lnTo>
                  <a:pt x="71628" y="0"/>
                </a:lnTo>
                <a:lnTo>
                  <a:pt x="0" y="72389"/>
                </a:lnTo>
                <a:lnTo>
                  <a:pt x="2286" y="75437"/>
                </a:lnTo>
                <a:close/>
              </a:path>
            </a:pathLst>
          </a:custGeom>
          <a:solidFill>
            <a:srgbClr val="7ED4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939197" y="5670129"/>
            <a:ext cx="84739" cy="90845"/>
          </a:xfrm>
          <a:custGeom>
            <a:avLst/>
            <a:gdLst/>
            <a:ahLst/>
            <a:cxnLst/>
            <a:rect l="l" t="t" r="r" b="b"/>
            <a:pathLst>
              <a:path w="84582" h="90677">
                <a:moveTo>
                  <a:pt x="12953" y="90677"/>
                </a:moveTo>
                <a:lnTo>
                  <a:pt x="84582" y="18287"/>
                </a:lnTo>
                <a:lnTo>
                  <a:pt x="71627" y="0"/>
                </a:lnTo>
                <a:lnTo>
                  <a:pt x="0" y="72389"/>
                </a:lnTo>
                <a:lnTo>
                  <a:pt x="12953" y="90677"/>
                </a:lnTo>
                <a:close/>
              </a:path>
            </a:pathLst>
          </a:custGeom>
          <a:solidFill>
            <a:srgbClr val="7ED3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952175" y="5688451"/>
            <a:ext cx="71761" cy="72523"/>
          </a:xfrm>
          <a:custGeom>
            <a:avLst/>
            <a:gdLst/>
            <a:ahLst/>
            <a:cxnLst/>
            <a:rect l="l" t="t" r="r" b="b"/>
            <a:pathLst>
              <a:path w="71628" h="72389">
                <a:moveTo>
                  <a:pt x="0" y="72389"/>
                </a:moveTo>
                <a:lnTo>
                  <a:pt x="71628" y="0"/>
                </a:lnTo>
              </a:path>
            </a:pathLst>
          </a:custGeom>
          <a:ln w="762">
            <a:solidFill>
              <a:srgbClr val="7ED3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947595" y="5682343"/>
            <a:ext cx="76341" cy="78631"/>
          </a:xfrm>
          <a:custGeom>
            <a:avLst/>
            <a:gdLst/>
            <a:ahLst/>
            <a:cxnLst/>
            <a:rect l="l" t="t" r="r" b="b"/>
            <a:pathLst>
              <a:path w="76200" h="78485">
                <a:moveTo>
                  <a:pt x="4571" y="78485"/>
                </a:moveTo>
                <a:lnTo>
                  <a:pt x="76200" y="6095"/>
                </a:lnTo>
                <a:lnTo>
                  <a:pt x="72389" y="0"/>
                </a:lnTo>
                <a:lnTo>
                  <a:pt x="0" y="72389"/>
                </a:lnTo>
                <a:lnTo>
                  <a:pt x="4571" y="78485"/>
                </a:lnTo>
                <a:close/>
              </a:path>
            </a:pathLst>
          </a:custGeom>
          <a:solidFill>
            <a:srgbClr val="7ED3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943778" y="5676235"/>
            <a:ext cx="76341" cy="78632"/>
          </a:xfrm>
          <a:custGeom>
            <a:avLst/>
            <a:gdLst/>
            <a:ahLst/>
            <a:cxnLst/>
            <a:rect l="l" t="t" r="r" b="b"/>
            <a:pathLst>
              <a:path w="76200" h="78486">
                <a:moveTo>
                  <a:pt x="3810" y="78486"/>
                </a:moveTo>
                <a:lnTo>
                  <a:pt x="76200" y="6096"/>
                </a:lnTo>
                <a:lnTo>
                  <a:pt x="71627" y="0"/>
                </a:lnTo>
                <a:lnTo>
                  <a:pt x="0" y="72389"/>
                </a:lnTo>
                <a:lnTo>
                  <a:pt x="3810" y="78486"/>
                </a:lnTo>
                <a:close/>
              </a:path>
            </a:pathLst>
          </a:custGeom>
          <a:solidFill>
            <a:srgbClr val="7DD2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939197" y="5670128"/>
            <a:ext cx="76341" cy="78632"/>
          </a:xfrm>
          <a:custGeom>
            <a:avLst/>
            <a:gdLst/>
            <a:ahLst/>
            <a:cxnLst/>
            <a:rect l="l" t="t" r="r" b="b"/>
            <a:pathLst>
              <a:path w="76200" h="78486">
                <a:moveTo>
                  <a:pt x="4572" y="78486"/>
                </a:moveTo>
                <a:lnTo>
                  <a:pt x="76200" y="6096"/>
                </a:lnTo>
                <a:lnTo>
                  <a:pt x="71627" y="0"/>
                </a:lnTo>
                <a:lnTo>
                  <a:pt x="0" y="72389"/>
                </a:lnTo>
                <a:lnTo>
                  <a:pt x="4572" y="78486"/>
                </a:lnTo>
                <a:close/>
              </a:path>
            </a:pathLst>
          </a:custGeom>
          <a:solidFill>
            <a:srgbClr val="7CD2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923930" y="5652570"/>
            <a:ext cx="87028" cy="90082"/>
          </a:xfrm>
          <a:custGeom>
            <a:avLst/>
            <a:gdLst/>
            <a:ahLst/>
            <a:cxnLst/>
            <a:rect l="l" t="t" r="r" b="b"/>
            <a:pathLst>
              <a:path w="86867" h="89915">
                <a:moveTo>
                  <a:pt x="15239" y="89915"/>
                </a:moveTo>
                <a:lnTo>
                  <a:pt x="86867" y="17525"/>
                </a:lnTo>
                <a:lnTo>
                  <a:pt x="71627" y="0"/>
                </a:lnTo>
                <a:lnTo>
                  <a:pt x="0" y="71627"/>
                </a:lnTo>
                <a:lnTo>
                  <a:pt x="15239" y="89915"/>
                </a:lnTo>
                <a:close/>
              </a:path>
            </a:pathLst>
          </a:custGeom>
          <a:solidFill>
            <a:srgbClr val="7CD1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939198" y="5670129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CD1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2935381" y="5666311"/>
            <a:ext cx="75577" cy="76341"/>
          </a:xfrm>
          <a:custGeom>
            <a:avLst/>
            <a:gdLst/>
            <a:ahLst/>
            <a:cxnLst/>
            <a:rect l="l" t="t" r="r" b="b"/>
            <a:pathLst>
              <a:path w="75437" h="76200">
                <a:moveTo>
                  <a:pt x="3810" y="76200"/>
                </a:moveTo>
                <a:lnTo>
                  <a:pt x="75437" y="3810"/>
                </a:lnTo>
                <a:lnTo>
                  <a:pt x="71628" y="0"/>
                </a:lnTo>
                <a:lnTo>
                  <a:pt x="0" y="71628"/>
                </a:lnTo>
                <a:lnTo>
                  <a:pt x="3810" y="76200"/>
                </a:lnTo>
                <a:close/>
              </a:path>
            </a:pathLst>
          </a:custGeom>
          <a:solidFill>
            <a:srgbClr val="7CD1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2931564" y="5661731"/>
            <a:ext cx="75577" cy="76341"/>
          </a:xfrm>
          <a:custGeom>
            <a:avLst/>
            <a:gdLst/>
            <a:ahLst/>
            <a:cxnLst/>
            <a:rect l="l" t="t" r="r" b="b"/>
            <a:pathLst>
              <a:path w="75437" h="76200">
                <a:moveTo>
                  <a:pt x="3809" y="76200"/>
                </a:moveTo>
                <a:lnTo>
                  <a:pt x="75437" y="4571"/>
                </a:lnTo>
                <a:lnTo>
                  <a:pt x="71627" y="0"/>
                </a:lnTo>
                <a:lnTo>
                  <a:pt x="0" y="71627"/>
                </a:lnTo>
                <a:lnTo>
                  <a:pt x="3809" y="76200"/>
                </a:lnTo>
                <a:close/>
              </a:path>
            </a:pathLst>
          </a:custGeom>
          <a:solidFill>
            <a:srgbClr val="7BD0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2927747" y="5657150"/>
            <a:ext cx="75577" cy="76341"/>
          </a:xfrm>
          <a:custGeom>
            <a:avLst/>
            <a:gdLst/>
            <a:ahLst/>
            <a:cxnLst/>
            <a:rect l="l" t="t" r="r" b="b"/>
            <a:pathLst>
              <a:path w="75437" h="76200">
                <a:moveTo>
                  <a:pt x="3810" y="76200"/>
                </a:moveTo>
                <a:lnTo>
                  <a:pt x="75437" y="4572"/>
                </a:lnTo>
                <a:lnTo>
                  <a:pt x="71627" y="0"/>
                </a:lnTo>
                <a:lnTo>
                  <a:pt x="0" y="71627"/>
                </a:lnTo>
                <a:lnTo>
                  <a:pt x="3810" y="76200"/>
                </a:lnTo>
                <a:close/>
              </a:path>
            </a:pathLst>
          </a:custGeom>
          <a:solidFill>
            <a:srgbClr val="7BCF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923929" y="5652570"/>
            <a:ext cx="75577" cy="76341"/>
          </a:xfrm>
          <a:custGeom>
            <a:avLst/>
            <a:gdLst/>
            <a:ahLst/>
            <a:cxnLst/>
            <a:rect l="l" t="t" r="r" b="b"/>
            <a:pathLst>
              <a:path w="75437" h="76200">
                <a:moveTo>
                  <a:pt x="3810" y="76200"/>
                </a:moveTo>
                <a:lnTo>
                  <a:pt x="75437" y="4572"/>
                </a:lnTo>
                <a:lnTo>
                  <a:pt x="71627" y="0"/>
                </a:lnTo>
                <a:lnTo>
                  <a:pt x="0" y="71627"/>
                </a:lnTo>
                <a:lnTo>
                  <a:pt x="3810" y="76200"/>
                </a:lnTo>
                <a:close/>
              </a:path>
            </a:pathLst>
          </a:custGeom>
          <a:solidFill>
            <a:srgbClr val="7ACE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906371" y="5635012"/>
            <a:ext cx="89318" cy="89318"/>
          </a:xfrm>
          <a:custGeom>
            <a:avLst/>
            <a:gdLst/>
            <a:ahLst/>
            <a:cxnLst/>
            <a:rect l="l" t="t" r="r" b="b"/>
            <a:pathLst>
              <a:path w="89153" h="89153">
                <a:moveTo>
                  <a:pt x="17525" y="89153"/>
                </a:moveTo>
                <a:lnTo>
                  <a:pt x="89153" y="17525"/>
                </a:lnTo>
                <a:lnTo>
                  <a:pt x="71627" y="0"/>
                </a:lnTo>
                <a:lnTo>
                  <a:pt x="0" y="71627"/>
                </a:lnTo>
                <a:lnTo>
                  <a:pt x="17525" y="89153"/>
                </a:lnTo>
                <a:close/>
              </a:path>
            </a:pathLst>
          </a:custGeom>
          <a:solidFill>
            <a:srgbClr val="7ACD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923929" y="5652570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ACD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919349" y="5647989"/>
            <a:ext cx="76341" cy="76341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572" y="76200"/>
                </a:moveTo>
                <a:lnTo>
                  <a:pt x="76200" y="4572"/>
                </a:lnTo>
                <a:lnTo>
                  <a:pt x="71627" y="0"/>
                </a:lnTo>
                <a:lnTo>
                  <a:pt x="0" y="71628"/>
                </a:lnTo>
                <a:lnTo>
                  <a:pt x="4572" y="76200"/>
                </a:lnTo>
                <a:close/>
              </a:path>
            </a:pathLst>
          </a:custGeom>
          <a:solidFill>
            <a:srgbClr val="7ACD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914768" y="5643409"/>
            <a:ext cx="76341" cy="76341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572" y="76200"/>
                </a:moveTo>
                <a:lnTo>
                  <a:pt x="76200" y="4571"/>
                </a:lnTo>
                <a:lnTo>
                  <a:pt x="71628" y="0"/>
                </a:lnTo>
                <a:lnTo>
                  <a:pt x="0" y="72389"/>
                </a:lnTo>
                <a:lnTo>
                  <a:pt x="4572" y="76200"/>
                </a:lnTo>
                <a:close/>
              </a:path>
            </a:pathLst>
          </a:custGeom>
          <a:solidFill>
            <a:srgbClr val="79CB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910188" y="5639592"/>
            <a:ext cx="76341" cy="76341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571" y="76200"/>
                </a:moveTo>
                <a:lnTo>
                  <a:pt x="76200" y="3810"/>
                </a:lnTo>
                <a:lnTo>
                  <a:pt x="72389" y="0"/>
                </a:lnTo>
                <a:lnTo>
                  <a:pt x="0" y="71627"/>
                </a:lnTo>
                <a:lnTo>
                  <a:pt x="4571" y="76200"/>
                </a:lnTo>
                <a:close/>
              </a:path>
            </a:pathLst>
          </a:custGeom>
          <a:solidFill>
            <a:srgbClr val="79CA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906371" y="5635011"/>
            <a:ext cx="76341" cy="76341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" y="76200"/>
                </a:moveTo>
                <a:lnTo>
                  <a:pt x="76200" y="4572"/>
                </a:lnTo>
                <a:lnTo>
                  <a:pt x="71627" y="0"/>
                </a:lnTo>
                <a:lnTo>
                  <a:pt x="0" y="71627"/>
                </a:lnTo>
                <a:lnTo>
                  <a:pt x="3810" y="76200"/>
                </a:lnTo>
                <a:close/>
              </a:path>
            </a:pathLst>
          </a:custGeom>
          <a:solidFill>
            <a:srgbClr val="79C9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886522" y="5617453"/>
            <a:ext cx="91609" cy="89318"/>
          </a:xfrm>
          <a:custGeom>
            <a:avLst/>
            <a:gdLst/>
            <a:ahLst/>
            <a:cxnLst/>
            <a:rect l="l" t="t" r="r" b="b"/>
            <a:pathLst>
              <a:path w="91439" h="89153">
                <a:moveTo>
                  <a:pt x="19812" y="89153"/>
                </a:moveTo>
                <a:lnTo>
                  <a:pt x="91439" y="17525"/>
                </a:lnTo>
                <a:lnTo>
                  <a:pt x="71627" y="0"/>
                </a:lnTo>
                <a:lnTo>
                  <a:pt x="0" y="72389"/>
                </a:lnTo>
                <a:lnTo>
                  <a:pt x="19812" y="89153"/>
                </a:lnTo>
                <a:close/>
              </a:path>
            </a:pathLst>
          </a:custGeom>
          <a:solidFill>
            <a:srgbClr val="79C8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906371" y="5635012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9C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899500" y="5628904"/>
            <a:ext cx="78632" cy="77868"/>
          </a:xfrm>
          <a:custGeom>
            <a:avLst/>
            <a:gdLst/>
            <a:ahLst/>
            <a:cxnLst/>
            <a:rect l="l" t="t" r="r" b="b"/>
            <a:pathLst>
              <a:path w="78486" h="77724">
                <a:moveTo>
                  <a:pt x="6858" y="77724"/>
                </a:moveTo>
                <a:lnTo>
                  <a:pt x="78486" y="6096"/>
                </a:lnTo>
                <a:lnTo>
                  <a:pt x="71627" y="0"/>
                </a:lnTo>
                <a:lnTo>
                  <a:pt x="0" y="72390"/>
                </a:lnTo>
                <a:lnTo>
                  <a:pt x="6858" y="77724"/>
                </a:lnTo>
                <a:close/>
              </a:path>
            </a:pathLst>
          </a:custGeom>
          <a:solidFill>
            <a:srgbClr val="79C8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892629" y="5623560"/>
            <a:ext cx="78631" cy="77868"/>
          </a:xfrm>
          <a:custGeom>
            <a:avLst/>
            <a:gdLst/>
            <a:ahLst/>
            <a:cxnLst/>
            <a:rect l="l" t="t" r="r" b="b"/>
            <a:pathLst>
              <a:path w="78485" h="77724">
                <a:moveTo>
                  <a:pt x="6857" y="77724"/>
                </a:moveTo>
                <a:lnTo>
                  <a:pt x="78485" y="5333"/>
                </a:lnTo>
                <a:lnTo>
                  <a:pt x="72389" y="0"/>
                </a:lnTo>
                <a:lnTo>
                  <a:pt x="0" y="71627"/>
                </a:lnTo>
                <a:lnTo>
                  <a:pt x="6857" y="77724"/>
                </a:lnTo>
                <a:close/>
              </a:path>
            </a:pathLst>
          </a:custGeom>
          <a:solidFill>
            <a:srgbClr val="78C7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886522" y="5617453"/>
            <a:ext cx="78632" cy="77868"/>
          </a:xfrm>
          <a:custGeom>
            <a:avLst/>
            <a:gdLst/>
            <a:ahLst/>
            <a:cxnLst/>
            <a:rect l="l" t="t" r="r" b="b"/>
            <a:pathLst>
              <a:path w="78486" h="77724">
                <a:moveTo>
                  <a:pt x="6096" y="77724"/>
                </a:moveTo>
                <a:lnTo>
                  <a:pt x="78486" y="6096"/>
                </a:lnTo>
                <a:lnTo>
                  <a:pt x="71627" y="0"/>
                </a:lnTo>
                <a:lnTo>
                  <a:pt x="0" y="72389"/>
                </a:lnTo>
                <a:lnTo>
                  <a:pt x="6096" y="77724"/>
                </a:lnTo>
                <a:close/>
              </a:path>
            </a:pathLst>
          </a:custGeom>
          <a:solidFill>
            <a:srgbClr val="77C6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864383" y="5601421"/>
            <a:ext cx="93899" cy="88555"/>
          </a:xfrm>
          <a:custGeom>
            <a:avLst/>
            <a:gdLst/>
            <a:ahLst/>
            <a:cxnLst/>
            <a:rect l="l" t="t" r="r" b="b"/>
            <a:pathLst>
              <a:path w="93725" h="88391">
                <a:moveTo>
                  <a:pt x="22098" y="88391"/>
                </a:moveTo>
                <a:lnTo>
                  <a:pt x="93725" y="16001"/>
                </a:lnTo>
                <a:lnTo>
                  <a:pt x="72389" y="0"/>
                </a:lnTo>
                <a:lnTo>
                  <a:pt x="0" y="71627"/>
                </a:lnTo>
                <a:lnTo>
                  <a:pt x="22098" y="88391"/>
                </a:lnTo>
                <a:close/>
              </a:path>
            </a:pathLst>
          </a:custGeom>
          <a:solidFill>
            <a:srgbClr val="77C5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886522" y="5617453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7C5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878888" y="5612109"/>
            <a:ext cx="79395" cy="77868"/>
          </a:xfrm>
          <a:custGeom>
            <a:avLst/>
            <a:gdLst/>
            <a:ahLst/>
            <a:cxnLst/>
            <a:rect l="l" t="t" r="r" b="b"/>
            <a:pathLst>
              <a:path w="79248" h="77724">
                <a:moveTo>
                  <a:pt x="7620" y="77724"/>
                </a:moveTo>
                <a:lnTo>
                  <a:pt x="79248" y="5334"/>
                </a:lnTo>
                <a:lnTo>
                  <a:pt x="72389" y="0"/>
                </a:lnTo>
                <a:lnTo>
                  <a:pt x="0" y="71628"/>
                </a:lnTo>
                <a:lnTo>
                  <a:pt x="7620" y="77724"/>
                </a:lnTo>
                <a:close/>
              </a:path>
            </a:pathLst>
          </a:custGeom>
          <a:solidFill>
            <a:srgbClr val="77C5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872017" y="5606765"/>
            <a:ext cx="79394" cy="77105"/>
          </a:xfrm>
          <a:custGeom>
            <a:avLst/>
            <a:gdLst/>
            <a:ahLst/>
            <a:cxnLst/>
            <a:rect l="l" t="t" r="r" b="b"/>
            <a:pathLst>
              <a:path w="79247" h="76962">
                <a:moveTo>
                  <a:pt x="6857" y="76962"/>
                </a:moveTo>
                <a:lnTo>
                  <a:pt x="79247" y="5333"/>
                </a:lnTo>
                <a:lnTo>
                  <a:pt x="71627" y="0"/>
                </a:lnTo>
                <a:lnTo>
                  <a:pt x="0" y="71627"/>
                </a:lnTo>
                <a:lnTo>
                  <a:pt x="6857" y="76962"/>
                </a:lnTo>
                <a:close/>
              </a:path>
            </a:pathLst>
          </a:custGeom>
          <a:solidFill>
            <a:srgbClr val="76C5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864383" y="5601421"/>
            <a:ext cx="79395" cy="77105"/>
          </a:xfrm>
          <a:custGeom>
            <a:avLst/>
            <a:gdLst/>
            <a:ahLst/>
            <a:cxnLst/>
            <a:rect l="l" t="t" r="r" b="b"/>
            <a:pathLst>
              <a:path w="79248" h="76962">
                <a:moveTo>
                  <a:pt x="7620" y="76962"/>
                </a:moveTo>
                <a:lnTo>
                  <a:pt x="79248" y="5334"/>
                </a:lnTo>
                <a:lnTo>
                  <a:pt x="72389" y="0"/>
                </a:lnTo>
                <a:lnTo>
                  <a:pt x="0" y="71627"/>
                </a:lnTo>
                <a:lnTo>
                  <a:pt x="7620" y="76962"/>
                </a:lnTo>
                <a:close/>
              </a:path>
            </a:pathLst>
          </a:custGeom>
          <a:solidFill>
            <a:srgbClr val="74C4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840717" y="5584626"/>
            <a:ext cx="96190" cy="88555"/>
          </a:xfrm>
          <a:custGeom>
            <a:avLst/>
            <a:gdLst/>
            <a:ahLst/>
            <a:cxnLst/>
            <a:rect l="l" t="t" r="r" b="b"/>
            <a:pathLst>
              <a:path w="96012" h="88391">
                <a:moveTo>
                  <a:pt x="23622" y="88391"/>
                </a:moveTo>
                <a:lnTo>
                  <a:pt x="96012" y="16763"/>
                </a:lnTo>
                <a:lnTo>
                  <a:pt x="72389" y="0"/>
                </a:lnTo>
                <a:lnTo>
                  <a:pt x="0" y="72389"/>
                </a:lnTo>
                <a:lnTo>
                  <a:pt x="23622" y="88391"/>
                </a:lnTo>
                <a:close/>
              </a:path>
            </a:pathLst>
          </a:custGeom>
          <a:solidFill>
            <a:srgbClr val="74C3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864383" y="5601421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74C3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859039" y="5596841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5334" y="76200"/>
                </a:moveTo>
                <a:lnTo>
                  <a:pt x="77724" y="4572"/>
                </a:lnTo>
                <a:lnTo>
                  <a:pt x="71628" y="0"/>
                </a:lnTo>
                <a:lnTo>
                  <a:pt x="0" y="72389"/>
                </a:lnTo>
                <a:lnTo>
                  <a:pt x="5334" y="76200"/>
                </a:lnTo>
                <a:close/>
              </a:path>
            </a:pathLst>
          </a:custGeom>
          <a:solidFill>
            <a:srgbClr val="74C3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852932" y="5593024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5" y="76200"/>
                </a:moveTo>
                <a:lnTo>
                  <a:pt x="77724" y="3810"/>
                </a:lnTo>
                <a:lnTo>
                  <a:pt x="71627" y="0"/>
                </a:lnTo>
                <a:lnTo>
                  <a:pt x="0" y="71628"/>
                </a:lnTo>
                <a:lnTo>
                  <a:pt x="6095" y="76200"/>
                </a:lnTo>
                <a:close/>
              </a:path>
            </a:pathLst>
          </a:custGeom>
          <a:solidFill>
            <a:srgbClr val="73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846824" y="5589206"/>
            <a:ext cx="77868" cy="75578"/>
          </a:xfrm>
          <a:custGeom>
            <a:avLst/>
            <a:gdLst/>
            <a:ahLst/>
            <a:cxnLst/>
            <a:rect l="l" t="t" r="r" b="b"/>
            <a:pathLst>
              <a:path w="77724" h="75438">
                <a:moveTo>
                  <a:pt x="6096" y="75438"/>
                </a:moveTo>
                <a:lnTo>
                  <a:pt x="77724" y="3810"/>
                </a:lnTo>
                <a:lnTo>
                  <a:pt x="71627" y="0"/>
                </a:lnTo>
                <a:lnTo>
                  <a:pt x="0" y="71628"/>
                </a:lnTo>
                <a:lnTo>
                  <a:pt x="6096" y="75438"/>
                </a:lnTo>
                <a:close/>
              </a:path>
            </a:pathLst>
          </a:custGeom>
          <a:solidFill>
            <a:srgbClr val="74C1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840717" y="5584626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6200"/>
                </a:moveTo>
                <a:lnTo>
                  <a:pt x="77724" y="4571"/>
                </a:lnTo>
                <a:lnTo>
                  <a:pt x="72389" y="0"/>
                </a:lnTo>
                <a:lnTo>
                  <a:pt x="0" y="72389"/>
                </a:lnTo>
                <a:lnTo>
                  <a:pt x="6096" y="76200"/>
                </a:lnTo>
                <a:close/>
              </a:path>
            </a:pathLst>
          </a:custGeom>
          <a:solidFill>
            <a:srgbClr val="72C0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815525" y="5569358"/>
            <a:ext cx="97716" cy="87792"/>
          </a:xfrm>
          <a:custGeom>
            <a:avLst/>
            <a:gdLst/>
            <a:ahLst/>
            <a:cxnLst/>
            <a:rect l="l" t="t" r="r" b="b"/>
            <a:pathLst>
              <a:path w="97535" h="87629">
                <a:moveTo>
                  <a:pt x="25145" y="87629"/>
                </a:moveTo>
                <a:lnTo>
                  <a:pt x="97535" y="15239"/>
                </a:lnTo>
                <a:lnTo>
                  <a:pt x="71627" y="0"/>
                </a:lnTo>
                <a:lnTo>
                  <a:pt x="0" y="71627"/>
                </a:lnTo>
                <a:lnTo>
                  <a:pt x="25145" y="87629"/>
                </a:lnTo>
                <a:close/>
              </a:path>
            </a:pathLst>
          </a:custGeom>
          <a:solidFill>
            <a:srgbClr val="72BE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840718" y="5584627"/>
            <a:ext cx="72523" cy="7252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72B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832320" y="5580045"/>
            <a:ext cx="80921" cy="77105"/>
          </a:xfrm>
          <a:custGeom>
            <a:avLst/>
            <a:gdLst/>
            <a:ahLst/>
            <a:cxnLst/>
            <a:rect l="l" t="t" r="r" b="b"/>
            <a:pathLst>
              <a:path w="80771" h="76962">
                <a:moveTo>
                  <a:pt x="8381" y="76962"/>
                </a:moveTo>
                <a:lnTo>
                  <a:pt x="80771" y="4572"/>
                </a:lnTo>
                <a:lnTo>
                  <a:pt x="71627" y="0"/>
                </a:lnTo>
                <a:lnTo>
                  <a:pt x="0" y="71627"/>
                </a:lnTo>
                <a:lnTo>
                  <a:pt x="8381" y="76962"/>
                </a:lnTo>
                <a:close/>
              </a:path>
            </a:pathLst>
          </a:custGeom>
          <a:solidFill>
            <a:srgbClr val="72BE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823922" y="5574701"/>
            <a:ext cx="80158" cy="77105"/>
          </a:xfrm>
          <a:custGeom>
            <a:avLst/>
            <a:gdLst/>
            <a:ahLst/>
            <a:cxnLst/>
            <a:rect l="l" t="t" r="r" b="b"/>
            <a:pathLst>
              <a:path w="80010" h="76962">
                <a:moveTo>
                  <a:pt x="8382" y="76962"/>
                </a:moveTo>
                <a:lnTo>
                  <a:pt x="80010" y="5334"/>
                </a:lnTo>
                <a:lnTo>
                  <a:pt x="71627" y="0"/>
                </a:lnTo>
                <a:lnTo>
                  <a:pt x="0" y="71627"/>
                </a:lnTo>
                <a:lnTo>
                  <a:pt x="8382" y="76962"/>
                </a:lnTo>
                <a:close/>
              </a:path>
            </a:pathLst>
          </a:custGeom>
          <a:solidFill>
            <a:srgbClr val="71BD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815525" y="5569358"/>
            <a:ext cx="80157" cy="77104"/>
          </a:xfrm>
          <a:custGeom>
            <a:avLst/>
            <a:gdLst/>
            <a:ahLst/>
            <a:cxnLst/>
            <a:rect l="l" t="t" r="r" b="b"/>
            <a:pathLst>
              <a:path w="80009" h="76961">
                <a:moveTo>
                  <a:pt x="8381" y="76961"/>
                </a:moveTo>
                <a:lnTo>
                  <a:pt x="80009" y="5333"/>
                </a:lnTo>
                <a:lnTo>
                  <a:pt x="71627" y="0"/>
                </a:lnTo>
                <a:lnTo>
                  <a:pt x="0" y="71627"/>
                </a:lnTo>
                <a:lnTo>
                  <a:pt x="8381" y="76961"/>
                </a:lnTo>
                <a:close/>
              </a:path>
            </a:pathLst>
          </a:custGeom>
          <a:solidFill>
            <a:srgbClr val="70BC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788041" y="5554089"/>
            <a:ext cx="99244" cy="87029"/>
          </a:xfrm>
          <a:custGeom>
            <a:avLst/>
            <a:gdLst/>
            <a:ahLst/>
            <a:cxnLst/>
            <a:rect l="l" t="t" r="r" b="b"/>
            <a:pathLst>
              <a:path w="99060" h="86868">
                <a:moveTo>
                  <a:pt x="27432" y="86868"/>
                </a:moveTo>
                <a:lnTo>
                  <a:pt x="99060" y="15240"/>
                </a:lnTo>
                <a:lnTo>
                  <a:pt x="71627" y="0"/>
                </a:lnTo>
                <a:lnTo>
                  <a:pt x="0" y="71628"/>
                </a:lnTo>
                <a:lnTo>
                  <a:pt x="27432" y="86868"/>
                </a:lnTo>
                <a:close/>
              </a:path>
            </a:pathLst>
          </a:custGeom>
          <a:solidFill>
            <a:srgbClr val="70BB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815525" y="5569358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0BB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801783" y="5561724"/>
            <a:ext cx="85502" cy="79395"/>
          </a:xfrm>
          <a:custGeom>
            <a:avLst/>
            <a:gdLst/>
            <a:ahLst/>
            <a:cxnLst/>
            <a:rect l="l" t="t" r="r" b="b"/>
            <a:pathLst>
              <a:path w="85344" h="79248">
                <a:moveTo>
                  <a:pt x="13716" y="79248"/>
                </a:moveTo>
                <a:lnTo>
                  <a:pt x="85344" y="7620"/>
                </a:lnTo>
                <a:lnTo>
                  <a:pt x="71628" y="0"/>
                </a:lnTo>
                <a:lnTo>
                  <a:pt x="0" y="71627"/>
                </a:lnTo>
                <a:lnTo>
                  <a:pt x="13716" y="79248"/>
                </a:lnTo>
                <a:close/>
              </a:path>
            </a:pathLst>
          </a:custGeom>
          <a:solidFill>
            <a:srgbClr val="70BB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788042" y="5554089"/>
            <a:ext cx="85502" cy="79395"/>
          </a:xfrm>
          <a:custGeom>
            <a:avLst/>
            <a:gdLst/>
            <a:ahLst/>
            <a:cxnLst/>
            <a:rect l="l" t="t" r="r" b="b"/>
            <a:pathLst>
              <a:path w="85344" h="79248">
                <a:moveTo>
                  <a:pt x="13715" y="79248"/>
                </a:moveTo>
                <a:lnTo>
                  <a:pt x="85344" y="7620"/>
                </a:lnTo>
                <a:lnTo>
                  <a:pt x="71627" y="0"/>
                </a:lnTo>
                <a:lnTo>
                  <a:pt x="0" y="71628"/>
                </a:lnTo>
                <a:lnTo>
                  <a:pt x="13715" y="79248"/>
                </a:lnTo>
                <a:close/>
              </a:path>
            </a:pathLst>
          </a:custGeom>
          <a:solidFill>
            <a:srgbClr val="6FBA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759032" y="5539584"/>
            <a:ext cx="100770" cy="86266"/>
          </a:xfrm>
          <a:custGeom>
            <a:avLst/>
            <a:gdLst/>
            <a:ahLst/>
            <a:cxnLst/>
            <a:rect l="l" t="t" r="r" b="b"/>
            <a:pathLst>
              <a:path w="100583" h="86106">
                <a:moveTo>
                  <a:pt x="28955" y="86106"/>
                </a:moveTo>
                <a:lnTo>
                  <a:pt x="100583" y="14477"/>
                </a:lnTo>
                <a:lnTo>
                  <a:pt x="71627" y="0"/>
                </a:lnTo>
                <a:lnTo>
                  <a:pt x="0" y="71627"/>
                </a:lnTo>
                <a:lnTo>
                  <a:pt x="28955" y="86106"/>
                </a:lnTo>
                <a:close/>
              </a:path>
            </a:pathLst>
          </a:custGeom>
          <a:solidFill>
            <a:srgbClr val="6EB9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788042" y="5554089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EB9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778118" y="5549509"/>
            <a:ext cx="81684" cy="76341"/>
          </a:xfrm>
          <a:custGeom>
            <a:avLst/>
            <a:gdLst/>
            <a:ahLst/>
            <a:cxnLst/>
            <a:rect l="l" t="t" r="r" b="b"/>
            <a:pathLst>
              <a:path w="81533" h="76200">
                <a:moveTo>
                  <a:pt x="9905" y="76200"/>
                </a:moveTo>
                <a:lnTo>
                  <a:pt x="81533" y="4571"/>
                </a:lnTo>
                <a:lnTo>
                  <a:pt x="71627" y="0"/>
                </a:lnTo>
                <a:lnTo>
                  <a:pt x="0" y="71627"/>
                </a:lnTo>
                <a:lnTo>
                  <a:pt x="9905" y="76200"/>
                </a:lnTo>
                <a:close/>
              </a:path>
            </a:pathLst>
          </a:custGeom>
          <a:solidFill>
            <a:srgbClr val="6EB9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768193" y="5544165"/>
            <a:ext cx="81684" cy="77105"/>
          </a:xfrm>
          <a:custGeom>
            <a:avLst/>
            <a:gdLst/>
            <a:ahLst/>
            <a:cxnLst/>
            <a:rect l="l" t="t" r="r" b="b"/>
            <a:pathLst>
              <a:path w="81533" h="76962">
                <a:moveTo>
                  <a:pt x="9906" y="76962"/>
                </a:moveTo>
                <a:lnTo>
                  <a:pt x="81533" y="5334"/>
                </a:lnTo>
                <a:lnTo>
                  <a:pt x="72389" y="0"/>
                </a:lnTo>
                <a:lnTo>
                  <a:pt x="0" y="72389"/>
                </a:lnTo>
                <a:lnTo>
                  <a:pt x="9906" y="76962"/>
                </a:lnTo>
                <a:close/>
              </a:path>
            </a:pathLst>
          </a:custGeom>
          <a:solidFill>
            <a:srgbClr val="6DB8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759032" y="5539584"/>
            <a:ext cx="81684" cy="77105"/>
          </a:xfrm>
          <a:custGeom>
            <a:avLst/>
            <a:gdLst/>
            <a:ahLst/>
            <a:cxnLst/>
            <a:rect l="l" t="t" r="r" b="b"/>
            <a:pathLst>
              <a:path w="81533" h="76962">
                <a:moveTo>
                  <a:pt x="9143" y="76962"/>
                </a:moveTo>
                <a:lnTo>
                  <a:pt x="81533" y="4572"/>
                </a:lnTo>
                <a:lnTo>
                  <a:pt x="71627" y="0"/>
                </a:lnTo>
                <a:lnTo>
                  <a:pt x="0" y="71627"/>
                </a:lnTo>
                <a:lnTo>
                  <a:pt x="9143" y="76962"/>
                </a:lnTo>
                <a:close/>
              </a:path>
            </a:pathLst>
          </a:custGeom>
          <a:solidFill>
            <a:srgbClr val="6DB8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727732" y="5525844"/>
            <a:ext cx="103060" cy="85501"/>
          </a:xfrm>
          <a:custGeom>
            <a:avLst/>
            <a:gdLst/>
            <a:ahLst/>
            <a:cxnLst/>
            <a:rect l="l" t="t" r="r" b="b"/>
            <a:pathLst>
              <a:path w="102869" h="85343">
                <a:moveTo>
                  <a:pt x="31242" y="85343"/>
                </a:moveTo>
                <a:lnTo>
                  <a:pt x="102869" y="13715"/>
                </a:lnTo>
                <a:lnTo>
                  <a:pt x="72389" y="0"/>
                </a:lnTo>
                <a:lnTo>
                  <a:pt x="0" y="71627"/>
                </a:lnTo>
                <a:lnTo>
                  <a:pt x="31242" y="85343"/>
                </a:lnTo>
                <a:close/>
              </a:path>
            </a:pathLst>
          </a:custGeom>
          <a:solidFill>
            <a:srgbClr val="6DB7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759032" y="553958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1">
            <a:solidFill>
              <a:srgbClr val="6D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743000" y="5532714"/>
            <a:ext cx="87792" cy="78632"/>
          </a:xfrm>
          <a:custGeom>
            <a:avLst/>
            <a:gdLst/>
            <a:ahLst/>
            <a:cxnLst/>
            <a:rect l="l" t="t" r="r" b="b"/>
            <a:pathLst>
              <a:path w="87629" h="78486">
                <a:moveTo>
                  <a:pt x="16002" y="78486"/>
                </a:moveTo>
                <a:lnTo>
                  <a:pt x="87629" y="6858"/>
                </a:lnTo>
                <a:lnTo>
                  <a:pt x="72389" y="0"/>
                </a:lnTo>
                <a:lnTo>
                  <a:pt x="0" y="71628"/>
                </a:lnTo>
                <a:lnTo>
                  <a:pt x="16002" y="78486"/>
                </a:lnTo>
                <a:close/>
              </a:path>
            </a:pathLst>
          </a:custGeom>
          <a:solidFill>
            <a:srgbClr val="6DB7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727732" y="5525843"/>
            <a:ext cx="87792" cy="78632"/>
          </a:xfrm>
          <a:custGeom>
            <a:avLst/>
            <a:gdLst/>
            <a:ahLst/>
            <a:cxnLst/>
            <a:rect l="l" t="t" r="r" b="b"/>
            <a:pathLst>
              <a:path w="87629" h="78486">
                <a:moveTo>
                  <a:pt x="15239" y="78486"/>
                </a:moveTo>
                <a:lnTo>
                  <a:pt x="87629" y="6857"/>
                </a:lnTo>
                <a:lnTo>
                  <a:pt x="72389" y="0"/>
                </a:lnTo>
                <a:lnTo>
                  <a:pt x="0" y="71627"/>
                </a:lnTo>
                <a:lnTo>
                  <a:pt x="15239" y="78486"/>
                </a:lnTo>
                <a:close/>
              </a:path>
            </a:pathLst>
          </a:custGeom>
          <a:solidFill>
            <a:srgbClr val="6CB6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695669" y="5512102"/>
            <a:ext cx="104587" cy="85501"/>
          </a:xfrm>
          <a:custGeom>
            <a:avLst/>
            <a:gdLst/>
            <a:ahLst/>
            <a:cxnLst/>
            <a:rect l="l" t="t" r="r" b="b"/>
            <a:pathLst>
              <a:path w="104393" h="85343">
                <a:moveTo>
                  <a:pt x="32003" y="85343"/>
                </a:moveTo>
                <a:lnTo>
                  <a:pt x="104393" y="13715"/>
                </a:lnTo>
                <a:lnTo>
                  <a:pt x="71627" y="0"/>
                </a:lnTo>
                <a:lnTo>
                  <a:pt x="0" y="71627"/>
                </a:lnTo>
                <a:lnTo>
                  <a:pt x="32003" y="85343"/>
                </a:lnTo>
                <a:close/>
              </a:path>
            </a:pathLst>
          </a:custGeom>
          <a:solidFill>
            <a:srgbClr val="6CB5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2727732" y="5525843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6CB5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2717044" y="5521263"/>
            <a:ext cx="83211" cy="76341"/>
          </a:xfrm>
          <a:custGeom>
            <a:avLst/>
            <a:gdLst/>
            <a:ahLst/>
            <a:cxnLst/>
            <a:rect l="l" t="t" r="r" b="b"/>
            <a:pathLst>
              <a:path w="83057" h="76200">
                <a:moveTo>
                  <a:pt x="10667" y="76200"/>
                </a:moveTo>
                <a:lnTo>
                  <a:pt x="83057" y="4572"/>
                </a:lnTo>
                <a:lnTo>
                  <a:pt x="71627" y="0"/>
                </a:lnTo>
                <a:lnTo>
                  <a:pt x="0" y="71627"/>
                </a:lnTo>
                <a:lnTo>
                  <a:pt x="10667" y="76200"/>
                </a:lnTo>
                <a:close/>
              </a:path>
            </a:pathLst>
          </a:custGeom>
          <a:solidFill>
            <a:srgbClr val="6CB5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706356" y="5516682"/>
            <a:ext cx="82448" cy="76341"/>
          </a:xfrm>
          <a:custGeom>
            <a:avLst/>
            <a:gdLst/>
            <a:ahLst/>
            <a:cxnLst/>
            <a:rect l="l" t="t" r="r" b="b"/>
            <a:pathLst>
              <a:path w="82295" h="76200">
                <a:moveTo>
                  <a:pt x="10668" y="76200"/>
                </a:moveTo>
                <a:lnTo>
                  <a:pt x="82295" y="4572"/>
                </a:lnTo>
                <a:lnTo>
                  <a:pt x="71627" y="0"/>
                </a:lnTo>
                <a:lnTo>
                  <a:pt x="0" y="71628"/>
                </a:lnTo>
                <a:lnTo>
                  <a:pt x="10668" y="76200"/>
                </a:lnTo>
                <a:close/>
              </a:path>
            </a:pathLst>
          </a:custGeom>
          <a:solidFill>
            <a:srgbClr val="6BB4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695669" y="5512102"/>
            <a:ext cx="82448" cy="76341"/>
          </a:xfrm>
          <a:custGeom>
            <a:avLst/>
            <a:gdLst/>
            <a:ahLst/>
            <a:cxnLst/>
            <a:rect l="l" t="t" r="r" b="b"/>
            <a:pathLst>
              <a:path w="82295" h="76200">
                <a:moveTo>
                  <a:pt x="10667" y="76200"/>
                </a:moveTo>
                <a:lnTo>
                  <a:pt x="82295" y="4571"/>
                </a:lnTo>
                <a:lnTo>
                  <a:pt x="71627" y="0"/>
                </a:lnTo>
                <a:lnTo>
                  <a:pt x="0" y="71627"/>
                </a:lnTo>
                <a:lnTo>
                  <a:pt x="10667" y="76200"/>
                </a:lnTo>
                <a:close/>
              </a:path>
            </a:pathLst>
          </a:custGeom>
          <a:solidFill>
            <a:srgbClr val="6BB2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661315" y="5499124"/>
            <a:ext cx="106114" cy="84739"/>
          </a:xfrm>
          <a:custGeom>
            <a:avLst/>
            <a:gdLst/>
            <a:ahLst/>
            <a:cxnLst/>
            <a:rect l="l" t="t" r="r" b="b"/>
            <a:pathLst>
              <a:path w="105917" h="84582">
                <a:moveTo>
                  <a:pt x="34289" y="84582"/>
                </a:moveTo>
                <a:lnTo>
                  <a:pt x="105917" y="12954"/>
                </a:lnTo>
                <a:lnTo>
                  <a:pt x="71627" y="0"/>
                </a:lnTo>
                <a:lnTo>
                  <a:pt x="0" y="71627"/>
                </a:lnTo>
                <a:lnTo>
                  <a:pt x="34289" y="84582"/>
                </a:lnTo>
                <a:close/>
              </a:path>
            </a:pathLst>
          </a:custGeom>
          <a:solidFill>
            <a:srgbClr val="6BB1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695669" y="5512102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1">
            <a:solidFill>
              <a:srgbClr val="6BB1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2678110" y="5505994"/>
            <a:ext cx="89318" cy="77868"/>
          </a:xfrm>
          <a:custGeom>
            <a:avLst/>
            <a:gdLst/>
            <a:ahLst/>
            <a:cxnLst/>
            <a:rect l="l" t="t" r="r" b="b"/>
            <a:pathLst>
              <a:path w="89153" h="77724">
                <a:moveTo>
                  <a:pt x="17525" y="77724"/>
                </a:moveTo>
                <a:lnTo>
                  <a:pt x="89153" y="6096"/>
                </a:lnTo>
                <a:lnTo>
                  <a:pt x="72389" y="0"/>
                </a:lnTo>
                <a:lnTo>
                  <a:pt x="0" y="71627"/>
                </a:lnTo>
                <a:lnTo>
                  <a:pt x="17525" y="77724"/>
                </a:lnTo>
                <a:close/>
              </a:path>
            </a:pathLst>
          </a:custGeom>
          <a:solidFill>
            <a:srgbClr val="6BB1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2661315" y="5499123"/>
            <a:ext cx="89318" cy="78632"/>
          </a:xfrm>
          <a:custGeom>
            <a:avLst/>
            <a:gdLst/>
            <a:ahLst/>
            <a:cxnLst/>
            <a:rect l="l" t="t" r="r" b="b"/>
            <a:pathLst>
              <a:path w="89153" h="78486">
                <a:moveTo>
                  <a:pt x="16763" y="78486"/>
                </a:moveTo>
                <a:lnTo>
                  <a:pt x="89153" y="6858"/>
                </a:lnTo>
                <a:lnTo>
                  <a:pt x="71627" y="0"/>
                </a:lnTo>
                <a:lnTo>
                  <a:pt x="0" y="71627"/>
                </a:lnTo>
                <a:lnTo>
                  <a:pt x="16763" y="78486"/>
                </a:lnTo>
                <a:close/>
              </a:path>
            </a:pathLst>
          </a:custGeom>
          <a:solidFill>
            <a:srgbClr val="6AB0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2625435" y="5486909"/>
            <a:ext cx="107640" cy="83975"/>
          </a:xfrm>
          <a:custGeom>
            <a:avLst/>
            <a:gdLst/>
            <a:ahLst/>
            <a:cxnLst/>
            <a:rect l="l" t="t" r="r" b="b"/>
            <a:pathLst>
              <a:path w="107441" h="83819">
                <a:moveTo>
                  <a:pt x="35813" y="83819"/>
                </a:moveTo>
                <a:lnTo>
                  <a:pt x="107441" y="12191"/>
                </a:lnTo>
                <a:lnTo>
                  <a:pt x="71627" y="0"/>
                </a:lnTo>
                <a:lnTo>
                  <a:pt x="0" y="72389"/>
                </a:lnTo>
                <a:lnTo>
                  <a:pt x="35813" y="83819"/>
                </a:lnTo>
                <a:close/>
              </a:path>
            </a:pathLst>
          </a:custGeom>
          <a:solidFill>
            <a:srgbClr val="6AAF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661315" y="5499124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1">
            <a:solidFill>
              <a:srgbClr val="6AAF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643757" y="5493017"/>
            <a:ext cx="89318" cy="77867"/>
          </a:xfrm>
          <a:custGeom>
            <a:avLst/>
            <a:gdLst/>
            <a:ahLst/>
            <a:cxnLst/>
            <a:rect l="l" t="t" r="r" b="b"/>
            <a:pathLst>
              <a:path w="89153" h="77723">
                <a:moveTo>
                  <a:pt x="17525" y="77723"/>
                </a:moveTo>
                <a:lnTo>
                  <a:pt x="89153" y="6095"/>
                </a:lnTo>
                <a:lnTo>
                  <a:pt x="71627" y="0"/>
                </a:lnTo>
                <a:lnTo>
                  <a:pt x="0" y="72389"/>
                </a:lnTo>
                <a:lnTo>
                  <a:pt x="17525" y="77723"/>
                </a:lnTo>
                <a:close/>
              </a:path>
            </a:pathLst>
          </a:custGeom>
          <a:solidFill>
            <a:srgbClr val="6AAF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625435" y="5486909"/>
            <a:ext cx="90082" cy="78632"/>
          </a:xfrm>
          <a:custGeom>
            <a:avLst/>
            <a:gdLst/>
            <a:ahLst/>
            <a:cxnLst/>
            <a:rect l="l" t="t" r="r" b="b"/>
            <a:pathLst>
              <a:path w="89915" h="78486">
                <a:moveTo>
                  <a:pt x="18287" y="78486"/>
                </a:moveTo>
                <a:lnTo>
                  <a:pt x="89915" y="6096"/>
                </a:lnTo>
                <a:lnTo>
                  <a:pt x="71627" y="0"/>
                </a:lnTo>
                <a:lnTo>
                  <a:pt x="0" y="72389"/>
                </a:lnTo>
                <a:lnTo>
                  <a:pt x="18287" y="78486"/>
                </a:lnTo>
                <a:close/>
              </a:path>
            </a:pathLst>
          </a:custGeom>
          <a:solidFill>
            <a:srgbClr val="69AE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588790" y="5475457"/>
            <a:ext cx="108405" cy="83976"/>
          </a:xfrm>
          <a:custGeom>
            <a:avLst/>
            <a:gdLst/>
            <a:ahLst/>
            <a:cxnLst/>
            <a:rect l="l" t="t" r="r" b="b"/>
            <a:pathLst>
              <a:path w="108204" h="83820">
                <a:moveTo>
                  <a:pt x="36576" y="83820"/>
                </a:moveTo>
                <a:lnTo>
                  <a:pt x="108204" y="11430"/>
                </a:lnTo>
                <a:lnTo>
                  <a:pt x="71628" y="0"/>
                </a:lnTo>
                <a:lnTo>
                  <a:pt x="0" y="72390"/>
                </a:lnTo>
                <a:lnTo>
                  <a:pt x="36576" y="83820"/>
                </a:lnTo>
                <a:close/>
              </a:path>
            </a:pathLst>
          </a:custGeom>
          <a:solidFill>
            <a:srgbClr val="68AD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625435" y="5486910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8AD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607113" y="5481565"/>
            <a:ext cx="90082" cy="77868"/>
          </a:xfrm>
          <a:custGeom>
            <a:avLst/>
            <a:gdLst/>
            <a:ahLst/>
            <a:cxnLst/>
            <a:rect l="l" t="t" r="r" b="b"/>
            <a:pathLst>
              <a:path w="89915" h="77724">
                <a:moveTo>
                  <a:pt x="18287" y="77724"/>
                </a:moveTo>
                <a:lnTo>
                  <a:pt x="89915" y="5334"/>
                </a:lnTo>
                <a:lnTo>
                  <a:pt x="71627" y="0"/>
                </a:lnTo>
                <a:lnTo>
                  <a:pt x="0" y="71627"/>
                </a:lnTo>
                <a:lnTo>
                  <a:pt x="18287" y="77724"/>
                </a:lnTo>
                <a:close/>
              </a:path>
            </a:pathLst>
          </a:custGeom>
          <a:solidFill>
            <a:srgbClr val="68AD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588790" y="5475458"/>
            <a:ext cx="90083" cy="77868"/>
          </a:xfrm>
          <a:custGeom>
            <a:avLst/>
            <a:gdLst/>
            <a:ahLst/>
            <a:cxnLst/>
            <a:rect l="l" t="t" r="r" b="b"/>
            <a:pathLst>
              <a:path w="89916" h="77724">
                <a:moveTo>
                  <a:pt x="18288" y="77724"/>
                </a:moveTo>
                <a:lnTo>
                  <a:pt x="89916" y="6096"/>
                </a:lnTo>
                <a:lnTo>
                  <a:pt x="71628" y="0"/>
                </a:lnTo>
                <a:lnTo>
                  <a:pt x="0" y="72390"/>
                </a:lnTo>
                <a:lnTo>
                  <a:pt x="18288" y="77724"/>
                </a:lnTo>
                <a:close/>
              </a:path>
            </a:pathLst>
          </a:custGeom>
          <a:solidFill>
            <a:srgbClr val="67AC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549857" y="5464770"/>
            <a:ext cx="110694" cy="83212"/>
          </a:xfrm>
          <a:custGeom>
            <a:avLst/>
            <a:gdLst/>
            <a:ahLst/>
            <a:cxnLst/>
            <a:rect l="l" t="t" r="r" b="b"/>
            <a:pathLst>
              <a:path w="110489" h="83058">
                <a:moveTo>
                  <a:pt x="38861" y="83058"/>
                </a:moveTo>
                <a:lnTo>
                  <a:pt x="110489" y="10667"/>
                </a:lnTo>
                <a:lnTo>
                  <a:pt x="71627" y="0"/>
                </a:lnTo>
                <a:lnTo>
                  <a:pt x="0" y="71627"/>
                </a:lnTo>
                <a:lnTo>
                  <a:pt x="38861" y="83058"/>
                </a:lnTo>
                <a:close/>
              </a:path>
            </a:pathLst>
          </a:custGeom>
          <a:solidFill>
            <a:srgbClr val="67AC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588790" y="5475458"/>
            <a:ext cx="71761" cy="72524"/>
          </a:xfrm>
          <a:custGeom>
            <a:avLst/>
            <a:gdLst/>
            <a:ahLst/>
            <a:cxnLst/>
            <a:rect l="l" t="t" r="r" b="b"/>
            <a:pathLst>
              <a:path w="71628" h="72390">
                <a:moveTo>
                  <a:pt x="0" y="72390"/>
                </a:moveTo>
                <a:lnTo>
                  <a:pt x="71628" y="0"/>
                </a:lnTo>
              </a:path>
            </a:pathLst>
          </a:custGeom>
          <a:ln w="762">
            <a:solidFill>
              <a:srgbClr val="67A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510159" y="5454846"/>
            <a:ext cx="111457" cy="81684"/>
          </a:xfrm>
          <a:custGeom>
            <a:avLst/>
            <a:gdLst/>
            <a:ahLst/>
            <a:cxnLst/>
            <a:rect l="l" t="t" r="r" b="b"/>
            <a:pathLst>
              <a:path w="111251" h="81533">
                <a:moveTo>
                  <a:pt x="39624" y="81533"/>
                </a:moveTo>
                <a:lnTo>
                  <a:pt x="111251" y="9905"/>
                </a:lnTo>
                <a:lnTo>
                  <a:pt x="71627" y="0"/>
                </a:lnTo>
                <a:lnTo>
                  <a:pt x="0" y="71627"/>
                </a:lnTo>
                <a:lnTo>
                  <a:pt x="39624" y="81533"/>
                </a:lnTo>
                <a:close/>
              </a:path>
            </a:pathLst>
          </a:custGeom>
          <a:solidFill>
            <a:srgbClr val="65AB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549857" y="5464770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5AB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530008" y="5460190"/>
            <a:ext cx="91609" cy="76341"/>
          </a:xfrm>
          <a:custGeom>
            <a:avLst/>
            <a:gdLst/>
            <a:ahLst/>
            <a:cxnLst/>
            <a:rect l="l" t="t" r="r" b="b"/>
            <a:pathLst>
              <a:path w="91439" h="76200">
                <a:moveTo>
                  <a:pt x="19812" y="76200"/>
                </a:moveTo>
                <a:lnTo>
                  <a:pt x="91439" y="4572"/>
                </a:lnTo>
                <a:lnTo>
                  <a:pt x="71627" y="0"/>
                </a:lnTo>
                <a:lnTo>
                  <a:pt x="0" y="71627"/>
                </a:lnTo>
                <a:lnTo>
                  <a:pt x="19812" y="76200"/>
                </a:lnTo>
                <a:close/>
              </a:path>
            </a:pathLst>
          </a:custGeom>
          <a:solidFill>
            <a:srgbClr val="65AB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510159" y="5454846"/>
            <a:ext cx="91609" cy="77104"/>
          </a:xfrm>
          <a:custGeom>
            <a:avLst/>
            <a:gdLst/>
            <a:ahLst/>
            <a:cxnLst/>
            <a:rect l="l" t="t" r="r" b="b"/>
            <a:pathLst>
              <a:path w="91439" h="76961">
                <a:moveTo>
                  <a:pt x="19812" y="76961"/>
                </a:moveTo>
                <a:lnTo>
                  <a:pt x="91439" y="5333"/>
                </a:lnTo>
                <a:lnTo>
                  <a:pt x="71627" y="0"/>
                </a:lnTo>
                <a:lnTo>
                  <a:pt x="0" y="71627"/>
                </a:lnTo>
                <a:lnTo>
                  <a:pt x="19812" y="76961"/>
                </a:lnTo>
                <a:close/>
              </a:path>
            </a:pathLst>
          </a:custGeom>
          <a:solidFill>
            <a:srgbClr val="64AA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468935" y="5445685"/>
            <a:ext cx="112984" cy="80922"/>
          </a:xfrm>
          <a:custGeom>
            <a:avLst/>
            <a:gdLst/>
            <a:ahLst/>
            <a:cxnLst/>
            <a:rect l="l" t="t" r="r" b="b"/>
            <a:pathLst>
              <a:path w="112775" h="80772">
                <a:moveTo>
                  <a:pt x="41147" y="80772"/>
                </a:moveTo>
                <a:lnTo>
                  <a:pt x="112775" y="9144"/>
                </a:lnTo>
                <a:lnTo>
                  <a:pt x="71627" y="0"/>
                </a:lnTo>
                <a:lnTo>
                  <a:pt x="0" y="71627"/>
                </a:lnTo>
                <a:lnTo>
                  <a:pt x="41147" y="80772"/>
                </a:lnTo>
                <a:close/>
              </a:path>
            </a:pathLst>
          </a:custGeom>
          <a:solidFill>
            <a:srgbClr val="64A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510159" y="5454846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4A9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489547" y="5450265"/>
            <a:ext cx="92372" cy="76341"/>
          </a:xfrm>
          <a:custGeom>
            <a:avLst/>
            <a:gdLst/>
            <a:ahLst/>
            <a:cxnLst/>
            <a:rect l="l" t="t" r="r" b="b"/>
            <a:pathLst>
              <a:path w="92201" h="76200">
                <a:moveTo>
                  <a:pt x="20574" y="76200"/>
                </a:moveTo>
                <a:lnTo>
                  <a:pt x="92201" y="4572"/>
                </a:lnTo>
                <a:lnTo>
                  <a:pt x="71627" y="0"/>
                </a:lnTo>
                <a:lnTo>
                  <a:pt x="0" y="71627"/>
                </a:lnTo>
                <a:lnTo>
                  <a:pt x="20574" y="76200"/>
                </a:lnTo>
                <a:close/>
              </a:path>
            </a:pathLst>
          </a:custGeom>
          <a:solidFill>
            <a:srgbClr val="64A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468935" y="5445685"/>
            <a:ext cx="92372" cy="76341"/>
          </a:xfrm>
          <a:custGeom>
            <a:avLst/>
            <a:gdLst/>
            <a:ahLst/>
            <a:cxnLst/>
            <a:rect l="l" t="t" r="r" b="b"/>
            <a:pathLst>
              <a:path w="92201" h="76200">
                <a:moveTo>
                  <a:pt x="20573" y="76200"/>
                </a:moveTo>
                <a:lnTo>
                  <a:pt x="92201" y="4572"/>
                </a:lnTo>
                <a:lnTo>
                  <a:pt x="71627" y="0"/>
                </a:lnTo>
                <a:lnTo>
                  <a:pt x="0" y="71627"/>
                </a:lnTo>
                <a:lnTo>
                  <a:pt x="20573" y="76200"/>
                </a:lnTo>
                <a:close/>
              </a:path>
            </a:pathLst>
          </a:custGeom>
          <a:solidFill>
            <a:srgbClr val="63A8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426184" y="5437287"/>
            <a:ext cx="114511" cy="80158"/>
          </a:xfrm>
          <a:custGeom>
            <a:avLst/>
            <a:gdLst/>
            <a:ahLst/>
            <a:cxnLst/>
            <a:rect l="l" t="t" r="r" b="b"/>
            <a:pathLst>
              <a:path w="114299" h="80010">
                <a:moveTo>
                  <a:pt x="42672" y="80010"/>
                </a:moveTo>
                <a:lnTo>
                  <a:pt x="114299" y="8382"/>
                </a:lnTo>
                <a:lnTo>
                  <a:pt x="72389" y="0"/>
                </a:lnTo>
                <a:lnTo>
                  <a:pt x="0" y="71628"/>
                </a:lnTo>
                <a:lnTo>
                  <a:pt x="42672" y="80010"/>
                </a:lnTo>
                <a:close/>
              </a:path>
            </a:pathLst>
          </a:custGeom>
          <a:solidFill>
            <a:srgbClr val="63A7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468935" y="544568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63A7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447560" y="5441104"/>
            <a:ext cx="93135" cy="76341"/>
          </a:xfrm>
          <a:custGeom>
            <a:avLst/>
            <a:gdLst/>
            <a:ahLst/>
            <a:cxnLst/>
            <a:rect l="l" t="t" r="r" b="b"/>
            <a:pathLst>
              <a:path w="92963" h="76200">
                <a:moveTo>
                  <a:pt x="21336" y="76200"/>
                </a:moveTo>
                <a:lnTo>
                  <a:pt x="92963" y="4572"/>
                </a:lnTo>
                <a:lnTo>
                  <a:pt x="71627" y="0"/>
                </a:lnTo>
                <a:lnTo>
                  <a:pt x="0" y="71627"/>
                </a:lnTo>
                <a:lnTo>
                  <a:pt x="21336" y="76200"/>
                </a:lnTo>
                <a:close/>
              </a:path>
            </a:pathLst>
          </a:custGeom>
          <a:solidFill>
            <a:srgbClr val="63A7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426184" y="5437288"/>
            <a:ext cx="93135" cy="75577"/>
          </a:xfrm>
          <a:custGeom>
            <a:avLst/>
            <a:gdLst/>
            <a:ahLst/>
            <a:cxnLst/>
            <a:rect l="l" t="t" r="r" b="b"/>
            <a:pathLst>
              <a:path w="92963" h="75437">
                <a:moveTo>
                  <a:pt x="21336" y="75437"/>
                </a:moveTo>
                <a:lnTo>
                  <a:pt x="92963" y="3810"/>
                </a:lnTo>
                <a:lnTo>
                  <a:pt x="72389" y="0"/>
                </a:lnTo>
                <a:lnTo>
                  <a:pt x="0" y="71628"/>
                </a:lnTo>
                <a:lnTo>
                  <a:pt x="21336" y="75437"/>
                </a:lnTo>
                <a:close/>
              </a:path>
            </a:pathLst>
          </a:custGeom>
          <a:solidFill>
            <a:srgbClr val="62A6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382669" y="5428890"/>
            <a:ext cx="116038" cy="80158"/>
          </a:xfrm>
          <a:custGeom>
            <a:avLst/>
            <a:gdLst/>
            <a:ahLst/>
            <a:cxnLst/>
            <a:rect l="l" t="t" r="r" b="b"/>
            <a:pathLst>
              <a:path w="115823" h="80010">
                <a:moveTo>
                  <a:pt x="43433" y="80010"/>
                </a:moveTo>
                <a:lnTo>
                  <a:pt x="115823" y="8381"/>
                </a:lnTo>
                <a:lnTo>
                  <a:pt x="72389" y="0"/>
                </a:lnTo>
                <a:lnTo>
                  <a:pt x="0" y="72389"/>
                </a:lnTo>
                <a:lnTo>
                  <a:pt x="43433" y="80010"/>
                </a:lnTo>
                <a:close/>
              </a:path>
            </a:pathLst>
          </a:custGeom>
          <a:solidFill>
            <a:srgbClr val="62A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426184" y="5437287"/>
            <a:ext cx="72523" cy="71761"/>
          </a:xfrm>
          <a:custGeom>
            <a:avLst/>
            <a:gdLst/>
            <a:ahLst/>
            <a:cxnLst/>
            <a:rect l="l" t="t" r="r" b="b"/>
            <a:pathLst>
              <a:path w="72389" h="71628">
                <a:moveTo>
                  <a:pt x="0" y="71628"/>
                </a:moveTo>
                <a:lnTo>
                  <a:pt x="72389" y="0"/>
                </a:lnTo>
              </a:path>
            </a:pathLst>
          </a:custGeom>
          <a:ln w="762">
            <a:solidFill>
              <a:srgbClr val="62A4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338391" y="5422019"/>
            <a:ext cx="116802" cy="79395"/>
          </a:xfrm>
          <a:custGeom>
            <a:avLst/>
            <a:gdLst/>
            <a:ahLst/>
            <a:cxnLst/>
            <a:rect l="l" t="t" r="r" b="b"/>
            <a:pathLst>
              <a:path w="116586" h="79248">
                <a:moveTo>
                  <a:pt x="44196" y="79248"/>
                </a:moveTo>
                <a:lnTo>
                  <a:pt x="116586" y="6858"/>
                </a:lnTo>
                <a:lnTo>
                  <a:pt x="71628" y="0"/>
                </a:lnTo>
                <a:lnTo>
                  <a:pt x="0" y="72389"/>
                </a:lnTo>
                <a:lnTo>
                  <a:pt x="44196" y="79248"/>
                </a:lnTo>
                <a:close/>
              </a:path>
            </a:pathLst>
          </a:custGeom>
          <a:solidFill>
            <a:srgbClr val="61A3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382669" y="5428890"/>
            <a:ext cx="72523" cy="7252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61A3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360530" y="5425836"/>
            <a:ext cx="94662" cy="75577"/>
          </a:xfrm>
          <a:custGeom>
            <a:avLst/>
            <a:gdLst/>
            <a:ahLst/>
            <a:cxnLst/>
            <a:rect l="l" t="t" r="r" b="b"/>
            <a:pathLst>
              <a:path w="94487" h="75437">
                <a:moveTo>
                  <a:pt x="22098" y="75437"/>
                </a:moveTo>
                <a:lnTo>
                  <a:pt x="94487" y="3048"/>
                </a:lnTo>
                <a:lnTo>
                  <a:pt x="71627" y="0"/>
                </a:lnTo>
                <a:lnTo>
                  <a:pt x="0" y="71627"/>
                </a:lnTo>
                <a:lnTo>
                  <a:pt x="22098" y="75437"/>
                </a:lnTo>
                <a:close/>
              </a:path>
            </a:pathLst>
          </a:custGeom>
          <a:solidFill>
            <a:srgbClr val="61A3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338391" y="5422019"/>
            <a:ext cx="93899" cy="75577"/>
          </a:xfrm>
          <a:custGeom>
            <a:avLst/>
            <a:gdLst/>
            <a:ahLst/>
            <a:cxnLst/>
            <a:rect l="l" t="t" r="r" b="b"/>
            <a:pathLst>
              <a:path w="93725" h="75437">
                <a:moveTo>
                  <a:pt x="22098" y="75437"/>
                </a:moveTo>
                <a:lnTo>
                  <a:pt x="93725" y="3810"/>
                </a:lnTo>
                <a:lnTo>
                  <a:pt x="71628" y="0"/>
                </a:lnTo>
                <a:lnTo>
                  <a:pt x="0" y="72389"/>
                </a:lnTo>
                <a:lnTo>
                  <a:pt x="22098" y="75437"/>
                </a:lnTo>
                <a:close/>
              </a:path>
            </a:pathLst>
          </a:custGeom>
          <a:solidFill>
            <a:srgbClr val="60A2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292586" y="5415912"/>
            <a:ext cx="117566" cy="78631"/>
          </a:xfrm>
          <a:custGeom>
            <a:avLst/>
            <a:gdLst/>
            <a:ahLst/>
            <a:cxnLst/>
            <a:rect l="l" t="t" r="r" b="b"/>
            <a:pathLst>
              <a:path w="117348" h="78485">
                <a:moveTo>
                  <a:pt x="45719" y="78485"/>
                </a:moveTo>
                <a:lnTo>
                  <a:pt x="117348" y="6095"/>
                </a:lnTo>
                <a:lnTo>
                  <a:pt x="71628" y="0"/>
                </a:lnTo>
                <a:lnTo>
                  <a:pt x="0" y="72389"/>
                </a:lnTo>
                <a:lnTo>
                  <a:pt x="45719" y="78485"/>
                </a:lnTo>
                <a:close/>
              </a:path>
            </a:pathLst>
          </a:custGeom>
          <a:solidFill>
            <a:srgbClr val="60A1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338391" y="5422019"/>
            <a:ext cx="71761" cy="72523"/>
          </a:xfrm>
          <a:custGeom>
            <a:avLst/>
            <a:gdLst/>
            <a:ahLst/>
            <a:cxnLst/>
            <a:rect l="l" t="t" r="r" b="b"/>
            <a:pathLst>
              <a:path w="71628" h="72389">
                <a:moveTo>
                  <a:pt x="0" y="72389"/>
                </a:moveTo>
                <a:lnTo>
                  <a:pt x="71628" y="0"/>
                </a:lnTo>
              </a:path>
            </a:pathLst>
          </a:custGeom>
          <a:ln w="762">
            <a:solidFill>
              <a:srgbClr val="60A1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246018" y="5411331"/>
            <a:ext cx="118329" cy="77105"/>
          </a:xfrm>
          <a:custGeom>
            <a:avLst/>
            <a:gdLst/>
            <a:ahLst/>
            <a:cxnLst/>
            <a:rect l="l" t="t" r="r" b="b"/>
            <a:pathLst>
              <a:path w="118110" h="76962">
                <a:moveTo>
                  <a:pt x="46481" y="76962"/>
                </a:moveTo>
                <a:lnTo>
                  <a:pt x="118110" y="4572"/>
                </a:lnTo>
                <a:lnTo>
                  <a:pt x="71627" y="0"/>
                </a:lnTo>
                <a:lnTo>
                  <a:pt x="0" y="71627"/>
                </a:lnTo>
                <a:lnTo>
                  <a:pt x="46481" y="76962"/>
                </a:lnTo>
                <a:close/>
              </a:path>
            </a:pathLst>
          </a:custGeom>
          <a:solidFill>
            <a:srgbClr val="5FA0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292586" y="5415912"/>
            <a:ext cx="71761" cy="72523"/>
          </a:xfrm>
          <a:custGeom>
            <a:avLst/>
            <a:gdLst/>
            <a:ahLst/>
            <a:cxnLst/>
            <a:rect l="l" t="t" r="r" b="b"/>
            <a:pathLst>
              <a:path w="71628" h="72389">
                <a:moveTo>
                  <a:pt x="0" y="72389"/>
                </a:moveTo>
                <a:lnTo>
                  <a:pt x="71628" y="0"/>
                </a:lnTo>
              </a:path>
            </a:pathLst>
          </a:custGeom>
          <a:ln w="762">
            <a:solidFill>
              <a:srgbClr val="5FA0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269684" y="5413621"/>
            <a:ext cx="94663" cy="74814"/>
          </a:xfrm>
          <a:custGeom>
            <a:avLst/>
            <a:gdLst/>
            <a:ahLst/>
            <a:cxnLst/>
            <a:rect l="l" t="t" r="r" b="b"/>
            <a:pathLst>
              <a:path w="94488" h="74675">
                <a:moveTo>
                  <a:pt x="22860" y="74675"/>
                </a:moveTo>
                <a:lnTo>
                  <a:pt x="94488" y="2286"/>
                </a:lnTo>
                <a:lnTo>
                  <a:pt x="71628" y="0"/>
                </a:lnTo>
                <a:lnTo>
                  <a:pt x="0" y="71627"/>
                </a:lnTo>
                <a:lnTo>
                  <a:pt x="22860" y="74675"/>
                </a:lnTo>
                <a:close/>
              </a:path>
            </a:pathLst>
          </a:custGeom>
          <a:solidFill>
            <a:srgbClr val="5FA0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246017" y="5411332"/>
            <a:ext cx="95427" cy="74050"/>
          </a:xfrm>
          <a:custGeom>
            <a:avLst/>
            <a:gdLst/>
            <a:ahLst/>
            <a:cxnLst/>
            <a:rect l="l" t="t" r="r" b="b"/>
            <a:pathLst>
              <a:path w="95250" h="73913">
                <a:moveTo>
                  <a:pt x="23621" y="73913"/>
                </a:moveTo>
                <a:lnTo>
                  <a:pt x="95250" y="2286"/>
                </a:lnTo>
                <a:lnTo>
                  <a:pt x="71627" y="0"/>
                </a:lnTo>
                <a:lnTo>
                  <a:pt x="0" y="71627"/>
                </a:lnTo>
                <a:lnTo>
                  <a:pt x="23621" y="73913"/>
                </a:lnTo>
                <a:close/>
              </a:path>
            </a:pathLst>
          </a:custGeom>
          <a:solidFill>
            <a:srgbClr val="5F9F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198686" y="5406751"/>
            <a:ext cx="119092" cy="76341"/>
          </a:xfrm>
          <a:custGeom>
            <a:avLst/>
            <a:gdLst/>
            <a:ahLst/>
            <a:cxnLst/>
            <a:rect l="l" t="t" r="r" b="b"/>
            <a:pathLst>
              <a:path w="118871" h="76200">
                <a:moveTo>
                  <a:pt x="47243" y="76200"/>
                </a:moveTo>
                <a:lnTo>
                  <a:pt x="118871" y="4572"/>
                </a:lnTo>
                <a:lnTo>
                  <a:pt x="71627" y="0"/>
                </a:lnTo>
                <a:lnTo>
                  <a:pt x="0" y="71627"/>
                </a:lnTo>
                <a:lnTo>
                  <a:pt x="47243" y="76200"/>
                </a:lnTo>
                <a:close/>
              </a:path>
            </a:pathLst>
          </a:custGeom>
          <a:solidFill>
            <a:srgbClr val="5F9F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246018" y="5411331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5F9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149828" y="5403697"/>
            <a:ext cx="120618" cy="74814"/>
          </a:xfrm>
          <a:custGeom>
            <a:avLst/>
            <a:gdLst/>
            <a:ahLst/>
            <a:cxnLst/>
            <a:rect l="l" t="t" r="r" b="b"/>
            <a:pathLst>
              <a:path w="120395" h="74675">
                <a:moveTo>
                  <a:pt x="48768" y="74675"/>
                </a:moveTo>
                <a:lnTo>
                  <a:pt x="120395" y="3048"/>
                </a:lnTo>
                <a:lnTo>
                  <a:pt x="72389" y="0"/>
                </a:lnTo>
                <a:lnTo>
                  <a:pt x="0" y="71627"/>
                </a:lnTo>
                <a:lnTo>
                  <a:pt x="48768" y="74675"/>
                </a:lnTo>
                <a:close/>
              </a:path>
            </a:pathLst>
          </a:custGeom>
          <a:solidFill>
            <a:srgbClr val="5E9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198686" y="5406751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5E9E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174257" y="5405224"/>
            <a:ext cx="96190" cy="73287"/>
          </a:xfrm>
          <a:custGeom>
            <a:avLst/>
            <a:gdLst/>
            <a:ahLst/>
            <a:cxnLst/>
            <a:rect l="l" t="t" r="r" b="b"/>
            <a:pathLst>
              <a:path w="96012" h="73151">
                <a:moveTo>
                  <a:pt x="24384" y="73151"/>
                </a:moveTo>
                <a:lnTo>
                  <a:pt x="96012" y="1524"/>
                </a:lnTo>
                <a:lnTo>
                  <a:pt x="71628" y="0"/>
                </a:lnTo>
                <a:lnTo>
                  <a:pt x="0" y="71627"/>
                </a:lnTo>
                <a:lnTo>
                  <a:pt x="24384" y="73151"/>
                </a:lnTo>
                <a:close/>
              </a:path>
            </a:pathLst>
          </a:custGeom>
          <a:solidFill>
            <a:srgbClr val="5E9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149828" y="5403697"/>
            <a:ext cx="96190" cy="73287"/>
          </a:xfrm>
          <a:custGeom>
            <a:avLst/>
            <a:gdLst/>
            <a:ahLst/>
            <a:cxnLst/>
            <a:rect l="l" t="t" r="r" b="b"/>
            <a:pathLst>
              <a:path w="96012" h="73151">
                <a:moveTo>
                  <a:pt x="24383" y="73151"/>
                </a:moveTo>
                <a:lnTo>
                  <a:pt x="96012" y="1524"/>
                </a:lnTo>
                <a:lnTo>
                  <a:pt x="72389" y="0"/>
                </a:lnTo>
                <a:lnTo>
                  <a:pt x="0" y="71627"/>
                </a:lnTo>
                <a:lnTo>
                  <a:pt x="24383" y="73151"/>
                </a:lnTo>
                <a:close/>
              </a:path>
            </a:pathLst>
          </a:custGeom>
          <a:solidFill>
            <a:srgbClr val="5E9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100969" y="5400643"/>
            <a:ext cx="121382" cy="74814"/>
          </a:xfrm>
          <a:custGeom>
            <a:avLst/>
            <a:gdLst/>
            <a:ahLst/>
            <a:cxnLst/>
            <a:rect l="l" t="t" r="r" b="b"/>
            <a:pathLst>
              <a:path w="121157" h="74675">
                <a:moveTo>
                  <a:pt x="48768" y="74675"/>
                </a:moveTo>
                <a:lnTo>
                  <a:pt x="121157" y="3048"/>
                </a:lnTo>
                <a:lnTo>
                  <a:pt x="71628" y="0"/>
                </a:lnTo>
                <a:lnTo>
                  <a:pt x="0" y="72390"/>
                </a:lnTo>
                <a:lnTo>
                  <a:pt x="48768" y="74675"/>
                </a:lnTo>
                <a:close/>
              </a:path>
            </a:pathLst>
          </a:custGeom>
          <a:solidFill>
            <a:srgbClr val="5E9C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149828" y="5403697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5E9C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050584" y="5399116"/>
            <a:ext cx="122146" cy="74051"/>
          </a:xfrm>
          <a:custGeom>
            <a:avLst/>
            <a:gdLst/>
            <a:ahLst/>
            <a:cxnLst/>
            <a:rect l="l" t="t" r="r" b="b"/>
            <a:pathLst>
              <a:path w="121920" h="73914">
                <a:moveTo>
                  <a:pt x="50292" y="73914"/>
                </a:moveTo>
                <a:lnTo>
                  <a:pt x="121920" y="1524"/>
                </a:lnTo>
                <a:lnTo>
                  <a:pt x="72390" y="0"/>
                </a:lnTo>
                <a:lnTo>
                  <a:pt x="0" y="72390"/>
                </a:lnTo>
                <a:lnTo>
                  <a:pt x="50292" y="73914"/>
                </a:lnTo>
                <a:close/>
              </a:path>
            </a:pathLst>
          </a:custGeom>
          <a:solidFill>
            <a:srgbClr val="5D9B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100969" y="5400643"/>
            <a:ext cx="71761" cy="72524"/>
          </a:xfrm>
          <a:custGeom>
            <a:avLst/>
            <a:gdLst/>
            <a:ahLst/>
            <a:cxnLst/>
            <a:rect l="l" t="t" r="r" b="b"/>
            <a:pathLst>
              <a:path w="71628" h="72390">
                <a:moveTo>
                  <a:pt x="0" y="72390"/>
                </a:moveTo>
                <a:lnTo>
                  <a:pt x="71628" y="0"/>
                </a:lnTo>
              </a:path>
            </a:pathLst>
          </a:custGeom>
          <a:ln w="762">
            <a:solidFill>
              <a:srgbClr val="5D9B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2075776" y="5399880"/>
            <a:ext cx="96954" cy="73288"/>
          </a:xfrm>
          <a:custGeom>
            <a:avLst/>
            <a:gdLst/>
            <a:ahLst/>
            <a:cxnLst/>
            <a:rect l="l" t="t" r="r" b="b"/>
            <a:pathLst>
              <a:path w="96774" h="73152">
                <a:moveTo>
                  <a:pt x="25145" y="73152"/>
                </a:moveTo>
                <a:lnTo>
                  <a:pt x="96774" y="762"/>
                </a:lnTo>
                <a:lnTo>
                  <a:pt x="71627" y="0"/>
                </a:lnTo>
                <a:lnTo>
                  <a:pt x="0" y="72390"/>
                </a:lnTo>
                <a:lnTo>
                  <a:pt x="25145" y="73152"/>
                </a:lnTo>
                <a:close/>
              </a:path>
            </a:pathLst>
          </a:custGeom>
          <a:solidFill>
            <a:srgbClr val="5D9B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050583" y="5399116"/>
            <a:ext cx="96954" cy="73288"/>
          </a:xfrm>
          <a:custGeom>
            <a:avLst/>
            <a:gdLst/>
            <a:ahLst/>
            <a:cxnLst/>
            <a:rect l="l" t="t" r="r" b="b"/>
            <a:pathLst>
              <a:path w="96774" h="73152">
                <a:moveTo>
                  <a:pt x="25146" y="73152"/>
                </a:moveTo>
                <a:lnTo>
                  <a:pt x="96774" y="762"/>
                </a:lnTo>
                <a:lnTo>
                  <a:pt x="72390" y="0"/>
                </a:lnTo>
                <a:lnTo>
                  <a:pt x="0" y="72390"/>
                </a:lnTo>
                <a:lnTo>
                  <a:pt x="25146" y="73152"/>
                </a:lnTo>
                <a:close/>
              </a:path>
            </a:pathLst>
          </a:custGeom>
          <a:solidFill>
            <a:srgbClr val="5C9A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000199" y="5399117"/>
            <a:ext cx="122909" cy="72524"/>
          </a:xfrm>
          <a:custGeom>
            <a:avLst/>
            <a:gdLst/>
            <a:ahLst/>
            <a:cxnLst/>
            <a:rect l="l" t="t" r="r" b="b"/>
            <a:pathLst>
              <a:path w="122681" h="72390">
                <a:moveTo>
                  <a:pt x="50291" y="72390"/>
                </a:moveTo>
                <a:lnTo>
                  <a:pt x="122681" y="0"/>
                </a:lnTo>
                <a:lnTo>
                  <a:pt x="71627" y="0"/>
                </a:lnTo>
                <a:lnTo>
                  <a:pt x="0" y="71628"/>
                </a:lnTo>
                <a:lnTo>
                  <a:pt x="50291" y="72390"/>
                </a:lnTo>
                <a:close/>
              </a:path>
            </a:pathLst>
          </a:custGeom>
          <a:solidFill>
            <a:srgbClr val="5C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050584" y="5399117"/>
            <a:ext cx="72524" cy="72524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0" y="72390"/>
                </a:moveTo>
                <a:lnTo>
                  <a:pt x="72390" y="0"/>
                </a:lnTo>
              </a:path>
            </a:pathLst>
          </a:custGeom>
          <a:ln w="762">
            <a:solidFill>
              <a:srgbClr val="5C9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017516" y="5470878"/>
            <a:ext cx="1965451" cy="772826"/>
          </a:xfrm>
          <a:custGeom>
            <a:avLst/>
            <a:gdLst/>
            <a:ahLst/>
            <a:cxnLst/>
            <a:rect l="l" t="t" r="r" b="b"/>
            <a:pathLst>
              <a:path w="1961811" h="771395">
                <a:moveTo>
                  <a:pt x="980863" y="0"/>
                </a:moveTo>
                <a:lnTo>
                  <a:pt x="905526" y="1362"/>
                </a:lnTo>
                <a:lnTo>
                  <a:pt x="867270" y="2845"/>
                </a:lnTo>
                <a:lnTo>
                  <a:pt x="828710" y="4902"/>
                </a:lnTo>
                <a:lnTo>
                  <a:pt x="789912" y="7562"/>
                </a:lnTo>
                <a:lnTo>
                  <a:pt x="750942" y="10856"/>
                </a:lnTo>
                <a:lnTo>
                  <a:pt x="711865" y="14814"/>
                </a:lnTo>
                <a:lnTo>
                  <a:pt x="672748" y="19465"/>
                </a:lnTo>
                <a:lnTo>
                  <a:pt x="633657" y="24838"/>
                </a:lnTo>
                <a:lnTo>
                  <a:pt x="594657" y="30965"/>
                </a:lnTo>
                <a:lnTo>
                  <a:pt x="555815" y="37875"/>
                </a:lnTo>
                <a:lnTo>
                  <a:pt x="517196" y="45597"/>
                </a:lnTo>
                <a:lnTo>
                  <a:pt x="478867" y="54162"/>
                </a:lnTo>
                <a:lnTo>
                  <a:pt x="440892" y="63598"/>
                </a:lnTo>
                <a:lnTo>
                  <a:pt x="403339" y="73937"/>
                </a:lnTo>
                <a:lnTo>
                  <a:pt x="366273" y="85208"/>
                </a:lnTo>
                <a:lnTo>
                  <a:pt x="329759" y="97441"/>
                </a:lnTo>
                <a:lnTo>
                  <a:pt x="293865" y="110665"/>
                </a:lnTo>
                <a:lnTo>
                  <a:pt x="224197" y="140207"/>
                </a:lnTo>
                <a:lnTo>
                  <a:pt x="181845" y="161769"/>
                </a:lnTo>
                <a:lnTo>
                  <a:pt x="137630" y="188553"/>
                </a:lnTo>
                <a:lnTo>
                  <a:pt x="94734" y="220323"/>
                </a:lnTo>
                <a:lnTo>
                  <a:pt x="56340" y="256845"/>
                </a:lnTo>
                <a:lnTo>
                  <a:pt x="25631" y="297881"/>
                </a:lnTo>
                <a:lnTo>
                  <a:pt x="5788" y="343195"/>
                </a:lnTo>
                <a:lnTo>
                  <a:pt x="0" y="390838"/>
                </a:lnTo>
                <a:lnTo>
                  <a:pt x="1237" y="405630"/>
                </a:lnTo>
                <a:lnTo>
                  <a:pt x="12548" y="447682"/>
                </a:lnTo>
                <a:lnTo>
                  <a:pt x="33482" y="486137"/>
                </a:lnTo>
                <a:lnTo>
                  <a:pt x="61756" y="520855"/>
                </a:lnTo>
                <a:lnTo>
                  <a:pt x="95089" y="551701"/>
                </a:lnTo>
                <a:lnTo>
                  <a:pt x="131201" y="578534"/>
                </a:lnTo>
                <a:lnTo>
                  <a:pt x="167809" y="601217"/>
                </a:lnTo>
                <a:lnTo>
                  <a:pt x="234747" y="635696"/>
                </a:lnTo>
                <a:lnTo>
                  <a:pt x="269952" y="651196"/>
                </a:lnTo>
                <a:lnTo>
                  <a:pt x="306165" y="665579"/>
                </a:lnTo>
                <a:lnTo>
                  <a:pt x="343272" y="678880"/>
                </a:lnTo>
                <a:lnTo>
                  <a:pt x="381162" y="691132"/>
                </a:lnTo>
                <a:lnTo>
                  <a:pt x="419721" y="702368"/>
                </a:lnTo>
                <a:lnTo>
                  <a:pt x="458836" y="712622"/>
                </a:lnTo>
                <a:lnTo>
                  <a:pt x="498394" y="721926"/>
                </a:lnTo>
                <a:lnTo>
                  <a:pt x="538284" y="730315"/>
                </a:lnTo>
                <a:lnTo>
                  <a:pt x="578391" y="737820"/>
                </a:lnTo>
                <a:lnTo>
                  <a:pt x="618604" y="744477"/>
                </a:lnTo>
                <a:lnTo>
                  <a:pt x="658810" y="750317"/>
                </a:lnTo>
                <a:lnTo>
                  <a:pt x="698895" y="755374"/>
                </a:lnTo>
                <a:lnTo>
                  <a:pt x="738748" y="759682"/>
                </a:lnTo>
                <a:lnTo>
                  <a:pt x="778255" y="763274"/>
                </a:lnTo>
                <a:lnTo>
                  <a:pt x="817303" y="766182"/>
                </a:lnTo>
                <a:lnTo>
                  <a:pt x="855781" y="768441"/>
                </a:lnTo>
                <a:lnTo>
                  <a:pt x="930571" y="771144"/>
                </a:lnTo>
                <a:lnTo>
                  <a:pt x="970032" y="771395"/>
                </a:lnTo>
                <a:lnTo>
                  <a:pt x="1009562" y="771148"/>
                </a:lnTo>
                <a:lnTo>
                  <a:pt x="1049140" y="770373"/>
                </a:lnTo>
                <a:lnTo>
                  <a:pt x="1088743" y="769036"/>
                </a:lnTo>
                <a:lnTo>
                  <a:pt x="1128346" y="767105"/>
                </a:lnTo>
                <a:lnTo>
                  <a:pt x="1167928" y="764551"/>
                </a:lnTo>
                <a:lnTo>
                  <a:pt x="1207466" y="761340"/>
                </a:lnTo>
                <a:lnTo>
                  <a:pt x="1246937" y="757440"/>
                </a:lnTo>
                <a:lnTo>
                  <a:pt x="1286318" y="752821"/>
                </a:lnTo>
                <a:lnTo>
                  <a:pt x="1325587" y="747450"/>
                </a:lnTo>
                <a:lnTo>
                  <a:pt x="1364720" y="741296"/>
                </a:lnTo>
                <a:lnTo>
                  <a:pt x="1403694" y="734326"/>
                </a:lnTo>
                <a:lnTo>
                  <a:pt x="1442487" y="726510"/>
                </a:lnTo>
                <a:lnTo>
                  <a:pt x="1481077" y="717814"/>
                </a:lnTo>
                <a:lnTo>
                  <a:pt x="1519439" y="708209"/>
                </a:lnTo>
                <a:lnTo>
                  <a:pt x="1557552" y="697661"/>
                </a:lnTo>
                <a:lnTo>
                  <a:pt x="1595392" y="686139"/>
                </a:lnTo>
                <a:lnTo>
                  <a:pt x="1632937" y="673612"/>
                </a:lnTo>
                <a:lnTo>
                  <a:pt x="1670163" y="660047"/>
                </a:lnTo>
                <a:lnTo>
                  <a:pt x="1707049" y="645413"/>
                </a:lnTo>
                <a:lnTo>
                  <a:pt x="1754190" y="623240"/>
                </a:lnTo>
                <a:lnTo>
                  <a:pt x="1804171" y="595662"/>
                </a:lnTo>
                <a:lnTo>
                  <a:pt x="1837164" y="574274"/>
                </a:lnTo>
                <a:lnTo>
                  <a:pt x="1868560" y="550483"/>
                </a:lnTo>
                <a:lnTo>
                  <a:pt x="1897215" y="524288"/>
                </a:lnTo>
                <a:lnTo>
                  <a:pt x="1932557" y="480491"/>
                </a:lnTo>
                <a:lnTo>
                  <a:pt x="1955301" y="431286"/>
                </a:lnTo>
                <a:lnTo>
                  <a:pt x="1961811" y="380235"/>
                </a:lnTo>
                <a:lnTo>
                  <a:pt x="1960643" y="365407"/>
                </a:lnTo>
                <a:lnTo>
                  <a:pt x="1949468" y="323414"/>
                </a:lnTo>
                <a:lnTo>
                  <a:pt x="1928595" y="285169"/>
                </a:lnTo>
                <a:lnTo>
                  <a:pt x="1900351" y="250685"/>
                </a:lnTo>
                <a:lnTo>
                  <a:pt x="1867066" y="219974"/>
                </a:lnTo>
                <a:lnTo>
                  <a:pt x="1831066" y="193050"/>
                </a:lnTo>
                <a:lnTo>
                  <a:pt x="1794679" y="169925"/>
                </a:lnTo>
                <a:lnTo>
                  <a:pt x="1727258" y="135515"/>
                </a:lnTo>
                <a:lnTo>
                  <a:pt x="1691909" y="120055"/>
                </a:lnTo>
                <a:lnTo>
                  <a:pt x="1655607" y="105714"/>
                </a:lnTo>
                <a:lnTo>
                  <a:pt x="1618459" y="92457"/>
                </a:lnTo>
                <a:lnTo>
                  <a:pt x="1580568" y="80251"/>
                </a:lnTo>
                <a:lnTo>
                  <a:pt x="1542041" y="69061"/>
                </a:lnTo>
                <a:lnTo>
                  <a:pt x="1502983" y="58855"/>
                </a:lnTo>
                <a:lnTo>
                  <a:pt x="1463499" y="49598"/>
                </a:lnTo>
                <a:lnTo>
                  <a:pt x="1423694" y="41257"/>
                </a:lnTo>
                <a:lnTo>
                  <a:pt x="1383674" y="33797"/>
                </a:lnTo>
                <a:lnTo>
                  <a:pt x="1343543" y="27186"/>
                </a:lnTo>
                <a:lnTo>
                  <a:pt x="1303407" y="21388"/>
                </a:lnTo>
                <a:lnTo>
                  <a:pt x="1263372" y="16371"/>
                </a:lnTo>
                <a:lnTo>
                  <a:pt x="1223541" y="12100"/>
                </a:lnTo>
                <a:lnTo>
                  <a:pt x="1184022" y="8542"/>
                </a:lnTo>
                <a:lnTo>
                  <a:pt x="1144918" y="5663"/>
                </a:lnTo>
                <a:lnTo>
                  <a:pt x="1106336" y="3429"/>
                </a:lnTo>
                <a:lnTo>
                  <a:pt x="1031155" y="762"/>
                </a:lnTo>
                <a:lnTo>
                  <a:pt x="980863" y="0"/>
                </a:lnTo>
                <a:close/>
              </a:path>
            </a:pathLst>
          </a:custGeom>
          <a:solidFill>
            <a:srgbClr val="74C4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949813" y="5470877"/>
            <a:ext cx="50385" cy="763"/>
          </a:xfrm>
          <a:custGeom>
            <a:avLst/>
            <a:gdLst/>
            <a:ahLst/>
            <a:cxnLst/>
            <a:rect l="l" t="t" r="r" b="b"/>
            <a:pathLst>
              <a:path w="50292" h="762">
                <a:moveTo>
                  <a:pt x="50292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6CB6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900191" y="5471641"/>
            <a:ext cx="49622" cy="1527"/>
          </a:xfrm>
          <a:custGeom>
            <a:avLst/>
            <a:gdLst/>
            <a:ahLst/>
            <a:cxnLst/>
            <a:rect l="l" t="t" r="r" b="b"/>
            <a:pathLst>
              <a:path w="49530" h="1524">
                <a:moveTo>
                  <a:pt x="49530" y="0"/>
                </a:moveTo>
                <a:lnTo>
                  <a:pt x="0" y="1524"/>
                </a:lnTo>
              </a:path>
            </a:pathLst>
          </a:custGeom>
          <a:ln w="12953">
            <a:solidFill>
              <a:srgbClr val="6CB5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850569" y="5473168"/>
            <a:ext cx="49622" cy="2289"/>
          </a:xfrm>
          <a:custGeom>
            <a:avLst/>
            <a:gdLst/>
            <a:ahLst/>
            <a:cxnLst/>
            <a:rect l="l" t="t" r="r" b="b"/>
            <a:pathLst>
              <a:path w="49530" h="2285">
                <a:moveTo>
                  <a:pt x="49530" y="0"/>
                </a:moveTo>
                <a:lnTo>
                  <a:pt x="0" y="2285"/>
                </a:lnTo>
              </a:path>
            </a:pathLst>
          </a:custGeom>
          <a:ln w="12954">
            <a:solidFill>
              <a:srgbClr val="6CB4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802474" y="5475458"/>
            <a:ext cx="48095" cy="3054"/>
          </a:xfrm>
          <a:custGeom>
            <a:avLst/>
            <a:gdLst/>
            <a:ahLst/>
            <a:cxnLst/>
            <a:rect l="l" t="t" r="r" b="b"/>
            <a:pathLst>
              <a:path w="48006" h="3048">
                <a:moveTo>
                  <a:pt x="48006" y="0"/>
                </a:moveTo>
                <a:lnTo>
                  <a:pt x="0" y="3048"/>
                </a:lnTo>
              </a:path>
            </a:pathLst>
          </a:custGeom>
          <a:ln w="12954">
            <a:solidFill>
              <a:srgbClr val="6BB2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754379" y="5478512"/>
            <a:ext cx="48095" cy="4580"/>
          </a:xfrm>
          <a:custGeom>
            <a:avLst/>
            <a:gdLst/>
            <a:ahLst/>
            <a:cxnLst/>
            <a:rect l="l" t="t" r="r" b="b"/>
            <a:pathLst>
              <a:path w="48006" h="4572">
                <a:moveTo>
                  <a:pt x="48006" y="0"/>
                </a:moveTo>
                <a:lnTo>
                  <a:pt x="0" y="4572"/>
                </a:lnTo>
              </a:path>
            </a:pathLst>
          </a:custGeom>
          <a:ln w="12954">
            <a:solidFill>
              <a:srgbClr val="6BB1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707812" y="5483092"/>
            <a:ext cx="46567" cy="5344"/>
          </a:xfrm>
          <a:custGeom>
            <a:avLst/>
            <a:gdLst/>
            <a:ahLst/>
            <a:cxnLst/>
            <a:rect l="l" t="t" r="r" b="b"/>
            <a:pathLst>
              <a:path w="46481" h="5334">
                <a:moveTo>
                  <a:pt x="46481" y="0"/>
                </a:moveTo>
                <a:lnTo>
                  <a:pt x="0" y="5334"/>
                </a:lnTo>
              </a:path>
            </a:pathLst>
          </a:custGeom>
          <a:ln w="12954">
            <a:solidFill>
              <a:srgbClr val="6AB0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662770" y="5488436"/>
            <a:ext cx="45040" cy="6106"/>
          </a:xfrm>
          <a:custGeom>
            <a:avLst/>
            <a:gdLst/>
            <a:ahLst/>
            <a:cxnLst/>
            <a:rect l="l" t="t" r="r" b="b"/>
            <a:pathLst>
              <a:path w="44957" h="6095">
                <a:moveTo>
                  <a:pt x="44957" y="0"/>
                </a:moveTo>
                <a:lnTo>
                  <a:pt x="0" y="6095"/>
                </a:lnTo>
              </a:path>
            </a:pathLst>
          </a:custGeom>
          <a:ln w="12954">
            <a:solidFill>
              <a:srgbClr val="69AF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617729" y="5494543"/>
            <a:ext cx="45040" cy="6871"/>
          </a:xfrm>
          <a:custGeom>
            <a:avLst/>
            <a:gdLst/>
            <a:ahLst/>
            <a:cxnLst/>
            <a:rect l="l" t="t" r="r" b="b"/>
            <a:pathLst>
              <a:path w="44957" h="6858">
                <a:moveTo>
                  <a:pt x="44957" y="0"/>
                </a:moveTo>
                <a:lnTo>
                  <a:pt x="0" y="6858"/>
                </a:lnTo>
              </a:path>
            </a:pathLst>
          </a:custGeom>
          <a:ln w="12954">
            <a:solidFill>
              <a:srgbClr val="69AE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574213" y="5501414"/>
            <a:ext cx="43515" cy="7634"/>
          </a:xfrm>
          <a:custGeom>
            <a:avLst/>
            <a:gdLst/>
            <a:ahLst/>
            <a:cxnLst/>
            <a:rect l="l" t="t" r="r" b="b"/>
            <a:pathLst>
              <a:path w="43434" h="7620">
                <a:moveTo>
                  <a:pt x="43434" y="0"/>
                </a:moveTo>
                <a:lnTo>
                  <a:pt x="0" y="7620"/>
                </a:lnTo>
              </a:path>
            </a:pathLst>
          </a:custGeom>
          <a:ln w="12953">
            <a:solidFill>
              <a:srgbClr val="68AD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532226" y="5509048"/>
            <a:ext cx="41987" cy="8397"/>
          </a:xfrm>
          <a:custGeom>
            <a:avLst/>
            <a:gdLst/>
            <a:ahLst/>
            <a:cxnLst/>
            <a:rect l="l" t="t" r="r" b="b"/>
            <a:pathLst>
              <a:path w="41909" h="8381">
                <a:moveTo>
                  <a:pt x="41909" y="0"/>
                </a:moveTo>
                <a:lnTo>
                  <a:pt x="0" y="8381"/>
                </a:lnTo>
              </a:path>
            </a:pathLst>
          </a:custGeom>
          <a:ln w="12954">
            <a:solidFill>
              <a:srgbClr val="67A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491002" y="5517445"/>
            <a:ext cx="41224" cy="9161"/>
          </a:xfrm>
          <a:custGeom>
            <a:avLst/>
            <a:gdLst/>
            <a:ahLst/>
            <a:cxnLst/>
            <a:rect l="l" t="t" r="r" b="b"/>
            <a:pathLst>
              <a:path w="41148" h="9144">
                <a:moveTo>
                  <a:pt x="41148" y="0"/>
                </a:moveTo>
                <a:lnTo>
                  <a:pt x="0" y="9144"/>
                </a:lnTo>
              </a:path>
            </a:pathLst>
          </a:custGeom>
          <a:ln w="12954">
            <a:solidFill>
              <a:srgbClr val="68A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450540" y="5526607"/>
            <a:ext cx="40461" cy="9923"/>
          </a:xfrm>
          <a:custGeom>
            <a:avLst/>
            <a:gdLst/>
            <a:ahLst/>
            <a:cxnLst/>
            <a:rect l="l" t="t" r="r" b="b"/>
            <a:pathLst>
              <a:path w="40386" h="9905">
                <a:moveTo>
                  <a:pt x="40386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69AE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1412370" y="5536531"/>
            <a:ext cx="38171" cy="11451"/>
          </a:xfrm>
          <a:custGeom>
            <a:avLst/>
            <a:gdLst/>
            <a:ahLst/>
            <a:cxnLst/>
            <a:rect l="l" t="t" r="r" b="b"/>
            <a:pathLst>
              <a:path w="38100" h="11430">
                <a:moveTo>
                  <a:pt x="38100" y="0"/>
                </a:moveTo>
                <a:lnTo>
                  <a:pt x="0" y="11430"/>
                </a:lnTo>
              </a:path>
            </a:pathLst>
          </a:custGeom>
          <a:ln w="12954">
            <a:solidFill>
              <a:srgbClr val="69AF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374963" y="5547983"/>
            <a:ext cx="37406" cy="11450"/>
          </a:xfrm>
          <a:custGeom>
            <a:avLst/>
            <a:gdLst/>
            <a:ahLst/>
            <a:cxnLst/>
            <a:rect l="l" t="t" r="r" b="b"/>
            <a:pathLst>
              <a:path w="37337" h="11429">
                <a:moveTo>
                  <a:pt x="37337" y="0"/>
                </a:moveTo>
                <a:lnTo>
                  <a:pt x="0" y="11429"/>
                </a:lnTo>
              </a:path>
            </a:pathLst>
          </a:custGeom>
          <a:ln w="12953">
            <a:solidFill>
              <a:srgbClr val="6AB0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339846" y="5559434"/>
            <a:ext cx="35116" cy="11450"/>
          </a:xfrm>
          <a:custGeom>
            <a:avLst/>
            <a:gdLst/>
            <a:ahLst/>
            <a:cxnLst/>
            <a:rect l="l" t="t" r="r" b="b"/>
            <a:pathLst>
              <a:path w="35051" h="11429">
                <a:moveTo>
                  <a:pt x="35051" y="0"/>
                </a:moveTo>
                <a:lnTo>
                  <a:pt x="0" y="11429"/>
                </a:lnTo>
              </a:path>
            </a:pathLst>
          </a:custGeom>
          <a:ln w="12953">
            <a:solidFill>
              <a:srgbClr val="6BB2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1305492" y="5570884"/>
            <a:ext cx="34354" cy="12978"/>
          </a:xfrm>
          <a:custGeom>
            <a:avLst/>
            <a:gdLst/>
            <a:ahLst/>
            <a:cxnLst/>
            <a:rect l="l" t="t" r="r" b="b"/>
            <a:pathLst>
              <a:path w="34290" h="12954">
                <a:moveTo>
                  <a:pt x="34290" y="0"/>
                </a:moveTo>
                <a:lnTo>
                  <a:pt x="0" y="12954"/>
                </a:lnTo>
              </a:path>
            </a:pathLst>
          </a:custGeom>
          <a:ln w="12954">
            <a:solidFill>
              <a:srgbClr val="6CB4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272666" y="5583863"/>
            <a:ext cx="32826" cy="13740"/>
          </a:xfrm>
          <a:custGeom>
            <a:avLst/>
            <a:gdLst/>
            <a:ahLst/>
            <a:cxnLst/>
            <a:rect l="l" t="t" r="r" b="b"/>
            <a:pathLst>
              <a:path w="32765" h="13715">
                <a:moveTo>
                  <a:pt x="32765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6CB6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242128" y="5597605"/>
            <a:ext cx="30537" cy="13740"/>
          </a:xfrm>
          <a:custGeom>
            <a:avLst/>
            <a:gdLst/>
            <a:ahLst/>
            <a:cxnLst/>
            <a:rect l="l" t="t" r="r" b="b"/>
            <a:pathLst>
              <a:path w="30480" h="13715">
                <a:moveTo>
                  <a:pt x="30480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6D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1212356" y="5611345"/>
            <a:ext cx="29773" cy="14505"/>
          </a:xfrm>
          <a:custGeom>
            <a:avLst/>
            <a:gdLst/>
            <a:ahLst/>
            <a:cxnLst/>
            <a:rect l="l" t="t" r="r" b="b"/>
            <a:pathLst>
              <a:path w="29718" h="14478">
                <a:moveTo>
                  <a:pt x="29718" y="0"/>
                </a:moveTo>
                <a:lnTo>
                  <a:pt x="0" y="14478"/>
                </a:lnTo>
              </a:path>
            </a:pathLst>
          </a:custGeom>
          <a:ln w="12954">
            <a:solidFill>
              <a:srgbClr val="6EB8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185637" y="5625851"/>
            <a:ext cx="26718" cy="15267"/>
          </a:xfrm>
          <a:custGeom>
            <a:avLst/>
            <a:gdLst/>
            <a:ahLst/>
            <a:cxnLst/>
            <a:rect l="l" t="t" r="r" b="b"/>
            <a:pathLst>
              <a:path w="26669" h="15239">
                <a:moveTo>
                  <a:pt x="26669" y="0"/>
                </a:moveTo>
                <a:lnTo>
                  <a:pt x="0" y="15239"/>
                </a:lnTo>
              </a:path>
            </a:pathLst>
          </a:custGeom>
          <a:ln w="12954">
            <a:solidFill>
              <a:srgbClr val="6FBA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1159680" y="5641119"/>
            <a:ext cx="25955" cy="16031"/>
          </a:xfrm>
          <a:custGeom>
            <a:avLst/>
            <a:gdLst/>
            <a:ahLst/>
            <a:cxnLst/>
            <a:rect l="l" t="t" r="r" b="b"/>
            <a:pathLst>
              <a:path w="25907" h="16001">
                <a:moveTo>
                  <a:pt x="25907" y="0"/>
                </a:moveTo>
                <a:lnTo>
                  <a:pt x="0" y="16001"/>
                </a:lnTo>
              </a:path>
            </a:pathLst>
          </a:custGeom>
          <a:ln w="12954">
            <a:solidFill>
              <a:srgbClr val="70B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1136014" y="5657151"/>
            <a:ext cx="23666" cy="16031"/>
          </a:xfrm>
          <a:custGeom>
            <a:avLst/>
            <a:gdLst/>
            <a:ahLst/>
            <a:cxnLst/>
            <a:rect l="l" t="t" r="r" b="b"/>
            <a:pathLst>
              <a:path w="23622" h="16001">
                <a:moveTo>
                  <a:pt x="23622" y="0"/>
                </a:moveTo>
                <a:lnTo>
                  <a:pt x="0" y="16001"/>
                </a:lnTo>
              </a:path>
            </a:pathLst>
          </a:custGeom>
          <a:ln w="12954">
            <a:solidFill>
              <a:srgbClr val="72B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1114638" y="5673182"/>
            <a:ext cx="21376" cy="16794"/>
          </a:xfrm>
          <a:custGeom>
            <a:avLst/>
            <a:gdLst/>
            <a:ahLst/>
            <a:cxnLst/>
            <a:rect l="l" t="t" r="r" b="b"/>
            <a:pathLst>
              <a:path w="21336" h="16763">
                <a:moveTo>
                  <a:pt x="21336" y="0"/>
                </a:moveTo>
                <a:lnTo>
                  <a:pt x="0" y="16763"/>
                </a:lnTo>
              </a:path>
            </a:pathLst>
          </a:custGeom>
          <a:ln w="12954">
            <a:solidFill>
              <a:srgbClr val="74C1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1094790" y="5689978"/>
            <a:ext cx="19848" cy="16794"/>
          </a:xfrm>
          <a:custGeom>
            <a:avLst/>
            <a:gdLst/>
            <a:ahLst/>
            <a:cxnLst/>
            <a:rect l="l" t="t" r="r" b="b"/>
            <a:pathLst>
              <a:path w="19811" h="16763">
                <a:moveTo>
                  <a:pt x="19811" y="0"/>
                </a:moveTo>
                <a:lnTo>
                  <a:pt x="0" y="16763"/>
                </a:lnTo>
              </a:path>
            </a:pathLst>
          </a:custGeom>
          <a:ln w="12954">
            <a:solidFill>
              <a:srgbClr val="74C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1077231" y="5706772"/>
            <a:ext cx="17559" cy="17558"/>
          </a:xfrm>
          <a:custGeom>
            <a:avLst/>
            <a:gdLst/>
            <a:ahLst/>
            <a:cxnLst/>
            <a:rect l="l" t="t" r="r" b="b"/>
            <a:pathLst>
              <a:path w="17526" h="17525">
                <a:moveTo>
                  <a:pt x="17526" y="0"/>
                </a:moveTo>
                <a:lnTo>
                  <a:pt x="0" y="17525"/>
                </a:lnTo>
              </a:path>
            </a:pathLst>
          </a:custGeom>
          <a:ln w="12954">
            <a:solidFill>
              <a:srgbClr val="77C5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061964" y="5724331"/>
            <a:ext cx="15267" cy="18321"/>
          </a:xfrm>
          <a:custGeom>
            <a:avLst/>
            <a:gdLst/>
            <a:ahLst/>
            <a:cxnLst/>
            <a:rect l="l" t="t" r="r" b="b"/>
            <a:pathLst>
              <a:path w="15239" h="18287">
                <a:moveTo>
                  <a:pt x="15239" y="0"/>
                </a:moveTo>
                <a:lnTo>
                  <a:pt x="0" y="18287"/>
                </a:lnTo>
              </a:path>
            </a:pathLst>
          </a:custGeom>
          <a:ln w="12954">
            <a:solidFill>
              <a:srgbClr val="78C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048222" y="5742653"/>
            <a:ext cx="13741" cy="18321"/>
          </a:xfrm>
          <a:custGeom>
            <a:avLst/>
            <a:gdLst/>
            <a:ahLst/>
            <a:cxnLst/>
            <a:rect l="l" t="t" r="r" b="b"/>
            <a:pathLst>
              <a:path w="13716" h="18287">
                <a:moveTo>
                  <a:pt x="13716" y="0"/>
                </a:moveTo>
                <a:lnTo>
                  <a:pt x="0" y="18287"/>
                </a:lnTo>
              </a:path>
            </a:pathLst>
          </a:custGeom>
          <a:ln w="12954">
            <a:solidFill>
              <a:srgbClr val="79CB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042878" y="5760974"/>
            <a:ext cx="5343" cy="9161"/>
          </a:xfrm>
          <a:custGeom>
            <a:avLst/>
            <a:gdLst/>
            <a:ahLst/>
            <a:cxnLst/>
            <a:rect l="l" t="t" r="r" b="b"/>
            <a:pathLst>
              <a:path w="5333" h="9144">
                <a:moveTo>
                  <a:pt x="5333" y="0"/>
                </a:moveTo>
                <a:lnTo>
                  <a:pt x="0" y="9144"/>
                </a:lnTo>
              </a:path>
            </a:pathLst>
          </a:custGeom>
          <a:ln w="12954">
            <a:solidFill>
              <a:srgbClr val="7ACE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037534" y="5770135"/>
            <a:ext cx="5343" cy="9161"/>
          </a:xfrm>
          <a:custGeom>
            <a:avLst/>
            <a:gdLst/>
            <a:ahLst/>
            <a:cxnLst/>
            <a:rect l="l" t="t" r="r" b="b"/>
            <a:pathLst>
              <a:path w="5333" h="9144">
                <a:moveTo>
                  <a:pt x="5333" y="0"/>
                </a:moveTo>
                <a:lnTo>
                  <a:pt x="0" y="9144"/>
                </a:lnTo>
              </a:path>
            </a:pathLst>
          </a:custGeom>
          <a:ln w="12954">
            <a:solidFill>
              <a:srgbClr val="7BCF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032953" y="5779297"/>
            <a:ext cx="4580" cy="9923"/>
          </a:xfrm>
          <a:custGeom>
            <a:avLst/>
            <a:gdLst/>
            <a:ahLst/>
            <a:cxnLst/>
            <a:rect l="l" t="t" r="r" b="b"/>
            <a:pathLst>
              <a:path w="4572" h="9905">
                <a:moveTo>
                  <a:pt x="4572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7CD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029136" y="5789221"/>
            <a:ext cx="3817" cy="9161"/>
          </a:xfrm>
          <a:custGeom>
            <a:avLst/>
            <a:gdLst/>
            <a:ahLst/>
            <a:cxnLst/>
            <a:rect l="l" t="t" r="r" b="b"/>
            <a:pathLst>
              <a:path w="3810" h="9144">
                <a:moveTo>
                  <a:pt x="3810" y="0"/>
                </a:moveTo>
                <a:lnTo>
                  <a:pt x="0" y="9144"/>
                </a:lnTo>
              </a:path>
            </a:pathLst>
          </a:custGeom>
          <a:ln w="12953">
            <a:solidFill>
              <a:srgbClr val="7DD2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025320" y="5798382"/>
            <a:ext cx="3816" cy="9923"/>
          </a:xfrm>
          <a:custGeom>
            <a:avLst/>
            <a:gdLst/>
            <a:ahLst/>
            <a:cxnLst/>
            <a:rect l="l" t="t" r="r" b="b"/>
            <a:pathLst>
              <a:path w="3809" h="9905">
                <a:moveTo>
                  <a:pt x="3809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7DD2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022265" y="5808306"/>
            <a:ext cx="3054" cy="9161"/>
          </a:xfrm>
          <a:custGeom>
            <a:avLst/>
            <a:gdLst/>
            <a:ahLst/>
            <a:cxnLst/>
            <a:rect l="l" t="t" r="r" b="b"/>
            <a:pathLst>
              <a:path w="3048" h="9144">
                <a:moveTo>
                  <a:pt x="3048" y="0"/>
                </a:moveTo>
                <a:lnTo>
                  <a:pt x="0" y="9144"/>
                </a:lnTo>
              </a:path>
            </a:pathLst>
          </a:custGeom>
          <a:ln w="12954">
            <a:solidFill>
              <a:srgbClr val="7ED3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1019975" y="5817468"/>
            <a:ext cx="2290" cy="9923"/>
          </a:xfrm>
          <a:custGeom>
            <a:avLst/>
            <a:gdLst/>
            <a:ahLst/>
            <a:cxnLst/>
            <a:rect l="l" t="t" r="r" b="b"/>
            <a:pathLst>
              <a:path w="2286" h="9905">
                <a:moveTo>
                  <a:pt x="2286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7ED3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018449" y="5827392"/>
            <a:ext cx="1526" cy="9923"/>
          </a:xfrm>
          <a:custGeom>
            <a:avLst/>
            <a:gdLst/>
            <a:ahLst/>
            <a:cxnLst/>
            <a:rect l="l" t="t" r="r" b="b"/>
            <a:pathLst>
              <a:path w="1523" h="9905">
                <a:moveTo>
                  <a:pt x="1523" y="0"/>
                </a:moveTo>
                <a:lnTo>
                  <a:pt x="0" y="9905"/>
                </a:lnTo>
              </a:path>
            </a:pathLst>
          </a:custGeom>
          <a:ln w="12953">
            <a:solidFill>
              <a:srgbClr val="80D4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017685" y="5837316"/>
            <a:ext cx="763" cy="9924"/>
          </a:xfrm>
          <a:custGeom>
            <a:avLst/>
            <a:gdLst/>
            <a:ahLst/>
            <a:cxnLst/>
            <a:rect l="l" t="t" r="r" b="b"/>
            <a:pathLst>
              <a:path w="762" h="9906">
                <a:moveTo>
                  <a:pt x="762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80D4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017685" y="5847241"/>
            <a:ext cx="0" cy="9923"/>
          </a:xfrm>
          <a:custGeom>
            <a:avLst/>
            <a:gdLst/>
            <a:ahLst/>
            <a:cxnLst/>
            <a:rect l="l" t="t" r="r" b="b"/>
            <a:pathLst>
              <a:path h="9905">
                <a:moveTo>
                  <a:pt x="0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80D5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017685" y="5857165"/>
            <a:ext cx="0" cy="9924"/>
          </a:xfrm>
          <a:custGeom>
            <a:avLst/>
            <a:gdLst/>
            <a:ahLst/>
            <a:cxnLst/>
            <a:rect l="l" t="t" r="r" b="b"/>
            <a:pathLst>
              <a:path h="9906">
                <a:moveTo>
                  <a:pt x="0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80D5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017685" y="5867090"/>
            <a:ext cx="763" cy="9923"/>
          </a:xfrm>
          <a:custGeom>
            <a:avLst/>
            <a:gdLst/>
            <a:ahLst/>
            <a:cxnLst/>
            <a:rect l="l" t="t" r="r" b="b"/>
            <a:pathLst>
              <a:path w="762" h="9905">
                <a:moveTo>
                  <a:pt x="0" y="0"/>
                </a:moveTo>
                <a:lnTo>
                  <a:pt x="762" y="9905"/>
                </a:lnTo>
              </a:path>
            </a:pathLst>
          </a:custGeom>
          <a:ln w="12954">
            <a:solidFill>
              <a:srgbClr val="80D4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018449" y="5877014"/>
            <a:ext cx="1526" cy="9924"/>
          </a:xfrm>
          <a:custGeom>
            <a:avLst/>
            <a:gdLst/>
            <a:ahLst/>
            <a:cxnLst/>
            <a:rect l="l" t="t" r="r" b="b"/>
            <a:pathLst>
              <a:path w="1523" h="9906">
                <a:moveTo>
                  <a:pt x="0" y="0"/>
                </a:moveTo>
                <a:lnTo>
                  <a:pt x="1523" y="9906"/>
                </a:lnTo>
              </a:path>
            </a:pathLst>
          </a:custGeom>
          <a:ln w="12954">
            <a:solidFill>
              <a:srgbClr val="80D4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1019975" y="5886938"/>
            <a:ext cx="2290" cy="9923"/>
          </a:xfrm>
          <a:custGeom>
            <a:avLst/>
            <a:gdLst/>
            <a:ahLst/>
            <a:cxnLst/>
            <a:rect l="l" t="t" r="r" b="b"/>
            <a:pathLst>
              <a:path w="2286" h="9905">
                <a:moveTo>
                  <a:pt x="0" y="0"/>
                </a:moveTo>
                <a:lnTo>
                  <a:pt x="2286" y="9905"/>
                </a:lnTo>
              </a:path>
            </a:pathLst>
          </a:custGeom>
          <a:ln w="12954">
            <a:solidFill>
              <a:srgbClr val="7ED3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022265" y="5896862"/>
            <a:ext cx="3054" cy="9924"/>
          </a:xfrm>
          <a:custGeom>
            <a:avLst/>
            <a:gdLst/>
            <a:ahLst/>
            <a:cxnLst/>
            <a:rect l="l" t="t" r="r" b="b"/>
            <a:pathLst>
              <a:path w="3048" h="9906">
                <a:moveTo>
                  <a:pt x="0" y="0"/>
                </a:moveTo>
                <a:lnTo>
                  <a:pt x="3048" y="9906"/>
                </a:lnTo>
              </a:path>
            </a:pathLst>
          </a:custGeom>
          <a:ln w="12954">
            <a:solidFill>
              <a:srgbClr val="7ED3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1025320" y="5906787"/>
            <a:ext cx="3816" cy="9160"/>
          </a:xfrm>
          <a:custGeom>
            <a:avLst/>
            <a:gdLst/>
            <a:ahLst/>
            <a:cxnLst/>
            <a:rect l="l" t="t" r="r" b="b"/>
            <a:pathLst>
              <a:path w="3809" h="9143">
                <a:moveTo>
                  <a:pt x="0" y="0"/>
                </a:moveTo>
                <a:lnTo>
                  <a:pt x="3809" y="9143"/>
                </a:lnTo>
              </a:path>
            </a:pathLst>
          </a:custGeom>
          <a:ln w="12954">
            <a:solidFill>
              <a:srgbClr val="7DD2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1029136" y="5915948"/>
            <a:ext cx="3817" cy="9924"/>
          </a:xfrm>
          <a:custGeom>
            <a:avLst/>
            <a:gdLst/>
            <a:ahLst/>
            <a:cxnLst/>
            <a:rect l="l" t="t" r="r" b="b"/>
            <a:pathLst>
              <a:path w="3810" h="9906">
                <a:moveTo>
                  <a:pt x="0" y="0"/>
                </a:moveTo>
                <a:lnTo>
                  <a:pt x="3810" y="9906"/>
                </a:lnTo>
              </a:path>
            </a:pathLst>
          </a:custGeom>
          <a:ln w="12954">
            <a:solidFill>
              <a:srgbClr val="7DD2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1032953" y="5925872"/>
            <a:ext cx="4580" cy="9160"/>
          </a:xfrm>
          <a:custGeom>
            <a:avLst/>
            <a:gdLst/>
            <a:ahLst/>
            <a:cxnLst/>
            <a:rect l="l" t="t" r="r" b="b"/>
            <a:pathLst>
              <a:path w="4572" h="9143">
                <a:moveTo>
                  <a:pt x="0" y="0"/>
                </a:moveTo>
                <a:lnTo>
                  <a:pt x="4572" y="9143"/>
                </a:lnTo>
              </a:path>
            </a:pathLst>
          </a:custGeom>
          <a:ln w="12954">
            <a:solidFill>
              <a:srgbClr val="7CD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037534" y="5935033"/>
            <a:ext cx="5343" cy="9924"/>
          </a:xfrm>
          <a:custGeom>
            <a:avLst/>
            <a:gdLst/>
            <a:ahLst/>
            <a:cxnLst/>
            <a:rect l="l" t="t" r="r" b="b"/>
            <a:pathLst>
              <a:path w="5333" h="9906">
                <a:moveTo>
                  <a:pt x="0" y="0"/>
                </a:moveTo>
                <a:lnTo>
                  <a:pt x="5333" y="9906"/>
                </a:lnTo>
              </a:path>
            </a:pathLst>
          </a:custGeom>
          <a:ln w="12954">
            <a:solidFill>
              <a:srgbClr val="7BCF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1042878" y="5944958"/>
            <a:ext cx="5343" cy="9160"/>
          </a:xfrm>
          <a:custGeom>
            <a:avLst/>
            <a:gdLst/>
            <a:ahLst/>
            <a:cxnLst/>
            <a:rect l="l" t="t" r="r" b="b"/>
            <a:pathLst>
              <a:path w="5333" h="9143">
                <a:moveTo>
                  <a:pt x="0" y="0"/>
                </a:moveTo>
                <a:lnTo>
                  <a:pt x="5333" y="9143"/>
                </a:lnTo>
              </a:path>
            </a:pathLst>
          </a:custGeom>
          <a:ln w="12954">
            <a:solidFill>
              <a:srgbClr val="7ACE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1048222" y="5954119"/>
            <a:ext cx="13741" cy="18321"/>
          </a:xfrm>
          <a:custGeom>
            <a:avLst/>
            <a:gdLst/>
            <a:ahLst/>
            <a:cxnLst/>
            <a:rect l="l" t="t" r="r" b="b"/>
            <a:pathLst>
              <a:path w="13716" h="18287">
                <a:moveTo>
                  <a:pt x="0" y="0"/>
                </a:moveTo>
                <a:lnTo>
                  <a:pt x="13716" y="18287"/>
                </a:lnTo>
              </a:path>
            </a:pathLst>
          </a:custGeom>
          <a:ln w="12954">
            <a:solidFill>
              <a:srgbClr val="79CB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1061964" y="5972440"/>
            <a:ext cx="15267" cy="17558"/>
          </a:xfrm>
          <a:custGeom>
            <a:avLst/>
            <a:gdLst/>
            <a:ahLst/>
            <a:cxnLst/>
            <a:rect l="l" t="t" r="r" b="b"/>
            <a:pathLst>
              <a:path w="15239" h="17525">
                <a:moveTo>
                  <a:pt x="0" y="0"/>
                </a:moveTo>
                <a:lnTo>
                  <a:pt x="15239" y="17525"/>
                </a:lnTo>
              </a:path>
            </a:pathLst>
          </a:custGeom>
          <a:ln w="12954">
            <a:solidFill>
              <a:srgbClr val="78C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1077231" y="5989998"/>
            <a:ext cx="17559" cy="17559"/>
          </a:xfrm>
          <a:custGeom>
            <a:avLst/>
            <a:gdLst/>
            <a:ahLst/>
            <a:cxnLst/>
            <a:rect l="l" t="t" r="r" b="b"/>
            <a:pathLst>
              <a:path w="17526" h="17526">
                <a:moveTo>
                  <a:pt x="0" y="0"/>
                </a:moveTo>
                <a:lnTo>
                  <a:pt x="17526" y="17526"/>
                </a:lnTo>
              </a:path>
            </a:pathLst>
          </a:custGeom>
          <a:ln w="12954">
            <a:solidFill>
              <a:srgbClr val="77C5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094790" y="6007557"/>
            <a:ext cx="19848" cy="17558"/>
          </a:xfrm>
          <a:custGeom>
            <a:avLst/>
            <a:gdLst/>
            <a:ahLst/>
            <a:cxnLst/>
            <a:rect l="l" t="t" r="r" b="b"/>
            <a:pathLst>
              <a:path w="19811" h="17525">
                <a:moveTo>
                  <a:pt x="0" y="0"/>
                </a:moveTo>
                <a:lnTo>
                  <a:pt x="19811" y="17525"/>
                </a:lnTo>
              </a:path>
            </a:pathLst>
          </a:custGeom>
          <a:ln w="12954">
            <a:solidFill>
              <a:srgbClr val="74C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114638" y="6025116"/>
            <a:ext cx="21376" cy="16794"/>
          </a:xfrm>
          <a:custGeom>
            <a:avLst/>
            <a:gdLst/>
            <a:ahLst/>
            <a:cxnLst/>
            <a:rect l="l" t="t" r="r" b="b"/>
            <a:pathLst>
              <a:path w="21336" h="16763">
                <a:moveTo>
                  <a:pt x="0" y="0"/>
                </a:moveTo>
                <a:lnTo>
                  <a:pt x="21336" y="16763"/>
                </a:lnTo>
              </a:path>
            </a:pathLst>
          </a:custGeom>
          <a:ln w="12954">
            <a:solidFill>
              <a:srgbClr val="74C1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136014" y="6041911"/>
            <a:ext cx="23666" cy="16031"/>
          </a:xfrm>
          <a:custGeom>
            <a:avLst/>
            <a:gdLst/>
            <a:ahLst/>
            <a:cxnLst/>
            <a:rect l="l" t="t" r="r" b="b"/>
            <a:pathLst>
              <a:path w="23622" h="16001">
                <a:moveTo>
                  <a:pt x="0" y="0"/>
                </a:moveTo>
                <a:lnTo>
                  <a:pt x="23622" y="16001"/>
                </a:lnTo>
              </a:path>
            </a:pathLst>
          </a:custGeom>
          <a:ln w="12954">
            <a:solidFill>
              <a:srgbClr val="72B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159680" y="6057943"/>
            <a:ext cx="25955" cy="15267"/>
          </a:xfrm>
          <a:custGeom>
            <a:avLst/>
            <a:gdLst/>
            <a:ahLst/>
            <a:cxnLst/>
            <a:rect l="l" t="t" r="r" b="b"/>
            <a:pathLst>
              <a:path w="25907" h="15239">
                <a:moveTo>
                  <a:pt x="0" y="0"/>
                </a:moveTo>
                <a:lnTo>
                  <a:pt x="25907" y="15239"/>
                </a:lnTo>
              </a:path>
            </a:pathLst>
          </a:custGeom>
          <a:ln w="12954">
            <a:solidFill>
              <a:srgbClr val="70B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185637" y="6073211"/>
            <a:ext cx="26718" cy="15267"/>
          </a:xfrm>
          <a:custGeom>
            <a:avLst/>
            <a:gdLst/>
            <a:ahLst/>
            <a:cxnLst/>
            <a:rect l="l" t="t" r="r" b="b"/>
            <a:pathLst>
              <a:path w="26669" h="15239">
                <a:moveTo>
                  <a:pt x="0" y="0"/>
                </a:moveTo>
                <a:lnTo>
                  <a:pt x="26669" y="15239"/>
                </a:lnTo>
              </a:path>
            </a:pathLst>
          </a:custGeom>
          <a:ln w="12954">
            <a:solidFill>
              <a:srgbClr val="6FBA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212356" y="6088479"/>
            <a:ext cx="29773" cy="14505"/>
          </a:xfrm>
          <a:custGeom>
            <a:avLst/>
            <a:gdLst/>
            <a:ahLst/>
            <a:cxnLst/>
            <a:rect l="l" t="t" r="r" b="b"/>
            <a:pathLst>
              <a:path w="29718" h="14478">
                <a:moveTo>
                  <a:pt x="0" y="0"/>
                </a:moveTo>
                <a:lnTo>
                  <a:pt x="29718" y="14478"/>
                </a:lnTo>
              </a:path>
            </a:pathLst>
          </a:custGeom>
          <a:ln w="12954">
            <a:solidFill>
              <a:srgbClr val="6EB8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242128" y="6102984"/>
            <a:ext cx="30537" cy="14504"/>
          </a:xfrm>
          <a:custGeom>
            <a:avLst/>
            <a:gdLst/>
            <a:ahLst/>
            <a:cxnLst/>
            <a:rect l="l" t="t" r="r" b="b"/>
            <a:pathLst>
              <a:path w="30480" h="14477">
                <a:moveTo>
                  <a:pt x="0" y="0"/>
                </a:moveTo>
                <a:lnTo>
                  <a:pt x="30480" y="14477"/>
                </a:lnTo>
              </a:path>
            </a:pathLst>
          </a:custGeom>
          <a:ln w="12954">
            <a:solidFill>
              <a:srgbClr val="6D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272666" y="6117489"/>
            <a:ext cx="32826" cy="12977"/>
          </a:xfrm>
          <a:custGeom>
            <a:avLst/>
            <a:gdLst/>
            <a:ahLst/>
            <a:cxnLst/>
            <a:rect l="l" t="t" r="r" b="b"/>
            <a:pathLst>
              <a:path w="32765" h="12953">
                <a:moveTo>
                  <a:pt x="0" y="0"/>
                </a:moveTo>
                <a:lnTo>
                  <a:pt x="32765" y="12953"/>
                </a:lnTo>
              </a:path>
            </a:pathLst>
          </a:custGeom>
          <a:ln w="12954">
            <a:solidFill>
              <a:srgbClr val="6CB6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305492" y="6130467"/>
            <a:ext cx="34354" cy="12977"/>
          </a:xfrm>
          <a:custGeom>
            <a:avLst/>
            <a:gdLst/>
            <a:ahLst/>
            <a:cxnLst/>
            <a:rect l="l" t="t" r="r" b="b"/>
            <a:pathLst>
              <a:path w="34290" h="12953">
                <a:moveTo>
                  <a:pt x="0" y="0"/>
                </a:moveTo>
                <a:lnTo>
                  <a:pt x="34290" y="12953"/>
                </a:lnTo>
              </a:path>
            </a:pathLst>
          </a:custGeom>
          <a:ln w="12953">
            <a:solidFill>
              <a:srgbClr val="6CB4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339846" y="6143445"/>
            <a:ext cx="35116" cy="12215"/>
          </a:xfrm>
          <a:custGeom>
            <a:avLst/>
            <a:gdLst/>
            <a:ahLst/>
            <a:cxnLst/>
            <a:rect l="l" t="t" r="r" b="b"/>
            <a:pathLst>
              <a:path w="35051" h="12192">
                <a:moveTo>
                  <a:pt x="0" y="0"/>
                </a:moveTo>
                <a:lnTo>
                  <a:pt x="35051" y="12192"/>
                </a:lnTo>
              </a:path>
            </a:pathLst>
          </a:custGeom>
          <a:ln w="12954">
            <a:solidFill>
              <a:srgbClr val="6BB2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1374963" y="6155659"/>
            <a:ext cx="37406" cy="11451"/>
          </a:xfrm>
          <a:custGeom>
            <a:avLst/>
            <a:gdLst/>
            <a:ahLst/>
            <a:cxnLst/>
            <a:rect l="l" t="t" r="r" b="b"/>
            <a:pathLst>
              <a:path w="37337" h="11430">
                <a:moveTo>
                  <a:pt x="0" y="0"/>
                </a:moveTo>
                <a:lnTo>
                  <a:pt x="37337" y="11430"/>
                </a:lnTo>
              </a:path>
            </a:pathLst>
          </a:custGeom>
          <a:ln w="12954">
            <a:solidFill>
              <a:srgbClr val="6AB0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412370" y="6167111"/>
            <a:ext cx="38171" cy="10687"/>
          </a:xfrm>
          <a:custGeom>
            <a:avLst/>
            <a:gdLst/>
            <a:ahLst/>
            <a:cxnLst/>
            <a:rect l="l" t="t" r="r" b="b"/>
            <a:pathLst>
              <a:path w="38100" h="10667">
                <a:moveTo>
                  <a:pt x="0" y="0"/>
                </a:moveTo>
                <a:lnTo>
                  <a:pt x="38100" y="10667"/>
                </a:lnTo>
              </a:path>
            </a:pathLst>
          </a:custGeom>
          <a:ln w="12954">
            <a:solidFill>
              <a:srgbClr val="69AF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450540" y="6177799"/>
            <a:ext cx="40461" cy="9924"/>
          </a:xfrm>
          <a:custGeom>
            <a:avLst/>
            <a:gdLst/>
            <a:ahLst/>
            <a:cxnLst/>
            <a:rect l="l" t="t" r="r" b="b"/>
            <a:pathLst>
              <a:path w="40386" h="9906">
                <a:moveTo>
                  <a:pt x="0" y="0"/>
                </a:moveTo>
                <a:lnTo>
                  <a:pt x="40386" y="9906"/>
                </a:lnTo>
              </a:path>
            </a:pathLst>
          </a:custGeom>
          <a:ln w="12954">
            <a:solidFill>
              <a:srgbClr val="69AE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491002" y="6187723"/>
            <a:ext cx="41224" cy="9160"/>
          </a:xfrm>
          <a:custGeom>
            <a:avLst/>
            <a:gdLst/>
            <a:ahLst/>
            <a:cxnLst/>
            <a:rect l="l" t="t" r="r" b="b"/>
            <a:pathLst>
              <a:path w="41148" h="9143">
                <a:moveTo>
                  <a:pt x="0" y="0"/>
                </a:moveTo>
                <a:lnTo>
                  <a:pt x="41148" y="9143"/>
                </a:lnTo>
              </a:path>
            </a:pathLst>
          </a:custGeom>
          <a:ln w="12954">
            <a:solidFill>
              <a:srgbClr val="68A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532226" y="6196884"/>
            <a:ext cx="41987" cy="9161"/>
          </a:xfrm>
          <a:custGeom>
            <a:avLst/>
            <a:gdLst/>
            <a:ahLst/>
            <a:cxnLst/>
            <a:rect l="l" t="t" r="r" b="b"/>
            <a:pathLst>
              <a:path w="41909" h="9144">
                <a:moveTo>
                  <a:pt x="0" y="0"/>
                </a:moveTo>
                <a:lnTo>
                  <a:pt x="41909" y="9144"/>
                </a:lnTo>
              </a:path>
            </a:pathLst>
          </a:custGeom>
          <a:ln w="12954">
            <a:solidFill>
              <a:srgbClr val="67A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574213" y="6206045"/>
            <a:ext cx="43515" cy="7634"/>
          </a:xfrm>
          <a:custGeom>
            <a:avLst/>
            <a:gdLst/>
            <a:ahLst/>
            <a:cxnLst/>
            <a:rect l="l" t="t" r="r" b="b"/>
            <a:pathLst>
              <a:path w="43434" h="7620">
                <a:moveTo>
                  <a:pt x="0" y="0"/>
                </a:moveTo>
                <a:lnTo>
                  <a:pt x="43434" y="7620"/>
                </a:lnTo>
              </a:path>
            </a:pathLst>
          </a:custGeom>
          <a:ln w="12953">
            <a:solidFill>
              <a:srgbClr val="68AD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1617729" y="6213679"/>
            <a:ext cx="45040" cy="6870"/>
          </a:xfrm>
          <a:custGeom>
            <a:avLst/>
            <a:gdLst/>
            <a:ahLst/>
            <a:cxnLst/>
            <a:rect l="l" t="t" r="r" b="b"/>
            <a:pathLst>
              <a:path w="44957" h="6857">
                <a:moveTo>
                  <a:pt x="0" y="0"/>
                </a:moveTo>
                <a:lnTo>
                  <a:pt x="44957" y="6857"/>
                </a:lnTo>
              </a:path>
            </a:pathLst>
          </a:custGeom>
          <a:ln w="12954">
            <a:solidFill>
              <a:srgbClr val="69AE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662770" y="6220550"/>
            <a:ext cx="45040" cy="6107"/>
          </a:xfrm>
          <a:custGeom>
            <a:avLst/>
            <a:gdLst/>
            <a:ahLst/>
            <a:cxnLst/>
            <a:rect l="l" t="t" r="r" b="b"/>
            <a:pathLst>
              <a:path w="44957" h="6096">
                <a:moveTo>
                  <a:pt x="0" y="0"/>
                </a:moveTo>
                <a:lnTo>
                  <a:pt x="44957" y="6096"/>
                </a:lnTo>
              </a:path>
            </a:pathLst>
          </a:custGeom>
          <a:ln w="12954">
            <a:solidFill>
              <a:srgbClr val="69AF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707812" y="6226657"/>
            <a:ext cx="46567" cy="5343"/>
          </a:xfrm>
          <a:custGeom>
            <a:avLst/>
            <a:gdLst/>
            <a:ahLst/>
            <a:cxnLst/>
            <a:rect l="l" t="t" r="r" b="b"/>
            <a:pathLst>
              <a:path w="46481" h="5333">
                <a:moveTo>
                  <a:pt x="0" y="0"/>
                </a:moveTo>
                <a:lnTo>
                  <a:pt x="46481" y="5333"/>
                </a:lnTo>
              </a:path>
            </a:pathLst>
          </a:custGeom>
          <a:ln w="12954">
            <a:solidFill>
              <a:srgbClr val="6AB0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754379" y="6232000"/>
            <a:ext cx="48095" cy="3817"/>
          </a:xfrm>
          <a:custGeom>
            <a:avLst/>
            <a:gdLst/>
            <a:ahLst/>
            <a:cxnLst/>
            <a:rect l="l" t="t" r="r" b="b"/>
            <a:pathLst>
              <a:path w="48006" h="3810">
                <a:moveTo>
                  <a:pt x="0" y="0"/>
                </a:moveTo>
                <a:lnTo>
                  <a:pt x="48006" y="3810"/>
                </a:lnTo>
              </a:path>
            </a:pathLst>
          </a:custGeom>
          <a:ln w="12954">
            <a:solidFill>
              <a:srgbClr val="6BB1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802474" y="6235818"/>
            <a:ext cx="48095" cy="3816"/>
          </a:xfrm>
          <a:custGeom>
            <a:avLst/>
            <a:gdLst/>
            <a:ahLst/>
            <a:cxnLst/>
            <a:rect l="l" t="t" r="r" b="b"/>
            <a:pathLst>
              <a:path w="48006" h="3809">
                <a:moveTo>
                  <a:pt x="0" y="0"/>
                </a:moveTo>
                <a:lnTo>
                  <a:pt x="48006" y="3809"/>
                </a:lnTo>
              </a:path>
            </a:pathLst>
          </a:custGeom>
          <a:ln w="12954">
            <a:solidFill>
              <a:srgbClr val="6BB2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850569" y="6239635"/>
            <a:ext cx="49622" cy="2290"/>
          </a:xfrm>
          <a:custGeom>
            <a:avLst/>
            <a:gdLst/>
            <a:ahLst/>
            <a:cxnLst/>
            <a:rect l="l" t="t" r="r" b="b"/>
            <a:pathLst>
              <a:path w="49530" h="2286">
                <a:moveTo>
                  <a:pt x="0" y="0"/>
                </a:moveTo>
                <a:lnTo>
                  <a:pt x="49530" y="2286"/>
                </a:lnTo>
              </a:path>
            </a:pathLst>
          </a:custGeom>
          <a:ln w="12954">
            <a:solidFill>
              <a:srgbClr val="6CB4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900191" y="6241925"/>
            <a:ext cx="49622" cy="1527"/>
          </a:xfrm>
          <a:custGeom>
            <a:avLst/>
            <a:gdLst/>
            <a:ahLst/>
            <a:cxnLst/>
            <a:rect l="l" t="t" r="r" b="b"/>
            <a:pathLst>
              <a:path w="49530" h="1524">
                <a:moveTo>
                  <a:pt x="0" y="0"/>
                </a:moveTo>
                <a:lnTo>
                  <a:pt x="49530" y="1524"/>
                </a:lnTo>
              </a:path>
            </a:pathLst>
          </a:custGeom>
          <a:ln w="12953">
            <a:solidFill>
              <a:srgbClr val="6CB5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949813" y="6243452"/>
            <a:ext cx="50385" cy="0"/>
          </a:xfrm>
          <a:custGeom>
            <a:avLst/>
            <a:gdLst/>
            <a:ahLst/>
            <a:cxnLst/>
            <a:rect l="l" t="t" r="r" b="b"/>
            <a:pathLst>
              <a:path w="50292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954">
            <a:solidFill>
              <a:srgbClr val="6CB6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000199" y="6243452"/>
            <a:ext cx="50384" cy="0"/>
          </a:xfrm>
          <a:custGeom>
            <a:avLst/>
            <a:gdLst/>
            <a:ahLst/>
            <a:cxnLst/>
            <a:rect l="l" t="t" r="r" b="b"/>
            <a:pathLst>
              <a:path w="50291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2954">
            <a:solidFill>
              <a:srgbClr val="6D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2050584" y="6241925"/>
            <a:ext cx="50385" cy="1527"/>
          </a:xfrm>
          <a:custGeom>
            <a:avLst/>
            <a:gdLst/>
            <a:ahLst/>
            <a:cxnLst/>
            <a:rect l="l" t="t" r="r" b="b"/>
            <a:pathLst>
              <a:path w="50292" h="1524">
                <a:moveTo>
                  <a:pt x="0" y="1524"/>
                </a:moveTo>
                <a:lnTo>
                  <a:pt x="50292" y="0"/>
                </a:lnTo>
              </a:path>
            </a:pathLst>
          </a:custGeom>
          <a:ln w="12954">
            <a:solidFill>
              <a:srgbClr val="6DB8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100969" y="6239635"/>
            <a:ext cx="48858" cy="2290"/>
          </a:xfrm>
          <a:custGeom>
            <a:avLst/>
            <a:gdLst/>
            <a:ahLst/>
            <a:cxnLst/>
            <a:rect l="l" t="t" r="r" b="b"/>
            <a:pathLst>
              <a:path w="48768" h="2286">
                <a:moveTo>
                  <a:pt x="0" y="2286"/>
                </a:moveTo>
                <a:lnTo>
                  <a:pt x="48768" y="0"/>
                </a:lnTo>
              </a:path>
            </a:pathLst>
          </a:custGeom>
          <a:ln w="12954">
            <a:solidFill>
              <a:srgbClr val="6EB8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149828" y="6235818"/>
            <a:ext cx="48858" cy="3816"/>
          </a:xfrm>
          <a:custGeom>
            <a:avLst/>
            <a:gdLst/>
            <a:ahLst/>
            <a:cxnLst/>
            <a:rect l="l" t="t" r="r" b="b"/>
            <a:pathLst>
              <a:path w="48768" h="3809">
                <a:moveTo>
                  <a:pt x="0" y="3809"/>
                </a:moveTo>
                <a:lnTo>
                  <a:pt x="48768" y="0"/>
                </a:lnTo>
              </a:path>
            </a:pathLst>
          </a:custGeom>
          <a:ln w="12954">
            <a:solidFill>
              <a:srgbClr val="6FB9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198686" y="6232000"/>
            <a:ext cx="47331" cy="3817"/>
          </a:xfrm>
          <a:custGeom>
            <a:avLst/>
            <a:gdLst/>
            <a:ahLst/>
            <a:cxnLst/>
            <a:rect l="l" t="t" r="r" b="b"/>
            <a:pathLst>
              <a:path w="47243" h="3810">
                <a:moveTo>
                  <a:pt x="0" y="3810"/>
                </a:moveTo>
                <a:lnTo>
                  <a:pt x="47243" y="0"/>
                </a:lnTo>
              </a:path>
            </a:pathLst>
          </a:custGeom>
          <a:ln w="12954">
            <a:solidFill>
              <a:srgbClr val="6FBA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246018" y="6226657"/>
            <a:ext cx="46567" cy="5343"/>
          </a:xfrm>
          <a:custGeom>
            <a:avLst/>
            <a:gdLst/>
            <a:ahLst/>
            <a:cxnLst/>
            <a:rect l="l" t="t" r="r" b="b"/>
            <a:pathLst>
              <a:path w="46481" h="5333">
                <a:moveTo>
                  <a:pt x="0" y="5333"/>
                </a:moveTo>
                <a:lnTo>
                  <a:pt x="46481" y="0"/>
                </a:lnTo>
              </a:path>
            </a:pathLst>
          </a:custGeom>
          <a:ln w="12954">
            <a:solidFill>
              <a:srgbClr val="70BB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292586" y="6220550"/>
            <a:ext cx="45804" cy="6107"/>
          </a:xfrm>
          <a:custGeom>
            <a:avLst/>
            <a:gdLst/>
            <a:ahLst/>
            <a:cxnLst/>
            <a:rect l="l" t="t" r="r" b="b"/>
            <a:pathLst>
              <a:path w="45719" h="6096">
                <a:moveTo>
                  <a:pt x="0" y="6096"/>
                </a:moveTo>
                <a:lnTo>
                  <a:pt x="45719" y="0"/>
                </a:lnTo>
              </a:path>
            </a:pathLst>
          </a:custGeom>
          <a:ln w="12954">
            <a:solidFill>
              <a:srgbClr val="71BD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338391" y="6213679"/>
            <a:ext cx="44278" cy="6870"/>
          </a:xfrm>
          <a:custGeom>
            <a:avLst/>
            <a:gdLst/>
            <a:ahLst/>
            <a:cxnLst/>
            <a:rect l="l" t="t" r="r" b="b"/>
            <a:pathLst>
              <a:path w="44196" h="6857">
                <a:moveTo>
                  <a:pt x="0" y="6857"/>
                </a:moveTo>
                <a:lnTo>
                  <a:pt x="44196" y="0"/>
                </a:lnTo>
              </a:path>
            </a:pathLst>
          </a:custGeom>
          <a:ln w="12954">
            <a:solidFill>
              <a:srgbClr val="71B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382669" y="6206045"/>
            <a:ext cx="43514" cy="7634"/>
          </a:xfrm>
          <a:custGeom>
            <a:avLst/>
            <a:gdLst/>
            <a:ahLst/>
            <a:cxnLst/>
            <a:rect l="l" t="t" r="r" b="b"/>
            <a:pathLst>
              <a:path w="43433" h="7620">
                <a:moveTo>
                  <a:pt x="0" y="7620"/>
                </a:moveTo>
                <a:lnTo>
                  <a:pt x="43433" y="0"/>
                </a:lnTo>
              </a:path>
            </a:pathLst>
          </a:custGeom>
          <a:ln w="12954">
            <a:solidFill>
              <a:srgbClr val="72C0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426183" y="6196884"/>
            <a:ext cx="42751" cy="9161"/>
          </a:xfrm>
          <a:custGeom>
            <a:avLst/>
            <a:gdLst/>
            <a:ahLst/>
            <a:cxnLst/>
            <a:rect l="l" t="t" r="r" b="b"/>
            <a:pathLst>
              <a:path w="42672" h="9144">
                <a:moveTo>
                  <a:pt x="0" y="9144"/>
                </a:moveTo>
                <a:lnTo>
                  <a:pt x="42672" y="0"/>
                </a:lnTo>
              </a:path>
            </a:pathLst>
          </a:custGeom>
          <a:ln w="12954">
            <a:solidFill>
              <a:srgbClr val="74C1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468935" y="6187723"/>
            <a:ext cx="41224" cy="9160"/>
          </a:xfrm>
          <a:custGeom>
            <a:avLst/>
            <a:gdLst/>
            <a:ahLst/>
            <a:cxnLst/>
            <a:rect l="l" t="t" r="r" b="b"/>
            <a:pathLst>
              <a:path w="41148" h="9143">
                <a:moveTo>
                  <a:pt x="0" y="9143"/>
                </a:moveTo>
                <a:lnTo>
                  <a:pt x="41148" y="0"/>
                </a:lnTo>
              </a:path>
            </a:pathLst>
          </a:custGeom>
          <a:ln w="12954">
            <a:solidFill>
              <a:srgbClr val="73C2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510159" y="6177799"/>
            <a:ext cx="39698" cy="9924"/>
          </a:xfrm>
          <a:custGeom>
            <a:avLst/>
            <a:gdLst/>
            <a:ahLst/>
            <a:cxnLst/>
            <a:rect l="l" t="t" r="r" b="b"/>
            <a:pathLst>
              <a:path w="39624" h="9906">
                <a:moveTo>
                  <a:pt x="0" y="9906"/>
                </a:moveTo>
                <a:lnTo>
                  <a:pt x="39624" y="0"/>
                </a:lnTo>
              </a:path>
            </a:pathLst>
          </a:custGeom>
          <a:ln w="12954">
            <a:solidFill>
              <a:srgbClr val="74C3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549857" y="6167111"/>
            <a:ext cx="38933" cy="10687"/>
          </a:xfrm>
          <a:custGeom>
            <a:avLst/>
            <a:gdLst/>
            <a:ahLst/>
            <a:cxnLst/>
            <a:rect l="l" t="t" r="r" b="b"/>
            <a:pathLst>
              <a:path w="38861" h="10667">
                <a:moveTo>
                  <a:pt x="0" y="10667"/>
                </a:moveTo>
                <a:lnTo>
                  <a:pt x="38861" y="0"/>
                </a:lnTo>
              </a:path>
            </a:pathLst>
          </a:custGeom>
          <a:ln w="12954">
            <a:solidFill>
              <a:srgbClr val="76C5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588790" y="6155659"/>
            <a:ext cx="36644" cy="11451"/>
          </a:xfrm>
          <a:custGeom>
            <a:avLst/>
            <a:gdLst/>
            <a:ahLst/>
            <a:cxnLst/>
            <a:rect l="l" t="t" r="r" b="b"/>
            <a:pathLst>
              <a:path w="36576" h="11430">
                <a:moveTo>
                  <a:pt x="0" y="11430"/>
                </a:moveTo>
                <a:lnTo>
                  <a:pt x="36576" y="0"/>
                </a:lnTo>
              </a:path>
            </a:pathLst>
          </a:custGeom>
          <a:ln w="12954">
            <a:solidFill>
              <a:srgbClr val="77C5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625435" y="6143445"/>
            <a:ext cx="35879" cy="12215"/>
          </a:xfrm>
          <a:custGeom>
            <a:avLst/>
            <a:gdLst/>
            <a:ahLst/>
            <a:cxnLst/>
            <a:rect l="l" t="t" r="r" b="b"/>
            <a:pathLst>
              <a:path w="35813" h="12192">
                <a:moveTo>
                  <a:pt x="0" y="12192"/>
                </a:moveTo>
                <a:lnTo>
                  <a:pt x="35813" y="0"/>
                </a:lnTo>
              </a:path>
            </a:pathLst>
          </a:custGeom>
          <a:ln w="12954">
            <a:solidFill>
              <a:srgbClr val="77C6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661315" y="6130467"/>
            <a:ext cx="34353" cy="12977"/>
          </a:xfrm>
          <a:custGeom>
            <a:avLst/>
            <a:gdLst/>
            <a:ahLst/>
            <a:cxnLst/>
            <a:rect l="l" t="t" r="r" b="b"/>
            <a:pathLst>
              <a:path w="34289" h="12953">
                <a:moveTo>
                  <a:pt x="0" y="12953"/>
                </a:moveTo>
                <a:lnTo>
                  <a:pt x="34289" y="0"/>
                </a:lnTo>
              </a:path>
            </a:pathLst>
          </a:custGeom>
          <a:ln w="12954">
            <a:solidFill>
              <a:srgbClr val="78C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695669" y="6117489"/>
            <a:ext cx="32062" cy="12977"/>
          </a:xfrm>
          <a:custGeom>
            <a:avLst/>
            <a:gdLst/>
            <a:ahLst/>
            <a:cxnLst/>
            <a:rect l="l" t="t" r="r" b="b"/>
            <a:pathLst>
              <a:path w="32003" h="12953">
                <a:moveTo>
                  <a:pt x="0" y="12953"/>
                </a:moveTo>
                <a:lnTo>
                  <a:pt x="32003" y="0"/>
                </a:lnTo>
              </a:path>
            </a:pathLst>
          </a:custGeom>
          <a:ln w="12954">
            <a:solidFill>
              <a:srgbClr val="79C9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727732" y="6102984"/>
            <a:ext cx="31300" cy="14504"/>
          </a:xfrm>
          <a:custGeom>
            <a:avLst/>
            <a:gdLst/>
            <a:ahLst/>
            <a:cxnLst/>
            <a:rect l="l" t="t" r="r" b="b"/>
            <a:pathLst>
              <a:path w="31242" h="14477">
                <a:moveTo>
                  <a:pt x="0" y="14477"/>
                </a:moveTo>
                <a:lnTo>
                  <a:pt x="31242" y="0"/>
                </a:lnTo>
              </a:path>
            </a:pathLst>
          </a:custGeom>
          <a:ln w="12954">
            <a:solidFill>
              <a:srgbClr val="79CB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759032" y="6088479"/>
            <a:ext cx="29009" cy="14505"/>
          </a:xfrm>
          <a:custGeom>
            <a:avLst/>
            <a:gdLst/>
            <a:ahLst/>
            <a:cxnLst/>
            <a:rect l="l" t="t" r="r" b="b"/>
            <a:pathLst>
              <a:path w="28955" h="14478">
                <a:moveTo>
                  <a:pt x="0" y="14478"/>
                </a:moveTo>
                <a:lnTo>
                  <a:pt x="28955" y="0"/>
                </a:lnTo>
              </a:path>
            </a:pathLst>
          </a:custGeom>
          <a:ln w="12954">
            <a:solidFill>
              <a:srgbClr val="7ACE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788041" y="6073211"/>
            <a:ext cx="27483" cy="15267"/>
          </a:xfrm>
          <a:custGeom>
            <a:avLst/>
            <a:gdLst/>
            <a:ahLst/>
            <a:cxnLst/>
            <a:rect l="l" t="t" r="r" b="b"/>
            <a:pathLst>
              <a:path w="27432" h="15239">
                <a:moveTo>
                  <a:pt x="0" y="15239"/>
                </a:moveTo>
                <a:lnTo>
                  <a:pt x="27432" y="0"/>
                </a:lnTo>
              </a:path>
            </a:pathLst>
          </a:custGeom>
          <a:ln w="12954">
            <a:solidFill>
              <a:srgbClr val="7BD0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815525" y="6057943"/>
            <a:ext cx="25192" cy="15267"/>
          </a:xfrm>
          <a:custGeom>
            <a:avLst/>
            <a:gdLst/>
            <a:ahLst/>
            <a:cxnLst/>
            <a:rect l="l" t="t" r="r" b="b"/>
            <a:pathLst>
              <a:path w="25145" h="15239">
                <a:moveTo>
                  <a:pt x="0" y="15239"/>
                </a:moveTo>
                <a:lnTo>
                  <a:pt x="25145" y="0"/>
                </a:lnTo>
              </a:path>
            </a:pathLst>
          </a:custGeom>
          <a:ln w="12954">
            <a:solidFill>
              <a:srgbClr val="7DD2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840717" y="6041911"/>
            <a:ext cx="23666" cy="16031"/>
          </a:xfrm>
          <a:custGeom>
            <a:avLst/>
            <a:gdLst/>
            <a:ahLst/>
            <a:cxnLst/>
            <a:rect l="l" t="t" r="r" b="b"/>
            <a:pathLst>
              <a:path w="23622" h="16001">
                <a:moveTo>
                  <a:pt x="0" y="16001"/>
                </a:moveTo>
                <a:lnTo>
                  <a:pt x="23622" y="0"/>
                </a:lnTo>
              </a:path>
            </a:pathLst>
          </a:custGeom>
          <a:ln w="12954">
            <a:solidFill>
              <a:srgbClr val="7ED3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864383" y="6025116"/>
            <a:ext cx="22139" cy="16794"/>
          </a:xfrm>
          <a:custGeom>
            <a:avLst/>
            <a:gdLst/>
            <a:ahLst/>
            <a:cxnLst/>
            <a:rect l="l" t="t" r="r" b="b"/>
            <a:pathLst>
              <a:path w="22098" h="16763">
                <a:moveTo>
                  <a:pt x="0" y="16763"/>
                </a:moveTo>
                <a:lnTo>
                  <a:pt x="22098" y="0"/>
                </a:lnTo>
              </a:path>
            </a:pathLst>
          </a:custGeom>
          <a:ln w="12954">
            <a:solidFill>
              <a:srgbClr val="80D5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886522" y="6007557"/>
            <a:ext cx="19849" cy="17558"/>
          </a:xfrm>
          <a:custGeom>
            <a:avLst/>
            <a:gdLst/>
            <a:ahLst/>
            <a:cxnLst/>
            <a:rect l="l" t="t" r="r" b="b"/>
            <a:pathLst>
              <a:path w="19812" h="17525">
                <a:moveTo>
                  <a:pt x="0" y="17525"/>
                </a:moveTo>
                <a:lnTo>
                  <a:pt x="19812" y="0"/>
                </a:lnTo>
              </a:path>
            </a:pathLst>
          </a:custGeom>
          <a:ln w="12954">
            <a:solidFill>
              <a:srgbClr val="82D7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906371" y="5989998"/>
            <a:ext cx="17558" cy="17559"/>
          </a:xfrm>
          <a:custGeom>
            <a:avLst/>
            <a:gdLst/>
            <a:ahLst/>
            <a:cxnLst/>
            <a:rect l="l" t="t" r="r" b="b"/>
            <a:pathLst>
              <a:path w="17525" h="17526">
                <a:moveTo>
                  <a:pt x="0" y="17526"/>
                </a:moveTo>
                <a:lnTo>
                  <a:pt x="17525" y="0"/>
                </a:lnTo>
              </a:path>
            </a:pathLst>
          </a:custGeom>
          <a:ln w="12953">
            <a:solidFill>
              <a:srgbClr val="83D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923930" y="5972440"/>
            <a:ext cx="15267" cy="17558"/>
          </a:xfrm>
          <a:custGeom>
            <a:avLst/>
            <a:gdLst/>
            <a:ahLst/>
            <a:cxnLst/>
            <a:rect l="l" t="t" r="r" b="b"/>
            <a:pathLst>
              <a:path w="15239" h="17525">
                <a:moveTo>
                  <a:pt x="0" y="17525"/>
                </a:moveTo>
                <a:lnTo>
                  <a:pt x="15239" y="0"/>
                </a:lnTo>
              </a:path>
            </a:pathLst>
          </a:custGeom>
          <a:ln w="12954">
            <a:solidFill>
              <a:srgbClr val="85DE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939198" y="5954119"/>
            <a:ext cx="12977" cy="18321"/>
          </a:xfrm>
          <a:custGeom>
            <a:avLst/>
            <a:gdLst/>
            <a:ahLst/>
            <a:cxnLst/>
            <a:rect l="l" t="t" r="r" b="b"/>
            <a:pathLst>
              <a:path w="12953" h="18287">
                <a:moveTo>
                  <a:pt x="0" y="18287"/>
                </a:moveTo>
                <a:lnTo>
                  <a:pt x="12953" y="0"/>
                </a:lnTo>
              </a:path>
            </a:pathLst>
          </a:custGeom>
          <a:ln w="12954">
            <a:solidFill>
              <a:srgbClr val="85DF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952175" y="5944958"/>
            <a:ext cx="6107" cy="9160"/>
          </a:xfrm>
          <a:custGeom>
            <a:avLst/>
            <a:gdLst/>
            <a:ahLst/>
            <a:cxnLst/>
            <a:rect l="l" t="t" r="r" b="b"/>
            <a:pathLst>
              <a:path w="6096" h="9143">
                <a:moveTo>
                  <a:pt x="0" y="9143"/>
                </a:moveTo>
                <a:lnTo>
                  <a:pt x="6096" y="0"/>
                </a:lnTo>
              </a:path>
            </a:pathLst>
          </a:custGeom>
          <a:ln w="12954">
            <a:solidFill>
              <a:srgbClr val="87E1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958283" y="5935033"/>
            <a:ext cx="5344" cy="9924"/>
          </a:xfrm>
          <a:custGeom>
            <a:avLst/>
            <a:gdLst/>
            <a:ahLst/>
            <a:cxnLst/>
            <a:rect l="l" t="t" r="r" b="b"/>
            <a:pathLst>
              <a:path w="5334" h="9906">
                <a:moveTo>
                  <a:pt x="0" y="9906"/>
                </a:moveTo>
                <a:lnTo>
                  <a:pt x="5334" y="0"/>
                </a:lnTo>
              </a:path>
            </a:pathLst>
          </a:custGeom>
          <a:ln w="12954">
            <a:solidFill>
              <a:srgbClr val="87E3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963627" y="5925872"/>
            <a:ext cx="4580" cy="9160"/>
          </a:xfrm>
          <a:custGeom>
            <a:avLst/>
            <a:gdLst/>
            <a:ahLst/>
            <a:cxnLst/>
            <a:rect l="l" t="t" r="r" b="b"/>
            <a:pathLst>
              <a:path w="4572" h="9143">
                <a:moveTo>
                  <a:pt x="0" y="9143"/>
                </a:moveTo>
                <a:lnTo>
                  <a:pt x="4572" y="0"/>
                </a:lnTo>
              </a:path>
            </a:pathLst>
          </a:custGeom>
          <a:ln w="12954">
            <a:solidFill>
              <a:srgbClr val="88E4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968208" y="5915948"/>
            <a:ext cx="3816" cy="9924"/>
          </a:xfrm>
          <a:custGeom>
            <a:avLst/>
            <a:gdLst/>
            <a:ahLst/>
            <a:cxnLst/>
            <a:rect l="l" t="t" r="r" b="b"/>
            <a:pathLst>
              <a:path w="3809" h="9906">
                <a:moveTo>
                  <a:pt x="0" y="9906"/>
                </a:moveTo>
                <a:lnTo>
                  <a:pt x="3809" y="0"/>
                </a:lnTo>
              </a:path>
            </a:pathLst>
          </a:custGeom>
          <a:ln w="12954">
            <a:solidFill>
              <a:srgbClr val="89E5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972024" y="5906787"/>
            <a:ext cx="3054" cy="9160"/>
          </a:xfrm>
          <a:custGeom>
            <a:avLst/>
            <a:gdLst/>
            <a:ahLst/>
            <a:cxnLst/>
            <a:rect l="l" t="t" r="r" b="b"/>
            <a:pathLst>
              <a:path w="3048" h="9143">
                <a:moveTo>
                  <a:pt x="0" y="9143"/>
                </a:moveTo>
                <a:lnTo>
                  <a:pt x="3048" y="0"/>
                </a:lnTo>
              </a:path>
            </a:pathLst>
          </a:custGeom>
          <a:ln w="12954">
            <a:solidFill>
              <a:srgbClr val="8AE7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975078" y="5896862"/>
            <a:ext cx="3054" cy="9924"/>
          </a:xfrm>
          <a:custGeom>
            <a:avLst/>
            <a:gdLst/>
            <a:ahLst/>
            <a:cxnLst/>
            <a:rect l="l" t="t" r="r" b="b"/>
            <a:pathLst>
              <a:path w="3048" h="9906">
                <a:moveTo>
                  <a:pt x="0" y="9906"/>
                </a:moveTo>
                <a:lnTo>
                  <a:pt x="3048" y="0"/>
                </a:lnTo>
              </a:path>
            </a:pathLst>
          </a:custGeom>
          <a:ln w="12954">
            <a:solidFill>
              <a:srgbClr val="8AE8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978132" y="5886938"/>
            <a:ext cx="2290" cy="9923"/>
          </a:xfrm>
          <a:custGeom>
            <a:avLst/>
            <a:gdLst/>
            <a:ahLst/>
            <a:cxnLst/>
            <a:rect l="l" t="t" r="r" b="b"/>
            <a:pathLst>
              <a:path w="2286" h="9905">
                <a:moveTo>
                  <a:pt x="0" y="9905"/>
                </a:moveTo>
                <a:lnTo>
                  <a:pt x="2286" y="0"/>
                </a:lnTo>
              </a:path>
            </a:pathLst>
          </a:custGeom>
          <a:ln w="12954">
            <a:solidFill>
              <a:srgbClr val="8BE9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980422" y="5877014"/>
            <a:ext cx="1527" cy="9924"/>
          </a:xfrm>
          <a:custGeom>
            <a:avLst/>
            <a:gdLst/>
            <a:ahLst/>
            <a:cxnLst/>
            <a:rect l="l" t="t" r="r" b="b"/>
            <a:pathLst>
              <a:path w="1524" h="9906">
                <a:moveTo>
                  <a:pt x="0" y="9906"/>
                </a:moveTo>
                <a:lnTo>
                  <a:pt x="1524" y="0"/>
                </a:lnTo>
              </a:path>
            </a:pathLst>
          </a:custGeom>
          <a:ln w="12954">
            <a:solidFill>
              <a:srgbClr val="8BEA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981948" y="5857164"/>
            <a:ext cx="1527" cy="19849"/>
          </a:xfrm>
          <a:custGeom>
            <a:avLst/>
            <a:gdLst/>
            <a:ahLst/>
            <a:cxnLst/>
            <a:rect l="l" t="t" r="r" b="b"/>
            <a:pathLst>
              <a:path w="1524" h="19812">
                <a:moveTo>
                  <a:pt x="0" y="19812"/>
                </a:moveTo>
                <a:lnTo>
                  <a:pt x="762" y="9906"/>
                </a:lnTo>
                <a:lnTo>
                  <a:pt x="1524" y="0"/>
                </a:lnTo>
              </a:path>
            </a:pathLst>
          </a:custGeom>
          <a:ln w="12954">
            <a:solidFill>
              <a:srgbClr val="8BEA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981948" y="5837316"/>
            <a:ext cx="1527" cy="19849"/>
          </a:xfrm>
          <a:custGeom>
            <a:avLst/>
            <a:gdLst/>
            <a:ahLst/>
            <a:cxnLst/>
            <a:rect l="l" t="t" r="r" b="b"/>
            <a:pathLst>
              <a:path w="1524" h="19812">
                <a:moveTo>
                  <a:pt x="1524" y="19812"/>
                </a:moveTo>
                <a:lnTo>
                  <a:pt x="762" y="9906"/>
                </a:lnTo>
                <a:lnTo>
                  <a:pt x="0" y="0"/>
                </a:lnTo>
              </a:path>
            </a:pathLst>
          </a:custGeom>
          <a:ln w="12954">
            <a:solidFill>
              <a:srgbClr val="8BEA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980422" y="5827392"/>
            <a:ext cx="1527" cy="9923"/>
          </a:xfrm>
          <a:custGeom>
            <a:avLst/>
            <a:gdLst/>
            <a:ahLst/>
            <a:cxnLst/>
            <a:rect l="l" t="t" r="r" b="b"/>
            <a:pathLst>
              <a:path w="1524" h="9905">
                <a:moveTo>
                  <a:pt x="1524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8BEA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978132" y="5817468"/>
            <a:ext cx="2290" cy="9923"/>
          </a:xfrm>
          <a:custGeom>
            <a:avLst/>
            <a:gdLst/>
            <a:ahLst/>
            <a:cxnLst/>
            <a:rect l="l" t="t" r="r" b="b"/>
            <a:pathLst>
              <a:path w="2286" h="9905">
                <a:moveTo>
                  <a:pt x="2286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8BE9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975078" y="5808306"/>
            <a:ext cx="3054" cy="9161"/>
          </a:xfrm>
          <a:custGeom>
            <a:avLst/>
            <a:gdLst/>
            <a:ahLst/>
            <a:cxnLst/>
            <a:rect l="l" t="t" r="r" b="b"/>
            <a:pathLst>
              <a:path w="3048" h="9144">
                <a:moveTo>
                  <a:pt x="3048" y="9144"/>
                </a:moveTo>
                <a:lnTo>
                  <a:pt x="0" y="0"/>
                </a:lnTo>
              </a:path>
            </a:pathLst>
          </a:custGeom>
          <a:ln w="12954">
            <a:solidFill>
              <a:srgbClr val="8AE8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972024" y="5798382"/>
            <a:ext cx="3054" cy="9923"/>
          </a:xfrm>
          <a:custGeom>
            <a:avLst/>
            <a:gdLst/>
            <a:ahLst/>
            <a:cxnLst/>
            <a:rect l="l" t="t" r="r" b="b"/>
            <a:pathLst>
              <a:path w="3048" h="9905">
                <a:moveTo>
                  <a:pt x="3048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8AE7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968208" y="5789221"/>
            <a:ext cx="3816" cy="9161"/>
          </a:xfrm>
          <a:custGeom>
            <a:avLst/>
            <a:gdLst/>
            <a:ahLst/>
            <a:cxnLst/>
            <a:rect l="l" t="t" r="r" b="b"/>
            <a:pathLst>
              <a:path w="3809" h="9144">
                <a:moveTo>
                  <a:pt x="3809" y="9144"/>
                </a:moveTo>
                <a:lnTo>
                  <a:pt x="0" y="0"/>
                </a:lnTo>
              </a:path>
            </a:pathLst>
          </a:custGeom>
          <a:ln w="12953">
            <a:solidFill>
              <a:srgbClr val="89E5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963627" y="5779297"/>
            <a:ext cx="4580" cy="9923"/>
          </a:xfrm>
          <a:custGeom>
            <a:avLst/>
            <a:gdLst/>
            <a:ahLst/>
            <a:cxnLst/>
            <a:rect l="l" t="t" r="r" b="b"/>
            <a:pathLst>
              <a:path w="4572" h="9905">
                <a:moveTo>
                  <a:pt x="4572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88E4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958283" y="5770135"/>
            <a:ext cx="5344" cy="9161"/>
          </a:xfrm>
          <a:custGeom>
            <a:avLst/>
            <a:gdLst/>
            <a:ahLst/>
            <a:cxnLst/>
            <a:rect l="l" t="t" r="r" b="b"/>
            <a:pathLst>
              <a:path w="5334" h="9144">
                <a:moveTo>
                  <a:pt x="5334" y="9144"/>
                </a:moveTo>
                <a:lnTo>
                  <a:pt x="0" y="0"/>
                </a:lnTo>
              </a:path>
            </a:pathLst>
          </a:custGeom>
          <a:ln w="12953">
            <a:solidFill>
              <a:srgbClr val="87E3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952175" y="5760974"/>
            <a:ext cx="6107" cy="9161"/>
          </a:xfrm>
          <a:custGeom>
            <a:avLst/>
            <a:gdLst/>
            <a:ahLst/>
            <a:cxnLst/>
            <a:rect l="l" t="t" r="r" b="b"/>
            <a:pathLst>
              <a:path w="6096" h="9144">
                <a:moveTo>
                  <a:pt x="6096" y="9144"/>
                </a:moveTo>
                <a:lnTo>
                  <a:pt x="0" y="0"/>
                </a:lnTo>
              </a:path>
            </a:pathLst>
          </a:custGeom>
          <a:ln w="12954">
            <a:solidFill>
              <a:srgbClr val="87E1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939198" y="5742653"/>
            <a:ext cx="12977" cy="18321"/>
          </a:xfrm>
          <a:custGeom>
            <a:avLst/>
            <a:gdLst/>
            <a:ahLst/>
            <a:cxnLst/>
            <a:rect l="l" t="t" r="r" b="b"/>
            <a:pathLst>
              <a:path w="12953" h="18287">
                <a:moveTo>
                  <a:pt x="12953" y="18287"/>
                </a:moveTo>
                <a:lnTo>
                  <a:pt x="0" y="0"/>
                </a:lnTo>
              </a:path>
            </a:pathLst>
          </a:custGeom>
          <a:ln w="12954">
            <a:solidFill>
              <a:srgbClr val="85DF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923930" y="5724331"/>
            <a:ext cx="15267" cy="18321"/>
          </a:xfrm>
          <a:custGeom>
            <a:avLst/>
            <a:gdLst/>
            <a:ahLst/>
            <a:cxnLst/>
            <a:rect l="l" t="t" r="r" b="b"/>
            <a:pathLst>
              <a:path w="15239" h="18287">
                <a:moveTo>
                  <a:pt x="15239" y="18287"/>
                </a:moveTo>
                <a:lnTo>
                  <a:pt x="0" y="0"/>
                </a:lnTo>
              </a:path>
            </a:pathLst>
          </a:custGeom>
          <a:ln w="12954">
            <a:solidFill>
              <a:srgbClr val="85DE2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906371" y="5706772"/>
            <a:ext cx="17558" cy="17558"/>
          </a:xfrm>
          <a:custGeom>
            <a:avLst/>
            <a:gdLst/>
            <a:ahLst/>
            <a:cxnLst/>
            <a:rect l="l" t="t" r="r" b="b"/>
            <a:pathLst>
              <a:path w="17525" h="17525">
                <a:moveTo>
                  <a:pt x="17525" y="17525"/>
                </a:moveTo>
                <a:lnTo>
                  <a:pt x="0" y="0"/>
                </a:lnTo>
              </a:path>
            </a:pathLst>
          </a:custGeom>
          <a:ln w="12954">
            <a:solidFill>
              <a:srgbClr val="83D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886522" y="5689978"/>
            <a:ext cx="19849" cy="16794"/>
          </a:xfrm>
          <a:custGeom>
            <a:avLst/>
            <a:gdLst/>
            <a:ahLst/>
            <a:cxnLst/>
            <a:rect l="l" t="t" r="r" b="b"/>
            <a:pathLst>
              <a:path w="19812" h="16763">
                <a:moveTo>
                  <a:pt x="19812" y="16763"/>
                </a:moveTo>
                <a:lnTo>
                  <a:pt x="0" y="0"/>
                </a:lnTo>
              </a:path>
            </a:pathLst>
          </a:custGeom>
          <a:ln w="12953">
            <a:solidFill>
              <a:srgbClr val="82D7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864383" y="5673182"/>
            <a:ext cx="22139" cy="16794"/>
          </a:xfrm>
          <a:custGeom>
            <a:avLst/>
            <a:gdLst/>
            <a:ahLst/>
            <a:cxnLst/>
            <a:rect l="l" t="t" r="r" b="b"/>
            <a:pathLst>
              <a:path w="22098" h="16763">
                <a:moveTo>
                  <a:pt x="22098" y="16763"/>
                </a:moveTo>
                <a:lnTo>
                  <a:pt x="0" y="0"/>
                </a:lnTo>
              </a:path>
            </a:pathLst>
          </a:custGeom>
          <a:ln w="12954">
            <a:solidFill>
              <a:srgbClr val="80D5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840717" y="5657151"/>
            <a:ext cx="23666" cy="16031"/>
          </a:xfrm>
          <a:custGeom>
            <a:avLst/>
            <a:gdLst/>
            <a:ahLst/>
            <a:cxnLst/>
            <a:rect l="l" t="t" r="r" b="b"/>
            <a:pathLst>
              <a:path w="23622" h="16001">
                <a:moveTo>
                  <a:pt x="23622" y="16001"/>
                </a:moveTo>
                <a:lnTo>
                  <a:pt x="0" y="0"/>
                </a:lnTo>
              </a:path>
            </a:pathLst>
          </a:custGeom>
          <a:ln w="12954">
            <a:solidFill>
              <a:srgbClr val="7ED3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815525" y="5641119"/>
            <a:ext cx="25192" cy="16031"/>
          </a:xfrm>
          <a:custGeom>
            <a:avLst/>
            <a:gdLst/>
            <a:ahLst/>
            <a:cxnLst/>
            <a:rect l="l" t="t" r="r" b="b"/>
            <a:pathLst>
              <a:path w="25145" h="16001">
                <a:moveTo>
                  <a:pt x="25145" y="16001"/>
                </a:moveTo>
                <a:lnTo>
                  <a:pt x="0" y="0"/>
                </a:lnTo>
              </a:path>
            </a:pathLst>
          </a:custGeom>
          <a:ln w="12954">
            <a:solidFill>
              <a:srgbClr val="7DD2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788041" y="5625851"/>
            <a:ext cx="27483" cy="15267"/>
          </a:xfrm>
          <a:custGeom>
            <a:avLst/>
            <a:gdLst/>
            <a:ahLst/>
            <a:cxnLst/>
            <a:rect l="l" t="t" r="r" b="b"/>
            <a:pathLst>
              <a:path w="27432" h="15239">
                <a:moveTo>
                  <a:pt x="27432" y="15239"/>
                </a:moveTo>
                <a:lnTo>
                  <a:pt x="0" y="0"/>
                </a:lnTo>
              </a:path>
            </a:pathLst>
          </a:custGeom>
          <a:ln w="12954">
            <a:solidFill>
              <a:srgbClr val="7BD0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759032" y="5611345"/>
            <a:ext cx="29009" cy="14505"/>
          </a:xfrm>
          <a:custGeom>
            <a:avLst/>
            <a:gdLst/>
            <a:ahLst/>
            <a:cxnLst/>
            <a:rect l="l" t="t" r="r" b="b"/>
            <a:pathLst>
              <a:path w="28955" h="14478">
                <a:moveTo>
                  <a:pt x="28955" y="14478"/>
                </a:moveTo>
                <a:lnTo>
                  <a:pt x="0" y="0"/>
                </a:lnTo>
              </a:path>
            </a:pathLst>
          </a:custGeom>
          <a:ln w="12954">
            <a:solidFill>
              <a:srgbClr val="7ACE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2727732" y="5597605"/>
            <a:ext cx="31300" cy="13740"/>
          </a:xfrm>
          <a:custGeom>
            <a:avLst/>
            <a:gdLst/>
            <a:ahLst/>
            <a:cxnLst/>
            <a:rect l="l" t="t" r="r" b="b"/>
            <a:pathLst>
              <a:path w="31242" h="13715">
                <a:moveTo>
                  <a:pt x="31242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79CB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2695669" y="5583863"/>
            <a:ext cx="32062" cy="13740"/>
          </a:xfrm>
          <a:custGeom>
            <a:avLst/>
            <a:gdLst/>
            <a:ahLst/>
            <a:cxnLst/>
            <a:rect l="l" t="t" r="r" b="b"/>
            <a:pathLst>
              <a:path w="32003" h="13715">
                <a:moveTo>
                  <a:pt x="32003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79C9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661315" y="5570884"/>
            <a:ext cx="34353" cy="12978"/>
          </a:xfrm>
          <a:custGeom>
            <a:avLst/>
            <a:gdLst/>
            <a:ahLst/>
            <a:cxnLst/>
            <a:rect l="l" t="t" r="r" b="b"/>
            <a:pathLst>
              <a:path w="34289" h="12954">
                <a:moveTo>
                  <a:pt x="34289" y="12954"/>
                </a:moveTo>
                <a:lnTo>
                  <a:pt x="0" y="0"/>
                </a:lnTo>
              </a:path>
            </a:pathLst>
          </a:custGeom>
          <a:ln w="12954">
            <a:solidFill>
              <a:srgbClr val="78C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2625435" y="5559434"/>
            <a:ext cx="35879" cy="11450"/>
          </a:xfrm>
          <a:custGeom>
            <a:avLst/>
            <a:gdLst/>
            <a:ahLst/>
            <a:cxnLst/>
            <a:rect l="l" t="t" r="r" b="b"/>
            <a:pathLst>
              <a:path w="35813" h="11429">
                <a:moveTo>
                  <a:pt x="35813" y="11429"/>
                </a:moveTo>
                <a:lnTo>
                  <a:pt x="0" y="0"/>
                </a:lnTo>
              </a:path>
            </a:pathLst>
          </a:custGeom>
          <a:ln w="12954">
            <a:solidFill>
              <a:srgbClr val="77C6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2588790" y="5547983"/>
            <a:ext cx="36644" cy="11450"/>
          </a:xfrm>
          <a:custGeom>
            <a:avLst/>
            <a:gdLst/>
            <a:ahLst/>
            <a:cxnLst/>
            <a:rect l="l" t="t" r="r" b="b"/>
            <a:pathLst>
              <a:path w="36576" h="11429">
                <a:moveTo>
                  <a:pt x="36576" y="11429"/>
                </a:moveTo>
                <a:lnTo>
                  <a:pt x="0" y="0"/>
                </a:lnTo>
              </a:path>
            </a:pathLst>
          </a:custGeom>
          <a:ln w="12953">
            <a:solidFill>
              <a:srgbClr val="77C5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549857" y="5536531"/>
            <a:ext cx="38933" cy="11451"/>
          </a:xfrm>
          <a:custGeom>
            <a:avLst/>
            <a:gdLst/>
            <a:ahLst/>
            <a:cxnLst/>
            <a:rect l="l" t="t" r="r" b="b"/>
            <a:pathLst>
              <a:path w="38861" h="11430">
                <a:moveTo>
                  <a:pt x="38861" y="11430"/>
                </a:moveTo>
                <a:lnTo>
                  <a:pt x="0" y="0"/>
                </a:lnTo>
              </a:path>
            </a:pathLst>
          </a:custGeom>
          <a:ln w="12954">
            <a:solidFill>
              <a:srgbClr val="76C5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510159" y="5526607"/>
            <a:ext cx="39698" cy="9923"/>
          </a:xfrm>
          <a:custGeom>
            <a:avLst/>
            <a:gdLst/>
            <a:ahLst/>
            <a:cxnLst/>
            <a:rect l="l" t="t" r="r" b="b"/>
            <a:pathLst>
              <a:path w="39624" h="9905">
                <a:moveTo>
                  <a:pt x="39624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74C3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468935" y="5517445"/>
            <a:ext cx="41223" cy="9161"/>
          </a:xfrm>
          <a:custGeom>
            <a:avLst/>
            <a:gdLst/>
            <a:ahLst/>
            <a:cxnLst/>
            <a:rect l="l" t="t" r="r" b="b"/>
            <a:pathLst>
              <a:path w="41147" h="9144">
                <a:moveTo>
                  <a:pt x="41147" y="9144"/>
                </a:moveTo>
                <a:lnTo>
                  <a:pt x="0" y="0"/>
                </a:lnTo>
              </a:path>
            </a:pathLst>
          </a:custGeom>
          <a:ln w="12954">
            <a:solidFill>
              <a:srgbClr val="73C2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426183" y="5509048"/>
            <a:ext cx="42751" cy="8397"/>
          </a:xfrm>
          <a:custGeom>
            <a:avLst/>
            <a:gdLst/>
            <a:ahLst/>
            <a:cxnLst/>
            <a:rect l="l" t="t" r="r" b="b"/>
            <a:pathLst>
              <a:path w="42672" h="8381">
                <a:moveTo>
                  <a:pt x="42672" y="8381"/>
                </a:moveTo>
                <a:lnTo>
                  <a:pt x="0" y="0"/>
                </a:lnTo>
              </a:path>
            </a:pathLst>
          </a:custGeom>
          <a:ln w="12954">
            <a:solidFill>
              <a:srgbClr val="74C1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382669" y="5501414"/>
            <a:ext cx="43514" cy="7634"/>
          </a:xfrm>
          <a:custGeom>
            <a:avLst/>
            <a:gdLst/>
            <a:ahLst/>
            <a:cxnLst/>
            <a:rect l="l" t="t" r="r" b="b"/>
            <a:pathLst>
              <a:path w="43433" h="7620">
                <a:moveTo>
                  <a:pt x="43433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72C0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338391" y="5494543"/>
            <a:ext cx="44278" cy="6871"/>
          </a:xfrm>
          <a:custGeom>
            <a:avLst/>
            <a:gdLst/>
            <a:ahLst/>
            <a:cxnLst/>
            <a:rect l="l" t="t" r="r" b="b"/>
            <a:pathLst>
              <a:path w="44196" h="6858">
                <a:moveTo>
                  <a:pt x="44196" y="6858"/>
                </a:moveTo>
                <a:lnTo>
                  <a:pt x="0" y="0"/>
                </a:lnTo>
              </a:path>
            </a:pathLst>
          </a:custGeom>
          <a:ln w="12954">
            <a:solidFill>
              <a:srgbClr val="71B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292586" y="5488436"/>
            <a:ext cx="45804" cy="6106"/>
          </a:xfrm>
          <a:custGeom>
            <a:avLst/>
            <a:gdLst/>
            <a:ahLst/>
            <a:cxnLst/>
            <a:rect l="l" t="t" r="r" b="b"/>
            <a:pathLst>
              <a:path w="45719" h="6095">
                <a:moveTo>
                  <a:pt x="45719" y="6095"/>
                </a:moveTo>
                <a:lnTo>
                  <a:pt x="0" y="0"/>
                </a:lnTo>
              </a:path>
            </a:pathLst>
          </a:custGeom>
          <a:ln w="12954">
            <a:solidFill>
              <a:srgbClr val="71BD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246018" y="5483092"/>
            <a:ext cx="46567" cy="5344"/>
          </a:xfrm>
          <a:custGeom>
            <a:avLst/>
            <a:gdLst/>
            <a:ahLst/>
            <a:cxnLst/>
            <a:rect l="l" t="t" r="r" b="b"/>
            <a:pathLst>
              <a:path w="46481" h="5334">
                <a:moveTo>
                  <a:pt x="46481" y="5334"/>
                </a:moveTo>
                <a:lnTo>
                  <a:pt x="0" y="0"/>
                </a:lnTo>
              </a:path>
            </a:pathLst>
          </a:custGeom>
          <a:ln w="12954">
            <a:solidFill>
              <a:srgbClr val="70BB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198686" y="5478512"/>
            <a:ext cx="47331" cy="4580"/>
          </a:xfrm>
          <a:custGeom>
            <a:avLst/>
            <a:gdLst/>
            <a:ahLst/>
            <a:cxnLst/>
            <a:rect l="l" t="t" r="r" b="b"/>
            <a:pathLst>
              <a:path w="47243" h="4572">
                <a:moveTo>
                  <a:pt x="47243" y="4572"/>
                </a:moveTo>
                <a:lnTo>
                  <a:pt x="0" y="0"/>
                </a:lnTo>
              </a:path>
            </a:pathLst>
          </a:custGeom>
          <a:ln w="12954">
            <a:solidFill>
              <a:srgbClr val="6FBA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149828" y="5475458"/>
            <a:ext cx="48858" cy="3054"/>
          </a:xfrm>
          <a:custGeom>
            <a:avLst/>
            <a:gdLst/>
            <a:ahLst/>
            <a:cxnLst/>
            <a:rect l="l" t="t" r="r" b="b"/>
            <a:pathLst>
              <a:path w="48768" h="3048">
                <a:moveTo>
                  <a:pt x="48768" y="3048"/>
                </a:moveTo>
                <a:lnTo>
                  <a:pt x="0" y="0"/>
                </a:lnTo>
              </a:path>
            </a:pathLst>
          </a:custGeom>
          <a:ln w="12954">
            <a:solidFill>
              <a:srgbClr val="6FB9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100969" y="5473168"/>
            <a:ext cx="48858" cy="2289"/>
          </a:xfrm>
          <a:custGeom>
            <a:avLst/>
            <a:gdLst/>
            <a:ahLst/>
            <a:cxnLst/>
            <a:rect l="l" t="t" r="r" b="b"/>
            <a:pathLst>
              <a:path w="48768" h="2285">
                <a:moveTo>
                  <a:pt x="48768" y="2285"/>
                </a:moveTo>
                <a:lnTo>
                  <a:pt x="0" y="0"/>
                </a:lnTo>
              </a:path>
            </a:pathLst>
          </a:custGeom>
          <a:ln w="12954">
            <a:solidFill>
              <a:srgbClr val="6EB8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050584" y="5471641"/>
            <a:ext cx="50385" cy="1527"/>
          </a:xfrm>
          <a:custGeom>
            <a:avLst/>
            <a:gdLst/>
            <a:ahLst/>
            <a:cxnLst/>
            <a:rect l="l" t="t" r="r" b="b"/>
            <a:pathLst>
              <a:path w="50292" h="1524">
                <a:moveTo>
                  <a:pt x="50292" y="1524"/>
                </a:moveTo>
                <a:lnTo>
                  <a:pt x="0" y="0"/>
                </a:lnTo>
              </a:path>
            </a:pathLst>
          </a:custGeom>
          <a:ln w="12954">
            <a:solidFill>
              <a:srgbClr val="6DB8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000199" y="5470877"/>
            <a:ext cx="50384" cy="763"/>
          </a:xfrm>
          <a:custGeom>
            <a:avLst/>
            <a:gdLst/>
            <a:ahLst/>
            <a:cxnLst/>
            <a:rect l="l" t="t" r="r" b="b"/>
            <a:pathLst>
              <a:path w="50291" h="762">
                <a:moveTo>
                  <a:pt x="50291" y="762"/>
                </a:moveTo>
                <a:lnTo>
                  <a:pt x="0" y="0"/>
                </a:lnTo>
              </a:path>
            </a:pathLst>
          </a:custGeom>
          <a:ln w="12954">
            <a:solidFill>
              <a:srgbClr val="6DB7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7248" y="3717315"/>
            <a:ext cx="1383306" cy="71760"/>
          </a:xfrm>
          <a:custGeom>
            <a:avLst/>
            <a:gdLst/>
            <a:ahLst/>
            <a:cxnLst/>
            <a:rect l="l" t="t" r="r" b="b"/>
            <a:pathLst>
              <a:path w="1380744" h="71627">
                <a:moveTo>
                  <a:pt x="1308366" y="71627"/>
                </a:moveTo>
                <a:lnTo>
                  <a:pt x="1380744" y="0"/>
                </a:lnTo>
                <a:lnTo>
                  <a:pt x="71640" y="0"/>
                </a:lnTo>
                <a:lnTo>
                  <a:pt x="0" y="71627"/>
                </a:lnTo>
                <a:lnTo>
                  <a:pt x="1308366" y="71627"/>
                </a:lnTo>
                <a:close/>
              </a:path>
            </a:pathLst>
          </a:custGeom>
          <a:solidFill>
            <a:srgbClr val="9797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8042" y="3717315"/>
            <a:ext cx="72511" cy="71760"/>
          </a:xfrm>
          <a:custGeom>
            <a:avLst/>
            <a:gdLst/>
            <a:ahLst/>
            <a:cxnLst/>
            <a:rect l="l" t="t" r="r" b="b"/>
            <a:pathLst>
              <a:path w="72377" h="71627">
                <a:moveTo>
                  <a:pt x="0" y="71627"/>
                </a:moveTo>
                <a:lnTo>
                  <a:pt x="72377" y="0"/>
                </a:lnTo>
              </a:path>
            </a:pathLst>
          </a:custGeom>
          <a:ln w="761">
            <a:solidFill>
              <a:srgbClr val="979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28041" y="4082227"/>
            <a:ext cx="593172" cy="644321"/>
          </a:xfrm>
          <a:custGeom>
            <a:avLst/>
            <a:gdLst/>
            <a:ahLst/>
            <a:cxnLst/>
            <a:rect l="l" t="t" r="r" b="b"/>
            <a:pathLst>
              <a:path w="592074" h="643128">
                <a:moveTo>
                  <a:pt x="0" y="643128"/>
                </a:moveTo>
                <a:lnTo>
                  <a:pt x="72377" y="571500"/>
                </a:lnTo>
                <a:lnTo>
                  <a:pt x="592074" y="0"/>
                </a:lnTo>
                <a:lnTo>
                  <a:pt x="520433" y="71628"/>
                </a:lnTo>
                <a:lnTo>
                  <a:pt x="0" y="643128"/>
                </a:lnTo>
                <a:close/>
              </a:path>
            </a:pathLst>
          </a:custGeom>
          <a:solidFill>
            <a:srgbClr val="CECE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8042" y="4654787"/>
            <a:ext cx="72511" cy="71761"/>
          </a:xfrm>
          <a:custGeom>
            <a:avLst/>
            <a:gdLst/>
            <a:ahLst/>
            <a:cxnLst/>
            <a:rect l="l" t="t" r="r" b="b"/>
            <a:pathLst>
              <a:path w="72377" h="71628">
                <a:moveTo>
                  <a:pt x="0" y="71628"/>
                </a:moveTo>
                <a:lnTo>
                  <a:pt x="72377" y="0"/>
                </a:lnTo>
              </a:path>
            </a:pathLst>
          </a:custGeom>
          <a:ln w="762">
            <a:solidFill>
              <a:srgbClr val="CECE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28041" y="3509666"/>
            <a:ext cx="593172" cy="644321"/>
          </a:xfrm>
          <a:custGeom>
            <a:avLst/>
            <a:gdLst/>
            <a:ahLst/>
            <a:cxnLst/>
            <a:rect l="l" t="t" r="r" b="b"/>
            <a:pathLst>
              <a:path w="592074" h="643128">
                <a:moveTo>
                  <a:pt x="520433" y="643128"/>
                </a:moveTo>
                <a:lnTo>
                  <a:pt x="592074" y="571500"/>
                </a:lnTo>
                <a:lnTo>
                  <a:pt x="72377" y="0"/>
                </a:lnTo>
                <a:lnTo>
                  <a:pt x="0" y="71628"/>
                </a:lnTo>
                <a:lnTo>
                  <a:pt x="520433" y="643128"/>
                </a:lnTo>
                <a:close/>
              </a:path>
            </a:pathLst>
          </a:custGeom>
          <a:solidFill>
            <a:srgbClr val="CECE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9441" y="4082227"/>
            <a:ext cx="71773" cy="71761"/>
          </a:xfrm>
          <a:custGeom>
            <a:avLst/>
            <a:gdLst/>
            <a:ahLst/>
            <a:cxnLst/>
            <a:rect l="l" t="t" r="r" b="b"/>
            <a:pathLst>
              <a:path w="71640" h="71628">
                <a:moveTo>
                  <a:pt x="0" y="71628"/>
                </a:moveTo>
                <a:lnTo>
                  <a:pt x="71640" y="0"/>
                </a:lnTo>
              </a:path>
            </a:pathLst>
          </a:custGeom>
          <a:ln w="762">
            <a:solidFill>
              <a:srgbClr val="CECE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7248" y="3581427"/>
            <a:ext cx="1832193" cy="1145121"/>
          </a:xfrm>
          <a:custGeom>
            <a:avLst/>
            <a:gdLst/>
            <a:ahLst/>
            <a:cxnLst/>
            <a:rect l="l" t="t" r="r" b="b"/>
            <a:pathLst>
              <a:path w="1828800" h="1143000">
                <a:moveTo>
                  <a:pt x="1828800" y="571500"/>
                </a:moveTo>
                <a:lnTo>
                  <a:pt x="1308366" y="0"/>
                </a:lnTo>
                <a:lnTo>
                  <a:pt x="1308366" y="207263"/>
                </a:lnTo>
                <a:lnTo>
                  <a:pt x="0" y="207263"/>
                </a:lnTo>
                <a:lnTo>
                  <a:pt x="0" y="935736"/>
                </a:lnTo>
                <a:lnTo>
                  <a:pt x="1308366" y="935736"/>
                </a:lnTo>
                <a:lnTo>
                  <a:pt x="1308366" y="1143000"/>
                </a:lnTo>
                <a:lnTo>
                  <a:pt x="1828800" y="571500"/>
                </a:lnTo>
                <a:close/>
              </a:path>
            </a:pathLst>
          </a:custGeom>
          <a:solidFill>
            <a:srgbClr val="C4C4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28041" y="3581428"/>
            <a:ext cx="0" cy="207648"/>
          </a:xfrm>
          <a:custGeom>
            <a:avLst/>
            <a:gdLst/>
            <a:ahLst/>
            <a:cxnLst/>
            <a:rect l="l" t="t" r="r" b="b"/>
            <a:pathLst>
              <a:path h="207263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12954">
            <a:solidFill>
              <a:srgbClr val="D5D5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7248" y="3789076"/>
            <a:ext cx="1310793" cy="0"/>
          </a:xfrm>
          <a:custGeom>
            <a:avLst/>
            <a:gdLst/>
            <a:ahLst/>
            <a:cxnLst/>
            <a:rect l="l" t="t" r="r" b="b"/>
            <a:pathLst>
              <a:path w="1308366">
                <a:moveTo>
                  <a:pt x="1308366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B7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7248" y="3789076"/>
            <a:ext cx="0" cy="729824"/>
          </a:xfrm>
          <a:custGeom>
            <a:avLst/>
            <a:gdLst/>
            <a:ahLst/>
            <a:cxnLst/>
            <a:rect l="l" t="t" r="r" b="b"/>
            <a:pathLst>
              <a:path h="728472">
                <a:moveTo>
                  <a:pt x="0" y="0"/>
                </a:moveTo>
                <a:lnTo>
                  <a:pt x="0" y="728472"/>
                </a:lnTo>
              </a:path>
            </a:pathLst>
          </a:custGeom>
          <a:ln w="12954">
            <a:solidFill>
              <a:srgbClr val="D5D5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7248" y="4518900"/>
            <a:ext cx="1310793" cy="0"/>
          </a:xfrm>
          <a:custGeom>
            <a:avLst/>
            <a:gdLst/>
            <a:ahLst/>
            <a:cxnLst/>
            <a:rect l="l" t="t" r="r" b="b"/>
            <a:pathLst>
              <a:path w="1308366">
                <a:moveTo>
                  <a:pt x="0" y="0"/>
                </a:moveTo>
                <a:lnTo>
                  <a:pt x="1308366" y="0"/>
                </a:lnTo>
              </a:path>
            </a:pathLst>
          </a:custGeom>
          <a:ln w="12954">
            <a:solidFill>
              <a:srgbClr val="B7B7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8041" y="4518901"/>
            <a:ext cx="0" cy="207648"/>
          </a:xfrm>
          <a:custGeom>
            <a:avLst/>
            <a:gdLst/>
            <a:ahLst/>
            <a:cxnLst/>
            <a:rect l="l" t="t" r="r" b="b"/>
            <a:pathLst>
              <a:path h="207263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12954">
            <a:solidFill>
              <a:srgbClr val="D5D5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28042" y="4153988"/>
            <a:ext cx="521399" cy="572560"/>
          </a:xfrm>
          <a:custGeom>
            <a:avLst/>
            <a:gdLst/>
            <a:ahLst/>
            <a:cxnLst/>
            <a:rect l="l" t="t" r="r" b="b"/>
            <a:pathLst>
              <a:path w="520433" h="571500">
                <a:moveTo>
                  <a:pt x="0" y="571500"/>
                </a:moveTo>
                <a:lnTo>
                  <a:pt x="520433" y="0"/>
                </a:lnTo>
              </a:path>
            </a:pathLst>
          </a:custGeom>
          <a:ln w="12954">
            <a:solidFill>
              <a:srgbClr val="DDD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28042" y="3581427"/>
            <a:ext cx="521399" cy="572560"/>
          </a:xfrm>
          <a:custGeom>
            <a:avLst/>
            <a:gdLst/>
            <a:ahLst/>
            <a:cxnLst/>
            <a:rect l="l" t="t" r="r" b="b"/>
            <a:pathLst>
              <a:path w="520433" h="571500">
                <a:moveTo>
                  <a:pt x="520433" y="571500"/>
                </a:moveTo>
                <a:lnTo>
                  <a:pt x="0" y="0"/>
                </a:lnTo>
              </a:path>
            </a:pathLst>
          </a:custGeom>
          <a:ln w="12954">
            <a:solidFill>
              <a:srgbClr val="DDD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15898" y="3586008"/>
            <a:ext cx="96954" cy="72524"/>
          </a:xfrm>
          <a:custGeom>
            <a:avLst/>
            <a:gdLst/>
            <a:ahLst/>
            <a:cxnLst/>
            <a:rect l="l" t="t" r="r" b="b"/>
            <a:pathLst>
              <a:path w="96774" h="72390">
                <a:moveTo>
                  <a:pt x="25145" y="71628"/>
                </a:moveTo>
                <a:lnTo>
                  <a:pt x="96774" y="0"/>
                </a:lnTo>
                <a:lnTo>
                  <a:pt x="71627" y="0"/>
                </a:lnTo>
                <a:lnTo>
                  <a:pt x="0" y="72390"/>
                </a:lnTo>
                <a:lnTo>
                  <a:pt x="25145" y="71628"/>
                </a:lnTo>
                <a:close/>
              </a:path>
            </a:pathLst>
          </a:custGeom>
          <a:solidFill>
            <a:srgbClr val="7997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41091" y="3586008"/>
            <a:ext cx="71761" cy="71761"/>
          </a:xfrm>
          <a:custGeom>
            <a:avLst/>
            <a:gdLst/>
            <a:ahLst/>
            <a:cxnLst/>
            <a:rect l="l" t="t" r="r" b="b"/>
            <a:pathLst>
              <a:path w="71628" h="71628">
                <a:moveTo>
                  <a:pt x="0" y="71628"/>
                </a:moveTo>
                <a:lnTo>
                  <a:pt x="71628" y="0"/>
                </a:lnTo>
              </a:path>
            </a:pathLst>
          </a:custGeom>
          <a:ln w="762">
            <a:solidFill>
              <a:srgbClr val="79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32682" y="3586008"/>
            <a:ext cx="80170" cy="71761"/>
          </a:xfrm>
          <a:custGeom>
            <a:avLst/>
            <a:gdLst/>
            <a:ahLst/>
            <a:cxnLst/>
            <a:rect l="l" t="t" r="r" b="b"/>
            <a:pathLst>
              <a:path w="80022" h="71628">
                <a:moveTo>
                  <a:pt x="8394" y="71628"/>
                </a:moveTo>
                <a:lnTo>
                  <a:pt x="80022" y="0"/>
                </a:lnTo>
                <a:lnTo>
                  <a:pt x="71627" y="0"/>
                </a:lnTo>
                <a:lnTo>
                  <a:pt x="0" y="71628"/>
                </a:lnTo>
                <a:lnTo>
                  <a:pt x="8394" y="71628"/>
                </a:lnTo>
                <a:close/>
              </a:path>
            </a:pathLst>
          </a:custGeom>
          <a:solidFill>
            <a:srgbClr val="7997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24297" y="3586008"/>
            <a:ext cx="80145" cy="71761"/>
          </a:xfrm>
          <a:custGeom>
            <a:avLst/>
            <a:gdLst/>
            <a:ahLst/>
            <a:cxnLst/>
            <a:rect l="l" t="t" r="r" b="b"/>
            <a:pathLst>
              <a:path w="79997" h="71628">
                <a:moveTo>
                  <a:pt x="8369" y="71628"/>
                </a:moveTo>
                <a:lnTo>
                  <a:pt x="79997" y="0"/>
                </a:lnTo>
                <a:lnTo>
                  <a:pt x="71627" y="0"/>
                </a:lnTo>
                <a:lnTo>
                  <a:pt x="0" y="71628"/>
                </a:lnTo>
                <a:lnTo>
                  <a:pt x="8369" y="71628"/>
                </a:lnTo>
                <a:close/>
              </a:path>
            </a:pathLst>
          </a:custGeom>
          <a:solidFill>
            <a:srgbClr val="7998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15899" y="3586008"/>
            <a:ext cx="80157" cy="72524"/>
          </a:xfrm>
          <a:custGeom>
            <a:avLst/>
            <a:gdLst/>
            <a:ahLst/>
            <a:cxnLst/>
            <a:rect l="l" t="t" r="r" b="b"/>
            <a:pathLst>
              <a:path w="80009" h="72390">
                <a:moveTo>
                  <a:pt x="8381" y="71628"/>
                </a:moveTo>
                <a:lnTo>
                  <a:pt x="80009" y="0"/>
                </a:lnTo>
                <a:lnTo>
                  <a:pt x="71627" y="0"/>
                </a:lnTo>
                <a:lnTo>
                  <a:pt x="0" y="72390"/>
                </a:lnTo>
                <a:lnTo>
                  <a:pt x="8381" y="71628"/>
                </a:lnTo>
                <a:close/>
              </a:path>
            </a:pathLst>
          </a:custGeom>
          <a:solidFill>
            <a:srgbClr val="7A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90706" y="3586008"/>
            <a:ext cx="96954" cy="74051"/>
          </a:xfrm>
          <a:custGeom>
            <a:avLst/>
            <a:gdLst/>
            <a:ahLst/>
            <a:cxnLst/>
            <a:rect l="l" t="t" r="r" b="b"/>
            <a:pathLst>
              <a:path w="96774" h="73914">
                <a:moveTo>
                  <a:pt x="25146" y="72390"/>
                </a:moveTo>
                <a:lnTo>
                  <a:pt x="96774" y="0"/>
                </a:lnTo>
                <a:lnTo>
                  <a:pt x="71627" y="2286"/>
                </a:lnTo>
                <a:lnTo>
                  <a:pt x="0" y="73914"/>
                </a:lnTo>
                <a:lnTo>
                  <a:pt x="25146" y="72390"/>
                </a:lnTo>
                <a:close/>
              </a:path>
            </a:pathLst>
          </a:custGeom>
          <a:solidFill>
            <a:srgbClr val="7B9B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15899" y="3586008"/>
            <a:ext cx="71760" cy="72524"/>
          </a:xfrm>
          <a:custGeom>
            <a:avLst/>
            <a:gdLst/>
            <a:ahLst/>
            <a:cxnLst/>
            <a:rect l="l" t="t" r="r" b="b"/>
            <a:pathLst>
              <a:path w="71627" h="72390">
                <a:moveTo>
                  <a:pt x="0" y="72390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09016" y="3586008"/>
            <a:ext cx="78644" cy="72524"/>
          </a:xfrm>
          <a:custGeom>
            <a:avLst/>
            <a:gdLst/>
            <a:ahLst/>
            <a:cxnLst/>
            <a:rect l="l" t="t" r="r" b="b"/>
            <a:pathLst>
              <a:path w="78498" h="72390">
                <a:moveTo>
                  <a:pt x="6870" y="72390"/>
                </a:moveTo>
                <a:lnTo>
                  <a:pt x="78498" y="0"/>
                </a:lnTo>
                <a:lnTo>
                  <a:pt x="72402" y="762"/>
                </a:lnTo>
                <a:lnTo>
                  <a:pt x="0" y="72390"/>
                </a:lnTo>
                <a:lnTo>
                  <a:pt x="6870" y="72390"/>
                </a:lnTo>
                <a:close/>
              </a:path>
            </a:pathLst>
          </a:custGeom>
          <a:solidFill>
            <a:srgbClr val="7B9B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2920" y="3586771"/>
            <a:ext cx="78632" cy="72524"/>
          </a:xfrm>
          <a:custGeom>
            <a:avLst/>
            <a:gdLst/>
            <a:ahLst/>
            <a:cxnLst/>
            <a:rect l="l" t="t" r="r" b="b"/>
            <a:pathLst>
              <a:path w="78486" h="72390">
                <a:moveTo>
                  <a:pt x="6083" y="71628"/>
                </a:moveTo>
                <a:lnTo>
                  <a:pt x="78486" y="0"/>
                </a:lnTo>
                <a:lnTo>
                  <a:pt x="72377" y="762"/>
                </a:lnTo>
                <a:lnTo>
                  <a:pt x="0" y="72390"/>
                </a:lnTo>
                <a:lnTo>
                  <a:pt x="6083" y="71628"/>
                </a:lnTo>
                <a:close/>
              </a:path>
            </a:pathLst>
          </a:custGeom>
          <a:solidFill>
            <a:srgbClr val="7B9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96814" y="3587535"/>
            <a:ext cx="78619" cy="72524"/>
          </a:xfrm>
          <a:custGeom>
            <a:avLst/>
            <a:gdLst/>
            <a:ahLst/>
            <a:cxnLst/>
            <a:rect l="l" t="t" r="r" b="b"/>
            <a:pathLst>
              <a:path w="78473" h="72390">
                <a:moveTo>
                  <a:pt x="6095" y="71628"/>
                </a:moveTo>
                <a:lnTo>
                  <a:pt x="78473" y="0"/>
                </a:lnTo>
                <a:lnTo>
                  <a:pt x="71627" y="0"/>
                </a:lnTo>
                <a:lnTo>
                  <a:pt x="0" y="72390"/>
                </a:lnTo>
                <a:lnTo>
                  <a:pt x="6095" y="71628"/>
                </a:lnTo>
                <a:close/>
              </a:path>
            </a:pathLst>
          </a:custGeom>
          <a:solidFill>
            <a:srgbClr val="7C9D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90706" y="3587535"/>
            <a:ext cx="77868" cy="72524"/>
          </a:xfrm>
          <a:custGeom>
            <a:avLst/>
            <a:gdLst/>
            <a:ahLst/>
            <a:cxnLst/>
            <a:rect l="l" t="t" r="r" b="b"/>
            <a:pathLst>
              <a:path w="77724" h="72390">
                <a:moveTo>
                  <a:pt x="6096" y="72390"/>
                </a:moveTo>
                <a:lnTo>
                  <a:pt x="77724" y="0"/>
                </a:lnTo>
                <a:lnTo>
                  <a:pt x="71627" y="762"/>
                </a:lnTo>
                <a:lnTo>
                  <a:pt x="0" y="72390"/>
                </a:lnTo>
                <a:lnTo>
                  <a:pt x="6096" y="72390"/>
                </a:lnTo>
                <a:close/>
              </a:path>
            </a:pathLst>
          </a:custGeom>
          <a:solidFill>
            <a:srgbClr val="7D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66277" y="3588298"/>
            <a:ext cx="96190" cy="74814"/>
          </a:xfrm>
          <a:custGeom>
            <a:avLst/>
            <a:gdLst/>
            <a:ahLst/>
            <a:cxnLst/>
            <a:rect l="l" t="t" r="r" b="b"/>
            <a:pathLst>
              <a:path w="96012" h="74675">
                <a:moveTo>
                  <a:pt x="24384" y="71628"/>
                </a:moveTo>
                <a:lnTo>
                  <a:pt x="96012" y="0"/>
                </a:lnTo>
                <a:lnTo>
                  <a:pt x="71627" y="3048"/>
                </a:lnTo>
                <a:lnTo>
                  <a:pt x="0" y="74675"/>
                </a:lnTo>
                <a:lnTo>
                  <a:pt x="24384" y="71628"/>
                </a:lnTo>
                <a:close/>
              </a:path>
            </a:pathLst>
          </a:custGeom>
          <a:solidFill>
            <a:srgbClr val="7E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90706" y="3588298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E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82309" y="3588298"/>
            <a:ext cx="80158" cy="72524"/>
          </a:xfrm>
          <a:custGeom>
            <a:avLst/>
            <a:gdLst/>
            <a:ahLst/>
            <a:cxnLst/>
            <a:rect l="l" t="t" r="r" b="b"/>
            <a:pathLst>
              <a:path w="80010" h="72390">
                <a:moveTo>
                  <a:pt x="8382" y="71628"/>
                </a:moveTo>
                <a:lnTo>
                  <a:pt x="80010" y="0"/>
                </a:lnTo>
                <a:lnTo>
                  <a:pt x="71628" y="762"/>
                </a:lnTo>
                <a:lnTo>
                  <a:pt x="0" y="72390"/>
                </a:lnTo>
                <a:lnTo>
                  <a:pt x="8382" y="71628"/>
                </a:lnTo>
                <a:close/>
              </a:path>
            </a:pathLst>
          </a:custGeom>
          <a:solidFill>
            <a:srgbClr val="7E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73899" y="3589062"/>
            <a:ext cx="80170" cy="73287"/>
          </a:xfrm>
          <a:custGeom>
            <a:avLst/>
            <a:gdLst/>
            <a:ahLst/>
            <a:cxnLst/>
            <a:rect l="l" t="t" r="r" b="b"/>
            <a:pathLst>
              <a:path w="80022" h="73151">
                <a:moveTo>
                  <a:pt x="8394" y="71628"/>
                </a:moveTo>
                <a:lnTo>
                  <a:pt x="80022" y="0"/>
                </a:lnTo>
                <a:lnTo>
                  <a:pt x="72390" y="762"/>
                </a:lnTo>
                <a:lnTo>
                  <a:pt x="0" y="73151"/>
                </a:lnTo>
                <a:lnTo>
                  <a:pt x="8394" y="71628"/>
                </a:lnTo>
                <a:close/>
              </a:path>
            </a:pathLst>
          </a:custGeom>
          <a:solidFill>
            <a:srgbClr val="7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66277" y="3589825"/>
            <a:ext cx="80145" cy="73287"/>
          </a:xfrm>
          <a:custGeom>
            <a:avLst/>
            <a:gdLst/>
            <a:ahLst/>
            <a:cxnLst/>
            <a:rect l="l" t="t" r="r" b="b"/>
            <a:pathLst>
              <a:path w="79997" h="73151">
                <a:moveTo>
                  <a:pt x="7607" y="72389"/>
                </a:moveTo>
                <a:lnTo>
                  <a:pt x="79997" y="0"/>
                </a:lnTo>
                <a:lnTo>
                  <a:pt x="71627" y="1524"/>
                </a:lnTo>
                <a:lnTo>
                  <a:pt x="0" y="73151"/>
                </a:lnTo>
                <a:lnTo>
                  <a:pt x="7607" y="72389"/>
                </a:lnTo>
                <a:close/>
              </a:path>
            </a:pathLst>
          </a:custGeom>
          <a:solidFill>
            <a:srgbClr val="80A0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41836" y="3591352"/>
            <a:ext cx="96202" cy="75577"/>
          </a:xfrm>
          <a:custGeom>
            <a:avLst/>
            <a:gdLst/>
            <a:ahLst/>
            <a:cxnLst/>
            <a:rect l="l" t="t" r="r" b="b"/>
            <a:pathLst>
              <a:path w="96024" h="75437">
                <a:moveTo>
                  <a:pt x="24396" y="71627"/>
                </a:moveTo>
                <a:lnTo>
                  <a:pt x="96024" y="0"/>
                </a:lnTo>
                <a:lnTo>
                  <a:pt x="71627" y="3810"/>
                </a:lnTo>
                <a:lnTo>
                  <a:pt x="0" y="75437"/>
                </a:lnTo>
                <a:lnTo>
                  <a:pt x="24396" y="71627"/>
                </a:lnTo>
                <a:close/>
              </a:path>
            </a:pathLst>
          </a:custGeom>
          <a:solidFill>
            <a:srgbClr val="82A1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66277" y="3591352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2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60170" y="3591352"/>
            <a:ext cx="77867" cy="72523"/>
          </a:xfrm>
          <a:custGeom>
            <a:avLst/>
            <a:gdLst/>
            <a:ahLst/>
            <a:cxnLst/>
            <a:rect l="l" t="t" r="r" b="b"/>
            <a:pathLst>
              <a:path w="77723" h="72389">
                <a:moveTo>
                  <a:pt x="6095" y="71627"/>
                </a:moveTo>
                <a:lnTo>
                  <a:pt x="77723" y="0"/>
                </a:lnTo>
                <a:lnTo>
                  <a:pt x="71627" y="762"/>
                </a:lnTo>
                <a:lnTo>
                  <a:pt x="0" y="72389"/>
                </a:lnTo>
                <a:lnTo>
                  <a:pt x="6095" y="71627"/>
                </a:lnTo>
                <a:close/>
              </a:path>
            </a:pathLst>
          </a:custGeom>
          <a:solidFill>
            <a:srgbClr val="82A1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54062" y="3592115"/>
            <a:ext cx="77868" cy="73287"/>
          </a:xfrm>
          <a:custGeom>
            <a:avLst/>
            <a:gdLst/>
            <a:ahLst/>
            <a:cxnLst/>
            <a:rect l="l" t="t" r="r" b="b"/>
            <a:pathLst>
              <a:path w="77724" h="73151">
                <a:moveTo>
                  <a:pt x="6096" y="71627"/>
                </a:moveTo>
                <a:lnTo>
                  <a:pt x="77724" y="0"/>
                </a:lnTo>
                <a:lnTo>
                  <a:pt x="71627" y="762"/>
                </a:lnTo>
                <a:lnTo>
                  <a:pt x="0" y="73151"/>
                </a:lnTo>
                <a:lnTo>
                  <a:pt x="6096" y="71627"/>
                </a:lnTo>
                <a:close/>
              </a:path>
            </a:pathLst>
          </a:custGeom>
          <a:solidFill>
            <a:srgbClr val="8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47955" y="3592879"/>
            <a:ext cx="77868" cy="73287"/>
          </a:xfrm>
          <a:custGeom>
            <a:avLst/>
            <a:gdLst/>
            <a:ahLst/>
            <a:cxnLst/>
            <a:rect l="l" t="t" r="r" b="b"/>
            <a:pathLst>
              <a:path w="77724" h="73151">
                <a:moveTo>
                  <a:pt x="6096" y="72389"/>
                </a:moveTo>
                <a:lnTo>
                  <a:pt x="77724" y="0"/>
                </a:lnTo>
                <a:lnTo>
                  <a:pt x="71627" y="1524"/>
                </a:lnTo>
                <a:lnTo>
                  <a:pt x="0" y="73151"/>
                </a:lnTo>
                <a:lnTo>
                  <a:pt x="6096" y="72389"/>
                </a:lnTo>
                <a:close/>
              </a:path>
            </a:pathLst>
          </a:custGeom>
          <a:solidFill>
            <a:srgbClr val="83A3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1836" y="3594406"/>
            <a:ext cx="77880" cy="72523"/>
          </a:xfrm>
          <a:custGeom>
            <a:avLst/>
            <a:gdLst/>
            <a:ahLst/>
            <a:cxnLst/>
            <a:rect l="l" t="t" r="r" b="b"/>
            <a:pathLst>
              <a:path w="77736" h="72389">
                <a:moveTo>
                  <a:pt x="6108" y="71627"/>
                </a:moveTo>
                <a:lnTo>
                  <a:pt x="77736" y="0"/>
                </a:lnTo>
                <a:lnTo>
                  <a:pt x="71627" y="762"/>
                </a:lnTo>
                <a:lnTo>
                  <a:pt x="0" y="72389"/>
                </a:lnTo>
                <a:lnTo>
                  <a:pt x="6108" y="71627"/>
                </a:lnTo>
                <a:close/>
              </a:path>
            </a:pathLst>
          </a:custGeom>
          <a:solidFill>
            <a:srgbClr val="83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8169" y="3595169"/>
            <a:ext cx="95427" cy="77105"/>
          </a:xfrm>
          <a:custGeom>
            <a:avLst/>
            <a:gdLst/>
            <a:ahLst/>
            <a:cxnLst/>
            <a:rect l="l" t="t" r="r" b="b"/>
            <a:pathLst>
              <a:path w="95250" h="76962">
                <a:moveTo>
                  <a:pt x="23622" y="71627"/>
                </a:moveTo>
                <a:lnTo>
                  <a:pt x="95250" y="0"/>
                </a:lnTo>
                <a:lnTo>
                  <a:pt x="71627" y="5334"/>
                </a:lnTo>
                <a:lnTo>
                  <a:pt x="0" y="76962"/>
                </a:lnTo>
                <a:lnTo>
                  <a:pt x="23622" y="71627"/>
                </a:lnTo>
                <a:close/>
              </a:path>
            </a:pathLst>
          </a:custGeom>
          <a:solidFill>
            <a:srgbClr val="84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41836" y="3595169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4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34201" y="3595169"/>
            <a:ext cx="79395" cy="74050"/>
          </a:xfrm>
          <a:custGeom>
            <a:avLst/>
            <a:gdLst/>
            <a:ahLst/>
            <a:cxnLst/>
            <a:rect l="l" t="t" r="r" b="b"/>
            <a:pathLst>
              <a:path w="79248" h="73913">
                <a:moveTo>
                  <a:pt x="7620" y="71627"/>
                </a:moveTo>
                <a:lnTo>
                  <a:pt x="79248" y="0"/>
                </a:lnTo>
                <a:lnTo>
                  <a:pt x="71640" y="1524"/>
                </a:lnTo>
                <a:lnTo>
                  <a:pt x="0" y="73913"/>
                </a:lnTo>
                <a:lnTo>
                  <a:pt x="7620" y="71627"/>
                </a:lnTo>
                <a:close/>
              </a:path>
            </a:pathLst>
          </a:custGeom>
          <a:solidFill>
            <a:srgbClr val="84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25816" y="3596696"/>
            <a:ext cx="80157" cy="74050"/>
          </a:xfrm>
          <a:custGeom>
            <a:avLst/>
            <a:gdLst/>
            <a:ahLst/>
            <a:cxnLst/>
            <a:rect l="l" t="t" r="r" b="b"/>
            <a:pathLst>
              <a:path w="80009" h="73913">
                <a:moveTo>
                  <a:pt x="8369" y="72389"/>
                </a:moveTo>
                <a:lnTo>
                  <a:pt x="80009" y="0"/>
                </a:lnTo>
                <a:lnTo>
                  <a:pt x="71615" y="2286"/>
                </a:lnTo>
                <a:lnTo>
                  <a:pt x="0" y="73913"/>
                </a:lnTo>
                <a:lnTo>
                  <a:pt x="8369" y="72389"/>
                </a:lnTo>
                <a:close/>
              </a:path>
            </a:pathLst>
          </a:custGeom>
          <a:solidFill>
            <a:srgbClr val="85A7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18170" y="3598986"/>
            <a:ext cx="79395" cy="73287"/>
          </a:xfrm>
          <a:custGeom>
            <a:avLst/>
            <a:gdLst/>
            <a:ahLst/>
            <a:cxnLst/>
            <a:rect l="l" t="t" r="r" b="b"/>
            <a:pathLst>
              <a:path w="79248" h="73151">
                <a:moveTo>
                  <a:pt x="7632" y="71627"/>
                </a:moveTo>
                <a:lnTo>
                  <a:pt x="79248" y="0"/>
                </a:lnTo>
                <a:lnTo>
                  <a:pt x="71627" y="1524"/>
                </a:lnTo>
                <a:lnTo>
                  <a:pt x="0" y="73151"/>
                </a:lnTo>
                <a:lnTo>
                  <a:pt x="7632" y="71627"/>
                </a:lnTo>
                <a:close/>
              </a:path>
            </a:pathLst>
          </a:custGeom>
          <a:solidFill>
            <a:srgbClr val="85A8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94504" y="3600513"/>
            <a:ext cx="95427" cy="77868"/>
          </a:xfrm>
          <a:custGeom>
            <a:avLst/>
            <a:gdLst/>
            <a:ahLst/>
            <a:cxnLst/>
            <a:rect l="l" t="t" r="r" b="b"/>
            <a:pathLst>
              <a:path w="95250" h="77724">
                <a:moveTo>
                  <a:pt x="23622" y="71627"/>
                </a:moveTo>
                <a:lnTo>
                  <a:pt x="95250" y="0"/>
                </a:lnTo>
                <a:lnTo>
                  <a:pt x="72402" y="6095"/>
                </a:lnTo>
                <a:lnTo>
                  <a:pt x="0" y="77724"/>
                </a:lnTo>
                <a:lnTo>
                  <a:pt x="23622" y="71627"/>
                </a:lnTo>
                <a:close/>
              </a:path>
            </a:pathLst>
          </a:custGeom>
          <a:solidFill>
            <a:srgbClr val="86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18170" y="360051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6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10548" y="3600513"/>
            <a:ext cx="79382" cy="74050"/>
          </a:xfrm>
          <a:custGeom>
            <a:avLst/>
            <a:gdLst/>
            <a:ahLst/>
            <a:cxnLst/>
            <a:rect l="l" t="t" r="r" b="b"/>
            <a:pathLst>
              <a:path w="79235" h="73913">
                <a:moveTo>
                  <a:pt x="7607" y="71627"/>
                </a:moveTo>
                <a:lnTo>
                  <a:pt x="79235" y="0"/>
                </a:lnTo>
                <a:lnTo>
                  <a:pt x="71627" y="2286"/>
                </a:lnTo>
                <a:lnTo>
                  <a:pt x="0" y="73913"/>
                </a:lnTo>
                <a:lnTo>
                  <a:pt x="7607" y="71627"/>
                </a:lnTo>
                <a:close/>
              </a:path>
            </a:pathLst>
          </a:custGeom>
          <a:solidFill>
            <a:srgbClr val="86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02138" y="3602803"/>
            <a:ext cx="80170" cy="74050"/>
          </a:xfrm>
          <a:custGeom>
            <a:avLst/>
            <a:gdLst/>
            <a:ahLst/>
            <a:cxnLst/>
            <a:rect l="l" t="t" r="r" b="b"/>
            <a:pathLst>
              <a:path w="80022" h="73913">
                <a:moveTo>
                  <a:pt x="8394" y="71627"/>
                </a:moveTo>
                <a:lnTo>
                  <a:pt x="80022" y="0"/>
                </a:lnTo>
                <a:lnTo>
                  <a:pt x="72402" y="1523"/>
                </a:lnTo>
                <a:lnTo>
                  <a:pt x="0" y="73913"/>
                </a:lnTo>
                <a:lnTo>
                  <a:pt x="8394" y="71627"/>
                </a:lnTo>
                <a:close/>
              </a:path>
            </a:pathLst>
          </a:custGeom>
          <a:solidFill>
            <a:srgbClr val="87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94504" y="3604330"/>
            <a:ext cx="80170" cy="74051"/>
          </a:xfrm>
          <a:custGeom>
            <a:avLst/>
            <a:gdLst/>
            <a:ahLst/>
            <a:cxnLst/>
            <a:rect l="l" t="t" r="r" b="b"/>
            <a:pathLst>
              <a:path w="80022" h="73914">
                <a:moveTo>
                  <a:pt x="7620" y="72390"/>
                </a:moveTo>
                <a:lnTo>
                  <a:pt x="80022" y="0"/>
                </a:lnTo>
                <a:lnTo>
                  <a:pt x="72402" y="2286"/>
                </a:lnTo>
                <a:lnTo>
                  <a:pt x="0" y="73914"/>
                </a:lnTo>
                <a:lnTo>
                  <a:pt x="7620" y="72390"/>
                </a:lnTo>
                <a:close/>
              </a:path>
            </a:pathLst>
          </a:custGeom>
          <a:solidFill>
            <a:srgbClr val="88A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71613" y="3606620"/>
            <a:ext cx="95427" cy="79395"/>
          </a:xfrm>
          <a:custGeom>
            <a:avLst/>
            <a:gdLst/>
            <a:ahLst/>
            <a:cxnLst/>
            <a:rect l="l" t="t" r="r" b="b"/>
            <a:pathLst>
              <a:path w="95250" h="79248">
                <a:moveTo>
                  <a:pt x="22847" y="71628"/>
                </a:moveTo>
                <a:lnTo>
                  <a:pt x="95250" y="0"/>
                </a:lnTo>
                <a:lnTo>
                  <a:pt x="72389" y="7620"/>
                </a:lnTo>
                <a:lnTo>
                  <a:pt x="0" y="79248"/>
                </a:lnTo>
                <a:lnTo>
                  <a:pt x="22847" y="71628"/>
                </a:lnTo>
                <a:close/>
              </a:path>
            </a:pathLst>
          </a:custGeom>
          <a:solidFill>
            <a:srgbClr val="89AC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94504" y="3606620"/>
            <a:ext cx="72536" cy="71761"/>
          </a:xfrm>
          <a:custGeom>
            <a:avLst/>
            <a:gdLst/>
            <a:ahLst/>
            <a:cxnLst/>
            <a:rect l="l" t="t" r="r" b="b"/>
            <a:pathLst>
              <a:path w="72402" h="71628">
                <a:moveTo>
                  <a:pt x="0" y="71628"/>
                </a:moveTo>
                <a:lnTo>
                  <a:pt x="72402" y="0"/>
                </a:lnTo>
              </a:path>
            </a:pathLst>
          </a:custGeom>
          <a:ln w="761">
            <a:solidFill>
              <a:srgbClr val="89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89172" y="3606620"/>
            <a:ext cx="77868" cy="74050"/>
          </a:xfrm>
          <a:custGeom>
            <a:avLst/>
            <a:gdLst/>
            <a:ahLst/>
            <a:cxnLst/>
            <a:rect l="l" t="t" r="r" b="b"/>
            <a:pathLst>
              <a:path w="77724" h="73913">
                <a:moveTo>
                  <a:pt x="5321" y="71628"/>
                </a:moveTo>
                <a:lnTo>
                  <a:pt x="77724" y="0"/>
                </a:lnTo>
                <a:lnTo>
                  <a:pt x="71615" y="1524"/>
                </a:lnTo>
                <a:lnTo>
                  <a:pt x="0" y="73913"/>
                </a:lnTo>
                <a:lnTo>
                  <a:pt x="5321" y="71628"/>
                </a:lnTo>
                <a:close/>
              </a:path>
            </a:pathLst>
          </a:custGeom>
          <a:solidFill>
            <a:srgbClr val="89AC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83053" y="3608147"/>
            <a:ext cx="77868" cy="74050"/>
          </a:xfrm>
          <a:custGeom>
            <a:avLst/>
            <a:gdLst/>
            <a:ahLst/>
            <a:cxnLst/>
            <a:rect l="l" t="t" r="r" b="b"/>
            <a:pathLst>
              <a:path w="77724" h="73913">
                <a:moveTo>
                  <a:pt x="6108" y="72389"/>
                </a:moveTo>
                <a:lnTo>
                  <a:pt x="77724" y="0"/>
                </a:lnTo>
                <a:lnTo>
                  <a:pt x="72402" y="2286"/>
                </a:lnTo>
                <a:lnTo>
                  <a:pt x="0" y="73913"/>
                </a:lnTo>
                <a:lnTo>
                  <a:pt x="6108" y="72389"/>
                </a:lnTo>
                <a:close/>
              </a:path>
            </a:pathLst>
          </a:custGeom>
          <a:solidFill>
            <a:srgbClr val="89AC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77721" y="3610437"/>
            <a:ext cx="77868" cy="73287"/>
          </a:xfrm>
          <a:custGeom>
            <a:avLst/>
            <a:gdLst/>
            <a:ahLst/>
            <a:cxnLst/>
            <a:rect l="l" t="t" r="r" b="b"/>
            <a:pathLst>
              <a:path w="77724" h="73151">
                <a:moveTo>
                  <a:pt x="5321" y="71627"/>
                </a:moveTo>
                <a:lnTo>
                  <a:pt x="77724" y="0"/>
                </a:lnTo>
                <a:lnTo>
                  <a:pt x="71627" y="1524"/>
                </a:lnTo>
                <a:lnTo>
                  <a:pt x="0" y="73151"/>
                </a:lnTo>
                <a:lnTo>
                  <a:pt x="5321" y="71627"/>
                </a:lnTo>
                <a:close/>
              </a:path>
            </a:pathLst>
          </a:custGeom>
          <a:solidFill>
            <a:srgbClr val="8AAD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71613" y="3611964"/>
            <a:ext cx="77868" cy="74050"/>
          </a:xfrm>
          <a:custGeom>
            <a:avLst/>
            <a:gdLst/>
            <a:ahLst/>
            <a:cxnLst/>
            <a:rect l="l" t="t" r="r" b="b"/>
            <a:pathLst>
              <a:path w="77724" h="73913">
                <a:moveTo>
                  <a:pt x="6096" y="71627"/>
                </a:moveTo>
                <a:lnTo>
                  <a:pt x="77724" y="0"/>
                </a:lnTo>
                <a:lnTo>
                  <a:pt x="72389" y="2286"/>
                </a:lnTo>
                <a:lnTo>
                  <a:pt x="0" y="73913"/>
                </a:lnTo>
                <a:lnTo>
                  <a:pt x="6096" y="71627"/>
                </a:lnTo>
                <a:close/>
              </a:path>
            </a:pathLst>
          </a:custGeom>
          <a:solidFill>
            <a:srgbClr val="8A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49475" y="3614254"/>
            <a:ext cx="94662" cy="80158"/>
          </a:xfrm>
          <a:custGeom>
            <a:avLst/>
            <a:gdLst/>
            <a:ahLst/>
            <a:cxnLst/>
            <a:rect l="l" t="t" r="r" b="b"/>
            <a:pathLst>
              <a:path w="94487" h="80010">
                <a:moveTo>
                  <a:pt x="22098" y="71627"/>
                </a:moveTo>
                <a:lnTo>
                  <a:pt x="94487" y="0"/>
                </a:lnTo>
                <a:lnTo>
                  <a:pt x="71615" y="7620"/>
                </a:lnTo>
                <a:lnTo>
                  <a:pt x="0" y="80010"/>
                </a:lnTo>
                <a:lnTo>
                  <a:pt x="22098" y="71627"/>
                </a:lnTo>
                <a:close/>
              </a:path>
            </a:pathLst>
          </a:custGeom>
          <a:solidFill>
            <a:srgbClr val="8BAF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71614" y="3614255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8B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64743" y="3614254"/>
            <a:ext cx="79394" cy="74814"/>
          </a:xfrm>
          <a:custGeom>
            <a:avLst/>
            <a:gdLst/>
            <a:ahLst/>
            <a:cxnLst/>
            <a:rect l="l" t="t" r="r" b="b"/>
            <a:pathLst>
              <a:path w="79247" h="74675">
                <a:moveTo>
                  <a:pt x="6857" y="71627"/>
                </a:moveTo>
                <a:lnTo>
                  <a:pt x="79247" y="0"/>
                </a:lnTo>
                <a:lnTo>
                  <a:pt x="71627" y="2286"/>
                </a:lnTo>
                <a:lnTo>
                  <a:pt x="0" y="74675"/>
                </a:lnTo>
                <a:lnTo>
                  <a:pt x="6857" y="71627"/>
                </a:lnTo>
                <a:close/>
              </a:path>
            </a:pathLst>
          </a:custGeom>
          <a:solidFill>
            <a:srgbClr val="8BAF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57109" y="3616545"/>
            <a:ext cx="79395" cy="74814"/>
          </a:xfrm>
          <a:custGeom>
            <a:avLst/>
            <a:gdLst/>
            <a:ahLst/>
            <a:cxnLst/>
            <a:rect l="l" t="t" r="r" b="b"/>
            <a:pathLst>
              <a:path w="79248" h="74675">
                <a:moveTo>
                  <a:pt x="7620" y="72389"/>
                </a:moveTo>
                <a:lnTo>
                  <a:pt x="79248" y="0"/>
                </a:lnTo>
                <a:lnTo>
                  <a:pt x="71627" y="3048"/>
                </a:lnTo>
                <a:lnTo>
                  <a:pt x="0" y="74675"/>
                </a:lnTo>
                <a:lnTo>
                  <a:pt x="7620" y="72389"/>
                </a:lnTo>
                <a:close/>
              </a:path>
            </a:pathLst>
          </a:custGeom>
          <a:solidFill>
            <a:srgbClr val="8C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49474" y="3619598"/>
            <a:ext cx="79395" cy="74814"/>
          </a:xfrm>
          <a:custGeom>
            <a:avLst/>
            <a:gdLst/>
            <a:ahLst/>
            <a:cxnLst/>
            <a:rect l="l" t="t" r="r" b="b"/>
            <a:pathLst>
              <a:path w="79248" h="74675">
                <a:moveTo>
                  <a:pt x="7620" y="71627"/>
                </a:moveTo>
                <a:lnTo>
                  <a:pt x="79248" y="0"/>
                </a:lnTo>
                <a:lnTo>
                  <a:pt x="71615" y="2286"/>
                </a:lnTo>
                <a:lnTo>
                  <a:pt x="0" y="74675"/>
                </a:lnTo>
                <a:lnTo>
                  <a:pt x="7620" y="71627"/>
                </a:lnTo>
                <a:close/>
              </a:path>
            </a:pathLst>
          </a:custGeom>
          <a:solidFill>
            <a:srgbClr val="8D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28100" y="3621889"/>
            <a:ext cx="93123" cy="81684"/>
          </a:xfrm>
          <a:custGeom>
            <a:avLst/>
            <a:gdLst/>
            <a:ahLst/>
            <a:cxnLst/>
            <a:rect l="l" t="t" r="r" b="b"/>
            <a:pathLst>
              <a:path w="92951" h="81533">
                <a:moveTo>
                  <a:pt x="21336" y="72389"/>
                </a:moveTo>
                <a:lnTo>
                  <a:pt x="92951" y="0"/>
                </a:lnTo>
                <a:lnTo>
                  <a:pt x="71628" y="9905"/>
                </a:lnTo>
                <a:lnTo>
                  <a:pt x="0" y="81533"/>
                </a:lnTo>
                <a:lnTo>
                  <a:pt x="21336" y="72389"/>
                </a:lnTo>
                <a:close/>
              </a:path>
            </a:pathLst>
          </a:custGeom>
          <a:solidFill>
            <a:srgbClr val="8FB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49475" y="3621889"/>
            <a:ext cx="71748" cy="72523"/>
          </a:xfrm>
          <a:custGeom>
            <a:avLst/>
            <a:gdLst/>
            <a:ahLst/>
            <a:cxnLst/>
            <a:rect l="l" t="t" r="r" b="b"/>
            <a:pathLst>
              <a:path w="71615" h="72389">
                <a:moveTo>
                  <a:pt x="0" y="72389"/>
                </a:moveTo>
                <a:lnTo>
                  <a:pt x="71615" y="0"/>
                </a:lnTo>
              </a:path>
            </a:pathLst>
          </a:custGeom>
          <a:ln w="762">
            <a:solidFill>
              <a:srgbClr val="8FB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42604" y="3621889"/>
            <a:ext cx="78619" cy="75577"/>
          </a:xfrm>
          <a:custGeom>
            <a:avLst/>
            <a:gdLst/>
            <a:ahLst/>
            <a:cxnLst/>
            <a:rect l="l" t="t" r="r" b="b"/>
            <a:pathLst>
              <a:path w="78473" h="75437">
                <a:moveTo>
                  <a:pt x="6857" y="72389"/>
                </a:moveTo>
                <a:lnTo>
                  <a:pt x="78473" y="0"/>
                </a:lnTo>
                <a:lnTo>
                  <a:pt x="71627" y="3809"/>
                </a:lnTo>
                <a:lnTo>
                  <a:pt x="0" y="75437"/>
                </a:lnTo>
                <a:lnTo>
                  <a:pt x="6857" y="72389"/>
                </a:lnTo>
                <a:close/>
              </a:path>
            </a:pathLst>
          </a:custGeom>
          <a:solidFill>
            <a:srgbClr val="8FB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34970" y="3625706"/>
            <a:ext cx="79395" cy="74814"/>
          </a:xfrm>
          <a:custGeom>
            <a:avLst/>
            <a:gdLst/>
            <a:ahLst/>
            <a:cxnLst/>
            <a:rect l="l" t="t" r="r" b="b"/>
            <a:pathLst>
              <a:path w="79248" h="74675">
                <a:moveTo>
                  <a:pt x="7620" y="71628"/>
                </a:moveTo>
                <a:lnTo>
                  <a:pt x="79248" y="0"/>
                </a:lnTo>
                <a:lnTo>
                  <a:pt x="71627" y="3048"/>
                </a:lnTo>
                <a:lnTo>
                  <a:pt x="0" y="74675"/>
                </a:lnTo>
                <a:lnTo>
                  <a:pt x="7620" y="71628"/>
                </a:lnTo>
                <a:close/>
              </a:path>
            </a:pathLst>
          </a:custGeom>
          <a:solidFill>
            <a:srgbClr val="8F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28099" y="3628759"/>
            <a:ext cx="78632" cy="74814"/>
          </a:xfrm>
          <a:custGeom>
            <a:avLst/>
            <a:gdLst/>
            <a:ahLst/>
            <a:cxnLst/>
            <a:rect l="l" t="t" r="r" b="b"/>
            <a:pathLst>
              <a:path w="78486" h="74675">
                <a:moveTo>
                  <a:pt x="6858" y="71627"/>
                </a:moveTo>
                <a:lnTo>
                  <a:pt x="78486" y="0"/>
                </a:lnTo>
                <a:lnTo>
                  <a:pt x="71628" y="3048"/>
                </a:lnTo>
                <a:lnTo>
                  <a:pt x="0" y="74675"/>
                </a:lnTo>
                <a:lnTo>
                  <a:pt x="6858" y="71627"/>
                </a:lnTo>
                <a:close/>
              </a:path>
            </a:pathLst>
          </a:custGeom>
          <a:solidFill>
            <a:srgbClr val="90B5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06723" y="3631813"/>
            <a:ext cx="93136" cy="81685"/>
          </a:xfrm>
          <a:custGeom>
            <a:avLst/>
            <a:gdLst/>
            <a:ahLst/>
            <a:cxnLst/>
            <a:rect l="l" t="t" r="r" b="b"/>
            <a:pathLst>
              <a:path w="92964" h="81534">
                <a:moveTo>
                  <a:pt x="21335" y="71627"/>
                </a:moveTo>
                <a:lnTo>
                  <a:pt x="92964" y="0"/>
                </a:lnTo>
                <a:lnTo>
                  <a:pt x="71615" y="9906"/>
                </a:lnTo>
                <a:lnTo>
                  <a:pt x="0" y="81534"/>
                </a:lnTo>
                <a:lnTo>
                  <a:pt x="21335" y="71627"/>
                </a:lnTo>
                <a:close/>
              </a:path>
            </a:pathLst>
          </a:custGeom>
          <a:solidFill>
            <a:srgbClr val="91B6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828099" y="3631813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91B6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20452" y="3631813"/>
            <a:ext cx="79407" cy="74814"/>
          </a:xfrm>
          <a:custGeom>
            <a:avLst/>
            <a:gdLst/>
            <a:ahLst/>
            <a:cxnLst/>
            <a:rect l="l" t="t" r="r" b="b"/>
            <a:pathLst>
              <a:path w="79260" h="74675">
                <a:moveTo>
                  <a:pt x="7632" y="71627"/>
                </a:moveTo>
                <a:lnTo>
                  <a:pt x="79260" y="0"/>
                </a:lnTo>
                <a:lnTo>
                  <a:pt x="72390" y="3048"/>
                </a:lnTo>
                <a:lnTo>
                  <a:pt x="0" y="74675"/>
                </a:lnTo>
                <a:lnTo>
                  <a:pt x="7632" y="71627"/>
                </a:lnTo>
                <a:close/>
              </a:path>
            </a:pathLst>
          </a:custGeom>
          <a:solidFill>
            <a:srgbClr val="91B6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13594" y="3634867"/>
            <a:ext cx="79382" cy="75577"/>
          </a:xfrm>
          <a:custGeom>
            <a:avLst/>
            <a:gdLst/>
            <a:ahLst/>
            <a:cxnLst/>
            <a:rect l="l" t="t" r="r" b="b"/>
            <a:pathLst>
              <a:path w="79235" h="75437">
                <a:moveTo>
                  <a:pt x="6845" y="71627"/>
                </a:moveTo>
                <a:lnTo>
                  <a:pt x="79235" y="0"/>
                </a:lnTo>
                <a:lnTo>
                  <a:pt x="71627" y="3810"/>
                </a:lnTo>
                <a:lnTo>
                  <a:pt x="0" y="75437"/>
                </a:lnTo>
                <a:lnTo>
                  <a:pt x="6845" y="71627"/>
                </a:lnTo>
                <a:close/>
              </a:path>
            </a:pathLst>
          </a:custGeom>
          <a:solidFill>
            <a:srgbClr val="92B7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06724" y="3638684"/>
            <a:ext cx="78631" cy="74814"/>
          </a:xfrm>
          <a:custGeom>
            <a:avLst/>
            <a:gdLst/>
            <a:ahLst/>
            <a:cxnLst/>
            <a:rect l="l" t="t" r="r" b="b"/>
            <a:pathLst>
              <a:path w="78485" h="74675">
                <a:moveTo>
                  <a:pt x="6857" y="71627"/>
                </a:moveTo>
                <a:lnTo>
                  <a:pt x="78485" y="0"/>
                </a:lnTo>
                <a:lnTo>
                  <a:pt x="71615" y="3048"/>
                </a:lnTo>
                <a:lnTo>
                  <a:pt x="0" y="74675"/>
                </a:lnTo>
                <a:lnTo>
                  <a:pt x="6857" y="71627"/>
                </a:lnTo>
                <a:close/>
              </a:path>
            </a:pathLst>
          </a:custGeom>
          <a:solidFill>
            <a:srgbClr val="92B8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86100" y="3641738"/>
            <a:ext cx="92372" cy="83211"/>
          </a:xfrm>
          <a:custGeom>
            <a:avLst/>
            <a:gdLst/>
            <a:ahLst/>
            <a:cxnLst/>
            <a:rect l="l" t="t" r="r" b="b"/>
            <a:pathLst>
              <a:path w="92201" h="83057">
                <a:moveTo>
                  <a:pt x="20586" y="71627"/>
                </a:moveTo>
                <a:lnTo>
                  <a:pt x="92201" y="0"/>
                </a:lnTo>
                <a:lnTo>
                  <a:pt x="71627" y="11429"/>
                </a:lnTo>
                <a:lnTo>
                  <a:pt x="0" y="83057"/>
                </a:lnTo>
                <a:lnTo>
                  <a:pt x="20586" y="71627"/>
                </a:lnTo>
                <a:close/>
              </a:path>
            </a:pathLst>
          </a:custGeom>
          <a:solidFill>
            <a:srgbClr val="93B8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06724" y="3641737"/>
            <a:ext cx="71748" cy="71760"/>
          </a:xfrm>
          <a:custGeom>
            <a:avLst/>
            <a:gdLst/>
            <a:ahLst/>
            <a:cxnLst/>
            <a:rect l="l" t="t" r="r" b="b"/>
            <a:pathLst>
              <a:path w="71615" h="71627">
                <a:moveTo>
                  <a:pt x="0" y="71627"/>
                </a:moveTo>
                <a:lnTo>
                  <a:pt x="71615" y="0"/>
                </a:lnTo>
              </a:path>
            </a:pathLst>
          </a:custGeom>
          <a:ln w="762">
            <a:solidFill>
              <a:srgbClr val="93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99841" y="3641737"/>
            <a:ext cx="78631" cy="75577"/>
          </a:xfrm>
          <a:custGeom>
            <a:avLst/>
            <a:gdLst/>
            <a:ahLst/>
            <a:cxnLst/>
            <a:rect l="l" t="t" r="r" b="b"/>
            <a:pathLst>
              <a:path w="78485" h="75437">
                <a:moveTo>
                  <a:pt x="6870" y="71627"/>
                </a:moveTo>
                <a:lnTo>
                  <a:pt x="78485" y="0"/>
                </a:lnTo>
                <a:lnTo>
                  <a:pt x="71640" y="3809"/>
                </a:lnTo>
                <a:lnTo>
                  <a:pt x="0" y="75437"/>
                </a:lnTo>
                <a:lnTo>
                  <a:pt x="6870" y="71627"/>
                </a:lnTo>
                <a:close/>
              </a:path>
            </a:pathLst>
          </a:custGeom>
          <a:solidFill>
            <a:srgbClr val="93B8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92982" y="3645555"/>
            <a:ext cx="78632" cy="75577"/>
          </a:xfrm>
          <a:custGeom>
            <a:avLst/>
            <a:gdLst/>
            <a:ahLst/>
            <a:cxnLst/>
            <a:rect l="l" t="t" r="r" b="b"/>
            <a:pathLst>
              <a:path w="78486" h="75437">
                <a:moveTo>
                  <a:pt x="6845" y="71628"/>
                </a:moveTo>
                <a:lnTo>
                  <a:pt x="78486" y="0"/>
                </a:lnTo>
                <a:lnTo>
                  <a:pt x="71628" y="3810"/>
                </a:lnTo>
                <a:lnTo>
                  <a:pt x="0" y="75437"/>
                </a:lnTo>
                <a:lnTo>
                  <a:pt x="6845" y="71628"/>
                </a:lnTo>
                <a:close/>
              </a:path>
            </a:pathLst>
          </a:custGeom>
          <a:solidFill>
            <a:srgbClr val="93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86099" y="3649372"/>
            <a:ext cx="78644" cy="75577"/>
          </a:xfrm>
          <a:custGeom>
            <a:avLst/>
            <a:gdLst/>
            <a:ahLst/>
            <a:cxnLst/>
            <a:rect l="l" t="t" r="r" b="b"/>
            <a:pathLst>
              <a:path w="78498" h="75437">
                <a:moveTo>
                  <a:pt x="6870" y="71627"/>
                </a:moveTo>
                <a:lnTo>
                  <a:pt x="78498" y="0"/>
                </a:lnTo>
                <a:lnTo>
                  <a:pt x="71627" y="3810"/>
                </a:lnTo>
                <a:lnTo>
                  <a:pt x="0" y="75437"/>
                </a:lnTo>
                <a:lnTo>
                  <a:pt x="6870" y="71627"/>
                </a:lnTo>
                <a:close/>
              </a:path>
            </a:pathLst>
          </a:custGeom>
          <a:solidFill>
            <a:srgbClr val="94BA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66263" y="3653188"/>
            <a:ext cx="91597" cy="83976"/>
          </a:xfrm>
          <a:custGeom>
            <a:avLst/>
            <a:gdLst/>
            <a:ahLst/>
            <a:cxnLst/>
            <a:rect l="l" t="t" r="r" b="b"/>
            <a:pathLst>
              <a:path w="91427" h="83820">
                <a:moveTo>
                  <a:pt x="19799" y="71627"/>
                </a:moveTo>
                <a:lnTo>
                  <a:pt x="91427" y="0"/>
                </a:lnTo>
                <a:lnTo>
                  <a:pt x="71627" y="12191"/>
                </a:lnTo>
                <a:lnTo>
                  <a:pt x="0" y="83820"/>
                </a:lnTo>
                <a:lnTo>
                  <a:pt x="19799" y="71627"/>
                </a:lnTo>
                <a:close/>
              </a:path>
            </a:pathLst>
          </a:custGeom>
          <a:solidFill>
            <a:srgbClr val="95B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86099" y="3653189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5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79229" y="3653189"/>
            <a:ext cx="78631" cy="75577"/>
          </a:xfrm>
          <a:custGeom>
            <a:avLst/>
            <a:gdLst/>
            <a:ahLst/>
            <a:cxnLst/>
            <a:rect l="l" t="t" r="r" b="b"/>
            <a:pathLst>
              <a:path w="78485" h="75437">
                <a:moveTo>
                  <a:pt x="6857" y="71627"/>
                </a:moveTo>
                <a:lnTo>
                  <a:pt x="78485" y="0"/>
                </a:lnTo>
                <a:lnTo>
                  <a:pt x="71640" y="3810"/>
                </a:lnTo>
                <a:lnTo>
                  <a:pt x="0" y="75437"/>
                </a:lnTo>
                <a:lnTo>
                  <a:pt x="6857" y="71627"/>
                </a:lnTo>
                <a:close/>
              </a:path>
            </a:pathLst>
          </a:custGeom>
          <a:solidFill>
            <a:srgbClr val="95B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72369" y="3657005"/>
            <a:ext cx="78632" cy="76341"/>
          </a:xfrm>
          <a:custGeom>
            <a:avLst/>
            <a:gdLst/>
            <a:ahLst/>
            <a:cxnLst/>
            <a:rect l="l" t="t" r="r" b="b"/>
            <a:pathLst>
              <a:path w="78486" h="76200">
                <a:moveTo>
                  <a:pt x="6845" y="71627"/>
                </a:moveTo>
                <a:lnTo>
                  <a:pt x="78486" y="0"/>
                </a:lnTo>
                <a:lnTo>
                  <a:pt x="72377" y="3810"/>
                </a:lnTo>
                <a:lnTo>
                  <a:pt x="0" y="76200"/>
                </a:lnTo>
                <a:lnTo>
                  <a:pt x="6845" y="71627"/>
                </a:lnTo>
                <a:close/>
              </a:path>
            </a:pathLst>
          </a:custGeom>
          <a:solidFill>
            <a:srgbClr val="96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66263" y="3660822"/>
            <a:ext cx="78619" cy="76341"/>
          </a:xfrm>
          <a:custGeom>
            <a:avLst/>
            <a:gdLst/>
            <a:ahLst/>
            <a:cxnLst/>
            <a:rect l="l" t="t" r="r" b="b"/>
            <a:pathLst>
              <a:path w="78473" h="76200">
                <a:moveTo>
                  <a:pt x="6095" y="72389"/>
                </a:moveTo>
                <a:lnTo>
                  <a:pt x="78473" y="0"/>
                </a:lnTo>
                <a:lnTo>
                  <a:pt x="71627" y="4571"/>
                </a:lnTo>
                <a:lnTo>
                  <a:pt x="0" y="76200"/>
                </a:lnTo>
                <a:lnTo>
                  <a:pt x="6095" y="72389"/>
                </a:lnTo>
                <a:close/>
              </a:path>
            </a:pathLst>
          </a:custGeom>
          <a:solidFill>
            <a:srgbClr val="97BD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47178" y="3665403"/>
            <a:ext cx="90845" cy="84739"/>
          </a:xfrm>
          <a:custGeom>
            <a:avLst/>
            <a:gdLst/>
            <a:ahLst/>
            <a:cxnLst/>
            <a:rect l="l" t="t" r="r" b="b"/>
            <a:pathLst>
              <a:path w="90677" h="84582">
                <a:moveTo>
                  <a:pt x="19050" y="71628"/>
                </a:moveTo>
                <a:lnTo>
                  <a:pt x="90677" y="0"/>
                </a:lnTo>
                <a:lnTo>
                  <a:pt x="71615" y="12954"/>
                </a:lnTo>
                <a:lnTo>
                  <a:pt x="0" y="84582"/>
                </a:lnTo>
                <a:lnTo>
                  <a:pt x="19050" y="71628"/>
                </a:lnTo>
                <a:close/>
              </a:path>
            </a:pathLst>
          </a:custGeom>
          <a:solidFill>
            <a:srgbClr val="99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66263" y="3665403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9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59379" y="3665403"/>
            <a:ext cx="78644" cy="76341"/>
          </a:xfrm>
          <a:custGeom>
            <a:avLst/>
            <a:gdLst/>
            <a:ahLst/>
            <a:cxnLst/>
            <a:rect l="l" t="t" r="r" b="b"/>
            <a:pathLst>
              <a:path w="78498" h="76200">
                <a:moveTo>
                  <a:pt x="6870" y="71628"/>
                </a:moveTo>
                <a:lnTo>
                  <a:pt x="78498" y="0"/>
                </a:lnTo>
                <a:lnTo>
                  <a:pt x="72402" y="3810"/>
                </a:lnTo>
                <a:lnTo>
                  <a:pt x="0" y="76200"/>
                </a:lnTo>
                <a:lnTo>
                  <a:pt x="6870" y="71628"/>
                </a:lnTo>
                <a:close/>
              </a:path>
            </a:pathLst>
          </a:custGeom>
          <a:solidFill>
            <a:srgbClr val="99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53284" y="3669220"/>
            <a:ext cx="78632" cy="76341"/>
          </a:xfrm>
          <a:custGeom>
            <a:avLst/>
            <a:gdLst/>
            <a:ahLst/>
            <a:cxnLst/>
            <a:rect l="l" t="t" r="r" b="b"/>
            <a:pathLst>
              <a:path w="78486" h="76200">
                <a:moveTo>
                  <a:pt x="6083" y="72389"/>
                </a:moveTo>
                <a:lnTo>
                  <a:pt x="78486" y="0"/>
                </a:lnTo>
                <a:lnTo>
                  <a:pt x="71628" y="4572"/>
                </a:lnTo>
                <a:lnTo>
                  <a:pt x="0" y="76200"/>
                </a:lnTo>
                <a:lnTo>
                  <a:pt x="6083" y="72389"/>
                </a:lnTo>
                <a:close/>
              </a:path>
            </a:pathLst>
          </a:custGeom>
          <a:solidFill>
            <a:srgbClr val="98C0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47177" y="3673801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5" y="71627"/>
                </a:moveTo>
                <a:lnTo>
                  <a:pt x="77724" y="0"/>
                </a:lnTo>
                <a:lnTo>
                  <a:pt x="71615" y="4572"/>
                </a:lnTo>
                <a:lnTo>
                  <a:pt x="0" y="76200"/>
                </a:lnTo>
                <a:lnTo>
                  <a:pt x="6095" y="71627"/>
                </a:lnTo>
                <a:close/>
              </a:path>
            </a:pathLst>
          </a:custGeom>
          <a:solidFill>
            <a:srgbClr val="9A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28092" y="3678381"/>
            <a:ext cx="90833" cy="85501"/>
          </a:xfrm>
          <a:custGeom>
            <a:avLst/>
            <a:gdLst/>
            <a:ahLst/>
            <a:cxnLst/>
            <a:rect l="l" t="t" r="r" b="b"/>
            <a:pathLst>
              <a:path w="90665" h="85343">
                <a:moveTo>
                  <a:pt x="19050" y="71627"/>
                </a:moveTo>
                <a:lnTo>
                  <a:pt x="90665" y="0"/>
                </a:lnTo>
                <a:lnTo>
                  <a:pt x="72377" y="13715"/>
                </a:lnTo>
                <a:lnTo>
                  <a:pt x="0" y="85343"/>
                </a:lnTo>
                <a:lnTo>
                  <a:pt x="19050" y="71627"/>
                </a:lnTo>
                <a:close/>
              </a:path>
            </a:pathLst>
          </a:custGeom>
          <a:solidFill>
            <a:srgbClr val="9BC2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47177" y="3678381"/>
            <a:ext cx="71748" cy="71760"/>
          </a:xfrm>
          <a:custGeom>
            <a:avLst/>
            <a:gdLst/>
            <a:ahLst/>
            <a:cxnLst/>
            <a:rect l="l" t="t" r="r" b="b"/>
            <a:pathLst>
              <a:path w="71615" h="71627">
                <a:moveTo>
                  <a:pt x="0" y="71627"/>
                </a:moveTo>
                <a:lnTo>
                  <a:pt x="71615" y="0"/>
                </a:lnTo>
              </a:path>
            </a:pathLst>
          </a:custGeom>
          <a:ln w="762">
            <a:solidFill>
              <a:srgbClr val="9BC2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40294" y="3678381"/>
            <a:ext cx="78632" cy="76341"/>
          </a:xfrm>
          <a:custGeom>
            <a:avLst/>
            <a:gdLst/>
            <a:ahLst/>
            <a:cxnLst/>
            <a:rect l="l" t="t" r="r" b="b"/>
            <a:pathLst>
              <a:path w="78486" h="76200">
                <a:moveTo>
                  <a:pt x="6870" y="71627"/>
                </a:moveTo>
                <a:lnTo>
                  <a:pt x="78486" y="0"/>
                </a:lnTo>
                <a:lnTo>
                  <a:pt x="72402" y="4571"/>
                </a:lnTo>
                <a:lnTo>
                  <a:pt x="0" y="76200"/>
                </a:lnTo>
                <a:lnTo>
                  <a:pt x="6870" y="71627"/>
                </a:lnTo>
                <a:close/>
              </a:path>
            </a:pathLst>
          </a:custGeom>
          <a:solidFill>
            <a:srgbClr val="9BC2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34199" y="3682961"/>
            <a:ext cx="78632" cy="76341"/>
          </a:xfrm>
          <a:custGeom>
            <a:avLst/>
            <a:gdLst/>
            <a:ahLst/>
            <a:cxnLst/>
            <a:rect l="l" t="t" r="r" b="b"/>
            <a:pathLst>
              <a:path w="78486" h="76200">
                <a:moveTo>
                  <a:pt x="6083" y="71628"/>
                </a:moveTo>
                <a:lnTo>
                  <a:pt x="78486" y="0"/>
                </a:lnTo>
                <a:lnTo>
                  <a:pt x="72390" y="4572"/>
                </a:lnTo>
                <a:lnTo>
                  <a:pt x="0" y="76200"/>
                </a:lnTo>
                <a:lnTo>
                  <a:pt x="6083" y="71628"/>
                </a:lnTo>
                <a:close/>
              </a:path>
            </a:pathLst>
          </a:custGeom>
          <a:solidFill>
            <a:srgbClr val="9B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28092" y="3687542"/>
            <a:ext cx="78631" cy="76341"/>
          </a:xfrm>
          <a:custGeom>
            <a:avLst/>
            <a:gdLst/>
            <a:ahLst/>
            <a:cxnLst/>
            <a:rect l="l" t="t" r="r" b="b"/>
            <a:pathLst>
              <a:path w="78485" h="76200">
                <a:moveTo>
                  <a:pt x="6095" y="71627"/>
                </a:moveTo>
                <a:lnTo>
                  <a:pt x="78485" y="0"/>
                </a:lnTo>
                <a:lnTo>
                  <a:pt x="72377" y="4572"/>
                </a:lnTo>
                <a:lnTo>
                  <a:pt x="0" y="76200"/>
                </a:lnTo>
                <a:lnTo>
                  <a:pt x="6095" y="71627"/>
                </a:lnTo>
                <a:close/>
              </a:path>
            </a:pathLst>
          </a:custGeom>
          <a:solidFill>
            <a:srgbClr val="9CC4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10533" y="3692123"/>
            <a:ext cx="90070" cy="86265"/>
          </a:xfrm>
          <a:custGeom>
            <a:avLst/>
            <a:gdLst/>
            <a:ahLst/>
            <a:cxnLst/>
            <a:rect l="l" t="t" r="r" b="b"/>
            <a:pathLst>
              <a:path w="89903" h="86105">
                <a:moveTo>
                  <a:pt x="17525" y="71627"/>
                </a:moveTo>
                <a:lnTo>
                  <a:pt x="89903" y="0"/>
                </a:lnTo>
                <a:lnTo>
                  <a:pt x="71615" y="14477"/>
                </a:lnTo>
                <a:lnTo>
                  <a:pt x="0" y="86105"/>
                </a:lnTo>
                <a:lnTo>
                  <a:pt x="17525" y="71627"/>
                </a:lnTo>
                <a:close/>
              </a:path>
            </a:pathLst>
          </a:custGeom>
          <a:solidFill>
            <a:srgbClr val="9DC5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28092" y="3692123"/>
            <a:ext cx="72511" cy="71760"/>
          </a:xfrm>
          <a:custGeom>
            <a:avLst/>
            <a:gdLst/>
            <a:ahLst/>
            <a:cxnLst/>
            <a:rect l="l" t="t" r="r" b="b"/>
            <a:pathLst>
              <a:path w="72377" h="71627">
                <a:moveTo>
                  <a:pt x="0" y="71627"/>
                </a:moveTo>
                <a:lnTo>
                  <a:pt x="72377" y="0"/>
                </a:lnTo>
              </a:path>
            </a:pathLst>
          </a:custGeom>
          <a:ln w="762">
            <a:solidFill>
              <a:srgbClr val="9D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19694" y="3692122"/>
            <a:ext cx="80909" cy="78632"/>
          </a:xfrm>
          <a:custGeom>
            <a:avLst/>
            <a:gdLst/>
            <a:ahLst/>
            <a:cxnLst/>
            <a:rect l="l" t="t" r="r" b="b"/>
            <a:pathLst>
              <a:path w="80759" h="78486">
                <a:moveTo>
                  <a:pt x="8382" y="71627"/>
                </a:moveTo>
                <a:lnTo>
                  <a:pt x="80759" y="0"/>
                </a:lnTo>
                <a:lnTo>
                  <a:pt x="71627" y="6858"/>
                </a:lnTo>
                <a:lnTo>
                  <a:pt x="0" y="78486"/>
                </a:lnTo>
                <a:lnTo>
                  <a:pt x="8382" y="71627"/>
                </a:lnTo>
                <a:close/>
              </a:path>
            </a:pathLst>
          </a:custGeom>
          <a:solidFill>
            <a:srgbClr val="9DC5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10534" y="3698994"/>
            <a:ext cx="80921" cy="79394"/>
          </a:xfrm>
          <a:custGeom>
            <a:avLst/>
            <a:gdLst/>
            <a:ahLst/>
            <a:cxnLst/>
            <a:rect l="l" t="t" r="r" b="b"/>
            <a:pathLst>
              <a:path w="80771" h="79247">
                <a:moveTo>
                  <a:pt x="9143" y="71627"/>
                </a:moveTo>
                <a:lnTo>
                  <a:pt x="80771" y="0"/>
                </a:lnTo>
                <a:lnTo>
                  <a:pt x="71615" y="7619"/>
                </a:lnTo>
                <a:lnTo>
                  <a:pt x="0" y="79247"/>
                </a:lnTo>
                <a:lnTo>
                  <a:pt x="9143" y="71627"/>
                </a:lnTo>
                <a:close/>
              </a:path>
            </a:pathLst>
          </a:custGeom>
          <a:solidFill>
            <a:srgbClr val="9EC5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93738" y="3706627"/>
            <a:ext cx="88543" cy="87029"/>
          </a:xfrm>
          <a:custGeom>
            <a:avLst/>
            <a:gdLst/>
            <a:ahLst/>
            <a:cxnLst/>
            <a:rect l="l" t="t" r="r" b="b"/>
            <a:pathLst>
              <a:path w="88379" h="86868">
                <a:moveTo>
                  <a:pt x="16764" y="71627"/>
                </a:moveTo>
                <a:lnTo>
                  <a:pt x="88379" y="0"/>
                </a:lnTo>
                <a:lnTo>
                  <a:pt x="71615" y="15239"/>
                </a:lnTo>
                <a:lnTo>
                  <a:pt x="0" y="86868"/>
                </a:lnTo>
                <a:lnTo>
                  <a:pt x="16764" y="71627"/>
                </a:lnTo>
                <a:close/>
              </a:path>
            </a:pathLst>
          </a:custGeom>
          <a:solidFill>
            <a:srgbClr val="9FC6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10534" y="3706628"/>
            <a:ext cx="71748" cy="71760"/>
          </a:xfrm>
          <a:custGeom>
            <a:avLst/>
            <a:gdLst/>
            <a:ahLst/>
            <a:cxnLst/>
            <a:rect l="l" t="t" r="r" b="b"/>
            <a:pathLst>
              <a:path w="71615" h="71627">
                <a:moveTo>
                  <a:pt x="0" y="71627"/>
                </a:moveTo>
                <a:lnTo>
                  <a:pt x="71615" y="0"/>
                </a:lnTo>
              </a:path>
            </a:pathLst>
          </a:custGeom>
          <a:ln w="762">
            <a:solidFill>
              <a:srgbClr val="9F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76943" y="3721895"/>
            <a:ext cx="88543" cy="87793"/>
          </a:xfrm>
          <a:custGeom>
            <a:avLst/>
            <a:gdLst/>
            <a:ahLst/>
            <a:cxnLst/>
            <a:rect l="l" t="t" r="r" b="b"/>
            <a:pathLst>
              <a:path w="88379" h="87630">
                <a:moveTo>
                  <a:pt x="16764" y="71628"/>
                </a:moveTo>
                <a:lnTo>
                  <a:pt x="88379" y="0"/>
                </a:lnTo>
                <a:lnTo>
                  <a:pt x="71628" y="16001"/>
                </a:lnTo>
                <a:lnTo>
                  <a:pt x="0" y="87630"/>
                </a:lnTo>
                <a:lnTo>
                  <a:pt x="16764" y="71628"/>
                </a:lnTo>
                <a:close/>
              </a:path>
            </a:pathLst>
          </a:custGeom>
          <a:solidFill>
            <a:srgbClr val="A0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93738" y="3721895"/>
            <a:ext cx="71748" cy="71761"/>
          </a:xfrm>
          <a:custGeom>
            <a:avLst/>
            <a:gdLst/>
            <a:ahLst/>
            <a:cxnLst/>
            <a:rect l="l" t="t" r="r" b="b"/>
            <a:pathLst>
              <a:path w="71615" h="71628">
                <a:moveTo>
                  <a:pt x="0" y="71628"/>
                </a:moveTo>
                <a:lnTo>
                  <a:pt x="71615" y="0"/>
                </a:lnTo>
              </a:path>
            </a:pathLst>
          </a:custGeom>
          <a:ln w="761">
            <a:solidFill>
              <a:srgbClr val="A0C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04476" y="4345606"/>
            <a:ext cx="87780" cy="88555"/>
          </a:xfrm>
          <a:custGeom>
            <a:avLst/>
            <a:gdLst/>
            <a:ahLst/>
            <a:cxnLst/>
            <a:rect l="l" t="t" r="r" b="b"/>
            <a:pathLst>
              <a:path w="87617" h="88391">
                <a:moveTo>
                  <a:pt x="0" y="88391"/>
                </a:moveTo>
                <a:lnTo>
                  <a:pt x="72389" y="16763"/>
                </a:lnTo>
                <a:lnTo>
                  <a:pt x="87617" y="0"/>
                </a:lnTo>
                <a:lnTo>
                  <a:pt x="15239" y="71627"/>
                </a:lnTo>
                <a:lnTo>
                  <a:pt x="0" y="88391"/>
                </a:lnTo>
                <a:close/>
              </a:path>
            </a:pathLst>
          </a:custGeom>
          <a:solidFill>
            <a:srgbClr val="A3CC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404477" y="4362400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A3CC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419745" y="4328048"/>
            <a:ext cx="87016" cy="89318"/>
          </a:xfrm>
          <a:custGeom>
            <a:avLst/>
            <a:gdLst/>
            <a:ahLst/>
            <a:cxnLst/>
            <a:rect l="l" t="t" r="r" b="b"/>
            <a:pathLst>
              <a:path w="86855" h="89153">
                <a:moveTo>
                  <a:pt x="0" y="89153"/>
                </a:moveTo>
                <a:lnTo>
                  <a:pt x="72377" y="17525"/>
                </a:lnTo>
                <a:lnTo>
                  <a:pt x="86855" y="0"/>
                </a:lnTo>
                <a:lnTo>
                  <a:pt x="15227" y="71627"/>
                </a:lnTo>
                <a:lnTo>
                  <a:pt x="0" y="89153"/>
                </a:lnTo>
                <a:close/>
              </a:path>
            </a:pathLst>
          </a:custGeom>
          <a:solidFill>
            <a:srgbClr val="A4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419745" y="4345606"/>
            <a:ext cx="72511" cy="71760"/>
          </a:xfrm>
          <a:custGeom>
            <a:avLst/>
            <a:gdLst/>
            <a:ahLst/>
            <a:cxnLst/>
            <a:rect l="l" t="t" r="r" b="b"/>
            <a:pathLst>
              <a:path w="72377" h="71627">
                <a:moveTo>
                  <a:pt x="0" y="71627"/>
                </a:moveTo>
                <a:lnTo>
                  <a:pt x="72377" y="0"/>
                </a:lnTo>
              </a:path>
            </a:pathLst>
          </a:custGeom>
          <a:ln w="761">
            <a:solidFill>
              <a:srgbClr val="A4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35001" y="4309725"/>
            <a:ext cx="85514" cy="90082"/>
          </a:xfrm>
          <a:custGeom>
            <a:avLst/>
            <a:gdLst/>
            <a:ahLst/>
            <a:cxnLst/>
            <a:rect l="l" t="t" r="r" b="b"/>
            <a:pathLst>
              <a:path w="85356" h="89915">
                <a:moveTo>
                  <a:pt x="0" y="89915"/>
                </a:moveTo>
                <a:lnTo>
                  <a:pt x="71627" y="18287"/>
                </a:lnTo>
                <a:lnTo>
                  <a:pt x="85356" y="0"/>
                </a:lnTo>
                <a:lnTo>
                  <a:pt x="13728" y="71627"/>
                </a:lnTo>
                <a:lnTo>
                  <a:pt x="0" y="89915"/>
                </a:lnTo>
                <a:close/>
              </a:path>
            </a:pathLst>
          </a:custGeom>
          <a:solidFill>
            <a:srgbClr val="A7D1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35001" y="4328047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7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35001" y="4318885"/>
            <a:ext cx="78644" cy="80922"/>
          </a:xfrm>
          <a:custGeom>
            <a:avLst/>
            <a:gdLst/>
            <a:ahLst/>
            <a:cxnLst/>
            <a:rect l="l" t="t" r="r" b="b"/>
            <a:pathLst>
              <a:path w="78498" h="80772">
                <a:moveTo>
                  <a:pt x="0" y="80772"/>
                </a:moveTo>
                <a:lnTo>
                  <a:pt x="71627" y="9144"/>
                </a:lnTo>
                <a:lnTo>
                  <a:pt x="78498" y="0"/>
                </a:lnTo>
                <a:lnTo>
                  <a:pt x="6870" y="71627"/>
                </a:lnTo>
                <a:lnTo>
                  <a:pt x="0" y="80772"/>
                </a:lnTo>
                <a:close/>
              </a:path>
            </a:pathLst>
          </a:custGeom>
          <a:solidFill>
            <a:srgbClr val="A7D1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41883" y="4309725"/>
            <a:ext cx="78632" cy="80921"/>
          </a:xfrm>
          <a:custGeom>
            <a:avLst/>
            <a:gdLst/>
            <a:ahLst/>
            <a:cxnLst/>
            <a:rect l="l" t="t" r="r" b="b"/>
            <a:pathLst>
              <a:path w="78486" h="80771">
                <a:moveTo>
                  <a:pt x="0" y="80771"/>
                </a:moveTo>
                <a:lnTo>
                  <a:pt x="71628" y="9143"/>
                </a:lnTo>
                <a:lnTo>
                  <a:pt x="78486" y="0"/>
                </a:lnTo>
                <a:lnTo>
                  <a:pt x="6858" y="71627"/>
                </a:lnTo>
                <a:lnTo>
                  <a:pt x="0" y="80771"/>
                </a:lnTo>
                <a:close/>
              </a:path>
            </a:pathLst>
          </a:custGeom>
          <a:solidFill>
            <a:srgbClr val="A8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48755" y="4290640"/>
            <a:ext cx="84738" cy="90845"/>
          </a:xfrm>
          <a:custGeom>
            <a:avLst/>
            <a:gdLst/>
            <a:ahLst/>
            <a:cxnLst/>
            <a:rect l="l" t="t" r="r" b="b"/>
            <a:pathLst>
              <a:path w="84581" h="90677">
                <a:moveTo>
                  <a:pt x="0" y="90677"/>
                </a:moveTo>
                <a:lnTo>
                  <a:pt x="71627" y="19050"/>
                </a:lnTo>
                <a:lnTo>
                  <a:pt x="84581" y="0"/>
                </a:lnTo>
                <a:lnTo>
                  <a:pt x="12191" y="72389"/>
                </a:lnTo>
                <a:lnTo>
                  <a:pt x="0" y="90677"/>
                </a:lnTo>
                <a:close/>
              </a:path>
            </a:pathLst>
          </a:custGeom>
          <a:solidFill>
            <a:srgbClr val="A9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48755" y="430972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9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448754" y="4300563"/>
            <a:ext cx="77868" cy="80922"/>
          </a:xfrm>
          <a:custGeom>
            <a:avLst/>
            <a:gdLst/>
            <a:ahLst/>
            <a:cxnLst/>
            <a:rect l="l" t="t" r="r" b="b"/>
            <a:pathLst>
              <a:path w="77724" h="80772">
                <a:moveTo>
                  <a:pt x="0" y="80772"/>
                </a:moveTo>
                <a:lnTo>
                  <a:pt x="71627" y="9144"/>
                </a:lnTo>
                <a:lnTo>
                  <a:pt x="77724" y="0"/>
                </a:lnTo>
                <a:lnTo>
                  <a:pt x="6096" y="71627"/>
                </a:lnTo>
                <a:lnTo>
                  <a:pt x="0" y="80772"/>
                </a:lnTo>
                <a:close/>
              </a:path>
            </a:pathLst>
          </a:custGeom>
          <a:solidFill>
            <a:srgbClr val="A9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54862" y="4290640"/>
            <a:ext cx="78631" cy="81684"/>
          </a:xfrm>
          <a:custGeom>
            <a:avLst/>
            <a:gdLst/>
            <a:ahLst/>
            <a:cxnLst/>
            <a:rect l="l" t="t" r="r" b="b"/>
            <a:pathLst>
              <a:path w="78485" h="81533">
                <a:moveTo>
                  <a:pt x="0" y="81533"/>
                </a:moveTo>
                <a:lnTo>
                  <a:pt x="71627" y="9905"/>
                </a:lnTo>
                <a:lnTo>
                  <a:pt x="78485" y="0"/>
                </a:lnTo>
                <a:lnTo>
                  <a:pt x="6095" y="72389"/>
                </a:lnTo>
                <a:lnTo>
                  <a:pt x="0" y="81533"/>
                </a:lnTo>
                <a:close/>
              </a:path>
            </a:pathLst>
          </a:custGeom>
          <a:solidFill>
            <a:srgbClr val="A9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60970" y="4271555"/>
            <a:ext cx="83962" cy="91609"/>
          </a:xfrm>
          <a:custGeom>
            <a:avLst/>
            <a:gdLst/>
            <a:ahLst/>
            <a:cxnLst/>
            <a:rect l="l" t="t" r="r" b="b"/>
            <a:pathLst>
              <a:path w="83807" h="91439">
                <a:moveTo>
                  <a:pt x="0" y="91439"/>
                </a:moveTo>
                <a:lnTo>
                  <a:pt x="72390" y="19050"/>
                </a:lnTo>
                <a:lnTo>
                  <a:pt x="83807" y="0"/>
                </a:lnTo>
                <a:lnTo>
                  <a:pt x="12179" y="71627"/>
                </a:lnTo>
                <a:lnTo>
                  <a:pt x="0" y="91439"/>
                </a:lnTo>
                <a:close/>
              </a:path>
            </a:pathLst>
          </a:custGeom>
          <a:solidFill>
            <a:srgbClr val="AAD4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60969" y="4290640"/>
            <a:ext cx="72524" cy="72523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2389"/>
                </a:moveTo>
                <a:lnTo>
                  <a:pt x="72390" y="0"/>
                </a:lnTo>
              </a:path>
            </a:pathLst>
          </a:custGeom>
          <a:ln w="762">
            <a:solidFill>
              <a:srgbClr val="AA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60969" y="4281478"/>
            <a:ext cx="77868" cy="81685"/>
          </a:xfrm>
          <a:custGeom>
            <a:avLst/>
            <a:gdLst/>
            <a:ahLst/>
            <a:cxnLst/>
            <a:rect l="l" t="t" r="r" b="b"/>
            <a:pathLst>
              <a:path w="77724" h="81534">
                <a:moveTo>
                  <a:pt x="0" y="81534"/>
                </a:moveTo>
                <a:lnTo>
                  <a:pt x="72390" y="9144"/>
                </a:lnTo>
                <a:lnTo>
                  <a:pt x="77724" y="0"/>
                </a:lnTo>
                <a:lnTo>
                  <a:pt x="6083" y="71627"/>
                </a:lnTo>
                <a:lnTo>
                  <a:pt x="0" y="81534"/>
                </a:lnTo>
                <a:close/>
              </a:path>
            </a:pathLst>
          </a:custGeom>
          <a:solidFill>
            <a:srgbClr val="AAD4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67064" y="4271555"/>
            <a:ext cx="77868" cy="81684"/>
          </a:xfrm>
          <a:custGeom>
            <a:avLst/>
            <a:gdLst/>
            <a:ahLst/>
            <a:cxnLst/>
            <a:rect l="l" t="t" r="r" b="b"/>
            <a:pathLst>
              <a:path w="77724" h="81533">
                <a:moveTo>
                  <a:pt x="0" y="81533"/>
                </a:moveTo>
                <a:lnTo>
                  <a:pt x="71640" y="9905"/>
                </a:lnTo>
                <a:lnTo>
                  <a:pt x="77724" y="0"/>
                </a:lnTo>
                <a:lnTo>
                  <a:pt x="6096" y="71627"/>
                </a:lnTo>
                <a:lnTo>
                  <a:pt x="0" y="81533"/>
                </a:lnTo>
                <a:close/>
              </a:path>
            </a:pathLst>
          </a:custGeom>
          <a:solidFill>
            <a:srgbClr val="ABD5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473171" y="4251706"/>
            <a:ext cx="82461" cy="91609"/>
          </a:xfrm>
          <a:custGeom>
            <a:avLst/>
            <a:gdLst/>
            <a:ahLst/>
            <a:cxnLst/>
            <a:rect l="l" t="t" r="r" b="b"/>
            <a:pathLst>
              <a:path w="82308" h="91439">
                <a:moveTo>
                  <a:pt x="0" y="91439"/>
                </a:moveTo>
                <a:lnTo>
                  <a:pt x="71627" y="19812"/>
                </a:lnTo>
                <a:lnTo>
                  <a:pt x="82308" y="0"/>
                </a:lnTo>
                <a:lnTo>
                  <a:pt x="10680" y="71627"/>
                </a:lnTo>
                <a:lnTo>
                  <a:pt x="0" y="91439"/>
                </a:lnTo>
                <a:close/>
              </a:path>
            </a:pathLst>
          </a:custGeom>
          <a:solidFill>
            <a:srgbClr val="ACD6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473172" y="4271555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CD6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73171" y="4261629"/>
            <a:ext cx="77117" cy="81685"/>
          </a:xfrm>
          <a:custGeom>
            <a:avLst/>
            <a:gdLst/>
            <a:ahLst/>
            <a:cxnLst/>
            <a:rect l="l" t="t" r="r" b="b"/>
            <a:pathLst>
              <a:path w="76974" h="81534">
                <a:moveTo>
                  <a:pt x="0" y="81534"/>
                </a:moveTo>
                <a:lnTo>
                  <a:pt x="71627" y="9906"/>
                </a:lnTo>
                <a:lnTo>
                  <a:pt x="76974" y="0"/>
                </a:lnTo>
                <a:lnTo>
                  <a:pt x="5346" y="71627"/>
                </a:lnTo>
                <a:lnTo>
                  <a:pt x="0" y="81534"/>
                </a:lnTo>
                <a:close/>
              </a:path>
            </a:pathLst>
          </a:custGeom>
          <a:solidFill>
            <a:srgbClr val="ACD6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478527" y="4251706"/>
            <a:ext cx="77105" cy="81684"/>
          </a:xfrm>
          <a:custGeom>
            <a:avLst/>
            <a:gdLst/>
            <a:ahLst/>
            <a:cxnLst/>
            <a:rect l="l" t="t" r="r" b="b"/>
            <a:pathLst>
              <a:path w="76962" h="81533">
                <a:moveTo>
                  <a:pt x="0" y="81533"/>
                </a:moveTo>
                <a:lnTo>
                  <a:pt x="71628" y="9905"/>
                </a:lnTo>
                <a:lnTo>
                  <a:pt x="76962" y="0"/>
                </a:lnTo>
                <a:lnTo>
                  <a:pt x="5334" y="71627"/>
                </a:lnTo>
                <a:lnTo>
                  <a:pt x="0" y="81533"/>
                </a:lnTo>
                <a:close/>
              </a:path>
            </a:pathLst>
          </a:custGeom>
          <a:solidFill>
            <a:srgbClr val="ACD7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483872" y="4231094"/>
            <a:ext cx="81672" cy="92372"/>
          </a:xfrm>
          <a:custGeom>
            <a:avLst/>
            <a:gdLst/>
            <a:ahLst/>
            <a:cxnLst/>
            <a:rect l="l" t="t" r="r" b="b"/>
            <a:pathLst>
              <a:path w="81521" h="92201">
                <a:moveTo>
                  <a:pt x="0" y="92201"/>
                </a:moveTo>
                <a:lnTo>
                  <a:pt x="71627" y="20574"/>
                </a:lnTo>
                <a:lnTo>
                  <a:pt x="81521" y="0"/>
                </a:lnTo>
                <a:lnTo>
                  <a:pt x="9893" y="71627"/>
                </a:lnTo>
                <a:lnTo>
                  <a:pt x="0" y="92201"/>
                </a:lnTo>
                <a:close/>
              </a:path>
            </a:pathLst>
          </a:custGeom>
          <a:solidFill>
            <a:srgbClr val="AC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483872" y="4251706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C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483872" y="4241017"/>
            <a:ext cx="77092" cy="82449"/>
          </a:xfrm>
          <a:custGeom>
            <a:avLst/>
            <a:gdLst/>
            <a:ahLst/>
            <a:cxnLst/>
            <a:rect l="l" t="t" r="r" b="b"/>
            <a:pathLst>
              <a:path w="76949" h="82296">
                <a:moveTo>
                  <a:pt x="0" y="82296"/>
                </a:moveTo>
                <a:lnTo>
                  <a:pt x="71627" y="10668"/>
                </a:lnTo>
                <a:lnTo>
                  <a:pt x="76949" y="0"/>
                </a:lnTo>
                <a:lnTo>
                  <a:pt x="4572" y="72389"/>
                </a:lnTo>
                <a:lnTo>
                  <a:pt x="0" y="82296"/>
                </a:lnTo>
                <a:close/>
              </a:path>
            </a:pathLst>
          </a:custGeom>
          <a:solidFill>
            <a:srgbClr val="AC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488452" y="4231094"/>
            <a:ext cx="77092" cy="82448"/>
          </a:xfrm>
          <a:custGeom>
            <a:avLst/>
            <a:gdLst/>
            <a:ahLst/>
            <a:cxnLst/>
            <a:rect l="l" t="t" r="r" b="b"/>
            <a:pathLst>
              <a:path w="76949" h="82295">
                <a:moveTo>
                  <a:pt x="0" y="82295"/>
                </a:moveTo>
                <a:lnTo>
                  <a:pt x="72377" y="9905"/>
                </a:lnTo>
                <a:lnTo>
                  <a:pt x="76949" y="0"/>
                </a:lnTo>
                <a:lnTo>
                  <a:pt x="5321" y="71627"/>
                </a:lnTo>
                <a:lnTo>
                  <a:pt x="0" y="82295"/>
                </a:lnTo>
                <a:close/>
              </a:path>
            </a:pathLst>
          </a:custGeom>
          <a:solidFill>
            <a:srgbClr val="AD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93784" y="4209718"/>
            <a:ext cx="80934" cy="93135"/>
          </a:xfrm>
          <a:custGeom>
            <a:avLst/>
            <a:gdLst/>
            <a:ahLst/>
            <a:cxnLst/>
            <a:rect l="l" t="t" r="r" b="b"/>
            <a:pathLst>
              <a:path w="80784" h="92963">
                <a:moveTo>
                  <a:pt x="0" y="92963"/>
                </a:moveTo>
                <a:lnTo>
                  <a:pt x="71627" y="21336"/>
                </a:lnTo>
                <a:lnTo>
                  <a:pt x="80784" y="0"/>
                </a:lnTo>
                <a:lnTo>
                  <a:pt x="8394" y="71627"/>
                </a:lnTo>
                <a:lnTo>
                  <a:pt x="0" y="92963"/>
                </a:lnTo>
                <a:close/>
              </a:path>
            </a:pathLst>
          </a:custGeom>
          <a:solidFill>
            <a:srgbClr val="AED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93784" y="4231094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ED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493784" y="4220404"/>
            <a:ext cx="76341" cy="82449"/>
          </a:xfrm>
          <a:custGeom>
            <a:avLst/>
            <a:gdLst/>
            <a:ahLst/>
            <a:cxnLst/>
            <a:rect l="l" t="t" r="r" b="b"/>
            <a:pathLst>
              <a:path w="76200" h="82296">
                <a:moveTo>
                  <a:pt x="0" y="82296"/>
                </a:moveTo>
                <a:lnTo>
                  <a:pt x="71627" y="10668"/>
                </a:lnTo>
                <a:lnTo>
                  <a:pt x="76200" y="0"/>
                </a:lnTo>
                <a:lnTo>
                  <a:pt x="4584" y="71627"/>
                </a:lnTo>
                <a:lnTo>
                  <a:pt x="0" y="82296"/>
                </a:lnTo>
                <a:close/>
              </a:path>
            </a:pathLst>
          </a:custGeom>
          <a:solidFill>
            <a:srgbClr val="AED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98376" y="4209717"/>
            <a:ext cx="76341" cy="82448"/>
          </a:xfrm>
          <a:custGeom>
            <a:avLst/>
            <a:gdLst/>
            <a:ahLst/>
            <a:cxnLst/>
            <a:rect l="l" t="t" r="r" b="b"/>
            <a:pathLst>
              <a:path w="76200" h="82295">
                <a:moveTo>
                  <a:pt x="0" y="82295"/>
                </a:moveTo>
                <a:lnTo>
                  <a:pt x="71615" y="10667"/>
                </a:lnTo>
                <a:lnTo>
                  <a:pt x="76200" y="0"/>
                </a:lnTo>
                <a:lnTo>
                  <a:pt x="3809" y="71627"/>
                </a:lnTo>
                <a:lnTo>
                  <a:pt x="0" y="82295"/>
                </a:lnTo>
                <a:close/>
              </a:path>
            </a:pathLst>
          </a:custGeom>
          <a:solidFill>
            <a:srgbClr val="AE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02193" y="4188342"/>
            <a:ext cx="80158" cy="93135"/>
          </a:xfrm>
          <a:custGeom>
            <a:avLst/>
            <a:gdLst/>
            <a:ahLst/>
            <a:cxnLst/>
            <a:rect l="l" t="t" r="r" b="b"/>
            <a:pathLst>
              <a:path w="80010" h="92963">
                <a:moveTo>
                  <a:pt x="0" y="92963"/>
                </a:moveTo>
                <a:lnTo>
                  <a:pt x="72390" y="21336"/>
                </a:lnTo>
                <a:lnTo>
                  <a:pt x="80010" y="0"/>
                </a:lnTo>
                <a:lnTo>
                  <a:pt x="8382" y="71627"/>
                </a:lnTo>
                <a:lnTo>
                  <a:pt x="0" y="92963"/>
                </a:lnTo>
                <a:close/>
              </a:path>
            </a:pathLst>
          </a:custGeom>
          <a:solidFill>
            <a:srgbClr val="AF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02193" y="4209717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7"/>
                </a:moveTo>
                <a:lnTo>
                  <a:pt x="72390" y="0"/>
                </a:lnTo>
              </a:path>
            </a:pathLst>
          </a:custGeom>
          <a:ln w="762">
            <a:solidFill>
              <a:srgbClr val="AFD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10591" y="4166203"/>
            <a:ext cx="77868" cy="93899"/>
          </a:xfrm>
          <a:custGeom>
            <a:avLst/>
            <a:gdLst/>
            <a:ahLst/>
            <a:cxnLst/>
            <a:rect l="l" t="t" r="r" b="b"/>
            <a:pathLst>
              <a:path w="77724" h="93725">
                <a:moveTo>
                  <a:pt x="0" y="93725"/>
                </a:moveTo>
                <a:lnTo>
                  <a:pt x="71627" y="22098"/>
                </a:lnTo>
                <a:lnTo>
                  <a:pt x="77724" y="0"/>
                </a:lnTo>
                <a:lnTo>
                  <a:pt x="6095" y="71627"/>
                </a:lnTo>
                <a:lnTo>
                  <a:pt x="0" y="93725"/>
                </a:lnTo>
                <a:close/>
              </a:path>
            </a:pathLst>
          </a:custGeom>
          <a:solidFill>
            <a:srgbClr val="B0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10591" y="4188342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0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16698" y="4144064"/>
            <a:ext cx="77868" cy="93899"/>
          </a:xfrm>
          <a:custGeom>
            <a:avLst/>
            <a:gdLst/>
            <a:ahLst/>
            <a:cxnLst/>
            <a:rect l="l" t="t" r="r" b="b"/>
            <a:pathLst>
              <a:path w="77724" h="93725">
                <a:moveTo>
                  <a:pt x="0" y="93725"/>
                </a:moveTo>
                <a:lnTo>
                  <a:pt x="71628" y="22098"/>
                </a:lnTo>
                <a:lnTo>
                  <a:pt x="77724" y="0"/>
                </a:lnTo>
                <a:lnTo>
                  <a:pt x="5334" y="71627"/>
                </a:lnTo>
                <a:lnTo>
                  <a:pt x="0" y="93725"/>
                </a:lnTo>
                <a:close/>
              </a:path>
            </a:pathLst>
          </a:custGeom>
          <a:solidFill>
            <a:srgbClr val="B1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516698" y="4166203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B1DE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22042" y="4121161"/>
            <a:ext cx="76341" cy="94662"/>
          </a:xfrm>
          <a:custGeom>
            <a:avLst/>
            <a:gdLst/>
            <a:ahLst/>
            <a:cxnLst/>
            <a:rect l="l" t="t" r="r" b="b"/>
            <a:pathLst>
              <a:path w="76200" h="94487">
                <a:moveTo>
                  <a:pt x="0" y="94487"/>
                </a:moveTo>
                <a:lnTo>
                  <a:pt x="72389" y="22860"/>
                </a:lnTo>
                <a:lnTo>
                  <a:pt x="76200" y="0"/>
                </a:lnTo>
                <a:lnTo>
                  <a:pt x="4572" y="71628"/>
                </a:lnTo>
                <a:lnTo>
                  <a:pt x="0" y="94487"/>
                </a:lnTo>
                <a:close/>
              </a:path>
            </a:pathLst>
          </a:custGeom>
          <a:solidFill>
            <a:srgbClr val="B1D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22043" y="4144064"/>
            <a:ext cx="72523" cy="71760"/>
          </a:xfrm>
          <a:custGeom>
            <a:avLst/>
            <a:gdLst/>
            <a:ahLst/>
            <a:cxnLst/>
            <a:rect l="l" t="t" r="r" b="b"/>
            <a:pathLst>
              <a:path w="72389" h="71627">
                <a:moveTo>
                  <a:pt x="0" y="71627"/>
                </a:moveTo>
                <a:lnTo>
                  <a:pt x="72389" y="0"/>
                </a:lnTo>
              </a:path>
            </a:pathLst>
          </a:custGeom>
          <a:ln w="762">
            <a:solidFill>
              <a:srgbClr val="B1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26623" y="4097495"/>
            <a:ext cx="74814" cy="95427"/>
          </a:xfrm>
          <a:custGeom>
            <a:avLst/>
            <a:gdLst/>
            <a:ahLst/>
            <a:cxnLst/>
            <a:rect l="l" t="t" r="r" b="b"/>
            <a:pathLst>
              <a:path w="74675" h="95250">
                <a:moveTo>
                  <a:pt x="0" y="95250"/>
                </a:moveTo>
                <a:lnTo>
                  <a:pt x="71627" y="23621"/>
                </a:lnTo>
                <a:lnTo>
                  <a:pt x="74675" y="0"/>
                </a:lnTo>
                <a:lnTo>
                  <a:pt x="3048" y="72389"/>
                </a:lnTo>
                <a:lnTo>
                  <a:pt x="0" y="95250"/>
                </a:lnTo>
                <a:close/>
              </a:path>
            </a:pathLst>
          </a:custGeom>
          <a:solidFill>
            <a:srgbClr val="B3D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26623" y="4121161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3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29677" y="4073829"/>
            <a:ext cx="74038" cy="96190"/>
          </a:xfrm>
          <a:custGeom>
            <a:avLst/>
            <a:gdLst/>
            <a:ahLst/>
            <a:cxnLst/>
            <a:rect l="l" t="t" r="r" b="b"/>
            <a:pathLst>
              <a:path w="73901" h="96012">
                <a:moveTo>
                  <a:pt x="0" y="96012"/>
                </a:moveTo>
                <a:lnTo>
                  <a:pt x="71627" y="23622"/>
                </a:lnTo>
                <a:lnTo>
                  <a:pt x="73901" y="0"/>
                </a:lnTo>
                <a:lnTo>
                  <a:pt x="2273" y="72389"/>
                </a:lnTo>
                <a:lnTo>
                  <a:pt x="0" y="96012"/>
                </a:lnTo>
                <a:close/>
              </a:path>
            </a:pathLst>
          </a:custGeom>
          <a:solidFill>
            <a:srgbClr val="B3D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529676" y="4097496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3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31954" y="4050163"/>
            <a:ext cx="72536" cy="96190"/>
          </a:xfrm>
          <a:custGeom>
            <a:avLst/>
            <a:gdLst/>
            <a:ahLst/>
            <a:cxnLst/>
            <a:rect l="l" t="t" r="r" b="b"/>
            <a:pathLst>
              <a:path w="72402" h="96012">
                <a:moveTo>
                  <a:pt x="0" y="96012"/>
                </a:moveTo>
                <a:lnTo>
                  <a:pt x="71627" y="23622"/>
                </a:lnTo>
                <a:lnTo>
                  <a:pt x="72402" y="0"/>
                </a:lnTo>
                <a:lnTo>
                  <a:pt x="0" y="71627"/>
                </a:lnTo>
                <a:lnTo>
                  <a:pt x="0" y="96012"/>
                </a:lnTo>
                <a:close/>
              </a:path>
            </a:pathLst>
          </a:custGeom>
          <a:solidFill>
            <a:srgbClr val="B4E0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531955" y="4073830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4E0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31954" y="4026497"/>
            <a:ext cx="72536" cy="95427"/>
          </a:xfrm>
          <a:custGeom>
            <a:avLst/>
            <a:gdLst/>
            <a:ahLst/>
            <a:cxnLst/>
            <a:rect l="l" t="t" r="r" b="b"/>
            <a:pathLst>
              <a:path w="72402" h="95250">
                <a:moveTo>
                  <a:pt x="0" y="95250"/>
                </a:moveTo>
                <a:lnTo>
                  <a:pt x="72402" y="23622"/>
                </a:lnTo>
                <a:lnTo>
                  <a:pt x="71627" y="0"/>
                </a:lnTo>
                <a:lnTo>
                  <a:pt x="0" y="71628"/>
                </a:lnTo>
                <a:lnTo>
                  <a:pt x="0" y="95250"/>
                </a:lnTo>
                <a:close/>
              </a:path>
            </a:pathLst>
          </a:custGeom>
          <a:solidFill>
            <a:srgbClr val="B4E0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531954" y="4050164"/>
            <a:ext cx="72536" cy="71760"/>
          </a:xfrm>
          <a:custGeom>
            <a:avLst/>
            <a:gdLst/>
            <a:ahLst/>
            <a:cxnLst/>
            <a:rect l="l" t="t" r="r" b="b"/>
            <a:pathLst>
              <a:path w="72402" h="71627">
                <a:moveTo>
                  <a:pt x="0" y="71627"/>
                </a:moveTo>
                <a:lnTo>
                  <a:pt x="72402" y="0"/>
                </a:lnTo>
              </a:path>
            </a:pathLst>
          </a:custGeom>
          <a:ln w="762">
            <a:solidFill>
              <a:srgbClr val="B4E0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529677" y="4002832"/>
            <a:ext cx="74038" cy="95427"/>
          </a:xfrm>
          <a:custGeom>
            <a:avLst/>
            <a:gdLst/>
            <a:ahLst/>
            <a:cxnLst/>
            <a:rect l="l" t="t" r="r" b="b"/>
            <a:pathLst>
              <a:path w="73901" h="95250">
                <a:moveTo>
                  <a:pt x="2273" y="95250"/>
                </a:moveTo>
                <a:lnTo>
                  <a:pt x="73901" y="23621"/>
                </a:lnTo>
                <a:lnTo>
                  <a:pt x="71627" y="0"/>
                </a:lnTo>
                <a:lnTo>
                  <a:pt x="0" y="71627"/>
                </a:lnTo>
                <a:lnTo>
                  <a:pt x="2273" y="95250"/>
                </a:lnTo>
                <a:close/>
              </a:path>
            </a:pathLst>
          </a:custGeom>
          <a:solidFill>
            <a:srgbClr val="B4E0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531955" y="4026497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4E0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526623" y="3979166"/>
            <a:ext cx="74814" cy="95427"/>
          </a:xfrm>
          <a:custGeom>
            <a:avLst/>
            <a:gdLst/>
            <a:ahLst/>
            <a:cxnLst/>
            <a:rect l="l" t="t" r="r" b="b"/>
            <a:pathLst>
              <a:path w="74675" h="95250">
                <a:moveTo>
                  <a:pt x="3048" y="95250"/>
                </a:moveTo>
                <a:lnTo>
                  <a:pt x="74675" y="23622"/>
                </a:lnTo>
                <a:lnTo>
                  <a:pt x="71627" y="0"/>
                </a:lnTo>
                <a:lnTo>
                  <a:pt x="0" y="72389"/>
                </a:lnTo>
                <a:lnTo>
                  <a:pt x="3048" y="95250"/>
                </a:lnTo>
                <a:close/>
              </a:path>
            </a:pathLst>
          </a:custGeom>
          <a:solidFill>
            <a:srgbClr val="B3D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529676" y="4002832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3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522042" y="3956263"/>
            <a:ext cx="76341" cy="95427"/>
          </a:xfrm>
          <a:custGeom>
            <a:avLst/>
            <a:gdLst/>
            <a:ahLst/>
            <a:cxnLst/>
            <a:rect l="l" t="t" r="r" b="b"/>
            <a:pathLst>
              <a:path w="76200" h="95250">
                <a:moveTo>
                  <a:pt x="4572" y="95250"/>
                </a:moveTo>
                <a:lnTo>
                  <a:pt x="76200" y="22860"/>
                </a:lnTo>
                <a:lnTo>
                  <a:pt x="72389" y="0"/>
                </a:lnTo>
                <a:lnTo>
                  <a:pt x="0" y="72389"/>
                </a:lnTo>
                <a:lnTo>
                  <a:pt x="4572" y="95250"/>
                </a:lnTo>
                <a:close/>
              </a:path>
            </a:pathLst>
          </a:custGeom>
          <a:solidFill>
            <a:srgbClr val="B3D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26623" y="3979166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3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16698" y="3934125"/>
            <a:ext cx="77868" cy="94662"/>
          </a:xfrm>
          <a:custGeom>
            <a:avLst/>
            <a:gdLst/>
            <a:ahLst/>
            <a:cxnLst/>
            <a:rect l="l" t="t" r="r" b="b"/>
            <a:pathLst>
              <a:path w="77724" h="94487">
                <a:moveTo>
                  <a:pt x="5334" y="94487"/>
                </a:moveTo>
                <a:lnTo>
                  <a:pt x="77724" y="22098"/>
                </a:lnTo>
                <a:lnTo>
                  <a:pt x="71628" y="0"/>
                </a:lnTo>
                <a:lnTo>
                  <a:pt x="0" y="71627"/>
                </a:lnTo>
                <a:lnTo>
                  <a:pt x="5334" y="94487"/>
                </a:lnTo>
                <a:close/>
              </a:path>
            </a:pathLst>
          </a:custGeom>
          <a:solidFill>
            <a:srgbClr val="B1D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522043" y="3956264"/>
            <a:ext cx="72523" cy="7252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389"/>
                </a:moveTo>
                <a:lnTo>
                  <a:pt x="72389" y="0"/>
                </a:lnTo>
              </a:path>
            </a:pathLst>
          </a:custGeom>
          <a:ln w="762">
            <a:solidFill>
              <a:srgbClr val="B1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10591" y="3911986"/>
            <a:ext cx="77868" cy="93899"/>
          </a:xfrm>
          <a:custGeom>
            <a:avLst/>
            <a:gdLst/>
            <a:ahLst/>
            <a:cxnLst/>
            <a:rect l="l" t="t" r="r" b="b"/>
            <a:pathLst>
              <a:path w="77724" h="93725">
                <a:moveTo>
                  <a:pt x="6095" y="93725"/>
                </a:moveTo>
                <a:lnTo>
                  <a:pt x="77724" y="22098"/>
                </a:lnTo>
                <a:lnTo>
                  <a:pt x="71627" y="0"/>
                </a:lnTo>
                <a:lnTo>
                  <a:pt x="0" y="71628"/>
                </a:lnTo>
                <a:lnTo>
                  <a:pt x="6095" y="93725"/>
                </a:lnTo>
                <a:close/>
              </a:path>
            </a:pathLst>
          </a:custGeom>
          <a:solidFill>
            <a:srgbClr val="B1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516698" y="3934125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B1DE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502193" y="3890610"/>
            <a:ext cx="80158" cy="93136"/>
          </a:xfrm>
          <a:custGeom>
            <a:avLst/>
            <a:gdLst/>
            <a:ahLst/>
            <a:cxnLst/>
            <a:rect l="l" t="t" r="r" b="b"/>
            <a:pathLst>
              <a:path w="80010" h="92964">
                <a:moveTo>
                  <a:pt x="8382" y="92964"/>
                </a:moveTo>
                <a:lnTo>
                  <a:pt x="80010" y="21336"/>
                </a:lnTo>
                <a:lnTo>
                  <a:pt x="72390" y="0"/>
                </a:lnTo>
                <a:lnTo>
                  <a:pt x="0" y="71628"/>
                </a:lnTo>
                <a:lnTo>
                  <a:pt x="8382" y="92964"/>
                </a:lnTo>
                <a:close/>
              </a:path>
            </a:pathLst>
          </a:custGeom>
          <a:solidFill>
            <a:srgbClr val="B0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510591" y="3911985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B0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493784" y="3869235"/>
            <a:ext cx="80934" cy="93135"/>
          </a:xfrm>
          <a:custGeom>
            <a:avLst/>
            <a:gdLst/>
            <a:ahLst/>
            <a:cxnLst/>
            <a:rect l="l" t="t" r="r" b="b"/>
            <a:pathLst>
              <a:path w="80784" h="92963">
                <a:moveTo>
                  <a:pt x="8394" y="92963"/>
                </a:moveTo>
                <a:lnTo>
                  <a:pt x="80784" y="21335"/>
                </a:lnTo>
                <a:lnTo>
                  <a:pt x="71627" y="0"/>
                </a:lnTo>
                <a:lnTo>
                  <a:pt x="0" y="72389"/>
                </a:lnTo>
                <a:lnTo>
                  <a:pt x="8394" y="92963"/>
                </a:lnTo>
                <a:close/>
              </a:path>
            </a:pathLst>
          </a:custGeom>
          <a:solidFill>
            <a:srgbClr val="AF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502193" y="3890610"/>
            <a:ext cx="72524" cy="71761"/>
          </a:xfrm>
          <a:custGeom>
            <a:avLst/>
            <a:gdLst/>
            <a:ahLst/>
            <a:cxnLst/>
            <a:rect l="l" t="t" r="r" b="b"/>
            <a:pathLst>
              <a:path w="72390" h="71628">
                <a:moveTo>
                  <a:pt x="0" y="71628"/>
                </a:moveTo>
                <a:lnTo>
                  <a:pt x="72390" y="0"/>
                </a:lnTo>
              </a:path>
            </a:pathLst>
          </a:custGeom>
          <a:ln w="762">
            <a:solidFill>
              <a:srgbClr val="AFD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498376" y="3879922"/>
            <a:ext cx="76341" cy="82449"/>
          </a:xfrm>
          <a:custGeom>
            <a:avLst/>
            <a:gdLst/>
            <a:ahLst/>
            <a:cxnLst/>
            <a:rect l="l" t="t" r="r" b="b"/>
            <a:pathLst>
              <a:path w="76200" h="82296">
                <a:moveTo>
                  <a:pt x="3809" y="82296"/>
                </a:moveTo>
                <a:lnTo>
                  <a:pt x="76200" y="10667"/>
                </a:lnTo>
                <a:lnTo>
                  <a:pt x="71615" y="0"/>
                </a:lnTo>
                <a:lnTo>
                  <a:pt x="0" y="71627"/>
                </a:lnTo>
                <a:lnTo>
                  <a:pt x="3809" y="82296"/>
                </a:lnTo>
                <a:close/>
              </a:path>
            </a:pathLst>
          </a:custGeom>
          <a:solidFill>
            <a:srgbClr val="AF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493784" y="3869235"/>
            <a:ext cx="76341" cy="82448"/>
          </a:xfrm>
          <a:custGeom>
            <a:avLst/>
            <a:gdLst/>
            <a:ahLst/>
            <a:cxnLst/>
            <a:rect l="l" t="t" r="r" b="b"/>
            <a:pathLst>
              <a:path w="76200" h="82295">
                <a:moveTo>
                  <a:pt x="4584" y="82295"/>
                </a:moveTo>
                <a:lnTo>
                  <a:pt x="76200" y="10667"/>
                </a:lnTo>
                <a:lnTo>
                  <a:pt x="71627" y="0"/>
                </a:lnTo>
                <a:lnTo>
                  <a:pt x="0" y="72389"/>
                </a:lnTo>
                <a:lnTo>
                  <a:pt x="4584" y="82295"/>
                </a:lnTo>
                <a:close/>
              </a:path>
            </a:pathLst>
          </a:custGeom>
          <a:solidFill>
            <a:srgbClr val="AE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483872" y="3848623"/>
            <a:ext cx="81672" cy="93135"/>
          </a:xfrm>
          <a:custGeom>
            <a:avLst/>
            <a:gdLst/>
            <a:ahLst/>
            <a:cxnLst/>
            <a:rect l="l" t="t" r="r" b="b"/>
            <a:pathLst>
              <a:path w="81521" h="92963">
                <a:moveTo>
                  <a:pt x="9893" y="92963"/>
                </a:moveTo>
                <a:lnTo>
                  <a:pt x="81521" y="20574"/>
                </a:lnTo>
                <a:lnTo>
                  <a:pt x="71627" y="0"/>
                </a:lnTo>
                <a:lnTo>
                  <a:pt x="0" y="72389"/>
                </a:lnTo>
                <a:lnTo>
                  <a:pt x="9893" y="92963"/>
                </a:lnTo>
                <a:close/>
              </a:path>
            </a:pathLst>
          </a:custGeom>
          <a:solidFill>
            <a:srgbClr val="AED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493784" y="3869235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EDA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488452" y="3859310"/>
            <a:ext cx="77092" cy="82449"/>
          </a:xfrm>
          <a:custGeom>
            <a:avLst/>
            <a:gdLst/>
            <a:ahLst/>
            <a:cxnLst/>
            <a:rect l="l" t="t" r="r" b="b"/>
            <a:pathLst>
              <a:path w="76949" h="82296">
                <a:moveTo>
                  <a:pt x="5321" y="82296"/>
                </a:moveTo>
                <a:lnTo>
                  <a:pt x="76949" y="9906"/>
                </a:lnTo>
                <a:lnTo>
                  <a:pt x="72377" y="0"/>
                </a:lnTo>
                <a:lnTo>
                  <a:pt x="0" y="71627"/>
                </a:lnTo>
                <a:lnTo>
                  <a:pt x="5321" y="82296"/>
                </a:lnTo>
                <a:close/>
              </a:path>
            </a:pathLst>
          </a:custGeom>
          <a:solidFill>
            <a:srgbClr val="AED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483872" y="3848622"/>
            <a:ext cx="77092" cy="82448"/>
          </a:xfrm>
          <a:custGeom>
            <a:avLst/>
            <a:gdLst/>
            <a:ahLst/>
            <a:cxnLst/>
            <a:rect l="l" t="t" r="r" b="b"/>
            <a:pathLst>
              <a:path w="76949" h="82295">
                <a:moveTo>
                  <a:pt x="4572" y="82295"/>
                </a:moveTo>
                <a:lnTo>
                  <a:pt x="76949" y="10667"/>
                </a:lnTo>
                <a:lnTo>
                  <a:pt x="71627" y="0"/>
                </a:lnTo>
                <a:lnTo>
                  <a:pt x="0" y="72389"/>
                </a:lnTo>
                <a:lnTo>
                  <a:pt x="4572" y="82295"/>
                </a:lnTo>
                <a:close/>
              </a:path>
            </a:pathLst>
          </a:custGeom>
          <a:solidFill>
            <a:srgbClr val="AD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473171" y="3828774"/>
            <a:ext cx="82461" cy="92372"/>
          </a:xfrm>
          <a:custGeom>
            <a:avLst/>
            <a:gdLst/>
            <a:ahLst/>
            <a:cxnLst/>
            <a:rect l="l" t="t" r="r" b="b"/>
            <a:pathLst>
              <a:path w="82308" h="92201">
                <a:moveTo>
                  <a:pt x="10680" y="92201"/>
                </a:moveTo>
                <a:lnTo>
                  <a:pt x="82308" y="19812"/>
                </a:lnTo>
                <a:lnTo>
                  <a:pt x="71627" y="0"/>
                </a:lnTo>
                <a:lnTo>
                  <a:pt x="0" y="71627"/>
                </a:lnTo>
                <a:lnTo>
                  <a:pt x="10680" y="92201"/>
                </a:lnTo>
                <a:close/>
              </a:path>
            </a:pathLst>
          </a:custGeom>
          <a:solidFill>
            <a:srgbClr val="AC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83872" y="3848623"/>
            <a:ext cx="71760" cy="72523"/>
          </a:xfrm>
          <a:custGeom>
            <a:avLst/>
            <a:gdLst/>
            <a:ahLst/>
            <a:cxnLst/>
            <a:rect l="l" t="t" r="r" b="b"/>
            <a:pathLst>
              <a:path w="71627" h="72389">
                <a:moveTo>
                  <a:pt x="0" y="72389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C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78527" y="3838698"/>
            <a:ext cx="77105" cy="82449"/>
          </a:xfrm>
          <a:custGeom>
            <a:avLst/>
            <a:gdLst/>
            <a:ahLst/>
            <a:cxnLst/>
            <a:rect l="l" t="t" r="r" b="b"/>
            <a:pathLst>
              <a:path w="76962" h="82296">
                <a:moveTo>
                  <a:pt x="5334" y="82296"/>
                </a:moveTo>
                <a:lnTo>
                  <a:pt x="76962" y="9906"/>
                </a:lnTo>
                <a:lnTo>
                  <a:pt x="71628" y="0"/>
                </a:lnTo>
                <a:lnTo>
                  <a:pt x="0" y="71627"/>
                </a:lnTo>
                <a:lnTo>
                  <a:pt x="5334" y="82296"/>
                </a:lnTo>
                <a:close/>
              </a:path>
            </a:pathLst>
          </a:custGeom>
          <a:solidFill>
            <a:srgbClr val="AC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473171" y="3828774"/>
            <a:ext cx="77117" cy="81684"/>
          </a:xfrm>
          <a:custGeom>
            <a:avLst/>
            <a:gdLst/>
            <a:ahLst/>
            <a:cxnLst/>
            <a:rect l="l" t="t" r="r" b="b"/>
            <a:pathLst>
              <a:path w="76974" h="81533">
                <a:moveTo>
                  <a:pt x="5346" y="81533"/>
                </a:moveTo>
                <a:lnTo>
                  <a:pt x="76974" y="9905"/>
                </a:lnTo>
                <a:lnTo>
                  <a:pt x="71627" y="0"/>
                </a:lnTo>
                <a:lnTo>
                  <a:pt x="0" y="71627"/>
                </a:lnTo>
                <a:lnTo>
                  <a:pt x="5346" y="81533"/>
                </a:lnTo>
                <a:close/>
              </a:path>
            </a:pathLst>
          </a:custGeom>
          <a:solidFill>
            <a:srgbClr val="ACD7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460970" y="3809689"/>
            <a:ext cx="83962" cy="90845"/>
          </a:xfrm>
          <a:custGeom>
            <a:avLst/>
            <a:gdLst/>
            <a:ahLst/>
            <a:cxnLst/>
            <a:rect l="l" t="t" r="r" b="b"/>
            <a:pathLst>
              <a:path w="83807" h="90677">
                <a:moveTo>
                  <a:pt x="12179" y="90677"/>
                </a:moveTo>
                <a:lnTo>
                  <a:pt x="83807" y="19050"/>
                </a:lnTo>
                <a:lnTo>
                  <a:pt x="72390" y="0"/>
                </a:lnTo>
                <a:lnTo>
                  <a:pt x="0" y="71627"/>
                </a:lnTo>
                <a:lnTo>
                  <a:pt x="12179" y="90677"/>
                </a:lnTo>
                <a:close/>
              </a:path>
            </a:pathLst>
          </a:custGeom>
          <a:solidFill>
            <a:srgbClr val="ACD6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473172" y="3828774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CD6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67064" y="3818849"/>
            <a:ext cx="77868" cy="81685"/>
          </a:xfrm>
          <a:custGeom>
            <a:avLst/>
            <a:gdLst/>
            <a:ahLst/>
            <a:cxnLst/>
            <a:rect l="l" t="t" r="r" b="b"/>
            <a:pathLst>
              <a:path w="77724" h="81534">
                <a:moveTo>
                  <a:pt x="6096" y="81534"/>
                </a:moveTo>
                <a:lnTo>
                  <a:pt x="77724" y="9906"/>
                </a:lnTo>
                <a:lnTo>
                  <a:pt x="71640" y="0"/>
                </a:lnTo>
                <a:lnTo>
                  <a:pt x="0" y="72389"/>
                </a:lnTo>
                <a:lnTo>
                  <a:pt x="6096" y="81534"/>
                </a:lnTo>
                <a:close/>
              </a:path>
            </a:pathLst>
          </a:custGeom>
          <a:solidFill>
            <a:srgbClr val="ACD6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460969" y="3809689"/>
            <a:ext cx="77868" cy="81684"/>
          </a:xfrm>
          <a:custGeom>
            <a:avLst/>
            <a:gdLst/>
            <a:ahLst/>
            <a:cxnLst/>
            <a:rect l="l" t="t" r="r" b="b"/>
            <a:pathLst>
              <a:path w="77724" h="81533">
                <a:moveTo>
                  <a:pt x="6083" y="81533"/>
                </a:moveTo>
                <a:lnTo>
                  <a:pt x="77724" y="9143"/>
                </a:lnTo>
                <a:lnTo>
                  <a:pt x="72390" y="0"/>
                </a:lnTo>
                <a:lnTo>
                  <a:pt x="0" y="71627"/>
                </a:lnTo>
                <a:lnTo>
                  <a:pt x="6083" y="81533"/>
                </a:lnTo>
                <a:close/>
              </a:path>
            </a:pathLst>
          </a:custGeom>
          <a:solidFill>
            <a:srgbClr val="ABD5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448755" y="3790603"/>
            <a:ext cx="84738" cy="90845"/>
          </a:xfrm>
          <a:custGeom>
            <a:avLst/>
            <a:gdLst/>
            <a:ahLst/>
            <a:cxnLst/>
            <a:rect l="l" t="t" r="r" b="b"/>
            <a:pathLst>
              <a:path w="84581" h="90677">
                <a:moveTo>
                  <a:pt x="12191" y="90677"/>
                </a:moveTo>
                <a:lnTo>
                  <a:pt x="84581" y="19050"/>
                </a:lnTo>
                <a:lnTo>
                  <a:pt x="71627" y="0"/>
                </a:lnTo>
                <a:lnTo>
                  <a:pt x="0" y="71627"/>
                </a:lnTo>
                <a:lnTo>
                  <a:pt x="12191" y="90677"/>
                </a:lnTo>
                <a:close/>
              </a:path>
            </a:pathLst>
          </a:custGeom>
          <a:solidFill>
            <a:srgbClr val="AAD4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460969" y="3809688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7"/>
                </a:moveTo>
                <a:lnTo>
                  <a:pt x="72390" y="0"/>
                </a:lnTo>
              </a:path>
            </a:pathLst>
          </a:custGeom>
          <a:ln w="762">
            <a:solidFill>
              <a:srgbClr val="AA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454862" y="3799764"/>
            <a:ext cx="78631" cy="81685"/>
          </a:xfrm>
          <a:custGeom>
            <a:avLst/>
            <a:gdLst/>
            <a:ahLst/>
            <a:cxnLst/>
            <a:rect l="l" t="t" r="r" b="b"/>
            <a:pathLst>
              <a:path w="78485" h="81534">
                <a:moveTo>
                  <a:pt x="6095" y="81534"/>
                </a:moveTo>
                <a:lnTo>
                  <a:pt x="78485" y="9906"/>
                </a:lnTo>
                <a:lnTo>
                  <a:pt x="71627" y="0"/>
                </a:lnTo>
                <a:lnTo>
                  <a:pt x="0" y="72389"/>
                </a:lnTo>
                <a:lnTo>
                  <a:pt x="6095" y="81534"/>
                </a:lnTo>
                <a:close/>
              </a:path>
            </a:pathLst>
          </a:custGeom>
          <a:solidFill>
            <a:srgbClr val="AAD4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448754" y="3790603"/>
            <a:ext cx="77868" cy="81684"/>
          </a:xfrm>
          <a:custGeom>
            <a:avLst/>
            <a:gdLst/>
            <a:ahLst/>
            <a:cxnLst/>
            <a:rect l="l" t="t" r="r" b="b"/>
            <a:pathLst>
              <a:path w="77724" h="81533">
                <a:moveTo>
                  <a:pt x="6096" y="81533"/>
                </a:moveTo>
                <a:lnTo>
                  <a:pt x="77724" y="9143"/>
                </a:lnTo>
                <a:lnTo>
                  <a:pt x="71627" y="0"/>
                </a:lnTo>
                <a:lnTo>
                  <a:pt x="0" y="71627"/>
                </a:lnTo>
                <a:lnTo>
                  <a:pt x="6096" y="81533"/>
                </a:lnTo>
                <a:close/>
              </a:path>
            </a:pathLst>
          </a:custGeom>
          <a:solidFill>
            <a:srgbClr val="A9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435001" y="3772281"/>
            <a:ext cx="85514" cy="90082"/>
          </a:xfrm>
          <a:custGeom>
            <a:avLst/>
            <a:gdLst/>
            <a:ahLst/>
            <a:cxnLst/>
            <a:rect l="l" t="t" r="r" b="b"/>
            <a:pathLst>
              <a:path w="85356" h="89915">
                <a:moveTo>
                  <a:pt x="13728" y="89915"/>
                </a:moveTo>
                <a:lnTo>
                  <a:pt x="85356" y="18287"/>
                </a:lnTo>
                <a:lnTo>
                  <a:pt x="71627" y="0"/>
                </a:lnTo>
                <a:lnTo>
                  <a:pt x="0" y="71627"/>
                </a:lnTo>
                <a:lnTo>
                  <a:pt x="13728" y="89915"/>
                </a:lnTo>
                <a:close/>
              </a:path>
            </a:pathLst>
          </a:custGeom>
          <a:solidFill>
            <a:srgbClr val="A9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448755" y="379060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9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441883" y="3781442"/>
            <a:ext cx="78632" cy="80922"/>
          </a:xfrm>
          <a:custGeom>
            <a:avLst/>
            <a:gdLst/>
            <a:ahLst/>
            <a:cxnLst/>
            <a:rect l="l" t="t" r="r" b="b"/>
            <a:pathLst>
              <a:path w="78486" h="80772">
                <a:moveTo>
                  <a:pt x="6858" y="80772"/>
                </a:moveTo>
                <a:lnTo>
                  <a:pt x="78486" y="9144"/>
                </a:lnTo>
                <a:lnTo>
                  <a:pt x="71628" y="0"/>
                </a:lnTo>
                <a:lnTo>
                  <a:pt x="0" y="71627"/>
                </a:lnTo>
                <a:lnTo>
                  <a:pt x="6858" y="80772"/>
                </a:lnTo>
                <a:close/>
              </a:path>
            </a:pathLst>
          </a:custGeom>
          <a:solidFill>
            <a:srgbClr val="A9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435001" y="3772281"/>
            <a:ext cx="78644" cy="80921"/>
          </a:xfrm>
          <a:custGeom>
            <a:avLst/>
            <a:gdLst/>
            <a:ahLst/>
            <a:cxnLst/>
            <a:rect l="l" t="t" r="r" b="b"/>
            <a:pathLst>
              <a:path w="78498" h="80771">
                <a:moveTo>
                  <a:pt x="6870" y="80771"/>
                </a:moveTo>
                <a:lnTo>
                  <a:pt x="78498" y="9143"/>
                </a:lnTo>
                <a:lnTo>
                  <a:pt x="71627" y="0"/>
                </a:lnTo>
                <a:lnTo>
                  <a:pt x="0" y="71627"/>
                </a:lnTo>
                <a:lnTo>
                  <a:pt x="6870" y="80771"/>
                </a:lnTo>
                <a:close/>
              </a:path>
            </a:pathLst>
          </a:custGeom>
          <a:solidFill>
            <a:srgbClr val="A8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419745" y="3754723"/>
            <a:ext cx="87016" cy="89318"/>
          </a:xfrm>
          <a:custGeom>
            <a:avLst/>
            <a:gdLst/>
            <a:ahLst/>
            <a:cxnLst/>
            <a:rect l="l" t="t" r="r" b="b"/>
            <a:pathLst>
              <a:path w="86855" h="89153">
                <a:moveTo>
                  <a:pt x="15227" y="89153"/>
                </a:moveTo>
                <a:lnTo>
                  <a:pt x="86855" y="17525"/>
                </a:lnTo>
                <a:lnTo>
                  <a:pt x="72377" y="0"/>
                </a:lnTo>
                <a:lnTo>
                  <a:pt x="0" y="71627"/>
                </a:lnTo>
                <a:lnTo>
                  <a:pt x="15227" y="89153"/>
                </a:lnTo>
                <a:close/>
              </a:path>
            </a:pathLst>
          </a:custGeom>
          <a:solidFill>
            <a:srgbClr val="A7D1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435001" y="3772281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7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427367" y="3763883"/>
            <a:ext cx="79395" cy="80158"/>
          </a:xfrm>
          <a:custGeom>
            <a:avLst/>
            <a:gdLst/>
            <a:ahLst/>
            <a:cxnLst/>
            <a:rect l="l" t="t" r="r" b="b"/>
            <a:pathLst>
              <a:path w="79248" h="80010">
                <a:moveTo>
                  <a:pt x="7620" y="80010"/>
                </a:moveTo>
                <a:lnTo>
                  <a:pt x="79248" y="8382"/>
                </a:lnTo>
                <a:lnTo>
                  <a:pt x="71640" y="0"/>
                </a:lnTo>
                <a:lnTo>
                  <a:pt x="0" y="71627"/>
                </a:lnTo>
                <a:lnTo>
                  <a:pt x="7620" y="80010"/>
                </a:lnTo>
                <a:close/>
              </a:path>
            </a:pathLst>
          </a:custGeom>
          <a:solidFill>
            <a:srgbClr val="A7D1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419744" y="3754723"/>
            <a:ext cx="79395" cy="80921"/>
          </a:xfrm>
          <a:custGeom>
            <a:avLst/>
            <a:gdLst/>
            <a:ahLst/>
            <a:cxnLst/>
            <a:rect l="l" t="t" r="r" b="b"/>
            <a:pathLst>
              <a:path w="79248" h="80771">
                <a:moveTo>
                  <a:pt x="7607" y="80771"/>
                </a:moveTo>
                <a:lnTo>
                  <a:pt x="79248" y="9143"/>
                </a:lnTo>
                <a:lnTo>
                  <a:pt x="72377" y="0"/>
                </a:lnTo>
                <a:lnTo>
                  <a:pt x="0" y="71627"/>
                </a:lnTo>
                <a:lnTo>
                  <a:pt x="7607" y="80771"/>
                </a:lnTo>
                <a:close/>
              </a:path>
            </a:pathLst>
          </a:custGeom>
          <a:solidFill>
            <a:srgbClr val="A6D0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04476" y="3737927"/>
            <a:ext cx="87780" cy="88556"/>
          </a:xfrm>
          <a:custGeom>
            <a:avLst/>
            <a:gdLst/>
            <a:ahLst/>
            <a:cxnLst/>
            <a:rect l="l" t="t" r="r" b="b"/>
            <a:pathLst>
              <a:path w="87617" h="88392">
                <a:moveTo>
                  <a:pt x="15239" y="88392"/>
                </a:moveTo>
                <a:lnTo>
                  <a:pt x="87617" y="16764"/>
                </a:lnTo>
                <a:lnTo>
                  <a:pt x="72389" y="0"/>
                </a:lnTo>
                <a:lnTo>
                  <a:pt x="0" y="71628"/>
                </a:lnTo>
                <a:lnTo>
                  <a:pt x="15239" y="88392"/>
                </a:lnTo>
                <a:close/>
              </a:path>
            </a:pathLst>
          </a:custGeom>
          <a:solidFill>
            <a:srgbClr val="A4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9745" y="3754723"/>
            <a:ext cx="72511" cy="71760"/>
          </a:xfrm>
          <a:custGeom>
            <a:avLst/>
            <a:gdLst/>
            <a:ahLst/>
            <a:cxnLst/>
            <a:rect l="l" t="t" r="r" b="b"/>
            <a:pathLst>
              <a:path w="72377" h="71627">
                <a:moveTo>
                  <a:pt x="0" y="71627"/>
                </a:moveTo>
                <a:lnTo>
                  <a:pt x="72377" y="0"/>
                </a:lnTo>
              </a:path>
            </a:pathLst>
          </a:custGeom>
          <a:ln w="761">
            <a:solidFill>
              <a:srgbClr val="A4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5164" y="3749378"/>
            <a:ext cx="77092" cy="77105"/>
          </a:xfrm>
          <a:custGeom>
            <a:avLst/>
            <a:gdLst/>
            <a:ahLst/>
            <a:cxnLst/>
            <a:rect l="l" t="t" r="r" b="b"/>
            <a:pathLst>
              <a:path w="76949" h="76962">
                <a:moveTo>
                  <a:pt x="4571" y="76962"/>
                </a:moveTo>
                <a:lnTo>
                  <a:pt x="76949" y="5334"/>
                </a:lnTo>
                <a:lnTo>
                  <a:pt x="71627" y="0"/>
                </a:lnTo>
                <a:lnTo>
                  <a:pt x="0" y="71627"/>
                </a:lnTo>
                <a:lnTo>
                  <a:pt x="4571" y="76962"/>
                </a:lnTo>
                <a:close/>
              </a:path>
            </a:pathLst>
          </a:custGeom>
          <a:solidFill>
            <a:srgbClr val="A4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409808" y="3743271"/>
            <a:ext cx="77117" cy="77868"/>
          </a:xfrm>
          <a:custGeom>
            <a:avLst/>
            <a:gdLst/>
            <a:ahLst/>
            <a:cxnLst/>
            <a:rect l="l" t="t" r="r" b="b"/>
            <a:pathLst>
              <a:path w="76974" h="77724">
                <a:moveTo>
                  <a:pt x="5346" y="77724"/>
                </a:moveTo>
                <a:lnTo>
                  <a:pt x="76974" y="6096"/>
                </a:lnTo>
                <a:lnTo>
                  <a:pt x="71640" y="0"/>
                </a:lnTo>
                <a:lnTo>
                  <a:pt x="0" y="72389"/>
                </a:lnTo>
                <a:lnTo>
                  <a:pt x="5346" y="77724"/>
                </a:lnTo>
                <a:close/>
              </a:path>
            </a:pathLst>
          </a:custGeom>
          <a:solidFill>
            <a:srgbClr val="A3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404477" y="3737927"/>
            <a:ext cx="77104" cy="77868"/>
          </a:xfrm>
          <a:custGeom>
            <a:avLst/>
            <a:gdLst/>
            <a:ahLst/>
            <a:cxnLst/>
            <a:rect l="l" t="t" r="r" b="b"/>
            <a:pathLst>
              <a:path w="76961" h="77724">
                <a:moveTo>
                  <a:pt x="5321" y="77724"/>
                </a:moveTo>
                <a:lnTo>
                  <a:pt x="76961" y="5334"/>
                </a:lnTo>
                <a:lnTo>
                  <a:pt x="72389" y="0"/>
                </a:lnTo>
                <a:lnTo>
                  <a:pt x="0" y="71628"/>
                </a:lnTo>
                <a:lnTo>
                  <a:pt x="5321" y="77724"/>
                </a:lnTo>
                <a:close/>
              </a:path>
            </a:pathLst>
          </a:custGeom>
          <a:solidFill>
            <a:srgbClr val="A2CC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388445" y="3721895"/>
            <a:ext cx="88555" cy="87793"/>
          </a:xfrm>
          <a:custGeom>
            <a:avLst/>
            <a:gdLst/>
            <a:ahLst/>
            <a:cxnLst/>
            <a:rect l="l" t="t" r="r" b="b"/>
            <a:pathLst>
              <a:path w="88391" h="87630">
                <a:moveTo>
                  <a:pt x="16001" y="87630"/>
                </a:moveTo>
                <a:lnTo>
                  <a:pt x="88391" y="16001"/>
                </a:lnTo>
                <a:lnTo>
                  <a:pt x="71627" y="0"/>
                </a:lnTo>
                <a:lnTo>
                  <a:pt x="0" y="71628"/>
                </a:lnTo>
                <a:lnTo>
                  <a:pt x="16001" y="87630"/>
                </a:lnTo>
                <a:close/>
              </a:path>
            </a:pathLst>
          </a:custGeom>
          <a:solidFill>
            <a:srgbClr val="A2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04477" y="3737927"/>
            <a:ext cx="72523" cy="71761"/>
          </a:xfrm>
          <a:custGeom>
            <a:avLst/>
            <a:gdLst/>
            <a:ahLst/>
            <a:cxnLst/>
            <a:rect l="l" t="t" r="r" b="b"/>
            <a:pathLst>
              <a:path w="72389" h="71628">
                <a:moveTo>
                  <a:pt x="0" y="71628"/>
                </a:moveTo>
                <a:lnTo>
                  <a:pt x="72389" y="0"/>
                </a:lnTo>
              </a:path>
            </a:pathLst>
          </a:custGeom>
          <a:ln w="761">
            <a:solidFill>
              <a:srgbClr val="A2CBC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396830" y="3729530"/>
            <a:ext cx="80170" cy="80158"/>
          </a:xfrm>
          <a:custGeom>
            <a:avLst/>
            <a:gdLst/>
            <a:ahLst/>
            <a:cxnLst/>
            <a:rect l="l" t="t" r="r" b="b"/>
            <a:pathLst>
              <a:path w="80022" h="80010">
                <a:moveTo>
                  <a:pt x="7632" y="80010"/>
                </a:moveTo>
                <a:lnTo>
                  <a:pt x="80022" y="8381"/>
                </a:lnTo>
                <a:lnTo>
                  <a:pt x="71627" y="0"/>
                </a:lnTo>
                <a:lnTo>
                  <a:pt x="0" y="72389"/>
                </a:lnTo>
                <a:lnTo>
                  <a:pt x="7632" y="80010"/>
                </a:lnTo>
                <a:close/>
              </a:path>
            </a:pathLst>
          </a:custGeom>
          <a:solidFill>
            <a:srgbClr val="A2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388445" y="3721896"/>
            <a:ext cx="80145" cy="80158"/>
          </a:xfrm>
          <a:custGeom>
            <a:avLst/>
            <a:gdLst/>
            <a:ahLst/>
            <a:cxnLst/>
            <a:rect l="l" t="t" r="r" b="b"/>
            <a:pathLst>
              <a:path w="79997" h="80010">
                <a:moveTo>
                  <a:pt x="8369" y="80010"/>
                </a:moveTo>
                <a:lnTo>
                  <a:pt x="79997" y="7620"/>
                </a:lnTo>
                <a:lnTo>
                  <a:pt x="71627" y="0"/>
                </a:lnTo>
                <a:lnTo>
                  <a:pt x="0" y="71628"/>
                </a:lnTo>
                <a:lnTo>
                  <a:pt x="8369" y="80010"/>
                </a:lnTo>
                <a:close/>
              </a:path>
            </a:pathLst>
          </a:custGeom>
          <a:solidFill>
            <a:srgbClr val="A1CA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371637" y="3706627"/>
            <a:ext cx="88568" cy="87029"/>
          </a:xfrm>
          <a:custGeom>
            <a:avLst/>
            <a:gdLst/>
            <a:ahLst/>
            <a:cxnLst/>
            <a:rect l="l" t="t" r="r" b="b"/>
            <a:pathLst>
              <a:path w="88404" h="86868">
                <a:moveTo>
                  <a:pt x="16776" y="86868"/>
                </a:moveTo>
                <a:lnTo>
                  <a:pt x="88404" y="15239"/>
                </a:lnTo>
                <a:lnTo>
                  <a:pt x="71640" y="0"/>
                </a:lnTo>
                <a:lnTo>
                  <a:pt x="0" y="71627"/>
                </a:lnTo>
                <a:lnTo>
                  <a:pt x="16776" y="86868"/>
                </a:lnTo>
                <a:close/>
              </a:path>
            </a:pathLst>
          </a:custGeom>
          <a:solidFill>
            <a:srgbClr val="A0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388445" y="3721895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A0C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82337" y="3716551"/>
            <a:ext cx="77868" cy="77105"/>
          </a:xfrm>
          <a:custGeom>
            <a:avLst/>
            <a:gdLst/>
            <a:ahLst/>
            <a:cxnLst/>
            <a:rect l="l" t="t" r="r" b="b"/>
            <a:pathLst>
              <a:path w="77724" h="76962">
                <a:moveTo>
                  <a:pt x="6096" y="76962"/>
                </a:moveTo>
                <a:lnTo>
                  <a:pt x="77724" y="5333"/>
                </a:lnTo>
                <a:lnTo>
                  <a:pt x="72390" y="0"/>
                </a:lnTo>
                <a:lnTo>
                  <a:pt x="0" y="71627"/>
                </a:lnTo>
                <a:lnTo>
                  <a:pt x="6096" y="76962"/>
                </a:lnTo>
                <a:close/>
              </a:path>
            </a:pathLst>
          </a:custGeom>
          <a:solidFill>
            <a:srgbClr val="A0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376993" y="3711208"/>
            <a:ext cx="77868" cy="77105"/>
          </a:xfrm>
          <a:custGeom>
            <a:avLst/>
            <a:gdLst/>
            <a:ahLst/>
            <a:cxnLst/>
            <a:rect l="l" t="t" r="r" b="b"/>
            <a:pathLst>
              <a:path w="77724" h="76962">
                <a:moveTo>
                  <a:pt x="5333" y="76962"/>
                </a:moveTo>
                <a:lnTo>
                  <a:pt x="77724" y="5334"/>
                </a:lnTo>
                <a:lnTo>
                  <a:pt x="71627" y="0"/>
                </a:lnTo>
                <a:lnTo>
                  <a:pt x="0" y="72389"/>
                </a:lnTo>
                <a:lnTo>
                  <a:pt x="5333" y="76962"/>
                </a:lnTo>
                <a:close/>
              </a:path>
            </a:pathLst>
          </a:custGeom>
          <a:solidFill>
            <a:srgbClr val="9FC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371637" y="3706627"/>
            <a:ext cx="77117" cy="77105"/>
          </a:xfrm>
          <a:custGeom>
            <a:avLst/>
            <a:gdLst/>
            <a:ahLst/>
            <a:cxnLst/>
            <a:rect l="l" t="t" r="r" b="b"/>
            <a:pathLst>
              <a:path w="76974" h="76962">
                <a:moveTo>
                  <a:pt x="5346" y="76962"/>
                </a:moveTo>
                <a:lnTo>
                  <a:pt x="76974" y="4572"/>
                </a:lnTo>
                <a:lnTo>
                  <a:pt x="71640" y="0"/>
                </a:lnTo>
                <a:lnTo>
                  <a:pt x="0" y="71627"/>
                </a:lnTo>
                <a:lnTo>
                  <a:pt x="5346" y="76962"/>
                </a:lnTo>
                <a:close/>
              </a:path>
            </a:pathLst>
          </a:custGeom>
          <a:solidFill>
            <a:srgbClr val="9FC7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353328" y="3692123"/>
            <a:ext cx="90082" cy="86265"/>
          </a:xfrm>
          <a:custGeom>
            <a:avLst/>
            <a:gdLst/>
            <a:ahLst/>
            <a:cxnLst/>
            <a:rect l="l" t="t" r="r" b="b"/>
            <a:pathLst>
              <a:path w="89915" h="86105">
                <a:moveTo>
                  <a:pt x="18275" y="86105"/>
                </a:moveTo>
                <a:lnTo>
                  <a:pt x="89915" y="14477"/>
                </a:lnTo>
                <a:lnTo>
                  <a:pt x="71627" y="0"/>
                </a:lnTo>
                <a:lnTo>
                  <a:pt x="0" y="71627"/>
                </a:lnTo>
                <a:lnTo>
                  <a:pt x="18275" y="86105"/>
                </a:lnTo>
                <a:close/>
              </a:path>
            </a:pathLst>
          </a:custGeom>
          <a:solidFill>
            <a:srgbClr val="9FC6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371637" y="3706628"/>
            <a:ext cx="71773" cy="71760"/>
          </a:xfrm>
          <a:custGeom>
            <a:avLst/>
            <a:gdLst/>
            <a:ahLst/>
            <a:cxnLst/>
            <a:rect l="l" t="t" r="r" b="b"/>
            <a:pathLst>
              <a:path w="71640" h="71627">
                <a:moveTo>
                  <a:pt x="0" y="71627"/>
                </a:moveTo>
                <a:lnTo>
                  <a:pt x="71640" y="0"/>
                </a:lnTo>
              </a:path>
            </a:pathLst>
          </a:custGeom>
          <a:ln w="762">
            <a:solidFill>
              <a:srgbClr val="9F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362488" y="3698994"/>
            <a:ext cx="80922" cy="79394"/>
          </a:xfrm>
          <a:custGeom>
            <a:avLst/>
            <a:gdLst/>
            <a:ahLst/>
            <a:cxnLst/>
            <a:rect l="l" t="t" r="r" b="b"/>
            <a:pathLst>
              <a:path w="80772" h="79247">
                <a:moveTo>
                  <a:pt x="9131" y="79247"/>
                </a:moveTo>
                <a:lnTo>
                  <a:pt x="80772" y="7619"/>
                </a:lnTo>
                <a:lnTo>
                  <a:pt x="71628" y="0"/>
                </a:lnTo>
                <a:lnTo>
                  <a:pt x="0" y="71627"/>
                </a:lnTo>
                <a:lnTo>
                  <a:pt x="9131" y="79247"/>
                </a:lnTo>
                <a:close/>
              </a:path>
            </a:pathLst>
          </a:custGeom>
          <a:solidFill>
            <a:srgbClr val="9FC6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353327" y="3692122"/>
            <a:ext cx="80922" cy="78632"/>
          </a:xfrm>
          <a:custGeom>
            <a:avLst/>
            <a:gdLst/>
            <a:ahLst/>
            <a:cxnLst/>
            <a:rect l="l" t="t" r="r" b="b"/>
            <a:pathLst>
              <a:path w="80772" h="78486">
                <a:moveTo>
                  <a:pt x="9143" y="78486"/>
                </a:moveTo>
                <a:lnTo>
                  <a:pt x="80772" y="6858"/>
                </a:lnTo>
                <a:lnTo>
                  <a:pt x="71627" y="0"/>
                </a:lnTo>
                <a:lnTo>
                  <a:pt x="0" y="71627"/>
                </a:lnTo>
                <a:lnTo>
                  <a:pt x="9143" y="78486"/>
                </a:lnTo>
                <a:close/>
              </a:path>
            </a:pathLst>
          </a:custGeom>
          <a:solidFill>
            <a:srgbClr val="9EC5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34993" y="3678381"/>
            <a:ext cx="90095" cy="85501"/>
          </a:xfrm>
          <a:custGeom>
            <a:avLst/>
            <a:gdLst/>
            <a:ahLst/>
            <a:cxnLst/>
            <a:rect l="l" t="t" r="r" b="b"/>
            <a:pathLst>
              <a:path w="89928" h="85343">
                <a:moveTo>
                  <a:pt x="18300" y="85343"/>
                </a:moveTo>
                <a:lnTo>
                  <a:pt x="89928" y="13715"/>
                </a:lnTo>
                <a:lnTo>
                  <a:pt x="71640" y="0"/>
                </a:lnTo>
                <a:lnTo>
                  <a:pt x="0" y="71627"/>
                </a:lnTo>
                <a:lnTo>
                  <a:pt x="18300" y="85343"/>
                </a:lnTo>
                <a:close/>
              </a:path>
            </a:pathLst>
          </a:custGeom>
          <a:solidFill>
            <a:srgbClr val="9DC5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353328" y="369212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D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47220" y="3687542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6200"/>
                </a:moveTo>
                <a:lnTo>
                  <a:pt x="77724" y="4572"/>
                </a:lnTo>
                <a:lnTo>
                  <a:pt x="71627" y="0"/>
                </a:lnTo>
                <a:lnTo>
                  <a:pt x="0" y="71627"/>
                </a:lnTo>
                <a:lnTo>
                  <a:pt x="6096" y="76200"/>
                </a:lnTo>
                <a:close/>
              </a:path>
            </a:pathLst>
          </a:custGeom>
          <a:solidFill>
            <a:srgbClr val="9DC5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341101" y="3682961"/>
            <a:ext cx="77880" cy="76341"/>
          </a:xfrm>
          <a:custGeom>
            <a:avLst/>
            <a:gdLst/>
            <a:ahLst/>
            <a:cxnLst/>
            <a:rect l="l" t="t" r="r" b="b"/>
            <a:pathLst>
              <a:path w="77736" h="76200">
                <a:moveTo>
                  <a:pt x="6108" y="76200"/>
                </a:moveTo>
                <a:lnTo>
                  <a:pt x="77736" y="4572"/>
                </a:lnTo>
                <a:lnTo>
                  <a:pt x="71627" y="0"/>
                </a:lnTo>
                <a:lnTo>
                  <a:pt x="0" y="71628"/>
                </a:lnTo>
                <a:lnTo>
                  <a:pt x="6108" y="76200"/>
                </a:lnTo>
                <a:close/>
              </a:path>
            </a:pathLst>
          </a:custGeom>
          <a:solidFill>
            <a:srgbClr val="9CC4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334994" y="3678381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6200"/>
                </a:moveTo>
                <a:lnTo>
                  <a:pt x="77724" y="4571"/>
                </a:lnTo>
                <a:lnTo>
                  <a:pt x="71640" y="0"/>
                </a:lnTo>
                <a:lnTo>
                  <a:pt x="0" y="71627"/>
                </a:lnTo>
                <a:lnTo>
                  <a:pt x="6096" y="76200"/>
                </a:lnTo>
                <a:close/>
              </a:path>
            </a:pathLst>
          </a:custGeom>
          <a:solidFill>
            <a:srgbClr val="9B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315908" y="3665403"/>
            <a:ext cx="90858" cy="84739"/>
          </a:xfrm>
          <a:custGeom>
            <a:avLst/>
            <a:gdLst/>
            <a:ahLst/>
            <a:cxnLst/>
            <a:rect l="l" t="t" r="r" b="b"/>
            <a:pathLst>
              <a:path w="90690" h="84582">
                <a:moveTo>
                  <a:pt x="19050" y="84582"/>
                </a:moveTo>
                <a:lnTo>
                  <a:pt x="90690" y="12954"/>
                </a:lnTo>
                <a:lnTo>
                  <a:pt x="71640" y="0"/>
                </a:lnTo>
                <a:lnTo>
                  <a:pt x="0" y="71628"/>
                </a:lnTo>
                <a:lnTo>
                  <a:pt x="19050" y="84582"/>
                </a:lnTo>
                <a:close/>
              </a:path>
            </a:pathLst>
          </a:custGeom>
          <a:solidFill>
            <a:srgbClr val="9BC2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334993" y="3678381"/>
            <a:ext cx="71773" cy="71760"/>
          </a:xfrm>
          <a:custGeom>
            <a:avLst/>
            <a:gdLst/>
            <a:ahLst/>
            <a:cxnLst/>
            <a:rect l="l" t="t" r="r" b="b"/>
            <a:pathLst>
              <a:path w="71640" h="71627">
                <a:moveTo>
                  <a:pt x="0" y="71627"/>
                </a:moveTo>
                <a:lnTo>
                  <a:pt x="71640" y="0"/>
                </a:lnTo>
              </a:path>
            </a:pathLst>
          </a:custGeom>
          <a:ln w="762">
            <a:solidFill>
              <a:srgbClr val="9BC2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328135" y="3673801"/>
            <a:ext cx="78631" cy="76341"/>
          </a:xfrm>
          <a:custGeom>
            <a:avLst/>
            <a:gdLst/>
            <a:ahLst/>
            <a:cxnLst/>
            <a:rect l="l" t="t" r="r" b="b"/>
            <a:pathLst>
              <a:path w="78485" h="76200">
                <a:moveTo>
                  <a:pt x="6845" y="76200"/>
                </a:moveTo>
                <a:lnTo>
                  <a:pt x="78485" y="4572"/>
                </a:lnTo>
                <a:lnTo>
                  <a:pt x="72389" y="0"/>
                </a:lnTo>
                <a:lnTo>
                  <a:pt x="0" y="71627"/>
                </a:lnTo>
                <a:lnTo>
                  <a:pt x="6845" y="76200"/>
                </a:lnTo>
                <a:close/>
              </a:path>
            </a:pathLst>
          </a:custGeom>
          <a:solidFill>
            <a:srgbClr val="9BC2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322015" y="3669220"/>
            <a:ext cx="78644" cy="76341"/>
          </a:xfrm>
          <a:custGeom>
            <a:avLst/>
            <a:gdLst/>
            <a:ahLst/>
            <a:cxnLst/>
            <a:rect l="l" t="t" r="r" b="b"/>
            <a:pathLst>
              <a:path w="78498" h="76200">
                <a:moveTo>
                  <a:pt x="6108" y="76200"/>
                </a:moveTo>
                <a:lnTo>
                  <a:pt x="78498" y="4572"/>
                </a:lnTo>
                <a:lnTo>
                  <a:pt x="71627" y="0"/>
                </a:lnTo>
                <a:lnTo>
                  <a:pt x="0" y="72389"/>
                </a:lnTo>
                <a:lnTo>
                  <a:pt x="6108" y="76200"/>
                </a:lnTo>
                <a:close/>
              </a:path>
            </a:pathLst>
          </a:custGeom>
          <a:solidFill>
            <a:srgbClr val="9A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315908" y="3665403"/>
            <a:ext cx="77868" cy="76341"/>
          </a:xfrm>
          <a:custGeom>
            <a:avLst/>
            <a:gdLst/>
            <a:ahLst/>
            <a:cxnLst/>
            <a:rect l="l" t="t" r="r" b="b"/>
            <a:pathLst>
              <a:path w="77724" h="76200">
                <a:moveTo>
                  <a:pt x="6096" y="76200"/>
                </a:moveTo>
                <a:lnTo>
                  <a:pt x="77724" y="3810"/>
                </a:lnTo>
                <a:lnTo>
                  <a:pt x="71640" y="0"/>
                </a:lnTo>
                <a:lnTo>
                  <a:pt x="0" y="71628"/>
                </a:lnTo>
                <a:lnTo>
                  <a:pt x="6096" y="76200"/>
                </a:lnTo>
                <a:close/>
              </a:path>
            </a:pathLst>
          </a:custGeom>
          <a:solidFill>
            <a:srgbClr val="98C0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96072" y="3653188"/>
            <a:ext cx="91609" cy="83976"/>
          </a:xfrm>
          <a:custGeom>
            <a:avLst/>
            <a:gdLst/>
            <a:ahLst/>
            <a:cxnLst/>
            <a:rect l="l" t="t" r="r" b="b"/>
            <a:pathLst>
              <a:path w="91439" h="83820">
                <a:moveTo>
                  <a:pt x="19799" y="83820"/>
                </a:moveTo>
                <a:lnTo>
                  <a:pt x="91439" y="12191"/>
                </a:lnTo>
                <a:lnTo>
                  <a:pt x="71627" y="0"/>
                </a:lnTo>
                <a:lnTo>
                  <a:pt x="0" y="71627"/>
                </a:lnTo>
                <a:lnTo>
                  <a:pt x="19799" y="83820"/>
                </a:lnTo>
                <a:close/>
              </a:path>
            </a:pathLst>
          </a:custGeom>
          <a:solidFill>
            <a:srgbClr val="99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315908" y="3665403"/>
            <a:ext cx="71773" cy="71761"/>
          </a:xfrm>
          <a:custGeom>
            <a:avLst/>
            <a:gdLst/>
            <a:ahLst/>
            <a:cxnLst/>
            <a:rect l="l" t="t" r="r" b="b"/>
            <a:pathLst>
              <a:path w="71640" h="71628">
                <a:moveTo>
                  <a:pt x="0" y="71628"/>
                </a:moveTo>
                <a:lnTo>
                  <a:pt x="71640" y="0"/>
                </a:lnTo>
              </a:path>
            </a:pathLst>
          </a:custGeom>
          <a:ln w="762">
            <a:solidFill>
              <a:srgbClr val="99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309050" y="3660822"/>
            <a:ext cx="78631" cy="76341"/>
          </a:xfrm>
          <a:custGeom>
            <a:avLst/>
            <a:gdLst/>
            <a:ahLst/>
            <a:cxnLst/>
            <a:rect l="l" t="t" r="r" b="b"/>
            <a:pathLst>
              <a:path w="78485" h="76200">
                <a:moveTo>
                  <a:pt x="6845" y="76200"/>
                </a:moveTo>
                <a:lnTo>
                  <a:pt x="78485" y="4571"/>
                </a:lnTo>
                <a:lnTo>
                  <a:pt x="71627" y="0"/>
                </a:lnTo>
                <a:lnTo>
                  <a:pt x="0" y="72389"/>
                </a:lnTo>
                <a:lnTo>
                  <a:pt x="6845" y="76200"/>
                </a:lnTo>
                <a:close/>
              </a:path>
            </a:pathLst>
          </a:custGeom>
          <a:solidFill>
            <a:srgbClr val="99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02179" y="3657005"/>
            <a:ext cx="78631" cy="76341"/>
          </a:xfrm>
          <a:custGeom>
            <a:avLst/>
            <a:gdLst/>
            <a:ahLst/>
            <a:cxnLst/>
            <a:rect l="l" t="t" r="r" b="b"/>
            <a:pathLst>
              <a:path w="78485" h="76200">
                <a:moveTo>
                  <a:pt x="6857" y="76200"/>
                </a:moveTo>
                <a:lnTo>
                  <a:pt x="78485" y="3810"/>
                </a:lnTo>
                <a:lnTo>
                  <a:pt x="72377" y="0"/>
                </a:lnTo>
                <a:lnTo>
                  <a:pt x="0" y="71627"/>
                </a:lnTo>
                <a:lnTo>
                  <a:pt x="6857" y="76200"/>
                </a:lnTo>
                <a:close/>
              </a:path>
            </a:pathLst>
          </a:custGeom>
          <a:solidFill>
            <a:srgbClr val="97BD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296072" y="3653189"/>
            <a:ext cx="78619" cy="75577"/>
          </a:xfrm>
          <a:custGeom>
            <a:avLst/>
            <a:gdLst/>
            <a:ahLst/>
            <a:cxnLst/>
            <a:rect l="l" t="t" r="r" b="b"/>
            <a:pathLst>
              <a:path w="78473" h="75437">
                <a:moveTo>
                  <a:pt x="6096" y="75437"/>
                </a:moveTo>
                <a:lnTo>
                  <a:pt x="78473" y="3810"/>
                </a:lnTo>
                <a:lnTo>
                  <a:pt x="71627" y="0"/>
                </a:lnTo>
                <a:lnTo>
                  <a:pt x="0" y="71627"/>
                </a:lnTo>
                <a:lnTo>
                  <a:pt x="6096" y="75437"/>
                </a:lnTo>
                <a:close/>
              </a:path>
            </a:pathLst>
          </a:custGeom>
          <a:solidFill>
            <a:srgbClr val="96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275447" y="3641738"/>
            <a:ext cx="92385" cy="83211"/>
          </a:xfrm>
          <a:custGeom>
            <a:avLst/>
            <a:gdLst/>
            <a:ahLst/>
            <a:cxnLst/>
            <a:rect l="l" t="t" r="r" b="b"/>
            <a:pathLst>
              <a:path w="92214" h="83057">
                <a:moveTo>
                  <a:pt x="20586" y="83057"/>
                </a:moveTo>
                <a:lnTo>
                  <a:pt x="92214" y="11429"/>
                </a:lnTo>
                <a:lnTo>
                  <a:pt x="71640" y="0"/>
                </a:lnTo>
                <a:lnTo>
                  <a:pt x="0" y="71627"/>
                </a:lnTo>
                <a:lnTo>
                  <a:pt x="20586" y="83057"/>
                </a:lnTo>
                <a:close/>
              </a:path>
            </a:pathLst>
          </a:custGeom>
          <a:solidFill>
            <a:srgbClr val="95B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296072" y="3653189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5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289201" y="3649372"/>
            <a:ext cx="78632" cy="75577"/>
          </a:xfrm>
          <a:custGeom>
            <a:avLst/>
            <a:gdLst/>
            <a:ahLst/>
            <a:cxnLst/>
            <a:rect l="l" t="t" r="r" b="b"/>
            <a:pathLst>
              <a:path w="78486" h="75437">
                <a:moveTo>
                  <a:pt x="6858" y="75437"/>
                </a:moveTo>
                <a:lnTo>
                  <a:pt x="78486" y="3810"/>
                </a:lnTo>
                <a:lnTo>
                  <a:pt x="71628" y="0"/>
                </a:lnTo>
                <a:lnTo>
                  <a:pt x="0" y="71627"/>
                </a:lnTo>
                <a:lnTo>
                  <a:pt x="6858" y="75437"/>
                </a:lnTo>
                <a:close/>
              </a:path>
            </a:pathLst>
          </a:custGeom>
          <a:solidFill>
            <a:srgbClr val="95B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282318" y="3645555"/>
            <a:ext cx="78644" cy="75577"/>
          </a:xfrm>
          <a:custGeom>
            <a:avLst/>
            <a:gdLst/>
            <a:ahLst/>
            <a:cxnLst/>
            <a:rect l="l" t="t" r="r" b="b"/>
            <a:pathLst>
              <a:path w="78498" h="75437">
                <a:moveTo>
                  <a:pt x="6870" y="75437"/>
                </a:moveTo>
                <a:lnTo>
                  <a:pt x="78498" y="3810"/>
                </a:lnTo>
                <a:lnTo>
                  <a:pt x="71627" y="0"/>
                </a:lnTo>
                <a:lnTo>
                  <a:pt x="0" y="71628"/>
                </a:lnTo>
                <a:lnTo>
                  <a:pt x="6870" y="75437"/>
                </a:lnTo>
                <a:close/>
              </a:path>
            </a:pathLst>
          </a:custGeom>
          <a:solidFill>
            <a:srgbClr val="94BA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275448" y="3641737"/>
            <a:ext cx="78631" cy="75577"/>
          </a:xfrm>
          <a:custGeom>
            <a:avLst/>
            <a:gdLst/>
            <a:ahLst/>
            <a:cxnLst/>
            <a:rect l="l" t="t" r="r" b="b"/>
            <a:pathLst>
              <a:path w="78485" h="75437">
                <a:moveTo>
                  <a:pt x="6857" y="75437"/>
                </a:moveTo>
                <a:lnTo>
                  <a:pt x="78485" y="3809"/>
                </a:lnTo>
                <a:lnTo>
                  <a:pt x="71640" y="0"/>
                </a:lnTo>
                <a:lnTo>
                  <a:pt x="0" y="71627"/>
                </a:lnTo>
                <a:lnTo>
                  <a:pt x="6857" y="75437"/>
                </a:lnTo>
                <a:close/>
              </a:path>
            </a:pathLst>
          </a:custGeom>
          <a:solidFill>
            <a:srgbClr val="93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254084" y="3631813"/>
            <a:ext cx="93136" cy="81685"/>
          </a:xfrm>
          <a:custGeom>
            <a:avLst/>
            <a:gdLst/>
            <a:ahLst/>
            <a:cxnLst/>
            <a:rect l="l" t="t" r="r" b="b"/>
            <a:pathLst>
              <a:path w="92964" h="81534">
                <a:moveTo>
                  <a:pt x="21323" y="81534"/>
                </a:moveTo>
                <a:lnTo>
                  <a:pt x="92964" y="9906"/>
                </a:lnTo>
                <a:lnTo>
                  <a:pt x="71627" y="0"/>
                </a:lnTo>
                <a:lnTo>
                  <a:pt x="0" y="71627"/>
                </a:lnTo>
                <a:lnTo>
                  <a:pt x="21323" y="81534"/>
                </a:lnTo>
                <a:close/>
              </a:path>
            </a:pathLst>
          </a:custGeom>
          <a:solidFill>
            <a:srgbClr val="93B8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275447" y="3641737"/>
            <a:ext cx="71773" cy="71760"/>
          </a:xfrm>
          <a:custGeom>
            <a:avLst/>
            <a:gdLst/>
            <a:ahLst/>
            <a:cxnLst/>
            <a:rect l="l" t="t" r="r" b="b"/>
            <a:pathLst>
              <a:path w="71640" h="71627">
                <a:moveTo>
                  <a:pt x="0" y="71627"/>
                </a:moveTo>
                <a:lnTo>
                  <a:pt x="71640" y="0"/>
                </a:lnTo>
              </a:path>
            </a:pathLst>
          </a:custGeom>
          <a:ln w="762">
            <a:solidFill>
              <a:srgbClr val="93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267825" y="3638684"/>
            <a:ext cx="79395" cy="74814"/>
          </a:xfrm>
          <a:custGeom>
            <a:avLst/>
            <a:gdLst/>
            <a:ahLst/>
            <a:cxnLst/>
            <a:rect l="l" t="t" r="r" b="b"/>
            <a:pathLst>
              <a:path w="79248" h="74675">
                <a:moveTo>
                  <a:pt x="7607" y="74675"/>
                </a:moveTo>
                <a:lnTo>
                  <a:pt x="79248" y="3048"/>
                </a:lnTo>
                <a:lnTo>
                  <a:pt x="72390" y="0"/>
                </a:lnTo>
                <a:lnTo>
                  <a:pt x="0" y="71627"/>
                </a:lnTo>
                <a:lnTo>
                  <a:pt x="7607" y="74675"/>
                </a:lnTo>
                <a:close/>
              </a:path>
            </a:pathLst>
          </a:custGeom>
          <a:solidFill>
            <a:srgbClr val="93B8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260954" y="3634867"/>
            <a:ext cx="79395" cy="75577"/>
          </a:xfrm>
          <a:custGeom>
            <a:avLst/>
            <a:gdLst/>
            <a:ahLst/>
            <a:cxnLst/>
            <a:rect l="l" t="t" r="r" b="b"/>
            <a:pathLst>
              <a:path w="79248" h="75437">
                <a:moveTo>
                  <a:pt x="6857" y="75437"/>
                </a:moveTo>
                <a:lnTo>
                  <a:pt x="79248" y="3810"/>
                </a:lnTo>
                <a:lnTo>
                  <a:pt x="71615" y="0"/>
                </a:lnTo>
                <a:lnTo>
                  <a:pt x="0" y="71627"/>
                </a:lnTo>
                <a:lnTo>
                  <a:pt x="6857" y="75437"/>
                </a:lnTo>
                <a:close/>
              </a:path>
            </a:pathLst>
          </a:custGeom>
          <a:solidFill>
            <a:srgbClr val="92B8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254084" y="3631813"/>
            <a:ext cx="78619" cy="74814"/>
          </a:xfrm>
          <a:custGeom>
            <a:avLst/>
            <a:gdLst/>
            <a:ahLst/>
            <a:cxnLst/>
            <a:rect l="l" t="t" r="r" b="b"/>
            <a:pathLst>
              <a:path w="78473" h="74675">
                <a:moveTo>
                  <a:pt x="6858" y="74675"/>
                </a:moveTo>
                <a:lnTo>
                  <a:pt x="78473" y="3048"/>
                </a:lnTo>
                <a:lnTo>
                  <a:pt x="71627" y="0"/>
                </a:lnTo>
                <a:lnTo>
                  <a:pt x="0" y="71627"/>
                </a:lnTo>
                <a:lnTo>
                  <a:pt x="6858" y="74675"/>
                </a:lnTo>
                <a:close/>
              </a:path>
            </a:pathLst>
          </a:custGeom>
          <a:solidFill>
            <a:srgbClr val="92B7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231945" y="3621889"/>
            <a:ext cx="93899" cy="81684"/>
          </a:xfrm>
          <a:custGeom>
            <a:avLst/>
            <a:gdLst/>
            <a:ahLst/>
            <a:cxnLst/>
            <a:rect l="l" t="t" r="r" b="b"/>
            <a:pathLst>
              <a:path w="93725" h="81533">
                <a:moveTo>
                  <a:pt x="22098" y="81533"/>
                </a:moveTo>
                <a:lnTo>
                  <a:pt x="93725" y="9905"/>
                </a:lnTo>
                <a:lnTo>
                  <a:pt x="72390" y="0"/>
                </a:lnTo>
                <a:lnTo>
                  <a:pt x="0" y="72389"/>
                </a:lnTo>
                <a:lnTo>
                  <a:pt x="22098" y="81533"/>
                </a:lnTo>
                <a:close/>
              </a:path>
            </a:pathLst>
          </a:custGeom>
          <a:solidFill>
            <a:srgbClr val="91B6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54084" y="363181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91B6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246450" y="3628759"/>
            <a:ext cx="79394" cy="74814"/>
          </a:xfrm>
          <a:custGeom>
            <a:avLst/>
            <a:gdLst/>
            <a:ahLst/>
            <a:cxnLst/>
            <a:rect l="l" t="t" r="r" b="b"/>
            <a:pathLst>
              <a:path w="79247" h="74675">
                <a:moveTo>
                  <a:pt x="7619" y="74675"/>
                </a:moveTo>
                <a:lnTo>
                  <a:pt x="79247" y="3048"/>
                </a:lnTo>
                <a:lnTo>
                  <a:pt x="72377" y="0"/>
                </a:lnTo>
                <a:lnTo>
                  <a:pt x="0" y="71627"/>
                </a:lnTo>
                <a:lnTo>
                  <a:pt x="7619" y="74675"/>
                </a:lnTo>
                <a:close/>
              </a:path>
            </a:pathLst>
          </a:custGeom>
          <a:solidFill>
            <a:srgbClr val="91B6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39567" y="3625706"/>
            <a:ext cx="79395" cy="74814"/>
          </a:xfrm>
          <a:custGeom>
            <a:avLst/>
            <a:gdLst/>
            <a:ahLst/>
            <a:cxnLst/>
            <a:rect l="l" t="t" r="r" b="b"/>
            <a:pathLst>
              <a:path w="79248" h="74675">
                <a:moveTo>
                  <a:pt x="6870" y="74675"/>
                </a:moveTo>
                <a:lnTo>
                  <a:pt x="79248" y="3048"/>
                </a:lnTo>
                <a:lnTo>
                  <a:pt x="71640" y="0"/>
                </a:lnTo>
                <a:lnTo>
                  <a:pt x="0" y="71628"/>
                </a:lnTo>
                <a:lnTo>
                  <a:pt x="6870" y="74675"/>
                </a:lnTo>
                <a:close/>
              </a:path>
            </a:pathLst>
          </a:custGeom>
          <a:solidFill>
            <a:srgbClr val="90B5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231945" y="3621889"/>
            <a:ext cx="79395" cy="75577"/>
          </a:xfrm>
          <a:custGeom>
            <a:avLst/>
            <a:gdLst/>
            <a:ahLst/>
            <a:cxnLst/>
            <a:rect l="l" t="t" r="r" b="b"/>
            <a:pathLst>
              <a:path w="79248" h="75437">
                <a:moveTo>
                  <a:pt x="7607" y="75437"/>
                </a:moveTo>
                <a:lnTo>
                  <a:pt x="79248" y="3809"/>
                </a:lnTo>
                <a:lnTo>
                  <a:pt x="72390" y="0"/>
                </a:lnTo>
                <a:lnTo>
                  <a:pt x="0" y="72389"/>
                </a:lnTo>
                <a:lnTo>
                  <a:pt x="7607" y="75437"/>
                </a:lnTo>
                <a:close/>
              </a:path>
            </a:pathLst>
          </a:custGeom>
          <a:solidFill>
            <a:srgbClr val="8F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209806" y="3614254"/>
            <a:ext cx="94663" cy="80158"/>
          </a:xfrm>
          <a:custGeom>
            <a:avLst/>
            <a:gdLst/>
            <a:ahLst/>
            <a:cxnLst/>
            <a:rect l="l" t="t" r="r" b="b"/>
            <a:pathLst>
              <a:path w="94488" h="80010">
                <a:moveTo>
                  <a:pt x="22098" y="80010"/>
                </a:moveTo>
                <a:lnTo>
                  <a:pt x="94488" y="7620"/>
                </a:lnTo>
                <a:lnTo>
                  <a:pt x="71628" y="0"/>
                </a:lnTo>
                <a:lnTo>
                  <a:pt x="0" y="71627"/>
                </a:lnTo>
                <a:lnTo>
                  <a:pt x="22098" y="80010"/>
                </a:lnTo>
                <a:close/>
              </a:path>
            </a:pathLst>
          </a:custGeom>
          <a:solidFill>
            <a:srgbClr val="8FB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231945" y="3621889"/>
            <a:ext cx="72524" cy="72523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2389"/>
                </a:moveTo>
                <a:lnTo>
                  <a:pt x="72390" y="0"/>
                </a:lnTo>
              </a:path>
            </a:pathLst>
          </a:custGeom>
          <a:ln w="762">
            <a:solidFill>
              <a:srgbClr val="8FB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225062" y="3619598"/>
            <a:ext cx="79407" cy="74814"/>
          </a:xfrm>
          <a:custGeom>
            <a:avLst/>
            <a:gdLst/>
            <a:ahLst/>
            <a:cxnLst/>
            <a:rect l="l" t="t" r="r" b="b"/>
            <a:pathLst>
              <a:path w="79260" h="74675">
                <a:moveTo>
                  <a:pt x="6870" y="74675"/>
                </a:moveTo>
                <a:lnTo>
                  <a:pt x="79260" y="2286"/>
                </a:lnTo>
                <a:lnTo>
                  <a:pt x="71627" y="0"/>
                </a:lnTo>
                <a:lnTo>
                  <a:pt x="0" y="71627"/>
                </a:lnTo>
                <a:lnTo>
                  <a:pt x="6870" y="74675"/>
                </a:lnTo>
                <a:close/>
              </a:path>
            </a:pathLst>
          </a:custGeom>
          <a:solidFill>
            <a:srgbClr val="8FB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217428" y="3616545"/>
            <a:ext cx="79395" cy="74814"/>
          </a:xfrm>
          <a:custGeom>
            <a:avLst/>
            <a:gdLst/>
            <a:ahLst/>
            <a:cxnLst/>
            <a:rect l="l" t="t" r="r" b="b"/>
            <a:pathLst>
              <a:path w="79248" h="74675">
                <a:moveTo>
                  <a:pt x="7620" y="74675"/>
                </a:moveTo>
                <a:lnTo>
                  <a:pt x="79248" y="3048"/>
                </a:lnTo>
                <a:lnTo>
                  <a:pt x="71640" y="0"/>
                </a:lnTo>
                <a:lnTo>
                  <a:pt x="0" y="72389"/>
                </a:lnTo>
                <a:lnTo>
                  <a:pt x="7620" y="74675"/>
                </a:lnTo>
                <a:close/>
              </a:path>
            </a:pathLst>
          </a:custGeom>
          <a:solidFill>
            <a:srgbClr val="8D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209806" y="3614254"/>
            <a:ext cx="79395" cy="74814"/>
          </a:xfrm>
          <a:custGeom>
            <a:avLst/>
            <a:gdLst/>
            <a:ahLst/>
            <a:cxnLst/>
            <a:rect l="l" t="t" r="r" b="b"/>
            <a:pathLst>
              <a:path w="79248" h="74675">
                <a:moveTo>
                  <a:pt x="7607" y="74675"/>
                </a:moveTo>
                <a:lnTo>
                  <a:pt x="79248" y="2286"/>
                </a:lnTo>
                <a:lnTo>
                  <a:pt x="71628" y="0"/>
                </a:lnTo>
                <a:lnTo>
                  <a:pt x="0" y="71627"/>
                </a:lnTo>
                <a:lnTo>
                  <a:pt x="7607" y="74675"/>
                </a:lnTo>
                <a:close/>
              </a:path>
            </a:pathLst>
          </a:custGeom>
          <a:solidFill>
            <a:srgbClr val="8C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186891" y="3606620"/>
            <a:ext cx="94675" cy="79395"/>
          </a:xfrm>
          <a:custGeom>
            <a:avLst/>
            <a:gdLst/>
            <a:ahLst/>
            <a:cxnLst/>
            <a:rect l="l" t="t" r="r" b="b"/>
            <a:pathLst>
              <a:path w="94500" h="79248">
                <a:moveTo>
                  <a:pt x="22872" y="79248"/>
                </a:moveTo>
                <a:lnTo>
                  <a:pt x="94500" y="7620"/>
                </a:lnTo>
                <a:lnTo>
                  <a:pt x="71627" y="0"/>
                </a:lnTo>
                <a:lnTo>
                  <a:pt x="0" y="71628"/>
                </a:lnTo>
                <a:lnTo>
                  <a:pt x="22872" y="79248"/>
                </a:lnTo>
                <a:close/>
              </a:path>
            </a:pathLst>
          </a:custGeom>
          <a:solidFill>
            <a:srgbClr val="8BAF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209806" y="3614255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8B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204450" y="3611964"/>
            <a:ext cx="77117" cy="74050"/>
          </a:xfrm>
          <a:custGeom>
            <a:avLst/>
            <a:gdLst/>
            <a:ahLst/>
            <a:cxnLst/>
            <a:rect l="l" t="t" r="r" b="b"/>
            <a:pathLst>
              <a:path w="76974" h="73913">
                <a:moveTo>
                  <a:pt x="5346" y="73913"/>
                </a:moveTo>
                <a:lnTo>
                  <a:pt x="76974" y="2286"/>
                </a:lnTo>
                <a:lnTo>
                  <a:pt x="71627" y="0"/>
                </a:lnTo>
                <a:lnTo>
                  <a:pt x="0" y="71627"/>
                </a:lnTo>
                <a:lnTo>
                  <a:pt x="5346" y="73913"/>
                </a:lnTo>
                <a:close/>
              </a:path>
            </a:pathLst>
          </a:custGeom>
          <a:solidFill>
            <a:srgbClr val="8BAF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98343" y="3610437"/>
            <a:ext cx="77868" cy="73287"/>
          </a:xfrm>
          <a:custGeom>
            <a:avLst/>
            <a:gdLst/>
            <a:ahLst/>
            <a:cxnLst/>
            <a:rect l="l" t="t" r="r" b="b"/>
            <a:pathLst>
              <a:path w="77724" h="73151">
                <a:moveTo>
                  <a:pt x="6096" y="73151"/>
                </a:moveTo>
                <a:lnTo>
                  <a:pt x="77724" y="1524"/>
                </a:lnTo>
                <a:lnTo>
                  <a:pt x="71640" y="0"/>
                </a:lnTo>
                <a:lnTo>
                  <a:pt x="0" y="71627"/>
                </a:lnTo>
                <a:lnTo>
                  <a:pt x="6096" y="73151"/>
                </a:lnTo>
                <a:close/>
              </a:path>
            </a:pathLst>
          </a:custGeom>
          <a:solidFill>
            <a:srgbClr val="8A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193011" y="3608147"/>
            <a:ext cx="77104" cy="74050"/>
          </a:xfrm>
          <a:custGeom>
            <a:avLst/>
            <a:gdLst/>
            <a:ahLst/>
            <a:cxnLst/>
            <a:rect l="l" t="t" r="r" b="b"/>
            <a:pathLst>
              <a:path w="76961" h="73913">
                <a:moveTo>
                  <a:pt x="5321" y="73913"/>
                </a:moveTo>
                <a:lnTo>
                  <a:pt x="76961" y="2286"/>
                </a:lnTo>
                <a:lnTo>
                  <a:pt x="71615" y="0"/>
                </a:lnTo>
                <a:lnTo>
                  <a:pt x="0" y="72389"/>
                </a:lnTo>
                <a:lnTo>
                  <a:pt x="5321" y="73913"/>
                </a:lnTo>
                <a:close/>
              </a:path>
            </a:pathLst>
          </a:custGeom>
          <a:solidFill>
            <a:srgbClr val="8AAD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186891" y="3606620"/>
            <a:ext cx="77868" cy="74050"/>
          </a:xfrm>
          <a:custGeom>
            <a:avLst/>
            <a:gdLst/>
            <a:ahLst/>
            <a:cxnLst/>
            <a:rect l="l" t="t" r="r" b="b"/>
            <a:pathLst>
              <a:path w="77724" h="73913">
                <a:moveTo>
                  <a:pt x="6108" y="73913"/>
                </a:moveTo>
                <a:lnTo>
                  <a:pt x="77724" y="1524"/>
                </a:lnTo>
                <a:lnTo>
                  <a:pt x="71627" y="0"/>
                </a:lnTo>
                <a:lnTo>
                  <a:pt x="0" y="71628"/>
                </a:lnTo>
                <a:lnTo>
                  <a:pt x="6108" y="73913"/>
                </a:lnTo>
                <a:close/>
              </a:path>
            </a:pathLst>
          </a:custGeom>
          <a:solidFill>
            <a:srgbClr val="89AC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164001" y="3600513"/>
            <a:ext cx="94650" cy="77868"/>
          </a:xfrm>
          <a:custGeom>
            <a:avLst/>
            <a:gdLst/>
            <a:ahLst/>
            <a:cxnLst/>
            <a:rect l="l" t="t" r="r" b="b"/>
            <a:pathLst>
              <a:path w="94475" h="77724">
                <a:moveTo>
                  <a:pt x="22847" y="77724"/>
                </a:moveTo>
                <a:lnTo>
                  <a:pt x="94475" y="6095"/>
                </a:lnTo>
                <a:lnTo>
                  <a:pt x="71627" y="0"/>
                </a:lnTo>
                <a:lnTo>
                  <a:pt x="0" y="71627"/>
                </a:lnTo>
                <a:lnTo>
                  <a:pt x="22847" y="77724"/>
                </a:lnTo>
                <a:close/>
              </a:path>
            </a:pathLst>
          </a:custGeom>
          <a:solidFill>
            <a:srgbClr val="89AC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86892" y="3606620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9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79257" y="3604330"/>
            <a:ext cx="79395" cy="74051"/>
          </a:xfrm>
          <a:custGeom>
            <a:avLst/>
            <a:gdLst/>
            <a:ahLst/>
            <a:cxnLst/>
            <a:rect l="l" t="t" r="r" b="b"/>
            <a:pathLst>
              <a:path w="79248" h="73914">
                <a:moveTo>
                  <a:pt x="7620" y="73914"/>
                </a:moveTo>
                <a:lnTo>
                  <a:pt x="79248" y="2286"/>
                </a:lnTo>
                <a:lnTo>
                  <a:pt x="71640" y="0"/>
                </a:lnTo>
                <a:lnTo>
                  <a:pt x="0" y="72390"/>
                </a:lnTo>
                <a:lnTo>
                  <a:pt x="7620" y="73914"/>
                </a:lnTo>
                <a:close/>
              </a:path>
            </a:pathLst>
          </a:custGeom>
          <a:solidFill>
            <a:srgbClr val="89AC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171635" y="3602803"/>
            <a:ext cx="79395" cy="74050"/>
          </a:xfrm>
          <a:custGeom>
            <a:avLst/>
            <a:gdLst/>
            <a:ahLst/>
            <a:cxnLst/>
            <a:rect l="l" t="t" r="r" b="b"/>
            <a:pathLst>
              <a:path w="79248" h="73913">
                <a:moveTo>
                  <a:pt x="7607" y="73913"/>
                </a:moveTo>
                <a:lnTo>
                  <a:pt x="79248" y="1523"/>
                </a:lnTo>
                <a:lnTo>
                  <a:pt x="71628" y="0"/>
                </a:lnTo>
                <a:lnTo>
                  <a:pt x="0" y="71627"/>
                </a:lnTo>
                <a:lnTo>
                  <a:pt x="7607" y="73913"/>
                </a:lnTo>
                <a:close/>
              </a:path>
            </a:pathLst>
          </a:custGeom>
          <a:solidFill>
            <a:srgbClr val="88A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164001" y="3600513"/>
            <a:ext cx="79395" cy="74050"/>
          </a:xfrm>
          <a:custGeom>
            <a:avLst/>
            <a:gdLst/>
            <a:ahLst/>
            <a:cxnLst/>
            <a:rect l="l" t="t" r="r" b="b"/>
            <a:pathLst>
              <a:path w="79248" h="73913">
                <a:moveTo>
                  <a:pt x="7619" y="73913"/>
                </a:moveTo>
                <a:lnTo>
                  <a:pt x="79248" y="2286"/>
                </a:lnTo>
                <a:lnTo>
                  <a:pt x="71627" y="0"/>
                </a:lnTo>
                <a:lnTo>
                  <a:pt x="0" y="71627"/>
                </a:lnTo>
                <a:lnTo>
                  <a:pt x="7619" y="73913"/>
                </a:lnTo>
                <a:close/>
              </a:path>
            </a:pathLst>
          </a:custGeom>
          <a:solidFill>
            <a:srgbClr val="87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139572" y="3595169"/>
            <a:ext cx="96190" cy="77105"/>
          </a:xfrm>
          <a:custGeom>
            <a:avLst/>
            <a:gdLst/>
            <a:ahLst/>
            <a:cxnLst/>
            <a:rect l="l" t="t" r="r" b="b"/>
            <a:pathLst>
              <a:path w="96012" h="76962">
                <a:moveTo>
                  <a:pt x="24384" y="76962"/>
                </a:moveTo>
                <a:lnTo>
                  <a:pt x="96012" y="5334"/>
                </a:lnTo>
                <a:lnTo>
                  <a:pt x="72390" y="0"/>
                </a:lnTo>
                <a:lnTo>
                  <a:pt x="0" y="71627"/>
                </a:lnTo>
                <a:lnTo>
                  <a:pt x="24384" y="76962"/>
                </a:lnTo>
                <a:close/>
              </a:path>
            </a:pathLst>
          </a:custGeom>
          <a:solidFill>
            <a:srgbClr val="86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164001" y="3600513"/>
            <a:ext cx="71760" cy="71760"/>
          </a:xfrm>
          <a:custGeom>
            <a:avLst/>
            <a:gdLst/>
            <a:ahLst/>
            <a:cxnLst/>
            <a:rect l="l" t="t" r="r" b="b"/>
            <a:pathLst>
              <a:path w="71627" h="71627">
                <a:moveTo>
                  <a:pt x="0" y="71627"/>
                </a:moveTo>
                <a:lnTo>
                  <a:pt x="71627" y="0"/>
                </a:lnTo>
              </a:path>
            </a:pathLst>
          </a:custGeom>
          <a:ln w="762">
            <a:solidFill>
              <a:srgbClr val="86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155604" y="3598986"/>
            <a:ext cx="80158" cy="73287"/>
          </a:xfrm>
          <a:custGeom>
            <a:avLst/>
            <a:gdLst/>
            <a:ahLst/>
            <a:cxnLst/>
            <a:rect l="l" t="t" r="r" b="b"/>
            <a:pathLst>
              <a:path w="80010" h="73151">
                <a:moveTo>
                  <a:pt x="8382" y="73151"/>
                </a:moveTo>
                <a:lnTo>
                  <a:pt x="80010" y="1524"/>
                </a:lnTo>
                <a:lnTo>
                  <a:pt x="72377" y="0"/>
                </a:lnTo>
                <a:lnTo>
                  <a:pt x="0" y="71627"/>
                </a:lnTo>
                <a:lnTo>
                  <a:pt x="8382" y="73151"/>
                </a:lnTo>
                <a:close/>
              </a:path>
            </a:pathLst>
          </a:custGeom>
          <a:solidFill>
            <a:srgbClr val="86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147970" y="3596696"/>
            <a:ext cx="80145" cy="74050"/>
          </a:xfrm>
          <a:custGeom>
            <a:avLst/>
            <a:gdLst/>
            <a:ahLst/>
            <a:cxnLst/>
            <a:rect l="l" t="t" r="r" b="b"/>
            <a:pathLst>
              <a:path w="79997" h="73913">
                <a:moveTo>
                  <a:pt x="7619" y="73913"/>
                </a:moveTo>
                <a:lnTo>
                  <a:pt x="79997" y="2286"/>
                </a:lnTo>
                <a:lnTo>
                  <a:pt x="71627" y="0"/>
                </a:lnTo>
                <a:lnTo>
                  <a:pt x="0" y="72389"/>
                </a:lnTo>
                <a:lnTo>
                  <a:pt x="7619" y="73913"/>
                </a:lnTo>
                <a:close/>
              </a:path>
            </a:pathLst>
          </a:custGeom>
          <a:solidFill>
            <a:srgbClr val="85A8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139572" y="3595169"/>
            <a:ext cx="80158" cy="74050"/>
          </a:xfrm>
          <a:custGeom>
            <a:avLst/>
            <a:gdLst/>
            <a:ahLst/>
            <a:cxnLst/>
            <a:rect l="l" t="t" r="r" b="b"/>
            <a:pathLst>
              <a:path w="80010" h="73913">
                <a:moveTo>
                  <a:pt x="8382" y="73913"/>
                </a:moveTo>
                <a:lnTo>
                  <a:pt x="80010" y="1524"/>
                </a:lnTo>
                <a:lnTo>
                  <a:pt x="72390" y="0"/>
                </a:lnTo>
                <a:lnTo>
                  <a:pt x="0" y="71627"/>
                </a:lnTo>
                <a:lnTo>
                  <a:pt x="8382" y="73913"/>
                </a:lnTo>
                <a:close/>
              </a:path>
            </a:pathLst>
          </a:custGeom>
          <a:solidFill>
            <a:srgbClr val="85A7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115906" y="3591352"/>
            <a:ext cx="96190" cy="75577"/>
          </a:xfrm>
          <a:custGeom>
            <a:avLst/>
            <a:gdLst/>
            <a:ahLst/>
            <a:cxnLst/>
            <a:rect l="l" t="t" r="r" b="b"/>
            <a:pathLst>
              <a:path w="96012" h="75437">
                <a:moveTo>
                  <a:pt x="23622" y="75437"/>
                </a:moveTo>
                <a:lnTo>
                  <a:pt x="96012" y="3810"/>
                </a:lnTo>
                <a:lnTo>
                  <a:pt x="71628" y="0"/>
                </a:lnTo>
                <a:lnTo>
                  <a:pt x="0" y="71627"/>
                </a:lnTo>
                <a:lnTo>
                  <a:pt x="23622" y="75437"/>
                </a:lnTo>
                <a:close/>
              </a:path>
            </a:pathLst>
          </a:custGeom>
          <a:solidFill>
            <a:srgbClr val="84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139572" y="3595169"/>
            <a:ext cx="72524" cy="71760"/>
          </a:xfrm>
          <a:custGeom>
            <a:avLst/>
            <a:gdLst/>
            <a:ahLst/>
            <a:cxnLst/>
            <a:rect l="l" t="t" r="r" b="b"/>
            <a:pathLst>
              <a:path w="72390" h="71627">
                <a:moveTo>
                  <a:pt x="0" y="71627"/>
                </a:moveTo>
                <a:lnTo>
                  <a:pt x="72390" y="0"/>
                </a:lnTo>
              </a:path>
            </a:pathLst>
          </a:custGeom>
          <a:ln w="762">
            <a:solidFill>
              <a:srgbClr val="84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134228" y="3594406"/>
            <a:ext cx="77868" cy="72523"/>
          </a:xfrm>
          <a:custGeom>
            <a:avLst/>
            <a:gdLst/>
            <a:ahLst/>
            <a:cxnLst/>
            <a:rect l="l" t="t" r="r" b="b"/>
            <a:pathLst>
              <a:path w="77724" h="72389">
                <a:moveTo>
                  <a:pt x="5333" y="72389"/>
                </a:moveTo>
                <a:lnTo>
                  <a:pt x="77724" y="762"/>
                </a:lnTo>
                <a:lnTo>
                  <a:pt x="71615" y="0"/>
                </a:lnTo>
                <a:lnTo>
                  <a:pt x="0" y="71627"/>
                </a:lnTo>
                <a:lnTo>
                  <a:pt x="5333" y="72389"/>
                </a:lnTo>
                <a:close/>
              </a:path>
            </a:pathLst>
          </a:custGeom>
          <a:solidFill>
            <a:srgbClr val="84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128108" y="3592879"/>
            <a:ext cx="77868" cy="73287"/>
          </a:xfrm>
          <a:custGeom>
            <a:avLst/>
            <a:gdLst/>
            <a:ahLst/>
            <a:cxnLst/>
            <a:rect l="l" t="t" r="r" b="b"/>
            <a:pathLst>
              <a:path w="77724" h="73151">
                <a:moveTo>
                  <a:pt x="6108" y="73151"/>
                </a:moveTo>
                <a:lnTo>
                  <a:pt x="77724" y="1524"/>
                </a:lnTo>
                <a:lnTo>
                  <a:pt x="71627" y="0"/>
                </a:lnTo>
                <a:lnTo>
                  <a:pt x="0" y="72389"/>
                </a:lnTo>
                <a:lnTo>
                  <a:pt x="6108" y="73151"/>
                </a:lnTo>
                <a:close/>
              </a:path>
            </a:pathLst>
          </a:custGeom>
          <a:solidFill>
            <a:srgbClr val="83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122001" y="3592115"/>
            <a:ext cx="77868" cy="73287"/>
          </a:xfrm>
          <a:custGeom>
            <a:avLst/>
            <a:gdLst/>
            <a:ahLst/>
            <a:cxnLst/>
            <a:rect l="l" t="t" r="r" b="b"/>
            <a:pathLst>
              <a:path w="77724" h="73151">
                <a:moveTo>
                  <a:pt x="6096" y="73151"/>
                </a:moveTo>
                <a:lnTo>
                  <a:pt x="77724" y="762"/>
                </a:lnTo>
                <a:lnTo>
                  <a:pt x="71640" y="0"/>
                </a:lnTo>
                <a:lnTo>
                  <a:pt x="0" y="71627"/>
                </a:lnTo>
                <a:lnTo>
                  <a:pt x="6096" y="73151"/>
                </a:lnTo>
                <a:close/>
              </a:path>
            </a:pathLst>
          </a:custGeom>
          <a:solidFill>
            <a:srgbClr val="83A3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115906" y="3591352"/>
            <a:ext cx="77868" cy="72523"/>
          </a:xfrm>
          <a:custGeom>
            <a:avLst/>
            <a:gdLst/>
            <a:ahLst/>
            <a:cxnLst/>
            <a:rect l="l" t="t" r="r" b="b"/>
            <a:pathLst>
              <a:path w="77724" h="72389">
                <a:moveTo>
                  <a:pt x="6083" y="72389"/>
                </a:moveTo>
                <a:lnTo>
                  <a:pt x="77724" y="762"/>
                </a:lnTo>
                <a:lnTo>
                  <a:pt x="71628" y="0"/>
                </a:lnTo>
                <a:lnTo>
                  <a:pt x="0" y="71627"/>
                </a:lnTo>
                <a:lnTo>
                  <a:pt x="6083" y="72389"/>
                </a:lnTo>
                <a:close/>
              </a:path>
            </a:pathLst>
          </a:custGeom>
          <a:solidFill>
            <a:srgbClr val="8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091465" y="3588298"/>
            <a:ext cx="96202" cy="74814"/>
          </a:xfrm>
          <a:custGeom>
            <a:avLst/>
            <a:gdLst/>
            <a:ahLst/>
            <a:cxnLst/>
            <a:rect l="l" t="t" r="r" b="b"/>
            <a:pathLst>
              <a:path w="96024" h="74675">
                <a:moveTo>
                  <a:pt x="24396" y="74675"/>
                </a:moveTo>
                <a:lnTo>
                  <a:pt x="96024" y="3048"/>
                </a:lnTo>
                <a:lnTo>
                  <a:pt x="71627" y="0"/>
                </a:lnTo>
                <a:lnTo>
                  <a:pt x="0" y="71628"/>
                </a:lnTo>
                <a:lnTo>
                  <a:pt x="24396" y="74675"/>
                </a:lnTo>
                <a:close/>
              </a:path>
            </a:pathLst>
          </a:custGeom>
          <a:solidFill>
            <a:srgbClr val="82A1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115906" y="3591352"/>
            <a:ext cx="71761" cy="71760"/>
          </a:xfrm>
          <a:custGeom>
            <a:avLst/>
            <a:gdLst/>
            <a:ahLst/>
            <a:cxnLst/>
            <a:rect l="l" t="t" r="r" b="b"/>
            <a:pathLst>
              <a:path w="71628" h="71627">
                <a:moveTo>
                  <a:pt x="0" y="71627"/>
                </a:moveTo>
                <a:lnTo>
                  <a:pt x="71628" y="0"/>
                </a:lnTo>
              </a:path>
            </a:pathLst>
          </a:custGeom>
          <a:ln w="762">
            <a:solidFill>
              <a:srgbClr val="82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107496" y="3589825"/>
            <a:ext cx="80170" cy="73287"/>
          </a:xfrm>
          <a:custGeom>
            <a:avLst/>
            <a:gdLst/>
            <a:ahLst/>
            <a:cxnLst/>
            <a:rect l="l" t="t" r="r" b="b"/>
            <a:pathLst>
              <a:path w="80022" h="73151">
                <a:moveTo>
                  <a:pt x="8394" y="73151"/>
                </a:moveTo>
                <a:lnTo>
                  <a:pt x="80022" y="1524"/>
                </a:lnTo>
                <a:lnTo>
                  <a:pt x="71627" y="0"/>
                </a:lnTo>
                <a:lnTo>
                  <a:pt x="0" y="72389"/>
                </a:lnTo>
                <a:lnTo>
                  <a:pt x="8394" y="73151"/>
                </a:lnTo>
                <a:close/>
              </a:path>
            </a:pathLst>
          </a:custGeom>
          <a:solidFill>
            <a:srgbClr val="82A1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099111" y="3589062"/>
            <a:ext cx="80145" cy="73287"/>
          </a:xfrm>
          <a:custGeom>
            <a:avLst/>
            <a:gdLst/>
            <a:ahLst/>
            <a:cxnLst/>
            <a:rect l="l" t="t" r="r" b="b"/>
            <a:pathLst>
              <a:path w="79997" h="73151">
                <a:moveTo>
                  <a:pt x="8369" y="73151"/>
                </a:moveTo>
                <a:lnTo>
                  <a:pt x="79997" y="762"/>
                </a:lnTo>
                <a:lnTo>
                  <a:pt x="72389" y="0"/>
                </a:lnTo>
                <a:lnTo>
                  <a:pt x="0" y="71628"/>
                </a:lnTo>
                <a:lnTo>
                  <a:pt x="8369" y="73151"/>
                </a:lnTo>
                <a:close/>
              </a:path>
            </a:pathLst>
          </a:custGeom>
          <a:solidFill>
            <a:srgbClr val="80A0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091465" y="3588298"/>
            <a:ext cx="80170" cy="72524"/>
          </a:xfrm>
          <a:custGeom>
            <a:avLst/>
            <a:gdLst/>
            <a:ahLst/>
            <a:cxnLst/>
            <a:rect l="l" t="t" r="r" b="b"/>
            <a:pathLst>
              <a:path w="80022" h="72390">
                <a:moveTo>
                  <a:pt x="7632" y="72390"/>
                </a:moveTo>
                <a:lnTo>
                  <a:pt x="80022" y="762"/>
                </a:lnTo>
                <a:lnTo>
                  <a:pt x="71627" y="0"/>
                </a:lnTo>
                <a:lnTo>
                  <a:pt x="0" y="71628"/>
                </a:lnTo>
                <a:lnTo>
                  <a:pt x="7632" y="72390"/>
                </a:lnTo>
                <a:close/>
              </a:path>
            </a:pathLst>
          </a:custGeom>
          <a:solidFill>
            <a:srgbClr val="7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66272" y="3586008"/>
            <a:ext cx="96954" cy="74051"/>
          </a:xfrm>
          <a:custGeom>
            <a:avLst/>
            <a:gdLst/>
            <a:ahLst/>
            <a:cxnLst/>
            <a:rect l="l" t="t" r="r" b="b"/>
            <a:pathLst>
              <a:path w="96774" h="73914">
                <a:moveTo>
                  <a:pt x="25146" y="73914"/>
                </a:moveTo>
                <a:lnTo>
                  <a:pt x="96774" y="2286"/>
                </a:lnTo>
                <a:lnTo>
                  <a:pt x="71640" y="0"/>
                </a:lnTo>
                <a:lnTo>
                  <a:pt x="0" y="72390"/>
                </a:lnTo>
                <a:lnTo>
                  <a:pt x="25146" y="73914"/>
                </a:lnTo>
                <a:close/>
              </a:path>
            </a:pathLst>
          </a:custGeom>
          <a:solidFill>
            <a:srgbClr val="7E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091465" y="3588298"/>
            <a:ext cx="71760" cy="71761"/>
          </a:xfrm>
          <a:custGeom>
            <a:avLst/>
            <a:gdLst/>
            <a:ahLst/>
            <a:cxnLst/>
            <a:rect l="l" t="t" r="r" b="b"/>
            <a:pathLst>
              <a:path w="71627" h="71628">
                <a:moveTo>
                  <a:pt x="0" y="71628"/>
                </a:moveTo>
                <a:lnTo>
                  <a:pt x="71627" y="0"/>
                </a:lnTo>
              </a:path>
            </a:pathLst>
          </a:custGeom>
          <a:ln w="762">
            <a:solidFill>
              <a:srgbClr val="7E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084594" y="3587535"/>
            <a:ext cx="78631" cy="72524"/>
          </a:xfrm>
          <a:custGeom>
            <a:avLst/>
            <a:gdLst/>
            <a:ahLst/>
            <a:cxnLst/>
            <a:rect l="l" t="t" r="r" b="b"/>
            <a:pathLst>
              <a:path w="78485" h="72390">
                <a:moveTo>
                  <a:pt x="6857" y="72390"/>
                </a:moveTo>
                <a:lnTo>
                  <a:pt x="78485" y="762"/>
                </a:lnTo>
                <a:lnTo>
                  <a:pt x="72402" y="0"/>
                </a:lnTo>
                <a:lnTo>
                  <a:pt x="0" y="72390"/>
                </a:lnTo>
                <a:lnTo>
                  <a:pt x="6857" y="72390"/>
                </a:lnTo>
                <a:close/>
              </a:path>
            </a:pathLst>
          </a:custGeom>
          <a:solidFill>
            <a:srgbClr val="7E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78499" y="3587535"/>
            <a:ext cx="78631" cy="72524"/>
          </a:xfrm>
          <a:custGeom>
            <a:avLst/>
            <a:gdLst/>
            <a:ahLst/>
            <a:cxnLst/>
            <a:rect l="l" t="t" r="r" b="b"/>
            <a:pathLst>
              <a:path w="78485" h="72390">
                <a:moveTo>
                  <a:pt x="6083" y="72390"/>
                </a:moveTo>
                <a:lnTo>
                  <a:pt x="78485" y="0"/>
                </a:lnTo>
                <a:lnTo>
                  <a:pt x="71615" y="0"/>
                </a:lnTo>
                <a:lnTo>
                  <a:pt x="0" y="71628"/>
                </a:lnTo>
                <a:lnTo>
                  <a:pt x="6083" y="72390"/>
                </a:lnTo>
                <a:close/>
              </a:path>
            </a:pathLst>
          </a:custGeom>
          <a:solidFill>
            <a:srgbClr val="7D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072379" y="3586771"/>
            <a:ext cx="77868" cy="72524"/>
          </a:xfrm>
          <a:custGeom>
            <a:avLst/>
            <a:gdLst/>
            <a:ahLst/>
            <a:cxnLst/>
            <a:rect l="l" t="t" r="r" b="b"/>
            <a:pathLst>
              <a:path w="77724" h="72390">
                <a:moveTo>
                  <a:pt x="6108" y="72390"/>
                </a:moveTo>
                <a:lnTo>
                  <a:pt x="77724" y="762"/>
                </a:lnTo>
                <a:lnTo>
                  <a:pt x="71627" y="0"/>
                </a:lnTo>
                <a:lnTo>
                  <a:pt x="0" y="71628"/>
                </a:lnTo>
                <a:lnTo>
                  <a:pt x="6108" y="72390"/>
                </a:lnTo>
                <a:close/>
              </a:path>
            </a:pathLst>
          </a:custGeom>
          <a:solidFill>
            <a:srgbClr val="7C9D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066272" y="3586008"/>
            <a:ext cx="77868" cy="72524"/>
          </a:xfrm>
          <a:custGeom>
            <a:avLst/>
            <a:gdLst/>
            <a:ahLst/>
            <a:cxnLst/>
            <a:rect l="l" t="t" r="r" b="b"/>
            <a:pathLst>
              <a:path w="77724" h="72390">
                <a:moveTo>
                  <a:pt x="6096" y="72390"/>
                </a:moveTo>
                <a:lnTo>
                  <a:pt x="77724" y="762"/>
                </a:lnTo>
                <a:lnTo>
                  <a:pt x="71640" y="0"/>
                </a:lnTo>
                <a:lnTo>
                  <a:pt x="0" y="72390"/>
                </a:lnTo>
                <a:lnTo>
                  <a:pt x="6096" y="72390"/>
                </a:lnTo>
                <a:close/>
              </a:path>
            </a:pathLst>
          </a:custGeom>
          <a:solidFill>
            <a:srgbClr val="7B9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041091" y="3586008"/>
            <a:ext cx="96954" cy="72524"/>
          </a:xfrm>
          <a:custGeom>
            <a:avLst/>
            <a:gdLst/>
            <a:ahLst/>
            <a:cxnLst/>
            <a:rect l="l" t="t" r="r" b="b"/>
            <a:pathLst>
              <a:path w="96774" h="72390">
                <a:moveTo>
                  <a:pt x="25133" y="72390"/>
                </a:moveTo>
                <a:lnTo>
                  <a:pt x="96774" y="0"/>
                </a:lnTo>
                <a:lnTo>
                  <a:pt x="71628" y="0"/>
                </a:lnTo>
                <a:lnTo>
                  <a:pt x="0" y="71628"/>
                </a:lnTo>
                <a:lnTo>
                  <a:pt x="25133" y="72390"/>
                </a:lnTo>
                <a:close/>
              </a:path>
            </a:pathLst>
          </a:custGeom>
          <a:solidFill>
            <a:srgbClr val="7B9B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066272" y="3586008"/>
            <a:ext cx="71773" cy="72524"/>
          </a:xfrm>
          <a:custGeom>
            <a:avLst/>
            <a:gdLst/>
            <a:ahLst/>
            <a:cxnLst/>
            <a:rect l="l" t="t" r="r" b="b"/>
            <a:pathLst>
              <a:path w="71640" h="72390">
                <a:moveTo>
                  <a:pt x="0" y="72390"/>
                </a:moveTo>
                <a:lnTo>
                  <a:pt x="71640" y="0"/>
                </a:lnTo>
              </a:path>
            </a:pathLst>
          </a:custGeom>
          <a:ln w="761">
            <a:solidFill>
              <a:srgbClr val="7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057887" y="3586008"/>
            <a:ext cx="80157" cy="72524"/>
          </a:xfrm>
          <a:custGeom>
            <a:avLst/>
            <a:gdLst/>
            <a:ahLst/>
            <a:cxnLst/>
            <a:rect l="l" t="t" r="r" b="b"/>
            <a:pathLst>
              <a:path w="80009" h="72390">
                <a:moveTo>
                  <a:pt x="8369" y="72390"/>
                </a:moveTo>
                <a:lnTo>
                  <a:pt x="80009" y="0"/>
                </a:lnTo>
                <a:lnTo>
                  <a:pt x="71615" y="0"/>
                </a:lnTo>
                <a:lnTo>
                  <a:pt x="0" y="71628"/>
                </a:lnTo>
                <a:lnTo>
                  <a:pt x="8369" y="72390"/>
                </a:lnTo>
                <a:close/>
              </a:path>
            </a:pathLst>
          </a:custGeom>
          <a:solidFill>
            <a:srgbClr val="7B9B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049490" y="3586008"/>
            <a:ext cx="80145" cy="71761"/>
          </a:xfrm>
          <a:custGeom>
            <a:avLst/>
            <a:gdLst/>
            <a:ahLst/>
            <a:cxnLst/>
            <a:rect l="l" t="t" r="r" b="b"/>
            <a:pathLst>
              <a:path w="79997" h="71628">
                <a:moveTo>
                  <a:pt x="8381" y="71628"/>
                </a:moveTo>
                <a:lnTo>
                  <a:pt x="79997" y="0"/>
                </a:lnTo>
                <a:lnTo>
                  <a:pt x="71627" y="0"/>
                </a:lnTo>
                <a:lnTo>
                  <a:pt x="0" y="71628"/>
                </a:lnTo>
                <a:lnTo>
                  <a:pt x="8381" y="71628"/>
                </a:lnTo>
                <a:close/>
              </a:path>
            </a:pathLst>
          </a:custGeom>
          <a:solidFill>
            <a:srgbClr val="7A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041091" y="3586008"/>
            <a:ext cx="80158" cy="71761"/>
          </a:xfrm>
          <a:custGeom>
            <a:avLst/>
            <a:gdLst/>
            <a:ahLst/>
            <a:cxnLst/>
            <a:rect l="l" t="t" r="r" b="b"/>
            <a:pathLst>
              <a:path w="80010" h="71628">
                <a:moveTo>
                  <a:pt x="8382" y="71628"/>
                </a:moveTo>
                <a:lnTo>
                  <a:pt x="80010" y="0"/>
                </a:lnTo>
                <a:lnTo>
                  <a:pt x="71628" y="0"/>
                </a:lnTo>
                <a:lnTo>
                  <a:pt x="0" y="71628"/>
                </a:lnTo>
                <a:lnTo>
                  <a:pt x="8382" y="71628"/>
                </a:lnTo>
                <a:close/>
              </a:path>
            </a:pathLst>
          </a:custGeom>
          <a:solidFill>
            <a:srgbClr val="7998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49833" y="3657769"/>
            <a:ext cx="982290" cy="928760"/>
          </a:xfrm>
          <a:custGeom>
            <a:avLst/>
            <a:gdLst/>
            <a:ahLst/>
            <a:cxnLst/>
            <a:rect l="l" t="t" r="r" b="b"/>
            <a:pathLst>
              <a:path w="980471" h="927040">
                <a:moveTo>
                  <a:pt x="490349" y="0"/>
                </a:moveTo>
                <a:lnTo>
                  <a:pt x="453058" y="1144"/>
                </a:lnTo>
                <a:lnTo>
                  <a:pt x="416264" y="5016"/>
                </a:lnTo>
                <a:lnTo>
                  <a:pt x="380108" y="11528"/>
                </a:lnTo>
                <a:lnTo>
                  <a:pt x="344733" y="20589"/>
                </a:lnTo>
                <a:lnTo>
                  <a:pt x="310279" y="32112"/>
                </a:lnTo>
                <a:lnTo>
                  <a:pt x="276888" y="46006"/>
                </a:lnTo>
                <a:lnTo>
                  <a:pt x="244703" y="62183"/>
                </a:lnTo>
                <a:lnTo>
                  <a:pt x="213864" y="80554"/>
                </a:lnTo>
                <a:lnTo>
                  <a:pt x="184513" y="101029"/>
                </a:lnTo>
                <a:lnTo>
                  <a:pt x="156792" y="123520"/>
                </a:lnTo>
                <a:lnTo>
                  <a:pt x="130842" y="147937"/>
                </a:lnTo>
                <a:lnTo>
                  <a:pt x="106805" y="174191"/>
                </a:lnTo>
                <a:lnTo>
                  <a:pt x="84823" y="202193"/>
                </a:lnTo>
                <a:lnTo>
                  <a:pt x="65037" y="231855"/>
                </a:lnTo>
                <a:lnTo>
                  <a:pt x="47588" y="263086"/>
                </a:lnTo>
                <a:lnTo>
                  <a:pt x="32620" y="295798"/>
                </a:lnTo>
                <a:lnTo>
                  <a:pt x="20272" y="329902"/>
                </a:lnTo>
                <a:lnTo>
                  <a:pt x="10687" y="365309"/>
                </a:lnTo>
                <a:lnTo>
                  <a:pt x="4006" y="401929"/>
                </a:lnTo>
                <a:lnTo>
                  <a:pt x="370" y="439674"/>
                </a:lnTo>
                <a:lnTo>
                  <a:pt x="0" y="479061"/>
                </a:lnTo>
                <a:lnTo>
                  <a:pt x="2981" y="517507"/>
                </a:lnTo>
                <a:lnTo>
                  <a:pt x="9172" y="554906"/>
                </a:lnTo>
                <a:lnTo>
                  <a:pt x="18426" y="591149"/>
                </a:lnTo>
                <a:lnTo>
                  <a:pt x="30599" y="626131"/>
                </a:lnTo>
                <a:lnTo>
                  <a:pt x="45547" y="659743"/>
                </a:lnTo>
                <a:lnTo>
                  <a:pt x="63124" y="691879"/>
                </a:lnTo>
                <a:lnTo>
                  <a:pt x="83188" y="722432"/>
                </a:lnTo>
                <a:lnTo>
                  <a:pt x="105592" y="751294"/>
                </a:lnTo>
                <a:lnTo>
                  <a:pt x="130193" y="778359"/>
                </a:lnTo>
                <a:lnTo>
                  <a:pt x="156846" y="803519"/>
                </a:lnTo>
                <a:lnTo>
                  <a:pt x="185406" y="826668"/>
                </a:lnTo>
                <a:lnTo>
                  <a:pt x="215728" y="847698"/>
                </a:lnTo>
                <a:lnTo>
                  <a:pt x="247669" y="866502"/>
                </a:lnTo>
                <a:lnTo>
                  <a:pt x="281084" y="882974"/>
                </a:lnTo>
                <a:lnTo>
                  <a:pt x="315828" y="897005"/>
                </a:lnTo>
                <a:lnTo>
                  <a:pt x="351756" y="908490"/>
                </a:lnTo>
                <a:lnTo>
                  <a:pt x="388725" y="917321"/>
                </a:lnTo>
                <a:lnTo>
                  <a:pt x="426588" y="923390"/>
                </a:lnTo>
                <a:lnTo>
                  <a:pt x="465203" y="926591"/>
                </a:lnTo>
                <a:lnTo>
                  <a:pt x="504086" y="927040"/>
                </a:lnTo>
                <a:lnTo>
                  <a:pt x="542472" y="924605"/>
                </a:lnTo>
                <a:lnTo>
                  <a:pt x="580212" y="919373"/>
                </a:lnTo>
                <a:lnTo>
                  <a:pt x="617160" y="911433"/>
                </a:lnTo>
                <a:lnTo>
                  <a:pt x="653169" y="900872"/>
                </a:lnTo>
                <a:lnTo>
                  <a:pt x="688090" y="887778"/>
                </a:lnTo>
                <a:lnTo>
                  <a:pt x="721776" y="872239"/>
                </a:lnTo>
                <a:lnTo>
                  <a:pt x="754081" y="854343"/>
                </a:lnTo>
                <a:lnTo>
                  <a:pt x="784856" y="834177"/>
                </a:lnTo>
                <a:lnTo>
                  <a:pt x="813955" y="811830"/>
                </a:lnTo>
                <a:lnTo>
                  <a:pt x="841229" y="787388"/>
                </a:lnTo>
                <a:lnTo>
                  <a:pt x="866532" y="760941"/>
                </a:lnTo>
                <a:lnTo>
                  <a:pt x="889717" y="732575"/>
                </a:lnTo>
                <a:lnTo>
                  <a:pt x="910635" y="702379"/>
                </a:lnTo>
                <a:lnTo>
                  <a:pt x="929140" y="670440"/>
                </a:lnTo>
                <a:lnTo>
                  <a:pt x="945083" y="636846"/>
                </a:lnTo>
                <a:lnTo>
                  <a:pt x="958319" y="601686"/>
                </a:lnTo>
                <a:lnTo>
                  <a:pt x="968699" y="565046"/>
                </a:lnTo>
                <a:lnTo>
                  <a:pt x="976076" y="527014"/>
                </a:lnTo>
                <a:lnTo>
                  <a:pt x="980302" y="487679"/>
                </a:lnTo>
                <a:lnTo>
                  <a:pt x="980471" y="448128"/>
                </a:lnTo>
                <a:lnTo>
                  <a:pt x="977336" y="409549"/>
                </a:lnTo>
                <a:lnTo>
                  <a:pt x="971037" y="372048"/>
                </a:lnTo>
                <a:lnTo>
                  <a:pt x="961714" y="335728"/>
                </a:lnTo>
                <a:lnTo>
                  <a:pt x="949508" y="300695"/>
                </a:lnTo>
                <a:lnTo>
                  <a:pt x="934558" y="267054"/>
                </a:lnTo>
                <a:lnTo>
                  <a:pt x="917003" y="234909"/>
                </a:lnTo>
                <a:lnTo>
                  <a:pt x="896985" y="204364"/>
                </a:lnTo>
                <a:lnTo>
                  <a:pt x="874642" y="175524"/>
                </a:lnTo>
                <a:lnTo>
                  <a:pt x="850115" y="148494"/>
                </a:lnTo>
                <a:lnTo>
                  <a:pt x="823543" y="123379"/>
                </a:lnTo>
                <a:lnTo>
                  <a:pt x="795067" y="100283"/>
                </a:lnTo>
                <a:lnTo>
                  <a:pt x="764826" y="79311"/>
                </a:lnTo>
                <a:lnTo>
                  <a:pt x="732961" y="60567"/>
                </a:lnTo>
                <a:lnTo>
                  <a:pt x="699610" y="44156"/>
                </a:lnTo>
                <a:lnTo>
                  <a:pt x="664915" y="30183"/>
                </a:lnTo>
                <a:lnTo>
                  <a:pt x="629015" y="18753"/>
                </a:lnTo>
                <a:lnTo>
                  <a:pt x="592049" y="9969"/>
                </a:lnTo>
                <a:lnTo>
                  <a:pt x="554158" y="3937"/>
                </a:lnTo>
                <a:lnTo>
                  <a:pt x="515482" y="762"/>
                </a:lnTo>
                <a:lnTo>
                  <a:pt x="490349" y="0"/>
                </a:lnTo>
                <a:close/>
              </a:path>
            </a:pathLst>
          </a:custGeom>
          <a:solidFill>
            <a:srgbClr val="9CC4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15899" y="3657769"/>
            <a:ext cx="25192" cy="763"/>
          </a:xfrm>
          <a:custGeom>
            <a:avLst/>
            <a:gdLst/>
            <a:ahLst/>
            <a:cxnLst/>
            <a:rect l="l" t="t" r="r" b="b"/>
            <a:pathLst>
              <a:path w="25145" h="762">
                <a:moveTo>
                  <a:pt x="25145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91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990706" y="3658532"/>
            <a:ext cx="25193" cy="1527"/>
          </a:xfrm>
          <a:custGeom>
            <a:avLst/>
            <a:gdLst/>
            <a:ahLst/>
            <a:cxnLst/>
            <a:rect l="l" t="t" r="r" b="b"/>
            <a:pathLst>
              <a:path w="25146" h="1524">
                <a:moveTo>
                  <a:pt x="25146" y="0"/>
                </a:moveTo>
                <a:lnTo>
                  <a:pt x="0" y="1524"/>
                </a:lnTo>
              </a:path>
            </a:pathLst>
          </a:custGeom>
          <a:ln w="12954">
            <a:solidFill>
              <a:srgbClr val="8FB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966277" y="3660059"/>
            <a:ext cx="24429" cy="3053"/>
          </a:xfrm>
          <a:custGeom>
            <a:avLst/>
            <a:gdLst/>
            <a:ahLst/>
            <a:cxnLst/>
            <a:rect l="l" t="t" r="r" b="b"/>
            <a:pathLst>
              <a:path w="24384" h="3047">
                <a:moveTo>
                  <a:pt x="24384" y="0"/>
                </a:moveTo>
                <a:lnTo>
                  <a:pt x="0" y="3047"/>
                </a:lnTo>
              </a:path>
            </a:pathLst>
          </a:custGeom>
          <a:ln w="12954">
            <a:solidFill>
              <a:srgbClr val="8CB0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941836" y="3663113"/>
            <a:ext cx="24441" cy="3817"/>
          </a:xfrm>
          <a:custGeom>
            <a:avLst/>
            <a:gdLst/>
            <a:ahLst/>
            <a:cxnLst/>
            <a:rect l="l" t="t" r="r" b="b"/>
            <a:pathLst>
              <a:path w="24396" h="3810">
                <a:moveTo>
                  <a:pt x="24396" y="0"/>
                </a:moveTo>
                <a:lnTo>
                  <a:pt x="0" y="3810"/>
                </a:lnTo>
              </a:path>
            </a:pathLst>
          </a:custGeom>
          <a:ln w="12954">
            <a:solidFill>
              <a:srgbClr val="8A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918170" y="3666930"/>
            <a:ext cx="23666" cy="5344"/>
          </a:xfrm>
          <a:custGeom>
            <a:avLst/>
            <a:gdLst/>
            <a:ahLst/>
            <a:cxnLst/>
            <a:rect l="l" t="t" r="r" b="b"/>
            <a:pathLst>
              <a:path w="23622" h="5334">
                <a:moveTo>
                  <a:pt x="23622" y="0"/>
                </a:moveTo>
                <a:lnTo>
                  <a:pt x="0" y="5334"/>
                </a:lnTo>
              </a:path>
            </a:pathLst>
          </a:custGeom>
          <a:ln w="12954">
            <a:solidFill>
              <a:srgbClr val="89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894504" y="3672274"/>
            <a:ext cx="23666" cy="6107"/>
          </a:xfrm>
          <a:custGeom>
            <a:avLst/>
            <a:gdLst/>
            <a:ahLst/>
            <a:cxnLst/>
            <a:rect l="l" t="t" r="r" b="b"/>
            <a:pathLst>
              <a:path w="23622" h="6096">
                <a:moveTo>
                  <a:pt x="23622" y="0"/>
                </a:moveTo>
                <a:lnTo>
                  <a:pt x="0" y="6096"/>
                </a:lnTo>
              </a:path>
            </a:pathLst>
          </a:custGeom>
          <a:ln w="12954">
            <a:solidFill>
              <a:srgbClr val="8B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871614" y="3678381"/>
            <a:ext cx="22889" cy="7633"/>
          </a:xfrm>
          <a:custGeom>
            <a:avLst/>
            <a:gdLst/>
            <a:ahLst/>
            <a:cxnLst/>
            <a:rect l="l" t="t" r="r" b="b"/>
            <a:pathLst>
              <a:path w="22847" h="7619">
                <a:moveTo>
                  <a:pt x="22847" y="0"/>
                </a:moveTo>
                <a:lnTo>
                  <a:pt x="0" y="7619"/>
                </a:lnTo>
              </a:path>
            </a:pathLst>
          </a:custGeom>
          <a:ln w="12954">
            <a:solidFill>
              <a:srgbClr val="8D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849474" y="3686015"/>
            <a:ext cx="22139" cy="8398"/>
          </a:xfrm>
          <a:custGeom>
            <a:avLst/>
            <a:gdLst/>
            <a:ahLst/>
            <a:cxnLst/>
            <a:rect l="l" t="t" r="r" b="b"/>
            <a:pathLst>
              <a:path w="22098" h="8382">
                <a:moveTo>
                  <a:pt x="22098" y="0"/>
                </a:moveTo>
                <a:lnTo>
                  <a:pt x="0" y="8382"/>
                </a:lnTo>
              </a:path>
            </a:pathLst>
          </a:custGeom>
          <a:ln w="12954">
            <a:solidFill>
              <a:srgbClr val="90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28099" y="3694413"/>
            <a:ext cx="21376" cy="9160"/>
          </a:xfrm>
          <a:custGeom>
            <a:avLst/>
            <a:gdLst/>
            <a:ahLst/>
            <a:cxnLst/>
            <a:rect l="l" t="t" r="r" b="b"/>
            <a:pathLst>
              <a:path w="21336" h="9143">
                <a:moveTo>
                  <a:pt x="21336" y="0"/>
                </a:moveTo>
                <a:lnTo>
                  <a:pt x="0" y="9143"/>
                </a:lnTo>
              </a:path>
            </a:pathLst>
          </a:custGeom>
          <a:ln w="12954">
            <a:solidFill>
              <a:srgbClr val="92B6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806724" y="3703574"/>
            <a:ext cx="21375" cy="9924"/>
          </a:xfrm>
          <a:custGeom>
            <a:avLst/>
            <a:gdLst/>
            <a:ahLst/>
            <a:cxnLst/>
            <a:rect l="l" t="t" r="r" b="b"/>
            <a:pathLst>
              <a:path w="21335" h="9906">
                <a:moveTo>
                  <a:pt x="21335" y="0"/>
                </a:moveTo>
                <a:lnTo>
                  <a:pt x="0" y="9906"/>
                </a:lnTo>
              </a:path>
            </a:pathLst>
          </a:custGeom>
          <a:ln w="12954">
            <a:solidFill>
              <a:srgbClr val="93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786099" y="3713498"/>
            <a:ext cx="20624" cy="11450"/>
          </a:xfrm>
          <a:custGeom>
            <a:avLst/>
            <a:gdLst/>
            <a:ahLst/>
            <a:cxnLst/>
            <a:rect l="l" t="t" r="r" b="b"/>
            <a:pathLst>
              <a:path w="20586" h="11429">
                <a:moveTo>
                  <a:pt x="20586" y="0"/>
                </a:moveTo>
                <a:lnTo>
                  <a:pt x="0" y="11429"/>
                </a:lnTo>
              </a:path>
            </a:pathLst>
          </a:custGeom>
          <a:ln w="12953">
            <a:solidFill>
              <a:srgbClr val="94BA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766263" y="3724949"/>
            <a:ext cx="19836" cy="12215"/>
          </a:xfrm>
          <a:custGeom>
            <a:avLst/>
            <a:gdLst/>
            <a:ahLst/>
            <a:cxnLst/>
            <a:rect l="l" t="t" r="r" b="b"/>
            <a:pathLst>
              <a:path w="19799" h="12192">
                <a:moveTo>
                  <a:pt x="19799" y="0"/>
                </a:moveTo>
                <a:lnTo>
                  <a:pt x="0" y="12192"/>
                </a:lnTo>
              </a:path>
            </a:pathLst>
          </a:custGeom>
          <a:ln w="12954">
            <a:solidFill>
              <a:srgbClr val="96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747177" y="3737164"/>
            <a:ext cx="19085" cy="12977"/>
          </a:xfrm>
          <a:custGeom>
            <a:avLst/>
            <a:gdLst/>
            <a:ahLst/>
            <a:cxnLst/>
            <a:rect l="l" t="t" r="r" b="b"/>
            <a:pathLst>
              <a:path w="19050" h="12953">
                <a:moveTo>
                  <a:pt x="19050" y="0"/>
                </a:moveTo>
                <a:lnTo>
                  <a:pt x="0" y="12953"/>
                </a:lnTo>
              </a:path>
            </a:pathLst>
          </a:custGeom>
          <a:ln w="12954">
            <a:solidFill>
              <a:srgbClr val="99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728092" y="3750142"/>
            <a:ext cx="19085" cy="13740"/>
          </a:xfrm>
          <a:custGeom>
            <a:avLst/>
            <a:gdLst/>
            <a:ahLst/>
            <a:cxnLst/>
            <a:rect l="l" t="t" r="r" b="b"/>
            <a:pathLst>
              <a:path w="19050" h="13715">
                <a:moveTo>
                  <a:pt x="19050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9A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710533" y="3763884"/>
            <a:ext cx="17558" cy="14504"/>
          </a:xfrm>
          <a:custGeom>
            <a:avLst/>
            <a:gdLst/>
            <a:ahLst/>
            <a:cxnLst/>
            <a:rect l="l" t="t" r="r" b="b"/>
            <a:pathLst>
              <a:path w="17525" h="14477">
                <a:moveTo>
                  <a:pt x="17525" y="0"/>
                </a:moveTo>
                <a:lnTo>
                  <a:pt x="0" y="14477"/>
                </a:lnTo>
              </a:path>
            </a:pathLst>
          </a:custGeom>
          <a:ln w="12954">
            <a:solidFill>
              <a:srgbClr val="9C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93738" y="3778388"/>
            <a:ext cx="16795" cy="15268"/>
          </a:xfrm>
          <a:custGeom>
            <a:avLst/>
            <a:gdLst/>
            <a:ahLst/>
            <a:cxnLst/>
            <a:rect l="l" t="t" r="r" b="b"/>
            <a:pathLst>
              <a:path w="16764" h="15240">
                <a:moveTo>
                  <a:pt x="16764" y="0"/>
                </a:moveTo>
                <a:lnTo>
                  <a:pt x="0" y="15240"/>
                </a:lnTo>
              </a:path>
            </a:pathLst>
          </a:custGeom>
          <a:ln w="12954">
            <a:solidFill>
              <a:srgbClr val="9D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76943" y="3793657"/>
            <a:ext cx="16795" cy="16031"/>
          </a:xfrm>
          <a:custGeom>
            <a:avLst/>
            <a:gdLst/>
            <a:ahLst/>
            <a:cxnLst/>
            <a:rect l="l" t="t" r="r" b="b"/>
            <a:pathLst>
              <a:path w="16764" h="16001">
                <a:moveTo>
                  <a:pt x="16764" y="0"/>
                </a:moveTo>
                <a:lnTo>
                  <a:pt x="0" y="16001"/>
                </a:lnTo>
              </a:path>
            </a:pathLst>
          </a:custGeom>
          <a:ln w="12954">
            <a:solidFill>
              <a:srgbClr val="9F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61675" y="3809689"/>
            <a:ext cx="15267" cy="16794"/>
          </a:xfrm>
          <a:custGeom>
            <a:avLst/>
            <a:gdLst/>
            <a:ahLst/>
            <a:cxnLst/>
            <a:rect l="l" t="t" r="r" b="b"/>
            <a:pathLst>
              <a:path w="15239" h="16763">
                <a:moveTo>
                  <a:pt x="15239" y="0"/>
                </a:moveTo>
                <a:lnTo>
                  <a:pt x="0" y="16763"/>
                </a:lnTo>
              </a:path>
            </a:pathLst>
          </a:custGeom>
          <a:ln w="12954">
            <a:solidFill>
              <a:srgbClr val="9FC7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47158" y="3826483"/>
            <a:ext cx="14517" cy="17558"/>
          </a:xfrm>
          <a:custGeom>
            <a:avLst/>
            <a:gdLst/>
            <a:ahLst/>
            <a:cxnLst/>
            <a:rect l="l" t="t" r="r" b="b"/>
            <a:pathLst>
              <a:path w="14490" h="17525">
                <a:moveTo>
                  <a:pt x="14490" y="0"/>
                </a:moveTo>
                <a:lnTo>
                  <a:pt x="0" y="17525"/>
                </a:lnTo>
              </a:path>
            </a:pathLst>
          </a:custGeom>
          <a:ln w="12954">
            <a:solidFill>
              <a:srgbClr val="A0C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633417" y="3844042"/>
            <a:ext cx="13741" cy="18321"/>
          </a:xfrm>
          <a:custGeom>
            <a:avLst/>
            <a:gdLst/>
            <a:ahLst/>
            <a:cxnLst/>
            <a:rect l="l" t="t" r="r" b="b"/>
            <a:pathLst>
              <a:path w="13716" h="18287">
                <a:moveTo>
                  <a:pt x="13716" y="0"/>
                </a:moveTo>
                <a:lnTo>
                  <a:pt x="0" y="18287"/>
                </a:lnTo>
              </a:path>
            </a:pathLst>
          </a:custGeom>
          <a:ln w="12954">
            <a:solidFill>
              <a:srgbClr val="A2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20451" y="3862364"/>
            <a:ext cx="12965" cy="19085"/>
          </a:xfrm>
          <a:custGeom>
            <a:avLst/>
            <a:gdLst/>
            <a:ahLst/>
            <a:cxnLst/>
            <a:rect l="l" t="t" r="r" b="b"/>
            <a:pathLst>
              <a:path w="12941" h="19050">
                <a:moveTo>
                  <a:pt x="12941" y="0"/>
                </a:moveTo>
                <a:lnTo>
                  <a:pt x="0" y="19050"/>
                </a:lnTo>
              </a:path>
            </a:pathLst>
          </a:custGeom>
          <a:ln w="12954">
            <a:solidFill>
              <a:srgbClr val="A3CC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08987" y="3881449"/>
            <a:ext cx="11463" cy="19085"/>
          </a:xfrm>
          <a:custGeom>
            <a:avLst/>
            <a:gdLst/>
            <a:ahLst/>
            <a:cxnLst/>
            <a:rect l="l" t="t" r="r" b="b"/>
            <a:pathLst>
              <a:path w="11442" h="19050">
                <a:moveTo>
                  <a:pt x="11442" y="0"/>
                </a:moveTo>
                <a:lnTo>
                  <a:pt x="0" y="19050"/>
                </a:lnTo>
              </a:path>
            </a:pathLst>
          </a:custGeom>
          <a:ln w="12954">
            <a:solidFill>
              <a:srgbClr val="A4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597548" y="3900534"/>
            <a:ext cx="11438" cy="20612"/>
          </a:xfrm>
          <a:custGeom>
            <a:avLst/>
            <a:gdLst/>
            <a:ahLst/>
            <a:cxnLst/>
            <a:rect l="l" t="t" r="r" b="b"/>
            <a:pathLst>
              <a:path w="11417" h="20574">
                <a:moveTo>
                  <a:pt x="11417" y="0"/>
                </a:moveTo>
                <a:lnTo>
                  <a:pt x="0" y="20574"/>
                </a:lnTo>
              </a:path>
            </a:pathLst>
          </a:custGeom>
          <a:ln w="12954">
            <a:solidFill>
              <a:srgbClr val="A6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588375" y="3921146"/>
            <a:ext cx="9173" cy="20612"/>
          </a:xfrm>
          <a:custGeom>
            <a:avLst/>
            <a:gdLst/>
            <a:ahLst/>
            <a:cxnLst/>
            <a:rect l="l" t="t" r="r" b="b"/>
            <a:pathLst>
              <a:path w="9156" h="20574">
                <a:moveTo>
                  <a:pt x="9156" y="0"/>
                </a:moveTo>
                <a:lnTo>
                  <a:pt x="0" y="20574"/>
                </a:lnTo>
              </a:path>
            </a:pathLst>
          </a:custGeom>
          <a:ln w="12954">
            <a:solidFill>
              <a:srgbClr val="A7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579226" y="3941759"/>
            <a:ext cx="9148" cy="20612"/>
          </a:xfrm>
          <a:custGeom>
            <a:avLst/>
            <a:gdLst/>
            <a:ahLst/>
            <a:cxnLst/>
            <a:rect l="l" t="t" r="r" b="b"/>
            <a:pathLst>
              <a:path w="9131" h="20574">
                <a:moveTo>
                  <a:pt x="9131" y="0"/>
                </a:moveTo>
                <a:lnTo>
                  <a:pt x="0" y="20574"/>
                </a:lnTo>
              </a:path>
            </a:pathLst>
          </a:custGeom>
          <a:ln w="12954">
            <a:solidFill>
              <a:srgbClr val="A8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571580" y="3962371"/>
            <a:ext cx="7646" cy="21376"/>
          </a:xfrm>
          <a:custGeom>
            <a:avLst/>
            <a:gdLst/>
            <a:ahLst/>
            <a:cxnLst/>
            <a:rect l="l" t="t" r="r" b="b"/>
            <a:pathLst>
              <a:path w="7632" h="21336">
                <a:moveTo>
                  <a:pt x="7632" y="0"/>
                </a:moveTo>
                <a:lnTo>
                  <a:pt x="0" y="21336"/>
                </a:lnTo>
              </a:path>
            </a:pathLst>
          </a:custGeom>
          <a:ln w="12954">
            <a:solidFill>
              <a:srgbClr val="A8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564721" y="3983747"/>
            <a:ext cx="6858" cy="22138"/>
          </a:xfrm>
          <a:custGeom>
            <a:avLst/>
            <a:gdLst/>
            <a:ahLst/>
            <a:cxnLst/>
            <a:rect l="l" t="t" r="r" b="b"/>
            <a:pathLst>
              <a:path w="6845" h="22097">
                <a:moveTo>
                  <a:pt x="6845" y="0"/>
                </a:moveTo>
                <a:lnTo>
                  <a:pt x="0" y="22097"/>
                </a:lnTo>
              </a:path>
            </a:pathLst>
          </a:custGeom>
          <a:ln w="12954">
            <a:solidFill>
              <a:srgbClr val="A9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559378" y="4005886"/>
            <a:ext cx="5343" cy="22902"/>
          </a:xfrm>
          <a:custGeom>
            <a:avLst/>
            <a:gdLst/>
            <a:ahLst/>
            <a:cxnLst/>
            <a:rect l="l" t="t" r="r" b="b"/>
            <a:pathLst>
              <a:path w="5333" h="22860">
                <a:moveTo>
                  <a:pt x="5333" y="0"/>
                </a:moveTo>
                <a:lnTo>
                  <a:pt x="0" y="22860"/>
                </a:lnTo>
              </a:path>
            </a:pathLst>
          </a:custGeom>
          <a:ln w="12954">
            <a:solidFill>
              <a:srgbClr val="AA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554797" y="4028788"/>
            <a:ext cx="4580" cy="22902"/>
          </a:xfrm>
          <a:custGeom>
            <a:avLst/>
            <a:gdLst/>
            <a:ahLst/>
            <a:cxnLst/>
            <a:rect l="l" t="t" r="r" b="b"/>
            <a:pathLst>
              <a:path w="4572" h="22860">
                <a:moveTo>
                  <a:pt x="4572" y="0"/>
                </a:moveTo>
                <a:lnTo>
                  <a:pt x="0" y="22860"/>
                </a:lnTo>
              </a:path>
            </a:pathLst>
          </a:custGeom>
          <a:ln w="12954">
            <a:solidFill>
              <a:srgbClr val="AA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551731" y="4051690"/>
            <a:ext cx="3066" cy="22902"/>
          </a:xfrm>
          <a:custGeom>
            <a:avLst/>
            <a:gdLst/>
            <a:ahLst/>
            <a:cxnLst/>
            <a:rect l="l" t="t" r="r" b="b"/>
            <a:pathLst>
              <a:path w="3060" h="22860">
                <a:moveTo>
                  <a:pt x="3060" y="0"/>
                </a:moveTo>
                <a:lnTo>
                  <a:pt x="0" y="22860"/>
                </a:lnTo>
              </a:path>
            </a:pathLst>
          </a:custGeom>
          <a:ln w="12954">
            <a:solidFill>
              <a:srgbClr val="AA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550204" y="4074592"/>
            <a:ext cx="1527" cy="23666"/>
          </a:xfrm>
          <a:custGeom>
            <a:avLst/>
            <a:gdLst/>
            <a:ahLst/>
            <a:cxnLst/>
            <a:rect l="l" t="t" r="r" b="b"/>
            <a:pathLst>
              <a:path w="1524" h="23622">
                <a:moveTo>
                  <a:pt x="1524" y="0"/>
                </a:moveTo>
                <a:lnTo>
                  <a:pt x="0" y="23622"/>
                </a:lnTo>
              </a:path>
            </a:pathLst>
          </a:custGeom>
          <a:ln w="12954">
            <a:solidFill>
              <a:srgbClr val="AB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549441" y="4098259"/>
            <a:ext cx="763" cy="23665"/>
          </a:xfrm>
          <a:custGeom>
            <a:avLst/>
            <a:gdLst/>
            <a:ahLst/>
            <a:cxnLst/>
            <a:rect l="l" t="t" r="r" b="b"/>
            <a:pathLst>
              <a:path w="762" h="23621">
                <a:moveTo>
                  <a:pt x="762" y="0"/>
                </a:moveTo>
                <a:lnTo>
                  <a:pt x="0" y="23621"/>
                </a:lnTo>
              </a:path>
            </a:pathLst>
          </a:custGeom>
          <a:ln w="12954">
            <a:solidFill>
              <a:srgbClr val="AB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549441" y="4121924"/>
            <a:ext cx="763" cy="24429"/>
          </a:xfrm>
          <a:custGeom>
            <a:avLst/>
            <a:gdLst/>
            <a:ahLst/>
            <a:cxnLst/>
            <a:rect l="l" t="t" r="r" b="b"/>
            <a:pathLst>
              <a:path w="762" h="24384">
                <a:moveTo>
                  <a:pt x="0" y="0"/>
                </a:moveTo>
                <a:lnTo>
                  <a:pt x="762" y="24384"/>
                </a:lnTo>
              </a:path>
            </a:pathLst>
          </a:custGeom>
          <a:ln w="12954">
            <a:solidFill>
              <a:srgbClr val="AB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50204" y="4146353"/>
            <a:ext cx="1527" cy="23666"/>
          </a:xfrm>
          <a:custGeom>
            <a:avLst/>
            <a:gdLst/>
            <a:ahLst/>
            <a:cxnLst/>
            <a:rect l="l" t="t" r="r" b="b"/>
            <a:pathLst>
              <a:path w="1524" h="23622">
                <a:moveTo>
                  <a:pt x="0" y="0"/>
                </a:moveTo>
                <a:lnTo>
                  <a:pt x="1524" y="23622"/>
                </a:lnTo>
              </a:path>
            </a:pathLst>
          </a:custGeom>
          <a:ln w="12954">
            <a:solidFill>
              <a:srgbClr val="AB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51731" y="4170019"/>
            <a:ext cx="3066" cy="22902"/>
          </a:xfrm>
          <a:custGeom>
            <a:avLst/>
            <a:gdLst/>
            <a:ahLst/>
            <a:cxnLst/>
            <a:rect l="l" t="t" r="r" b="b"/>
            <a:pathLst>
              <a:path w="3060" h="22860">
                <a:moveTo>
                  <a:pt x="0" y="0"/>
                </a:moveTo>
                <a:lnTo>
                  <a:pt x="3060" y="22860"/>
                </a:lnTo>
              </a:path>
            </a:pathLst>
          </a:custGeom>
          <a:ln w="12954">
            <a:solidFill>
              <a:srgbClr val="AA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54797" y="4192922"/>
            <a:ext cx="4580" cy="22901"/>
          </a:xfrm>
          <a:custGeom>
            <a:avLst/>
            <a:gdLst/>
            <a:ahLst/>
            <a:cxnLst/>
            <a:rect l="l" t="t" r="r" b="b"/>
            <a:pathLst>
              <a:path w="4572" h="22859">
                <a:moveTo>
                  <a:pt x="0" y="0"/>
                </a:moveTo>
                <a:lnTo>
                  <a:pt x="4572" y="22859"/>
                </a:lnTo>
              </a:path>
            </a:pathLst>
          </a:custGeom>
          <a:ln w="12954">
            <a:solidFill>
              <a:srgbClr val="AA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59378" y="4215824"/>
            <a:ext cx="5343" cy="22139"/>
          </a:xfrm>
          <a:custGeom>
            <a:avLst/>
            <a:gdLst/>
            <a:ahLst/>
            <a:cxnLst/>
            <a:rect l="l" t="t" r="r" b="b"/>
            <a:pathLst>
              <a:path w="5333" h="22098">
                <a:moveTo>
                  <a:pt x="0" y="0"/>
                </a:moveTo>
                <a:lnTo>
                  <a:pt x="5333" y="22098"/>
                </a:lnTo>
              </a:path>
            </a:pathLst>
          </a:custGeom>
          <a:ln w="12954">
            <a:solidFill>
              <a:srgbClr val="AA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64721" y="4237963"/>
            <a:ext cx="6858" cy="22139"/>
          </a:xfrm>
          <a:custGeom>
            <a:avLst/>
            <a:gdLst/>
            <a:ahLst/>
            <a:cxnLst/>
            <a:rect l="l" t="t" r="r" b="b"/>
            <a:pathLst>
              <a:path w="6845" h="22098">
                <a:moveTo>
                  <a:pt x="0" y="0"/>
                </a:moveTo>
                <a:lnTo>
                  <a:pt x="6845" y="22098"/>
                </a:lnTo>
              </a:path>
            </a:pathLst>
          </a:custGeom>
          <a:ln w="12954">
            <a:solidFill>
              <a:srgbClr val="A9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571580" y="4260102"/>
            <a:ext cx="7646" cy="21376"/>
          </a:xfrm>
          <a:custGeom>
            <a:avLst/>
            <a:gdLst/>
            <a:ahLst/>
            <a:cxnLst/>
            <a:rect l="l" t="t" r="r" b="b"/>
            <a:pathLst>
              <a:path w="7632" h="21336">
                <a:moveTo>
                  <a:pt x="0" y="0"/>
                </a:moveTo>
                <a:lnTo>
                  <a:pt x="7632" y="21336"/>
                </a:lnTo>
              </a:path>
            </a:pathLst>
          </a:custGeom>
          <a:ln w="12954">
            <a:solidFill>
              <a:srgbClr val="A8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579226" y="4281477"/>
            <a:ext cx="9148" cy="21376"/>
          </a:xfrm>
          <a:custGeom>
            <a:avLst/>
            <a:gdLst/>
            <a:ahLst/>
            <a:cxnLst/>
            <a:rect l="l" t="t" r="r" b="b"/>
            <a:pathLst>
              <a:path w="9131" h="21336">
                <a:moveTo>
                  <a:pt x="0" y="0"/>
                </a:moveTo>
                <a:lnTo>
                  <a:pt x="9131" y="21336"/>
                </a:lnTo>
              </a:path>
            </a:pathLst>
          </a:custGeom>
          <a:ln w="12954">
            <a:solidFill>
              <a:srgbClr val="A8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588375" y="4302853"/>
            <a:ext cx="9173" cy="20612"/>
          </a:xfrm>
          <a:custGeom>
            <a:avLst/>
            <a:gdLst/>
            <a:ahLst/>
            <a:cxnLst/>
            <a:rect l="l" t="t" r="r" b="b"/>
            <a:pathLst>
              <a:path w="9156" h="20574">
                <a:moveTo>
                  <a:pt x="0" y="0"/>
                </a:moveTo>
                <a:lnTo>
                  <a:pt x="9156" y="20574"/>
                </a:lnTo>
              </a:path>
            </a:pathLst>
          </a:custGeom>
          <a:ln w="12954">
            <a:solidFill>
              <a:srgbClr val="A7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597548" y="4323465"/>
            <a:ext cx="11438" cy="19849"/>
          </a:xfrm>
          <a:custGeom>
            <a:avLst/>
            <a:gdLst/>
            <a:ahLst/>
            <a:cxnLst/>
            <a:rect l="l" t="t" r="r" b="b"/>
            <a:pathLst>
              <a:path w="11417" h="19812">
                <a:moveTo>
                  <a:pt x="0" y="0"/>
                </a:moveTo>
                <a:lnTo>
                  <a:pt x="11417" y="19812"/>
                </a:lnTo>
              </a:path>
            </a:pathLst>
          </a:custGeom>
          <a:ln w="12953">
            <a:solidFill>
              <a:srgbClr val="A6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608987" y="4343314"/>
            <a:ext cx="11463" cy="19849"/>
          </a:xfrm>
          <a:custGeom>
            <a:avLst/>
            <a:gdLst/>
            <a:ahLst/>
            <a:cxnLst/>
            <a:rect l="l" t="t" r="r" b="b"/>
            <a:pathLst>
              <a:path w="11442" h="19812">
                <a:moveTo>
                  <a:pt x="0" y="0"/>
                </a:moveTo>
                <a:lnTo>
                  <a:pt x="11442" y="19812"/>
                </a:lnTo>
              </a:path>
            </a:pathLst>
          </a:custGeom>
          <a:ln w="12954">
            <a:solidFill>
              <a:srgbClr val="A4CE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620451" y="4363163"/>
            <a:ext cx="12965" cy="18321"/>
          </a:xfrm>
          <a:custGeom>
            <a:avLst/>
            <a:gdLst/>
            <a:ahLst/>
            <a:cxnLst/>
            <a:rect l="l" t="t" r="r" b="b"/>
            <a:pathLst>
              <a:path w="12941" h="18287">
                <a:moveTo>
                  <a:pt x="0" y="0"/>
                </a:moveTo>
                <a:lnTo>
                  <a:pt x="12941" y="18287"/>
                </a:lnTo>
              </a:path>
            </a:pathLst>
          </a:custGeom>
          <a:ln w="12954">
            <a:solidFill>
              <a:srgbClr val="A3CC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633417" y="4381485"/>
            <a:ext cx="13741" cy="18321"/>
          </a:xfrm>
          <a:custGeom>
            <a:avLst/>
            <a:gdLst/>
            <a:ahLst/>
            <a:cxnLst/>
            <a:rect l="l" t="t" r="r" b="b"/>
            <a:pathLst>
              <a:path w="13716" h="18287">
                <a:moveTo>
                  <a:pt x="0" y="0"/>
                </a:moveTo>
                <a:lnTo>
                  <a:pt x="13716" y="18287"/>
                </a:lnTo>
              </a:path>
            </a:pathLst>
          </a:custGeom>
          <a:ln w="12954">
            <a:solidFill>
              <a:srgbClr val="A2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647158" y="4399807"/>
            <a:ext cx="14517" cy="17558"/>
          </a:xfrm>
          <a:custGeom>
            <a:avLst/>
            <a:gdLst/>
            <a:ahLst/>
            <a:cxnLst/>
            <a:rect l="l" t="t" r="r" b="b"/>
            <a:pathLst>
              <a:path w="14490" h="17525">
                <a:moveTo>
                  <a:pt x="0" y="0"/>
                </a:moveTo>
                <a:lnTo>
                  <a:pt x="14490" y="17525"/>
                </a:lnTo>
              </a:path>
            </a:pathLst>
          </a:custGeom>
          <a:ln w="12954">
            <a:solidFill>
              <a:srgbClr val="A0C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661675" y="4417366"/>
            <a:ext cx="15267" cy="16794"/>
          </a:xfrm>
          <a:custGeom>
            <a:avLst/>
            <a:gdLst/>
            <a:ahLst/>
            <a:cxnLst/>
            <a:rect l="l" t="t" r="r" b="b"/>
            <a:pathLst>
              <a:path w="15239" h="16763">
                <a:moveTo>
                  <a:pt x="0" y="0"/>
                </a:moveTo>
                <a:lnTo>
                  <a:pt x="15239" y="16763"/>
                </a:lnTo>
              </a:path>
            </a:pathLst>
          </a:custGeom>
          <a:ln w="12954">
            <a:solidFill>
              <a:srgbClr val="9FC7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676943" y="4434161"/>
            <a:ext cx="16795" cy="16031"/>
          </a:xfrm>
          <a:custGeom>
            <a:avLst/>
            <a:gdLst/>
            <a:ahLst/>
            <a:cxnLst/>
            <a:rect l="l" t="t" r="r" b="b"/>
            <a:pathLst>
              <a:path w="16764" h="16001">
                <a:moveTo>
                  <a:pt x="0" y="0"/>
                </a:moveTo>
                <a:lnTo>
                  <a:pt x="16764" y="16001"/>
                </a:lnTo>
              </a:path>
            </a:pathLst>
          </a:custGeom>
          <a:ln w="12954">
            <a:solidFill>
              <a:srgbClr val="9F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693738" y="4450192"/>
            <a:ext cx="16795" cy="16031"/>
          </a:xfrm>
          <a:custGeom>
            <a:avLst/>
            <a:gdLst/>
            <a:ahLst/>
            <a:cxnLst/>
            <a:rect l="l" t="t" r="r" b="b"/>
            <a:pathLst>
              <a:path w="16764" h="16001">
                <a:moveTo>
                  <a:pt x="0" y="0"/>
                </a:moveTo>
                <a:lnTo>
                  <a:pt x="16764" y="16001"/>
                </a:lnTo>
              </a:path>
            </a:pathLst>
          </a:custGeom>
          <a:ln w="12954">
            <a:solidFill>
              <a:srgbClr val="9D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710533" y="4466224"/>
            <a:ext cx="17558" cy="14505"/>
          </a:xfrm>
          <a:custGeom>
            <a:avLst/>
            <a:gdLst/>
            <a:ahLst/>
            <a:cxnLst/>
            <a:rect l="l" t="t" r="r" b="b"/>
            <a:pathLst>
              <a:path w="17525" h="14478">
                <a:moveTo>
                  <a:pt x="0" y="0"/>
                </a:moveTo>
                <a:lnTo>
                  <a:pt x="17525" y="14478"/>
                </a:lnTo>
              </a:path>
            </a:pathLst>
          </a:custGeom>
          <a:ln w="12954">
            <a:solidFill>
              <a:srgbClr val="9C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728092" y="4480730"/>
            <a:ext cx="19085" cy="13740"/>
          </a:xfrm>
          <a:custGeom>
            <a:avLst/>
            <a:gdLst/>
            <a:ahLst/>
            <a:cxnLst/>
            <a:rect l="l" t="t" r="r" b="b"/>
            <a:pathLst>
              <a:path w="19050" h="13715">
                <a:moveTo>
                  <a:pt x="0" y="0"/>
                </a:moveTo>
                <a:lnTo>
                  <a:pt x="19050" y="13715"/>
                </a:lnTo>
              </a:path>
            </a:pathLst>
          </a:custGeom>
          <a:ln w="12954">
            <a:solidFill>
              <a:srgbClr val="9A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747177" y="4494471"/>
            <a:ext cx="19085" cy="12977"/>
          </a:xfrm>
          <a:custGeom>
            <a:avLst/>
            <a:gdLst/>
            <a:ahLst/>
            <a:cxnLst/>
            <a:rect l="l" t="t" r="r" b="b"/>
            <a:pathLst>
              <a:path w="19050" h="12953">
                <a:moveTo>
                  <a:pt x="0" y="0"/>
                </a:moveTo>
                <a:lnTo>
                  <a:pt x="19050" y="12953"/>
                </a:lnTo>
              </a:path>
            </a:pathLst>
          </a:custGeom>
          <a:ln w="12954">
            <a:solidFill>
              <a:srgbClr val="99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766263" y="4507448"/>
            <a:ext cx="19836" cy="12215"/>
          </a:xfrm>
          <a:custGeom>
            <a:avLst/>
            <a:gdLst/>
            <a:ahLst/>
            <a:cxnLst/>
            <a:rect l="l" t="t" r="r" b="b"/>
            <a:pathLst>
              <a:path w="19799" h="12192">
                <a:moveTo>
                  <a:pt x="0" y="0"/>
                </a:moveTo>
                <a:lnTo>
                  <a:pt x="19799" y="12192"/>
                </a:lnTo>
              </a:path>
            </a:pathLst>
          </a:custGeom>
          <a:ln w="12954">
            <a:solidFill>
              <a:srgbClr val="96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786099" y="4519664"/>
            <a:ext cx="20624" cy="10687"/>
          </a:xfrm>
          <a:custGeom>
            <a:avLst/>
            <a:gdLst/>
            <a:ahLst/>
            <a:cxnLst/>
            <a:rect l="l" t="t" r="r" b="b"/>
            <a:pathLst>
              <a:path w="20586" h="10667">
                <a:moveTo>
                  <a:pt x="0" y="0"/>
                </a:moveTo>
                <a:lnTo>
                  <a:pt x="20586" y="10667"/>
                </a:lnTo>
              </a:path>
            </a:pathLst>
          </a:custGeom>
          <a:ln w="12954">
            <a:solidFill>
              <a:srgbClr val="94BA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806724" y="4530351"/>
            <a:ext cx="21375" cy="10687"/>
          </a:xfrm>
          <a:custGeom>
            <a:avLst/>
            <a:gdLst/>
            <a:ahLst/>
            <a:cxnLst/>
            <a:rect l="l" t="t" r="r" b="b"/>
            <a:pathLst>
              <a:path w="21335" h="10667">
                <a:moveTo>
                  <a:pt x="0" y="0"/>
                </a:moveTo>
                <a:lnTo>
                  <a:pt x="21335" y="10667"/>
                </a:lnTo>
              </a:path>
            </a:pathLst>
          </a:custGeom>
          <a:ln w="12954">
            <a:solidFill>
              <a:srgbClr val="93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828099" y="4541038"/>
            <a:ext cx="21376" cy="9161"/>
          </a:xfrm>
          <a:custGeom>
            <a:avLst/>
            <a:gdLst/>
            <a:ahLst/>
            <a:cxnLst/>
            <a:rect l="l" t="t" r="r" b="b"/>
            <a:pathLst>
              <a:path w="21336" h="9144">
                <a:moveTo>
                  <a:pt x="0" y="0"/>
                </a:moveTo>
                <a:lnTo>
                  <a:pt x="21336" y="9144"/>
                </a:lnTo>
              </a:path>
            </a:pathLst>
          </a:custGeom>
          <a:ln w="12954">
            <a:solidFill>
              <a:srgbClr val="92B6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849474" y="4550200"/>
            <a:ext cx="22139" cy="8397"/>
          </a:xfrm>
          <a:custGeom>
            <a:avLst/>
            <a:gdLst/>
            <a:ahLst/>
            <a:cxnLst/>
            <a:rect l="l" t="t" r="r" b="b"/>
            <a:pathLst>
              <a:path w="22098" h="8381">
                <a:moveTo>
                  <a:pt x="0" y="0"/>
                </a:moveTo>
                <a:lnTo>
                  <a:pt x="22098" y="8381"/>
                </a:lnTo>
              </a:path>
            </a:pathLst>
          </a:custGeom>
          <a:ln w="12954">
            <a:solidFill>
              <a:srgbClr val="90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871614" y="4558597"/>
            <a:ext cx="22889" cy="6871"/>
          </a:xfrm>
          <a:custGeom>
            <a:avLst/>
            <a:gdLst/>
            <a:ahLst/>
            <a:cxnLst/>
            <a:rect l="l" t="t" r="r" b="b"/>
            <a:pathLst>
              <a:path w="22847" h="6858">
                <a:moveTo>
                  <a:pt x="0" y="0"/>
                </a:moveTo>
                <a:lnTo>
                  <a:pt x="22847" y="6858"/>
                </a:lnTo>
              </a:path>
            </a:pathLst>
          </a:custGeom>
          <a:ln w="12954">
            <a:solidFill>
              <a:srgbClr val="8D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894504" y="4565468"/>
            <a:ext cx="23666" cy="6107"/>
          </a:xfrm>
          <a:custGeom>
            <a:avLst/>
            <a:gdLst/>
            <a:ahLst/>
            <a:cxnLst/>
            <a:rect l="l" t="t" r="r" b="b"/>
            <a:pathLst>
              <a:path w="23622" h="6096">
                <a:moveTo>
                  <a:pt x="0" y="0"/>
                </a:moveTo>
                <a:lnTo>
                  <a:pt x="23622" y="6096"/>
                </a:lnTo>
              </a:path>
            </a:pathLst>
          </a:custGeom>
          <a:ln w="12954">
            <a:solidFill>
              <a:srgbClr val="8B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918170" y="4571575"/>
            <a:ext cx="23666" cy="5344"/>
          </a:xfrm>
          <a:custGeom>
            <a:avLst/>
            <a:gdLst/>
            <a:ahLst/>
            <a:cxnLst/>
            <a:rect l="l" t="t" r="r" b="b"/>
            <a:pathLst>
              <a:path w="23622" h="5334">
                <a:moveTo>
                  <a:pt x="0" y="0"/>
                </a:moveTo>
                <a:lnTo>
                  <a:pt x="23622" y="5334"/>
                </a:lnTo>
              </a:path>
            </a:pathLst>
          </a:custGeom>
          <a:ln w="12954">
            <a:solidFill>
              <a:srgbClr val="89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941836" y="4576921"/>
            <a:ext cx="24441" cy="4579"/>
          </a:xfrm>
          <a:custGeom>
            <a:avLst/>
            <a:gdLst/>
            <a:ahLst/>
            <a:cxnLst/>
            <a:rect l="l" t="t" r="r" b="b"/>
            <a:pathLst>
              <a:path w="24396" h="4571">
                <a:moveTo>
                  <a:pt x="0" y="0"/>
                </a:moveTo>
                <a:lnTo>
                  <a:pt x="24396" y="4571"/>
                </a:lnTo>
              </a:path>
            </a:pathLst>
          </a:custGeom>
          <a:ln w="12954">
            <a:solidFill>
              <a:srgbClr val="8A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966277" y="4581499"/>
            <a:ext cx="24429" cy="2290"/>
          </a:xfrm>
          <a:custGeom>
            <a:avLst/>
            <a:gdLst/>
            <a:ahLst/>
            <a:cxnLst/>
            <a:rect l="l" t="t" r="r" b="b"/>
            <a:pathLst>
              <a:path w="24384" h="2286">
                <a:moveTo>
                  <a:pt x="0" y="0"/>
                </a:moveTo>
                <a:lnTo>
                  <a:pt x="24384" y="2286"/>
                </a:lnTo>
              </a:path>
            </a:pathLst>
          </a:custGeom>
          <a:ln w="12953">
            <a:solidFill>
              <a:srgbClr val="8CB0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990706" y="4583790"/>
            <a:ext cx="25193" cy="2290"/>
          </a:xfrm>
          <a:custGeom>
            <a:avLst/>
            <a:gdLst/>
            <a:ahLst/>
            <a:cxnLst/>
            <a:rect l="l" t="t" r="r" b="b"/>
            <a:pathLst>
              <a:path w="25146" h="2286">
                <a:moveTo>
                  <a:pt x="0" y="0"/>
                </a:moveTo>
                <a:lnTo>
                  <a:pt x="25146" y="2286"/>
                </a:lnTo>
              </a:path>
            </a:pathLst>
          </a:custGeom>
          <a:ln w="12953">
            <a:solidFill>
              <a:srgbClr val="8FB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015899" y="4586080"/>
            <a:ext cx="25192" cy="763"/>
          </a:xfrm>
          <a:custGeom>
            <a:avLst/>
            <a:gdLst/>
            <a:ahLst/>
            <a:cxnLst/>
            <a:rect l="l" t="t" r="r" b="b"/>
            <a:pathLst>
              <a:path w="25145" h="762">
                <a:moveTo>
                  <a:pt x="0" y="0"/>
                </a:moveTo>
                <a:lnTo>
                  <a:pt x="25145" y="762"/>
                </a:lnTo>
              </a:path>
            </a:pathLst>
          </a:custGeom>
          <a:ln w="12954">
            <a:solidFill>
              <a:srgbClr val="91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041092" y="4586080"/>
            <a:ext cx="25180" cy="763"/>
          </a:xfrm>
          <a:custGeom>
            <a:avLst/>
            <a:gdLst/>
            <a:ahLst/>
            <a:cxnLst/>
            <a:rect l="l" t="t" r="r" b="b"/>
            <a:pathLst>
              <a:path w="25133" h="762">
                <a:moveTo>
                  <a:pt x="0" y="762"/>
                </a:moveTo>
                <a:lnTo>
                  <a:pt x="25133" y="0"/>
                </a:lnTo>
              </a:path>
            </a:pathLst>
          </a:custGeom>
          <a:ln w="12953">
            <a:solidFill>
              <a:srgbClr val="92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066272" y="4583790"/>
            <a:ext cx="25193" cy="2290"/>
          </a:xfrm>
          <a:custGeom>
            <a:avLst/>
            <a:gdLst/>
            <a:ahLst/>
            <a:cxnLst/>
            <a:rect l="l" t="t" r="r" b="b"/>
            <a:pathLst>
              <a:path w="25146" h="2286">
                <a:moveTo>
                  <a:pt x="0" y="2286"/>
                </a:moveTo>
                <a:lnTo>
                  <a:pt x="25146" y="0"/>
                </a:lnTo>
              </a:path>
            </a:pathLst>
          </a:custGeom>
          <a:ln w="12953">
            <a:solidFill>
              <a:srgbClr val="94B9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091465" y="4581499"/>
            <a:ext cx="24441" cy="2290"/>
          </a:xfrm>
          <a:custGeom>
            <a:avLst/>
            <a:gdLst/>
            <a:ahLst/>
            <a:cxnLst/>
            <a:rect l="l" t="t" r="r" b="b"/>
            <a:pathLst>
              <a:path w="24396" h="2286">
                <a:moveTo>
                  <a:pt x="0" y="2286"/>
                </a:moveTo>
                <a:lnTo>
                  <a:pt x="24396" y="0"/>
                </a:lnTo>
              </a:path>
            </a:pathLst>
          </a:custGeom>
          <a:ln w="12953">
            <a:solidFill>
              <a:srgbClr val="96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115906" y="4576921"/>
            <a:ext cx="23666" cy="4579"/>
          </a:xfrm>
          <a:custGeom>
            <a:avLst/>
            <a:gdLst/>
            <a:ahLst/>
            <a:cxnLst/>
            <a:rect l="l" t="t" r="r" b="b"/>
            <a:pathLst>
              <a:path w="23622" h="4571">
                <a:moveTo>
                  <a:pt x="0" y="4571"/>
                </a:moveTo>
                <a:lnTo>
                  <a:pt x="23622" y="0"/>
                </a:lnTo>
              </a:path>
            </a:pathLst>
          </a:custGeom>
          <a:ln w="12954">
            <a:solidFill>
              <a:srgbClr val="99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139572" y="4571575"/>
            <a:ext cx="24429" cy="5344"/>
          </a:xfrm>
          <a:custGeom>
            <a:avLst/>
            <a:gdLst/>
            <a:ahLst/>
            <a:cxnLst/>
            <a:rect l="l" t="t" r="r" b="b"/>
            <a:pathLst>
              <a:path w="24384" h="5334">
                <a:moveTo>
                  <a:pt x="0" y="5334"/>
                </a:moveTo>
                <a:lnTo>
                  <a:pt x="24384" y="0"/>
                </a:lnTo>
              </a:path>
            </a:pathLst>
          </a:custGeom>
          <a:ln w="12954">
            <a:solidFill>
              <a:srgbClr val="9BC2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164002" y="4565468"/>
            <a:ext cx="22889" cy="6107"/>
          </a:xfrm>
          <a:custGeom>
            <a:avLst/>
            <a:gdLst/>
            <a:ahLst/>
            <a:cxnLst/>
            <a:rect l="l" t="t" r="r" b="b"/>
            <a:pathLst>
              <a:path w="22847" h="6096">
                <a:moveTo>
                  <a:pt x="0" y="6096"/>
                </a:moveTo>
                <a:lnTo>
                  <a:pt x="22847" y="0"/>
                </a:lnTo>
              </a:path>
            </a:pathLst>
          </a:custGeom>
          <a:ln w="12954">
            <a:solidFill>
              <a:srgbClr val="9D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186891" y="4558597"/>
            <a:ext cx="22914" cy="6871"/>
          </a:xfrm>
          <a:custGeom>
            <a:avLst/>
            <a:gdLst/>
            <a:ahLst/>
            <a:cxnLst/>
            <a:rect l="l" t="t" r="r" b="b"/>
            <a:pathLst>
              <a:path w="22872" h="6858">
                <a:moveTo>
                  <a:pt x="0" y="6858"/>
                </a:moveTo>
                <a:lnTo>
                  <a:pt x="22872" y="0"/>
                </a:lnTo>
              </a:path>
            </a:pathLst>
          </a:custGeom>
          <a:ln w="12954">
            <a:solidFill>
              <a:srgbClr val="9F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209806" y="4550200"/>
            <a:ext cx="22139" cy="8397"/>
          </a:xfrm>
          <a:custGeom>
            <a:avLst/>
            <a:gdLst/>
            <a:ahLst/>
            <a:cxnLst/>
            <a:rect l="l" t="t" r="r" b="b"/>
            <a:pathLst>
              <a:path w="22098" h="8381">
                <a:moveTo>
                  <a:pt x="0" y="8381"/>
                </a:moveTo>
                <a:lnTo>
                  <a:pt x="22098" y="0"/>
                </a:lnTo>
              </a:path>
            </a:pathLst>
          </a:custGeom>
          <a:ln w="12954">
            <a:solidFill>
              <a:srgbClr val="9F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231945" y="4541038"/>
            <a:ext cx="22139" cy="9161"/>
          </a:xfrm>
          <a:custGeom>
            <a:avLst/>
            <a:gdLst/>
            <a:ahLst/>
            <a:cxnLst/>
            <a:rect l="l" t="t" r="r" b="b"/>
            <a:pathLst>
              <a:path w="22098" h="9144">
                <a:moveTo>
                  <a:pt x="0" y="9144"/>
                </a:moveTo>
                <a:lnTo>
                  <a:pt x="22098" y="0"/>
                </a:lnTo>
              </a:path>
            </a:pathLst>
          </a:custGeom>
          <a:ln w="12954">
            <a:solidFill>
              <a:srgbClr val="A1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254084" y="4530351"/>
            <a:ext cx="21363" cy="10687"/>
          </a:xfrm>
          <a:custGeom>
            <a:avLst/>
            <a:gdLst/>
            <a:ahLst/>
            <a:cxnLst/>
            <a:rect l="l" t="t" r="r" b="b"/>
            <a:pathLst>
              <a:path w="21323" h="10667">
                <a:moveTo>
                  <a:pt x="0" y="10667"/>
                </a:moveTo>
                <a:lnTo>
                  <a:pt x="21323" y="0"/>
                </a:lnTo>
              </a:path>
            </a:pathLst>
          </a:custGeom>
          <a:ln w="12954">
            <a:solidFill>
              <a:srgbClr val="A3CC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275447" y="4519664"/>
            <a:ext cx="20624" cy="10687"/>
          </a:xfrm>
          <a:custGeom>
            <a:avLst/>
            <a:gdLst/>
            <a:ahLst/>
            <a:cxnLst/>
            <a:rect l="l" t="t" r="r" b="b"/>
            <a:pathLst>
              <a:path w="20586" h="10667">
                <a:moveTo>
                  <a:pt x="0" y="10667"/>
                </a:moveTo>
                <a:lnTo>
                  <a:pt x="20586" y="0"/>
                </a:lnTo>
              </a:path>
            </a:pathLst>
          </a:custGeom>
          <a:ln w="12954">
            <a:solidFill>
              <a:srgbClr val="A6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296072" y="4507448"/>
            <a:ext cx="19836" cy="12215"/>
          </a:xfrm>
          <a:custGeom>
            <a:avLst/>
            <a:gdLst/>
            <a:ahLst/>
            <a:cxnLst/>
            <a:rect l="l" t="t" r="r" b="b"/>
            <a:pathLst>
              <a:path w="19799" h="12192">
                <a:moveTo>
                  <a:pt x="0" y="12192"/>
                </a:moveTo>
                <a:lnTo>
                  <a:pt x="19799" y="0"/>
                </a:lnTo>
              </a:path>
            </a:pathLst>
          </a:custGeom>
          <a:ln w="12954">
            <a:solidFill>
              <a:srgbClr val="A7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315908" y="4494471"/>
            <a:ext cx="19085" cy="12977"/>
          </a:xfrm>
          <a:custGeom>
            <a:avLst/>
            <a:gdLst/>
            <a:ahLst/>
            <a:cxnLst/>
            <a:rect l="l" t="t" r="r" b="b"/>
            <a:pathLst>
              <a:path w="19050" h="12953">
                <a:moveTo>
                  <a:pt x="0" y="12953"/>
                </a:moveTo>
                <a:lnTo>
                  <a:pt x="19050" y="0"/>
                </a:lnTo>
              </a:path>
            </a:pathLst>
          </a:custGeom>
          <a:ln w="12954">
            <a:solidFill>
              <a:srgbClr val="A9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334993" y="4480730"/>
            <a:ext cx="18334" cy="13740"/>
          </a:xfrm>
          <a:custGeom>
            <a:avLst/>
            <a:gdLst/>
            <a:ahLst/>
            <a:cxnLst/>
            <a:rect l="l" t="t" r="r" b="b"/>
            <a:pathLst>
              <a:path w="18300" h="13715">
                <a:moveTo>
                  <a:pt x="0" y="13715"/>
                </a:moveTo>
                <a:lnTo>
                  <a:pt x="18300" y="0"/>
                </a:lnTo>
              </a:path>
            </a:pathLst>
          </a:custGeom>
          <a:ln w="12954">
            <a:solidFill>
              <a:srgbClr val="AB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353328" y="4466224"/>
            <a:ext cx="18309" cy="14505"/>
          </a:xfrm>
          <a:custGeom>
            <a:avLst/>
            <a:gdLst/>
            <a:ahLst/>
            <a:cxnLst/>
            <a:rect l="l" t="t" r="r" b="b"/>
            <a:pathLst>
              <a:path w="18275" h="14478">
                <a:moveTo>
                  <a:pt x="0" y="14478"/>
                </a:moveTo>
                <a:lnTo>
                  <a:pt x="18275" y="0"/>
                </a:lnTo>
              </a:path>
            </a:pathLst>
          </a:custGeom>
          <a:ln w="12954">
            <a:solidFill>
              <a:srgbClr val="ACD6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371637" y="4450192"/>
            <a:ext cx="16807" cy="16031"/>
          </a:xfrm>
          <a:custGeom>
            <a:avLst/>
            <a:gdLst/>
            <a:ahLst/>
            <a:cxnLst/>
            <a:rect l="l" t="t" r="r" b="b"/>
            <a:pathLst>
              <a:path w="16776" h="16001">
                <a:moveTo>
                  <a:pt x="0" y="16001"/>
                </a:moveTo>
                <a:lnTo>
                  <a:pt x="16776" y="0"/>
                </a:lnTo>
              </a:path>
            </a:pathLst>
          </a:custGeom>
          <a:ln w="12954">
            <a:solidFill>
              <a:srgbClr val="AD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388445" y="4434161"/>
            <a:ext cx="16031" cy="16031"/>
          </a:xfrm>
          <a:custGeom>
            <a:avLst/>
            <a:gdLst/>
            <a:ahLst/>
            <a:cxnLst/>
            <a:rect l="l" t="t" r="r" b="b"/>
            <a:pathLst>
              <a:path w="16001" h="16001">
                <a:moveTo>
                  <a:pt x="0" y="16001"/>
                </a:moveTo>
                <a:lnTo>
                  <a:pt x="16001" y="0"/>
                </a:lnTo>
              </a:path>
            </a:pathLst>
          </a:custGeom>
          <a:ln w="12954">
            <a:solidFill>
              <a:srgbClr val="AE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404477" y="4417366"/>
            <a:ext cx="15267" cy="16794"/>
          </a:xfrm>
          <a:custGeom>
            <a:avLst/>
            <a:gdLst/>
            <a:ahLst/>
            <a:cxnLst/>
            <a:rect l="l" t="t" r="r" b="b"/>
            <a:pathLst>
              <a:path w="15239" h="16763">
                <a:moveTo>
                  <a:pt x="0" y="16763"/>
                </a:moveTo>
                <a:lnTo>
                  <a:pt x="15239" y="0"/>
                </a:lnTo>
              </a:path>
            </a:pathLst>
          </a:custGeom>
          <a:ln w="12954">
            <a:solidFill>
              <a:srgbClr val="AF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419745" y="4399807"/>
            <a:ext cx="15255" cy="17558"/>
          </a:xfrm>
          <a:custGeom>
            <a:avLst/>
            <a:gdLst/>
            <a:ahLst/>
            <a:cxnLst/>
            <a:rect l="l" t="t" r="r" b="b"/>
            <a:pathLst>
              <a:path w="15227" h="17525">
                <a:moveTo>
                  <a:pt x="0" y="17525"/>
                </a:moveTo>
                <a:lnTo>
                  <a:pt x="15227" y="0"/>
                </a:lnTo>
              </a:path>
            </a:pathLst>
          </a:custGeom>
          <a:ln w="12954">
            <a:solidFill>
              <a:srgbClr val="B1DE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435001" y="4381485"/>
            <a:ext cx="13753" cy="18321"/>
          </a:xfrm>
          <a:custGeom>
            <a:avLst/>
            <a:gdLst/>
            <a:ahLst/>
            <a:cxnLst/>
            <a:rect l="l" t="t" r="r" b="b"/>
            <a:pathLst>
              <a:path w="13728" h="18287">
                <a:moveTo>
                  <a:pt x="0" y="18287"/>
                </a:moveTo>
                <a:lnTo>
                  <a:pt x="13728" y="0"/>
                </a:lnTo>
              </a:path>
            </a:pathLst>
          </a:custGeom>
          <a:ln w="12954">
            <a:solidFill>
              <a:srgbClr val="B3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448754" y="4363163"/>
            <a:ext cx="12214" cy="18321"/>
          </a:xfrm>
          <a:custGeom>
            <a:avLst/>
            <a:gdLst/>
            <a:ahLst/>
            <a:cxnLst/>
            <a:rect l="l" t="t" r="r" b="b"/>
            <a:pathLst>
              <a:path w="12191" h="18287">
                <a:moveTo>
                  <a:pt x="0" y="18287"/>
                </a:moveTo>
                <a:lnTo>
                  <a:pt x="12191" y="0"/>
                </a:lnTo>
              </a:path>
            </a:pathLst>
          </a:custGeom>
          <a:ln w="12954">
            <a:solidFill>
              <a:srgbClr val="B4E0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460969" y="4343314"/>
            <a:ext cx="12202" cy="19849"/>
          </a:xfrm>
          <a:custGeom>
            <a:avLst/>
            <a:gdLst/>
            <a:ahLst/>
            <a:cxnLst/>
            <a:rect l="l" t="t" r="r" b="b"/>
            <a:pathLst>
              <a:path w="12179" h="19812">
                <a:moveTo>
                  <a:pt x="0" y="19812"/>
                </a:moveTo>
                <a:lnTo>
                  <a:pt x="12179" y="0"/>
                </a:lnTo>
              </a:path>
            </a:pathLst>
          </a:custGeom>
          <a:ln w="12954">
            <a:solidFill>
              <a:srgbClr val="B5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473171" y="4323465"/>
            <a:ext cx="10700" cy="19849"/>
          </a:xfrm>
          <a:custGeom>
            <a:avLst/>
            <a:gdLst/>
            <a:ahLst/>
            <a:cxnLst/>
            <a:rect l="l" t="t" r="r" b="b"/>
            <a:pathLst>
              <a:path w="10680" h="19812">
                <a:moveTo>
                  <a:pt x="0" y="19812"/>
                </a:moveTo>
                <a:lnTo>
                  <a:pt x="10680" y="0"/>
                </a:lnTo>
              </a:path>
            </a:pathLst>
          </a:custGeom>
          <a:ln w="12954">
            <a:solidFill>
              <a:srgbClr val="B6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483872" y="4302853"/>
            <a:ext cx="9911" cy="20612"/>
          </a:xfrm>
          <a:custGeom>
            <a:avLst/>
            <a:gdLst/>
            <a:ahLst/>
            <a:cxnLst/>
            <a:rect l="l" t="t" r="r" b="b"/>
            <a:pathLst>
              <a:path w="9893" h="20574">
                <a:moveTo>
                  <a:pt x="0" y="20574"/>
                </a:moveTo>
                <a:lnTo>
                  <a:pt x="9893" y="0"/>
                </a:lnTo>
              </a:path>
            </a:pathLst>
          </a:custGeom>
          <a:ln w="12954">
            <a:solidFill>
              <a:srgbClr val="B7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493783" y="4281477"/>
            <a:ext cx="8410" cy="21376"/>
          </a:xfrm>
          <a:custGeom>
            <a:avLst/>
            <a:gdLst/>
            <a:ahLst/>
            <a:cxnLst/>
            <a:rect l="l" t="t" r="r" b="b"/>
            <a:pathLst>
              <a:path w="8394" h="21336">
                <a:moveTo>
                  <a:pt x="0" y="21336"/>
                </a:moveTo>
                <a:lnTo>
                  <a:pt x="8394" y="0"/>
                </a:lnTo>
              </a:path>
            </a:pathLst>
          </a:custGeom>
          <a:ln w="12954">
            <a:solidFill>
              <a:srgbClr val="B8E5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502193" y="4260102"/>
            <a:ext cx="8398" cy="21376"/>
          </a:xfrm>
          <a:custGeom>
            <a:avLst/>
            <a:gdLst/>
            <a:ahLst/>
            <a:cxnLst/>
            <a:rect l="l" t="t" r="r" b="b"/>
            <a:pathLst>
              <a:path w="8382" h="21336">
                <a:moveTo>
                  <a:pt x="0" y="21336"/>
                </a:moveTo>
                <a:lnTo>
                  <a:pt x="8382" y="0"/>
                </a:lnTo>
              </a:path>
            </a:pathLst>
          </a:custGeom>
          <a:ln w="12954">
            <a:solidFill>
              <a:srgbClr val="B8E7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510591" y="4237963"/>
            <a:ext cx="6106" cy="22139"/>
          </a:xfrm>
          <a:custGeom>
            <a:avLst/>
            <a:gdLst/>
            <a:ahLst/>
            <a:cxnLst/>
            <a:rect l="l" t="t" r="r" b="b"/>
            <a:pathLst>
              <a:path w="6095" h="22098">
                <a:moveTo>
                  <a:pt x="0" y="22098"/>
                </a:moveTo>
                <a:lnTo>
                  <a:pt x="6095" y="0"/>
                </a:lnTo>
              </a:path>
            </a:pathLst>
          </a:custGeom>
          <a:ln w="12954">
            <a:solidFill>
              <a:srgbClr val="B9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516698" y="4215824"/>
            <a:ext cx="5344" cy="22139"/>
          </a:xfrm>
          <a:custGeom>
            <a:avLst/>
            <a:gdLst/>
            <a:ahLst/>
            <a:cxnLst/>
            <a:rect l="l" t="t" r="r" b="b"/>
            <a:pathLst>
              <a:path w="5334" h="22098">
                <a:moveTo>
                  <a:pt x="0" y="22098"/>
                </a:moveTo>
                <a:lnTo>
                  <a:pt x="5334" y="0"/>
                </a:lnTo>
              </a:path>
            </a:pathLst>
          </a:custGeom>
          <a:ln w="12954">
            <a:solidFill>
              <a:srgbClr val="B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522042" y="4192922"/>
            <a:ext cx="4580" cy="22901"/>
          </a:xfrm>
          <a:custGeom>
            <a:avLst/>
            <a:gdLst/>
            <a:ahLst/>
            <a:cxnLst/>
            <a:rect l="l" t="t" r="r" b="b"/>
            <a:pathLst>
              <a:path w="4572" h="22859">
                <a:moveTo>
                  <a:pt x="0" y="22859"/>
                </a:moveTo>
                <a:lnTo>
                  <a:pt x="4572" y="0"/>
                </a:lnTo>
              </a:path>
            </a:pathLst>
          </a:custGeom>
          <a:ln w="12954">
            <a:solidFill>
              <a:srgbClr val="BA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526622" y="4170019"/>
            <a:ext cx="3054" cy="22902"/>
          </a:xfrm>
          <a:custGeom>
            <a:avLst/>
            <a:gdLst/>
            <a:ahLst/>
            <a:cxnLst/>
            <a:rect l="l" t="t" r="r" b="b"/>
            <a:pathLst>
              <a:path w="3048" h="22860">
                <a:moveTo>
                  <a:pt x="0" y="22860"/>
                </a:moveTo>
                <a:lnTo>
                  <a:pt x="3048" y="0"/>
                </a:lnTo>
              </a:path>
            </a:pathLst>
          </a:custGeom>
          <a:ln w="12954">
            <a:solidFill>
              <a:srgbClr val="B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529677" y="4146353"/>
            <a:ext cx="2277" cy="23666"/>
          </a:xfrm>
          <a:custGeom>
            <a:avLst/>
            <a:gdLst/>
            <a:ahLst/>
            <a:cxnLst/>
            <a:rect l="l" t="t" r="r" b="b"/>
            <a:pathLst>
              <a:path w="2273" h="23622">
                <a:moveTo>
                  <a:pt x="0" y="23622"/>
                </a:moveTo>
                <a:lnTo>
                  <a:pt x="2273" y="0"/>
                </a:lnTo>
              </a:path>
            </a:pathLst>
          </a:custGeom>
          <a:ln w="12954">
            <a:solidFill>
              <a:srgbClr val="B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531954" y="4098259"/>
            <a:ext cx="0" cy="48094"/>
          </a:xfrm>
          <a:custGeom>
            <a:avLst/>
            <a:gdLst/>
            <a:ahLst/>
            <a:cxnLst/>
            <a:rect l="l" t="t" r="r" b="b"/>
            <a:pathLst>
              <a:path h="48005">
                <a:moveTo>
                  <a:pt x="0" y="48005"/>
                </a:moveTo>
                <a:lnTo>
                  <a:pt x="0" y="23621"/>
                </a:lnTo>
                <a:lnTo>
                  <a:pt x="0" y="0"/>
                </a:lnTo>
              </a:path>
            </a:pathLst>
          </a:custGeom>
          <a:ln w="12954">
            <a:solidFill>
              <a:srgbClr val="B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529677" y="4074592"/>
            <a:ext cx="2277" cy="23666"/>
          </a:xfrm>
          <a:custGeom>
            <a:avLst/>
            <a:gdLst/>
            <a:ahLst/>
            <a:cxnLst/>
            <a:rect l="l" t="t" r="r" b="b"/>
            <a:pathLst>
              <a:path w="2273" h="23622">
                <a:moveTo>
                  <a:pt x="2273" y="23622"/>
                </a:moveTo>
                <a:lnTo>
                  <a:pt x="0" y="0"/>
                </a:lnTo>
              </a:path>
            </a:pathLst>
          </a:custGeom>
          <a:ln w="12954">
            <a:solidFill>
              <a:srgbClr val="B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526622" y="4051690"/>
            <a:ext cx="3054" cy="22902"/>
          </a:xfrm>
          <a:custGeom>
            <a:avLst/>
            <a:gdLst/>
            <a:ahLst/>
            <a:cxnLst/>
            <a:rect l="l" t="t" r="r" b="b"/>
            <a:pathLst>
              <a:path w="3048" h="22860">
                <a:moveTo>
                  <a:pt x="3048" y="22860"/>
                </a:moveTo>
                <a:lnTo>
                  <a:pt x="0" y="0"/>
                </a:lnTo>
              </a:path>
            </a:pathLst>
          </a:custGeom>
          <a:ln w="12954">
            <a:solidFill>
              <a:srgbClr val="B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522042" y="4028788"/>
            <a:ext cx="4580" cy="22902"/>
          </a:xfrm>
          <a:custGeom>
            <a:avLst/>
            <a:gdLst/>
            <a:ahLst/>
            <a:cxnLst/>
            <a:rect l="l" t="t" r="r" b="b"/>
            <a:pathLst>
              <a:path w="4572" h="22860">
                <a:moveTo>
                  <a:pt x="4572" y="22860"/>
                </a:moveTo>
                <a:lnTo>
                  <a:pt x="0" y="0"/>
                </a:lnTo>
              </a:path>
            </a:pathLst>
          </a:custGeom>
          <a:ln w="12954">
            <a:solidFill>
              <a:srgbClr val="BA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516698" y="4005886"/>
            <a:ext cx="5344" cy="22902"/>
          </a:xfrm>
          <a:custGeom>
            <a:avLst/>
            <a:gdLst/>
            <a:ahLst/>
            <a:cxnLst/>
            <a:rect l="l" t="t" r="r" b="b"/>
            <a:pathLst>
              <a:path w="5334" h="22860">
                <a:moveTo>
                  <a:pt x="5334" y="22860"/>
                </a:moveTo>
                <a:lnTo>
                  <a:pt x="0" y="0"/>
                </a:lnTo>
              </a:path>
            </a:pathLst>
          </a:custGeom>
          <a:ln w="12954">
            <a:solidFill>
              <a:srgbClr val="B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510591" y="3983747"/>
            <a:ext cx="6106" cy="22138"/>
          </a:xfrm>
          <a:custGeom>
            <a:avLst/>
            <a:gdLst/>
            <a:ahLst/>
            <a:cxnLst/>
            <a:rect l="l" t="t" r="r" b="b"/>
            <a:pathLst>
              <a:path w="6095" h="22097">
                <a:moveTo>
                  <a:pt x="6095" y="22097"/>
                </a:moveTo>
                <a:lnTo>
                  <a:pt x="0" y="0"/>
                </a:lnTo>
              </a:path>
            </a:pathLst>
          </a:custGeom>
          <a:ln w="12954">
            <a:solidFill>
              <a:srgbClr val="B9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502193" y="3962371"/>
            <a:ext cx="8398" cy="21376"/>
          </a:xfrm>
          <a:custGeom>
            <a:avLst/>
            <a:gdLst/>
            <a:ahLst/>
            <a:cxnLst/>
            <a:rect l="l" t="t" r="r" b="b"/>
            <a:pathLst>
              <a:path w="8382" h="21336">
                <a:moveTo>
                  <a:pt x="8382" y="21336"/>
                </a:moveTo>
                <a:lnTo>
                  <a:pt x="0" y="0"/>
                </a:lnTo>
              </a:path>
            </a:pathLst>
          </a:custGeom>
          <a:ln w="12954">
            <a:solidFill>
              <a:srgbClr val="B8E7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493783" y="3941759"/>
            <a:ext cx="8410" cy="20612"/>
          </a:xfrm>
          <a:custGeom>
            <a:avLst/>
            <a:gdLst/>
            <a:ahLst/>
            <a:cxnLst/>
            <a:rect l="l" t="t" r="r" b="b"/>
            <a:pathLst>
              <a:path w="8394" h="20574">
                <a:moveTo>
                  <a:pt x="8394" y="20574"/>
                </a:moveTo>
                <a:lnTo>
                  <a:pt x="0" y="0"/>
                </a:lnTo>
              </a:path>
            </a:pathLst>
          </a:custGeom>
          <a:ln w="12954">
            <a:solidFill>
              <a:srgbClr val="B8E5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483872" y="3921146"/>
            <a:ext cx="9911" cy="20612"/>
          </a:xfrm>
          <a:custGeom>
            <a:avLst/>
            <a:gdLst/>
            <a:ahLst/>
            <a:cxnLst/>
            <a:rect l="l" t="t" r="r" b="b"/>
            <a:pathLst>
              <a:path w="9893" h="20574">
                <a:moveTo>
                  <a:pt x="9893" y="20574"/>
                </a:moveTo>
                <a:lnTo>
                  <a:pt x="0" y="0"/>
                </a:lnTo>
              </a:path>
            </a:pathLst>
          </a:custGeom>
          <a:ln w="12954">
            <a:solidFill>
              <a:srgbClr val="B7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473171" y="3900534"/>
            <a:ext cx="10700" cy="20612"/>
          </a:xfrm>
          <a:custGeom>
            <a:avLst/>
            <a:gdLst/>
            <a:ahLst/>
            <a:cxnLst/>
            <a:rect l="l" t="t" r="r" b="b"/>
            <a:pathLst>
              <a:path w="10680" h="20574">
                <a:moveTo>
                  <a:pt x="10680" y="20574"/>
                </a:moveTo>
                <a:lnTo>
                  <a:pt x="0" y="0"/>
                </a:lnTo>
              </a:path>
            </a:pathLst>
          </a:custGeom>
          <a:ln w="12954">
            <a:solidFill>
              <a:srgbClr val="B6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460969" y="3881449"/>
            <a:ext cx="12202" cy="19085"/>
          </a:xfrm>
          <a:custGeom>
            <a:avLst/>
            <a:gdLst/>
            <a:ahLst/>
            <a:cxnLst/>
            <a:rect l="l" t="t" r="r" b="b"/>
            <a:pathLst>
              <a:path w="12179" h="19050">
                <a:moveTo>
                  <a:pt x="12179" y="19050"/>
                </a:moveTo>
                <a:lnTo>
                  <a:pt x="0" y="0"/>
                </a:lnTo>
              </a:path>
            </a:pathLst>
          </a:custGeom>
          <a:ln w="12954">
            <a:solidFill>
              <a:srgbClr val="B5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448754" y="3862364"/>
            <a:ext cx="12214" cy="19085"/>
          </a:xfrm>
          <a:custGeom>
            <a:avLst/>
            <a:gdLst/>
            <a:ahLst/>
            <a:cxnLst/>
            <a:rect l="l" t="t" r="r" b="b"/>
            <a:pathLst>
              <a:path w="12191" h="19050">
                <a:moveTo>
                  <a:pt x="12191" y="19050"/>
                </a:moveTo>
                <a:lnTo>
                  <a:pt x="0" y="0"/>
                </a:lnTo>
              </a:path>
            </a:pathLst>
          </a:custGeom>
          <a:ln w="12954">
            <a:solidFill>
              <a:srgbClr val="B4E0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435001" y="3844042"/>
            <a:ext cx="13753" cy="18321"/>
          </a:xfrm>
          <a:custGeom>
            <a:avLst/>
            <a:gdLst/>
            <a:ahLst/>
            <a:cxnLst/>
            <a:rect l="l" t="t" r="r" b="b"/>
            <a:pathLst>
              <a:path w="13728" h="18287">
                <a:moveTo>
                  <a:pt x="13728" y="18287"/>
                </a:moveTo>
                <a:lnTo>
                  <a:pt x="0" y="0"/>
                </a:lnTo>
              </a:path>
            </a:pathLst>
          </a:custGeom>
          <a:ln w="12954">
            <a:solidFill>
              <a:srgbClr val="B3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419745" y="3826483"/>
            <a:ext cx="15255" cy="17558"/>
          </a:xfrm>
          <a:custGeom>
            <a:avLst/>
            <a:gdLst/>
            <a:ahLst/>
            <a:cxnLst/>
            <a:rect l="l" t="t" r="r" b="b"/>
            <a:pathLst>
              <a:path w="15227" h="17525">
                <a:moveTo>
                  <a:pt x="15227" y="17525"/>
                </a:moveTo>
                <a:lnTo>
                  <a:pt x="0" y="0"/>
                </a:lnTo>
              </a:path>
            </a:pathLst>
          </a:custGeom>
          <a:ln w="12954">
            <a:solidFill>
              <a:srgbClr val="B1DE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404477" y="3809689"/>
            <a:ext cx="15267" cy="16794"/>
          </a:xfrm>
          <a:custGeom>
            <a:avLst/>
            <a:gdLst/>
            <a:ahLst/>
            <a:cxnLst/>
            <a:rect l="l" t="t" r="r" b="b"/>
            <a:pathLst>
              <a:path w="15239" h="16763">
                <a:moveTo>
                  <a:pt x="15239" y="16763"/>
                </a:moveTo>
                <a:lnTo>
                  <a:pt x="0" y="0"/>
                </a:lnTo>
              </a:path>
            </a:pathLst>
          </a:custGeom>
          <a:ln w="12954">
            <a:solidFill>
              <a:srgbClr val="AF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388445" y="3793657"/>
            <a:ext cx="16031" cy="16031"/>
          </a:xfrm>
          <a:custGeom>
            <a:avLst/>
            <a:gdLst/>
            <a:ahLst/>
            <a:cxnLst/>
            <a:rect l="l" t="t" r="r" b="b"/>
            <a:pathLst>
              <a:path w="16001" h="16001">
                <a:moveTo>
                  <a:pt x="16001" y="16001"/>
                </a:moveTo>
                <a:lnTo>
                  <a:pt x="0" y="0"/>
                </a:lnTo>
              </a:path>
            </a:pathLst>
          </a:custGeom>
          <a:ln w="12954">
            <a:solidFill>
              <a:srgbClr val="AE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371637" y="3778388"/>
            <a:ext cx="16807" cy="15268"/>
          </a:xfrm>
          <a:custGeom>
            <a:avLst/>
            <a:gdLst/>
            <a:ahLst/>
            <a:cxnLst/>
            <a:rect l="l" t="t" r="r" b="b"/>
            <a:pathLst>
              <a:path w="16776" h="15240">
                <a:moveTo>
                  <a:pt x="16776" y="15240"/>
                </a:moveTo>
                <a:lnTo>
                  <a:pt x="0" y="0"/>
                </a:lnTo>
              </a:path>
            </a:pathLst>
          </a:custGeom>
          <a:ln w="12954">
            <a:solidFill>
              <a:srgbClr val="AD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353328" y="3763884"/>
            <a:ext cx="18309" cy="14504"/>
          </a:xfrm>
          <a:custGeom>
            <a:avLst/>
            <a:gdLst/>
            <a:ahLst/>
            <a:cxnLst/>
            <a:rect l="l" t="t" r="r" b="b"/>
            <a:pathLst>
              <a:path w="18275" h="14477">
                <a:moveTo>
                  <a:pt x="18275" y="14477"/>
                </a:moveTo>
                <a:lnTo>
                  <a:pt x="0" y="0"/>
                </a:lnTo>
              </a:path>
            </a:pathLst>
          </a:custGeom>
          <a:ln w="12954">
            <a:solidFill>
              <a:srgbClr val="ACD6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334993" y="3750142"/>
            <a:ext cx="18334" cy="13740"/>
          </a:xfrm>
          <a:custGeom>
            <a:avLst/>
            <a:gdLst/>
            <a:ahLst/>
            <a:cxnLst/>
            <a:rect l="l" t="t" r="r" b="b"/>
            <a:pathLst>
              <a:path w="18300" h="13715">
                <a:moveTo>
                  <a:pt x="18300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AB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315908" y="3737164"/>
            <a:ext cx="19085" cy="12977"/>
          </a:xfrm>
          <a:custGeom>
            <a:avLst/>
            <a:gdLst/>
            <a:ahLst/>
            <a:cxnLst/>
            <a:rect l="l" t="t" r="r" b="b"/>
            <a:pathLst>
              <a:path w="19050" h="12953">
                <a:moveTo>
                  <a:pt x="19050" y="12953"/>
                </a:moveTo>
                <a:lnTo>
                  <a:pt x="0" y="0"/>
                </a:lnTo>
              </a:path>
            </a:pathLst>
          </a:custGeom>
          <a:ln w="12954">
            <a:solidFill>
              <a:srgbClr val="A9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296072" y="3724949"/>
            <a:ext cx="19836" cy="12215"/>
          </a:xfrm>
          <a:custGeom>
            <a:avLst/>
            <a:gdLst/>
            <a:ahLst/>
            <a:cxnLst/>
            <a:rect l="l" t="t" r="r" b="b"/>
            <a:pathLst>
              <a:path w="19799" h="12192">
                <a:moveTo>
                  <a:pt x="19799" y="12192"/>
                </a:moveTo>
                <a:lnTo>
                  <a:pt x="0" y="0"/>
                </a:lnTo>
              </a:path>
            </a:pathLst>
          </a:custGeom>
          <a:ln w="12954">
            <a:solidFill>
              <a:srgbClr val="A7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275447" y="3713498"/>
            <a:ext cx="20624" cy="11450"/>
          </a:xfrm>
          <a:custGeom>
            <a:avLst/>
            <a:gdLst/>
            <a:ahLst/>
            <a:cxnLst/>
            <a:rect l="l" t="t" r="r" b="b"/>
            <a:pathLst>
              <a:path w="20586" h="11429">
                <a:moveTo>
                  <a:pt x="20586" y="11429"/>
                </a:moveTo>
                <a:lnTo>
                  <a:pt x="0" y="0"/>
                </a:lnTo>
              </a:path>
            </a:pathLst>
          </a:custGeom>
          <a:ln w="12953">
            <a:solidFill>
              <a:srgbClr val="A6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254084" y="3703574"/>
            <a:ext cx="21363" cy="9924"/>
          </a:xfrm>
          <a:custGeom>
            <a:avLst/>
            <a:gdLst/>
            <a:ahLst/>
            <a:cxnLst/>
            <a:rect l="l" t="t" r="r" b="b"/>
            <a:pathLst>
              <a:path w="21323" h="9906">
                <a:moveTo>
                  <a:pt x="21323" y="9906"/>
                </a:moveTo>
                <a:lnTo>
                  <a:pt x="0" y="0"/>
                </a:lnTo>
              </a:path>
            </a:pathLst>
          </a:custGeom>
          <a:ln w="12954">
            <a:solidFill>
              <a:srgbClr val="A3CC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231945" y="3694413"/>
            <a:ext cx="22139" cy="9160"/>
          </a:xfrm>
          <a:custGeom>
            <a:avLst/>
            <a:gdLst/>
            <a:ahLst/>
            <a:cxnLst/>
            <a:rect l="l" t="t" r="r" b="b"/>
            <a:pathLst>
              <a:path w="22098" h="9143">
                <a:moveTo>
                  <a:pt x="22098" y="9143"/>
                </a:moveTo>
                <a:lnTo>
                  <a:pt x="0" y="0"/>
                </a:lnTo>
              </a:path>
            </a:pathLst>
          </a:custGeom>
          <a:ln w="12954">
            <a:solidFill>
              <a:srgbClr val="A1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209806" y="3686015"/>
            <a:ext cx="22139" cy="8398"/>
          </a:xfrm>
          <a:custGeom>
            <a:avLst/>
            <a:gdLst/>
            <a:ahLst/>
            <a:cxnLst/>
            <a:rect l="l" t="t" r="r" b="b"/>
            <a:pathLst>
              <a:path w="22098" h="8382">
                <a:moveTo>
                  <a:pt x="22098" y="8382"/>
                </a:moveTo>
                <a:lnTo>
                  <a:pt x="0" y="0"/>
                </a:lnTo>
              </a:path>
            </a:pathLst>
          </a:custGeom>
          <a:ln w="12954">
            <a:solidFill>
              <a:srgbClr val="9F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186891" y="3678381"/>
            <a:ext cx="22914" cy="7633"/>
          </a:xfrm>
          <a:custGeom>
            <a:avLst/>
            <a:gdLst/>
            <a:ahLst/>
            <a:cxnLst/>
            <a:rect l="l" t="t" r="r" b="b"/>
            <a:pathLst>
              <a:path w="22872" h="7619">
                <a:moveTo>
                  <a:pt x="22872" y="7619"/>
                </a:moveTo>
                <a:lnTo>
                  <a:pt x="0" y="0"/>
                </a:lnTo>
              </a:path>
            </a:pathLst>
          </a:custGeom>
          <a:ln w="12954">
            <a:solidFill>
              <a:srgbClr val="9F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164002" y="3672274"/>
            <a:ext cx="22889" cy="6107"/>
          </a:xfrm>
          <a:custGeom>
            <a:avLst/>
            <a:gdLst/>
            <a:ahLst/>
            <a:cxnLst/>
            <a:rect l="l" t="t" r="r" b="b"/>
            <a:pathLst>
              <a:path w="22847" h="6096">
                <a:moveTo>
                  <a:pt x="22847" y="6096"/>
                </a:moveTo>
                <a:lnTo>
                  <a:pt x="0" y="0"/>
                </a:lnTo>
              </a:path>
            </a:pathLst>
          </a:custGeom>
          <a:ln w="12954">
            <a:solidFill>
              <a:srgbClr val="9D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39572" y="3666930"/>
            <a:ext cx="24429" cy="5344"/>
          </a:xfrm>
          <a:custGeom>
            <a:avLst/>
            <a:gdLst/>
            <a:ahLst/>
            <a:cxnLst/>
            <a:rect l="l" t="t" r="r" b="b"/>
            <a:pathLst>
              <a:path w="24384" h="5334">
                <a:moveTo>
                  <a:pt x="24384" y="5334"/>
                </a:moveTo>
                <a:lnTo>
                  <a:pt x="0" y="0"/>
                </a:lnTo>
              </a:path>
            </a:pathLst>
          </a:custGeom>
          <a:ln w="12954">
            <a:solidFill>
              <a:srgbClr val="9BC2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115906" y="3663113"/>
            <a:ext cx="23666" cy="3817"/>
          </a:xfrm>
          <a:custGeom>
            <a:avLst/>
            <a:gdLst/>
            <a:ahLst/>
            <a:cxnLst/>
            <a:rect l="l" t="t" r="r" b="b"/>
            <a:pathLst>
              <a:path w="23622" h="3810">
                <a:moveTo>
                  <a:pt x="23622" y="3810"/>
                </a:moveTo>
                <a:lnTo>
                  <a:pt x="0" y="0"/>
                </a:lnTo>
              </a:path>
            </a:pathLst>
          </a:custGeom>
          <a:ln w="12954">
            <a:solidFill>
              <a:srgbClr val="99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091465" y="3660059"/>
            <a:ext cx="24441" cy="3053"/>
          </a:xfrm>
          <a:custGeom>
            <a:avLst/>
            <a:gdLst/>
            <a:ahLst/>
            <a:cxnLst/>
            <a:rect l="l" t="t" r="r" b="b"/>
            <a:pathLst>
              <a:path w="24396" h="3047">
                <a:moveTo>
                  <a:pt x="24396" y="3047"/>
                </a:moveTo>
                <a:lnTo>
                  <a:pt x="0" y="0"/>
                </a:lnTo>
              </a:path>
            </a:pathLst>
          </a:custGeom>
          <a:ln w="12953">
            <a:solidFill>
              <a:srgbClr val="96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066272" y="3658532"/>
            <a:ext cx="25193" cy="1527"/>
          </a:xfrm>
          <a:custGeom>
            <a:avLst/>
            <a:gdLst/>
            <a:ahLst/>
            <a:cxnLst/>
            <a:rect l="l" t="t" r="r" b="b"/>
            <a:pathLst>
              <a:path w="25146" h="1524">
                <a:moveTo>
                  <a:pt x="25146" y="1524"/>
                </a:moveTo>
                <a:lnTo>
                  <a:pt x="0" y="0"/>
                </a:lnTo>
              </a:path>
            </a:pathLst>
          </a:custGeom>
          <a:ln w="12954">
            <a:solidFill>
              <a:srgbClr val="94B9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041092" y="3657769"/>
            <a:ext cx="25180" cy="763"/>
          </a:xfrm>
          <a:custGeom>
            <a:avLst/>
            <a:gdLst/>
            <a:ahLst/>
            <a:cxnLst/>
            <a:rect l="l" t="t" r="r" b="b"/>
            <a:pathLst>
              <a:path w="25133" h="762">
                <a:moveTo>
                  <a:pt x="25133" y="762"/>
                </a:moveTo>
                <a:lnTo>
                  <a:pt x="0" y="0"/>
                </a:lnTo>
              </a:path>
            </a:pathLst>
          </a:custGeom>
          <a:ln w="12953">
            <a:solidFill>
              <a:srgbClr val="92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65079" y="300369"/>
            <a:ext cx="4890296" cy="534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4208"/>
              </a:lnSpc>
              <a:spcBef>
                <a:spcPts val="210"/>
              </a:spcBef>
            </a:pPr>
            <a:r>
              <a:rPr sz="4008" b="1" dirty="0">
                <a:solidFill>
                  <a:srgbClr val="FFFFCB"/>
                </a:solidFill>
                <a:latin typeface="Tahoma"/>
                <a:cs typeface="Tahoma"/>
              </a:rPr>
              <a:t>PROCES PROMENE</a:t>
            </a:r>
            <a:endParaRPr sz="4008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9938" y="910895"/>
            <a:ext cx="4578766" cy="534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4208"/>
              </a:lnSpc>
              <a:spcBef>
                <a:spcPts val="210"/>
              </a:spcBef>
            </a:pPr>
            <a:r>
              <a:rPr sz="4008" b="1" dirty="0">
                <a:solidFill>
                  <a:srgbClr val="FFFFCB"/>
                </a:solidFill>
                <a:latin typeface="Tahoma"/>
                <a:cs typeface="Tahoma"/>
              </a:rPr>
              <a:t>ORGANIZACIONE</a:t>
            </a:r>
            <a:endParaRPr sz="4008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4974" y="910895"/>
            <a:ext cx="2492625" cy="534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4208"/>
              </a:lnSpc>
              <a:spcBef>
                <a:spcPts val="210"/>
              </a:spcBef>
            </a:pPr>
            <a:r>
              <a:rPr sz="4008" b="1" spc="-4" dirty="0">
                <a:solidFill>
                  <a:srgbClr val="FFFFCB"/>
                </a:solidFill>
                <a:latin typeface="Tahoma"/>
                <a:cs typeface="Tahoma"/>
              </a:rPr>
              <a:t>KULTUR</a:t>
            </a:r>
            <a:r>
              <a:rPr sz="4008" b="1" dirty="0">
                <a:solidFill>
                  <a:srgbClr val="FFFFCB"/>
                </a:solidFill>
                <a:latin typeface="Tahoma"/>
                <a:cs typeface="Tahoma"/>
              </a:rPr>
              <a:t>E</a:t>
            </a:r>
            <a:endParaRPr sz="4008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0668" y="2957098"/>
            <a:ext cx="1797528" cy="41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53"/>
              </a:lnSpc>
              <a:spcBef>
                <a:spcPts val="77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3" b="1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Definisanj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3" b="1" spc="-7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ciljnih</a:t>
            </a:r>
            <a:endParaRPr sz="1403">
              <a:latin typeface="Tahoma"/>
              <a:cs typeface="Tahoma"/>
            </a:endParaRPr>
          </a:p>
          <a:p>
            <a:pPr marL="443996" marR="455944" algn="ctr">
              <a:lnSpc>
                <a:spcPts val="1678"/>
              </a:lnSpc>
              <a:spcBef>
                <a:spcPts val="6"/>
              </a:spcBef>
            </a:pPr>
            <a:r>
              <a:rPr sz="2104" b="1" spc="4" baseline="-1972" dirty="0">
                <a:solidFill>
                  <a:srgbClr val="FFFFFF"/>
                </a:solidFill>
                <a:latin typeface="Tahoma"/>
                <a:cs typeface="Tahoma"/>
              </a:rPr>
              <a:t>vr</a:t>
            </a:r>
            <a:r>
              <a:rPr sz="2104" b="1" baseline="-1972" dirty="0">
                <a:solidFill>
                  <a:srgbClr val="FFFFFF"/>
                </a:solidFill>
                <a:latin typeface="Tahoma"/>
                <a:cs typeface="Tahoma"/>
              </a:rPr>
              <a:t>edn</a:t>
            </a:r>
            <a:r>
              <a:rPr sz="2104" b="1" spc="4" baseline="-1972" dirty="0">
                <a:solidFill>
                  <a:srgbClr val="FFFFFF"/>
                </a:solidFill>
                <a:latin typeface="Tahoma"/>
                <a:cs typeface="Tahoma"/>
              </a:rPr>
              <a:t>osti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2418" y="3827977"/>
            <a:ext cx="1679596" cy="41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311" marR="127532" algn="ctr">
              <a:lnSpc>
                <a:spcPts val="1553"/>
              </a:lnSpc>
              <a:spcBef>
                <a:spcPts val="77"/>
              </a:spcBef>
            </a:pPr>
            <a:endParaRPr sz="1403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4900" y="3827798"/>
            <a:ext cx="1354536" cy="203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553"/>
              </a:lnSpc>
              <a:spcBef>
                <a:spcPts val="77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03" b="1" spc="-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Sprov</a:t>
            </a:r>
            <a:r>
              <a:rPr sz="1403" b="1" spc="-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đenje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7406" y="3872980"/>
            <a:ext cx="1749799" cy="629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336" marR="120625" algn="ctr">
              <a:lnSpc>
                <a:spcPts val="1553"/>
              </a:lnSpc>
              <a:spcBef>
                <a:spcPts val="77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IV</a:t>
            </a:r>
            <a:r>
              <a:rPr sz="1403" b="1" spc="-1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Identifikacija</a:t>
            </a:r>
            <a:endParaRPr sz="1403">
              <a:latin typeface="Tahoma"/>
              <a:cs typeface="Tahoma"/>
            </a:endParaRPr>
          </a:p>
          <a:p>
            <a:pPr indent="-1436" algn="ctr">
              <a:lnSpc>
                <a:spcPts val="1673"/>
              </a:lnSpc>
              <a:spcBef>
                <a:spcPts val="51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pra</a:t>
            </a:r>
            <a:r>
              <a:rPr sz="1403" b="1" spc="9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aca</a:t>
            </a:r>
            <a:r>
              <a:rPr sz="1403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3" b="1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toda</a:t>
            </a:r>
            <a:r>
              <a:rPr sz="1403" b="1" spc="-4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sr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3" b="1" spc="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3" b="1" spc="9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3" b="1" spc="-6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pr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om</a:t>
            </a:r>
            <a:r>
              <a:rPr sz="1403" b="1" spc="9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46621" y="3873208"/>
            <a:ext cx="687861" cy="41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93" marR="96322" algn="ctr">
              <a:lnSpc>
                <a:spcPts val="1553"/>
              </a:lnSpc>
              <a:spcBef>
                <a:spcPts val="77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Nova</a:t>
            </a:r>
            <a:endParaRPr sz="1403">
              <a:latin typeface="Tahoma"/>
              <a:cs typeface="Tahoma"/>
            </a:endParaRPr>
          </a:p>
          <a:p>
            <a:pPr algn="ctr">
              <a:lnSpc>
                <a:spcPts val="1678"/>
              </a:lnSpc>
              <a:spcBef>
                <a:spcPts val="6"/>
              </a:spcBef>
            </a:pPr>
            <a:r>
              <a:rPr sz="2104" b="1" baseline="-1972" dirty="0">
                <a:solidFill>
                  <a:srgbClr val="FFFFFF"/>
                </a:solidFill>
                <a:latin typeface="Tahoma"/>
                <a:cs typeface="Tahoma"/>
              </a:rPr>
              <a:t>kul</a:t>
            </a:r>
            <a:r>
              <a:rPr sz="2104" b="1" spc="9" baseline="-1972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04" b="1" spc="4" baseline="-1972" dirty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2104" b="1" baseline="-197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7383" y="4865523"/>
            <a:ext cx="1867188" cy="41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12" marR="353466" algn="ctr">
              <a:lnSpc>
                <a:spcPts val="1553"/>
              </a:lnSpc>
              <a:spcBef>
                <a:spcPts val="77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1403" b="1" spc="-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Dijagnoza</a:t>
            </a:r>
            <a:endParaRPr sz="1403">
              <a:latin typeface="Tahoma"/>
              <a:cs typeface="Tahoma"/>
            </a:endParaRPr>
          </a:p>
          <a:p>
            <a:pPr algn="ctr">
              <a:lnSpc>
                <a:spcPts val="1678"/>
              </a:lnSpc>
              <a:spcBef>
                <a:spcPts val="6"/>
              </a:spcBef>
            </a:pPr>
            <a:r>
              <a:rPr sz="2104" b="1" baseline="-1972" dirty="0">
                <a:solidFill>
                  <a:srgbClr val="FFFFFF"/>
                </a:solidFill>
                <a:latin typeface="Tahoma"/>
                <a:cs typeface="Tahoma"/>
              </a:rPr>
              <a:t>posto</a:t>
            </a:r>
            <a:r>
              <a:rPr sz="2104" b="1" spc="9" baseline="-1972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2104" b="1" baseline="-197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04" b="1" spc="4" baseline="-1972" dirty="0">
                <a:solidFill>
                  <a:srgbClr val="FFFFFF"/>
                </a:solidFill>
                <a:latin typeface="Tahoma"/>
                <a:cs typeface="Tahoma"/>
              </a:rPr>
              <a:t>ći</a:t>
            </a:r>
            <a:r>
              <a:rPr sz="2104" b="1" baseline="-1972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104" b="1" spc="-72" baseline="-197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4" b="1" spc="4" baseline="-1972" dirty="0">
                <a:solidFill>
                  <a:srgbClr val="FFFFFF"/>
                </a:solidFill>
                <a:latin typeface="Tahoma"/>
                <a:cs typeface="Tahoma"/>
              </a:rPr>
              <a:t>vrednosti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6338" y="5687842"/>
            <a:ext cx="1774592" cy="203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553"/>
              </a:lnSpc>
              <a:spcBef>
                <a:spcPts val="77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INTERPRE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VNE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1412" y="5190704"/>
            <a:ext cx="401556" cy="1363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15" name="object 15"/>
          <p:cNvSpPr txBox="1"/>
          <p:nvPr/>
        </p:nvSpPr>
        <p:spPr>
          <a:xfrm>
            <a:off x="1232968" y="5190704"/>
            <a:ext cx="1348952" cy="1363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2"/>
              </a:lnSpc>
              <a:spcBef>
                <a:spcPts val="28"/>
              </a:spcBef>
            </a:pPr>
            <a:endParaRPr sz="852"/>
          </a:p>
          <a:p>
            <a:pPr marL="199241" marR="81676" indent="322146">
              <a:lnSpc>
                <a:spcPct val="193452"/>
              </a:lnSpc>
              <a:spcBef>
                <a:spcPts val="3483"/>
              </a:spcBef>
            </a:pP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ŠEME 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403" b="1" spc="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POSLENI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1920" y="5190704"/>
            <a:ext cx="401555" cy="1363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13" name="object 13"/>
          <p:cNvSpPr txBox="1"/>
          <p:nvPr/>
        </p:nvSpPr>
        <p:spPr>
          <a:xfrm>
            <a:off x="5717248" y="3581428"/>
            <a:ext cx="1310793" cy="207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12" name="object 12"/>
          <p:cNvSpPr txBox="1"/>
          <p:nvPr/>
        </p:nvSpPr>
        <p:spPr>
          <a:xfrm>
            <a:off x="5717248" y="3789076"/>
            <a:ext cx="1310793" cy="729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383">
              <a:lnSpc>
                <a:spcPct val="100585"/>
              </a:lnSpc>
              <a:spcBef>
                <a:spcPts val="160"/>
              </a:spcBef>
            </a:pPr>
            <a:endParaRPr sz="1403" dirty="0">
              <a:latin typeface="Tahoma"/>
              <a:cs typeface="Tahoma"/>
            </a:endParaRPr>
          </a:p>
          <a:p>
            <a:pPr marL="423155">
              <a:lnSpc>
                <a:spcPts val="1678"/>
              </a:lnSpc>
              <a:spcBef>
                <a:spcPts val="83"/>
              </a:spcBef>
            </a:pPr>
            <a:r>
              <a:rPr sz="2104" b="1" baseline="-1972" dirty="0" err="1">
                <a:solidFill>
                  <a:srgbClr val="FFFFFF"/>
                </a:solidFill>
                <a:latin typeface="Tahoma"/>
                <a:cs typeface="Tahoma"/>
              </a:rPr>
              <a:t>promena</a:t>
            </a:r>
            <a:endParaRPr sz="1403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7248" y="4518901"/>
            <a:ext cx="1310793" cy="207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10" name="object 10"/>
          <p:cNvSpPr txBox="1"/>
          <p:nvPr/>
        </p:nvSpPr>
        <p:spPr>
          <a:xfrm>
            <a:off x="3579702" y="3456992"/>
            <a:ext cx="1518429" cy="348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9" name="object 9"/>
          <p:cNvSpPr txBox="1"/>
          <p:nvPr/>
        </p:nvSpPr>
        <p:spPr>
          <a:xfrm>
            <a:off x="3484327" y="2830993"/>
            <a:ext cx="1518429" cy="696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0106">
              <a:lnSpc>
                <a:spcPct val="100585"/>
              </a:lnSpc>
              <a:spcBef>
                <a:spcPts val="386"/>
              </a:spcBef>
            </a:pPr>
            <a:endParaRPr sz="1403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9702" y="4502105"/>
            <a:ext cx="1518429" cy="34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7" name="object 7"/>
          <p:cNvSpPr txBox="1"/>
          <p:nvPr/>
        </p:nvSpPr>
        <p:spPr>
          <a:xfrm>
            <a:off x="907753" y="3456992"/>
            <a:ext cx="1946705" cy="348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6" name="object 6"/>
          <p:cNvSpPr txBox="1"/>
          <p:nvPr/>
        </p:nvSpPr>
        <p:spPr>
          <a:xfrm>
            <a:off x="754931" y="3805873"/>
            <a:ext cx="2280455" cy="696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407" marR="368420" indent="126652">
              <a:lnSpc>
                <a:spcPts val="1673"/>
              </a:lnSpc>
              <a:spcBef>
                <a:spcPts val="178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III</a:t>
            </a:r>
            <a:r>
              <a:rPr sz="1403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Analiza </a:t>
            </a:r>
            <a:r>
              <a:rPr sz="1403" b="1" dirty="0" err="1">
                <a:solidFill>
                  <a:srgbClr val="FFFFFF"/>
                </a:solidFill>
                <a:latin typeface="Tahoma"/>
                <a:cs typeface="Tahoma"/>
              </a:rPr>
              <a:t>posto</a:t>
            </a:r>
            <a:r>
              <a:rPr sz="1403" b="1" spc="9" dirty="0" err="1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403" b="1" dirty="0" err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3" b="1" spc="4" dirty="0" err="1">
                <a:solidFill>
                  <a:srgbClr val="FFFFFF"/>
                </a:solidFill>
                <a:latin typeface="Tahoma"/>
                <a:cs typeface="Tahoma"/>
              </a:rPr>
              <a:t>ći</a:t>
            </a:r>
            <a:r>
              <a:rPr sz="1403" b="1" dirty="0" err="1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403" b="1" spc="-7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3" b="1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en-US" sz="1403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403" b="1" dirty="0" err="1">
                <a:solidFill>
                  <a:srgbClr val="FFFFFF"/>
                </a:solidFill>
                <a:latin typeface="Tahoma"/>
                <a:cs typeface="Tahoma"/>
              </a:rPr>
              <a:t>ciljnih</a:t>
            </a:r>
            <a:r>
              <a:rPr lang="en-US" sz="1403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403" b="1" dirty="0" err="1">
                <a:solidFill>
                  <a:srgbClr val="FFFFFF"/>
                </a:solidFill>
                <a:latin typeface="Tahoma"/>
                <a:cs typeface="Tahoma"/>
              </a:rPr>
              <a:t>vrednosti</a:t>
            </a:r>
            <a:endParaRPr sz="1403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7753" y="4502105"/>
            <a:ext cx="1946705" cy="348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4" name="object 4"/>
          <p:cNvSpPr txBox="1"/>
          <p:nvPr/>
        </p:nvSpPr>
        <p:spPr>
          <a:xfrm>
            <a:off x="1272364698" y="1753816"/>
            <a:ext cx="0" cy="1316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48">
              <a:lnSpc>
                <a:spcPts val="1002"/>
              </a:lnSpc>
            </a:pPr>
            <a:endParaRPr sz="1002"/>
          </a:p>
        </p:txBody>
      </p:sp>
      <p:sp>
        <p:nvSpPr>
          <p:cNvPr id="3" name="object 3"/>
          <p:cNvSpPr txBox="1"/>
          <p:nvPr/>
        </p:nvSpPr>
        <p:spPr>
          <a:xfrm>
            <a:off x="1378780" y="1753816"/>
            <a:ext cx="1341617" cy="1316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693" algn="ctr">
              <a:lnSpc>
                <a:spcPct val="100585"/>
              </a:lnSpc>
              <a:spcBef>
                <a:spcPts val="351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RUKOVOD</a:t>
            </a:r>
            <a:r>
              <a:rPr sz="1403" b="1" spc="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endParaRPr sz="1403">
              <a:latin typeface="Tahoma"/>
              <a:cs typeface="Tahoma"/>
            </a:endParaRPr>
          </a:p>
          <a:p>
            <a:pPr marL="298334" marR="355302" indent="-997" algn="ctr">
              <a:lnSpc>
                <a:spcPts val="1673"/>
              </a:lnSpc>
              <a:spcBef>
                <a:spcPts val="1426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03" b="1" spc="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ZIJA MISIJA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4217" y="1753815"/>
            <a:ext cx="361095" cy="1316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09">
              <a:lnSpc>
                <a:spcPct val="100585"/>
              </a:lnSpc>
              <a:spcBef>
                <a:spcPts val="351"/>
              </a:spcBef>
            </a:pPr>
            <a:r>
              <a:rPr sz="1403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1403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293736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object 1241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1045" y="5240327"/>
            <a:ext cx="174822" cy="162606"/>
          </a:xfrm>
          <a:custGeom>
            <a:avLst/>
            <a:gdLst/>
            <a:ahLst/>
            <a:cxnLst/>
            <a:rect l="l" t="t" r="r" b="b"/>
            <a:pathLst>
              <a:path w="174498" h="162305">
                <a:moveTo>
                  <a:pt x="12954" y="161543"/>
                </a:moveTo>
                <a:lnTo>
                  <a:pt x="174498" y="0"/>
                </a:lnTo>
                <a:lnTo>
                  <a:pt x="161544" y="762"/>
                </a:lnTo>
                <a:lnTo>
                  <a:pt x="0" y="162305"/>
                </a:lnTo>
                <a:lnTo>
                  <a:pt x="12954" y="161543"/>
                </a:lnTo>
                <a:close/>
              </a:path>
            </a:pathLst>
          </a:custGeom>
          <a:solidFill>
            <a:srgbClr val="9C7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4023" y="5240327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1">
            <a:solidFill>
              <a:srgbClr val="9C7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99442" y="5240327"/>
            <a:ext cx="166424" cy="162606"/>
          </a:xfrm>
          <a:custGeom>
            <a:avLst/>
            <a:gdLst/>
            <a:ahLst/>
            <a:cxnLst/>
            <a:rect l="l" t="t" r="r" b="b"/>
            <a:pathLst>
              <a:path w="166116" h="162305">
                <a:moveTo>
                  <a:pt x="4572" y="161543"/>
                </a:moveTo>
                <a:lnTo>
                  <a:pt x="166116" y="0"/>
                </a:lnTo>
                <a:lnTo>
                  <a:pt x="161544" y="762"/>
                </a:lnTo>
                <a:lnTo>
                  <a:pt x="0" y="162305"/>
                </a:lnTo>
                <a:lnTo>
                  <a:pt x="4572" y="161543"/>
                </a:lnTo>
                <a:close/>
              </a:path>
            </a:pathLst>
          </a:custGeom>
          <a:solidFill>
            <a:srgbClr val="9C7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4862" y="5241090"/>
            <a:ext cx="166423" cy="161843"/>
          </a:xfrm>
          <a:custGeom>
            <a:avLst/>
            <a:gdLst/>
            <a:ahLst/>
            <a:cxnLst/>
            <a:rect l="l" t="t" r="r" b="b"/>
            <a:pathLst>
              <a:path w="166115" h="161543">
                <a:moveTo>
                  <a:pt x="4571" y="161543"/>
                </a:moveTo>
                <a:lnTo>
                  <a:pt x="166115" y="0"/>
                </a:lnTo>
                <a:lnTo>
                  <a:pt x="161544" y="0"/>
                </a:lnTo>
                <a:lnTo>
                  <a:pt x="0" y="161543"/>
                </a:lnTo>
                <a:lnTo>
                  <a:pt x="4571" y="161543"/>
                </a:lnTo>
                <a:close/>
              </a:path>
            </a:pathLst>
          </a:custGeom>
          <a:solidFill>
            <a:srgbClr val="9D7C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1045" y="5241090"/>
            <a:ext cx="165661" cy="161843"/>
          </a:xfrm>
          <a:custGeom>
            <a:avLst/>
            <a:gdLst/>
            <a:ahLst/>
            <a:cxnLst/>
            <a:rect l="l" t="t" r="r" b="b"/>
            <a:pathLst>
              <a:path w="165354" h="161543">
                <a:moveTo>
                  <a:pt x="3810" y="161543"/>
                </a:moveTo>
                <a:lnTo>
                  <a:pt x="165354" y="0"/>
                </a:lnTo>
                <a:lnTo>
                  <a:pt x="161544" y="0"/>
                </a:lnTo>
                <a:lnTo>
                  <a:pt x="0" y="161543"/>
                </a:lnTo>
                <a:lnTo>
                  <a:pt x="3810" y="161543"/>
                </a:lnTo>
                <a:close/>
              </a:path>
            </a:pathLst>
          </a:custGeom>
          <a:solidFill>
            <a:srgbClr val="9E7D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8067" y="5241090"/>
            <a:ext cx="174821" cy="164133"/>
          </a:xfrm>
          <a:custGeom>
            <a:avLst/>
            <a:gdLst/>
            <a:ahLst/>
            <a:cxnLst/>
            <a:rect l="l" t="t" r="r" b="b"/>
            <a:pathLst>
              <a:path w="174497" h="163829">
                <a:moveTo>
                  <a:pt x="12953" y="161543"/>
                </a:moveTo>
                <a:lnTo>
                  <a:pt x="174497" y="0"/>
                </a:lnTo>
                <a:lnTo>
                  <a:pt x="161544" y="2286"/>
                </a:lnTo>
                <a:lnTo>
                  <a:pt x="0" y="163829"/>
                </a:lnTo>
                <a:lnTo>
                  <a:pt x="12953" y="161543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1044" y="5241090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1">
            <a:solidFill>
              <a:srgbClr val="9F7E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88754" y="5241090"/>
            <a:ext cx="164134" cy="162606"/>
          </a:xfrm>
          <a:custGeom>
            <a:avLst/>
            <a:gdLst/>
            <a:ahLst/>
            <a:cxnLst/>
            <a:rect l="l" t="t" r="r" b="b"/>
            <a:pathLst>
              <a:path w="163830" h="162305">
                <a:moveTo>
                  <a:pt x="2286" y="161543"/>
                </a:moveTo>
                <a:lnTo>
                  <a:pt x="163830" y="0"/>
                </a:lnTo>
                <a:lnTo>
                  <a:pt x="161544" y="762"/>
                </a:lnTo>
                <a:lnTo>
                  <a:pt x="0" y="162305"/>
                </a:lnTo>
                <a:lnTo>
                  <a:pt x="2286" y="161543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6465" y="5241853"/>
            <a:ext cx="164133" cy="161843"/>
          </a:xfrm>
          <a:custGeom>
            <a:avLst/>
            <a:gdLst/>
            <a:ahLst/>
            <a:cxnLst/>
            <a:rect l="l" t="t" r="r" b="b"/>
            <a:pathLst>
              <a:path w="163829" h="161543">
                <a:moveTo>
                  <a:pt x="2285" y="161543"/>
                </a:moveTo>
                <a:lnTo>
                  <a:pt x="163829" y="0"/>
                </a:lnTo>
                <a:lnTo>
                  <a:pt x="161544" y="0"/>
                </a:lnTo>
                <a:lnTo>
                  <a:pt x="0" y="161543"/>
                </a:lnTo>
                <a:lnTo>
                  <a:pt x="2285" y="161543"/>
                </a:lnTo>
                <a:close/>
              </a:path>
            </a:pathLst>
          </a:custGeom>
          <a:solidFill>
            <a:srgbClr val="9F80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84174" y="5241854"/>
            <a:ext cx="164134" cy="162606"/>
          </a:xfrm>
          <a:custGeom>
            <a:avLst/>
            <a:gdLst/>
            <a:ahLst/>
            <a:cxnLst/>
            <a:rect l="l" t="t" r="r" b="b"/>
            <a:pathLst>
              <a:path w="163830" h="162305">
                <a:moveTo>
                  <a:pt x="2286" y="161543"/>
                </a:moveTo>
                <a:lnTo>
                  <a:pt x="163830" y="0"/>
                </a:lnTo>
                <a:lnTo>
                  <a:pt x="161544" y="0"/>
                </a:lnTo>
                <a:lnTo>
                  <a:pt x="0" y="162305"/>
                </a:lnTo>
                <a:lnTo>
                  <a:pt x="2286" y="161543"/>
                </a:lnTo>
                <a:close/>
              </a:path>
            </a:pathLst>
          </a:custGeom>
          <a:solidFill>
            <a:srgbClr val="A081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82647" y="5241854"/>
            <a:ext cx="163371" cy="162606"/>
          </a:xfrm>
          <a:custGeom>
            <a:avLst/>
            <a:gdLst/>
            <a:ahLst/>
            <a:cxnLst/>
            <a:rect l="l" t="t" r="r" b="b"/>
            <a:pathLst>
              <a:path w="163068" h="162305">
                <a:moveTo>
                  <a:pt x="1524" y="162305"/>
                </a:moveTo>
                <a:lnTo>
                  <a:pt x="163068" y="0"/>
                </a:lnTo>
                <a:lnTo>
                  <a:pt x="161544" y="762"/>
                </a:lnTo>
                <a:lnTo>
                  <a:pt x="0" y="162305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182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80357" y="5242617"/>
            <a:ext cx="164134" cy="161843"/>
          </a:xfrm>
          <a:custGeom>
            <a:avLst/>
            <a:gdLst/>
            <a:ahLst/>
            <a:cxnLst/>
            <a:rect l="l" t="t" r="r" b="b"/>
            <a:pathLst>
              <a:path w="163830" h="161543">
                <a:moveTo>
                  <a:pt x="2286" y="161543"/>
                </a:moveTo>
                <a:lnTo>
                  <a:pt x="163830" y="0"/>
                </a:lnTo>
                <a:lnTo>
                  <a:pt x="161544" y="0"/>
                </a:lnTo>
                <a:lnTo>
                  <a:pt x="0" y="161543"/>
                </a:lnTo>
                <a:lnTo>
                  <a:pt x="2286" y="161543"/>
                </a:lnTo>
                <a:close/>
              </a:path>
            </a:pathLst>
          </a:custGeom>
          <a:solidFill>
            <a:srgbClr val="A283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8067" y="5242617"/>
            <a:ext cx="164133" cy="162606"/>
          </a:xfrm>
          <a:custGeom>
            <a:avLst/>
            <a:gdLst/>
            <a:ahLst/>
            <a:cxnLst/>
            <a:rect l="l" t="t" r="r" b="b"/>
            <a:pathLst>
              <a:path w="163829" h="162305">
                <a:moveTo>
                  <a:pt x="2285" y="161543"/>
                </a:moveTo>
                <a:lnTo>
                  <a:pt x="163829" y="0"/>
                </a:lnTo>
                <a:lnTo>
                  <a:pt x="161544" y="762"/>
                </a:lnTo>
                <a:lnTo>
                  <a:pt x="0" y="162305"/>
                </a:lnTo>
                <a:lnTo>
                  <a:pt x="2285" y="161543"/>
                </a:lnTo>
                <a:close/>
              </a:path>
            </a:pathLst>
          </a:custGeom>
          <a:solidFill>
            <a:srgbClr val="A384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65852" y="5243381"/>
            <a:ext cx="174058" cy="164896"/>
          </a:xfrm>
          <a:custGeom>
            <a:avLst/>
            <a:gdLst/>
            <a:ahLst/>
            <a:cxnLst/>
            <a:rect l="l" t="t" r="r" b="b"/>
            <a:pathLst>
              <a:path w="173736" h="164591">
                <a:moveTo>
                  <a:pt x="12192" y="161543"/>
                </a:moveTo>
                <a:lnTo>
                  <a:pt x="173736" y="0"/>
                </a:lnTo>
                <a:lnTo>
                  <a:pt x="161544" y="3047"/>
                </a:lnTo>
                <a:lnTo>
                  <a:pt x="0" y="164591"/>
                </a:lnTo>
                <a:lnTo>
                  <a:pt x="12192" y="161543"/>
                </a:lnTo>
                <a:close/>
              </a:path>
            </a:pathLst>
          </a:custGeom>
          <a:solidFill>
            <a:srgbClr val="A5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8066" y="5243380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1">
            <a:solidFill>
              <a:srgbClr val="A585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75776" y="5243381"/>
            <a:ext cx="164134" cy="162606"/>
          </a:xfrm>
          <a:custGeom>
            <a:avLst/>
            <a:gdLst/>
            <a:ahLst/>
            <a:cxnLst/>
            <a:rect l="l" t="t" r="r" b="b"/>
            <a:pathLst>
              <a:path w="163830" h="162305">
                <a:moveTo>
                  <a:pt x="2286" y="161543"/>
                </a:moveTo>
                <a:lnTo>
                  <a:pt x="163830" y="0"/>
                </a:lnTo>
                <a:lnTo>
                  <a:pt x="161544" y="0"/>
                </a:lnTo>
                <a:lnTo>
                  <a:pt x="0" y="162305"/>
                </a:lnTo>
                <a:lnTo>
                  <a:pt x="2286" y="161543"/>
                </a:lnTo>
                <a:close/>
              </a:path>
            </a:pathLst>
          </a:custGeom>
          <a:solidFill>
            <a:srgbClr val="A5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73486" y="5243381"/>
            <a:ext cx="164134" cy="162606"/>
          </a:xfrm>
          <a:custGeom>
            <a:avLst/>
            <a:gdLst/>
            <a:ahLst/>
            <a:cxnLst/>
            <a:rect l="l" t="t" r="r" b="b"/>
            <a:pathLst>
              <a:path w="163830" h="162305">
                <a:moveTo>
                  <a:pt x="2286" y="162305"/>
                </a:moveTo>
                <a:lnTo>
                  <a:pt x="163830" y="0"/>
                </a:lnTo>
                <a:lnTo>
                  <a:pt x="161544" y="762"/>
                </a:lnTo>
                <a:lnTo>
                  <a:pt x="0" y="162305"/>
                </a:lnTo>
                <a:lnTo>
                  <a:pt x="2286" y="162305"/>
                </a:lnTo>
                <a:close/>
              </a:path>
            </a:pathLst>
          </a:custGeom>
          <a:solidFill>
            <a:srgbClr val="A7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70433" y="5244144"/>
            <a:ext cx="164897" cy="162606"/>
          </a:xfrm>
          <a:custGeom>
            <a:avLst/>
            <a:gdLst/>
            <a:ahLst/>
            <a:cxnLst/>
            <a:rect l="l" t="t" r="r" b="b"/>
            <a:pathLst>
              <a:path w="164592" h="162305">
                <a:moveTo>
                  <a:pt x="3048" y="161543"/>
                </a:moveTo>
                <a:lnTo>
                  <a:pt x="164592" y="0"/>
                </a:lnTo>
                <a:lnTo>
                  <a:pt x="162306" y="762"/>
                </a:lnTo>
                <a:lnTo>
                  <a:pt x="0" y="162305"/>
                </a:lnTo>
                <a:lnTo>
                  <a:pt x="3048" y="161543"/>
                </a:lnTo>
                <a:close/>
              </a:path>
            </a:pathLst>
          </a:custGeom>
          <a:solidFill>
            <a:srgbClr val="A886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68143" y="5244907"/>
            <a:ext cx="164896" cy="162606"/>
          </a:xfrm>
          <a:custGeom>
            <a:avLst/>
            <a:gdLst/>
            <a:ahLst/>
            <a:cxnLst/>
            <a:rect l="l" t="t" r="r" b="b"/>
            <a:pathLst>
              <a:path w="164591" h="162305">
                <a:moveTo>
                  <a:pt x="2285" y="161543"/>
                </a:moveTo>
                <a:lnTo>
                  <a:pt x="164591" y="0"/>
                </a:lnTo>
                <a:lnTo>
                  <a:pt x="161544" y="761"/>
                </a:lnTo>
                <a:lnTo>
                  <a:pt x="0" y="162305"/>
                </a:lnTo>
                <a:lnTo>
                  <a:pt x="2285" y="161543"/>
                </a:lnTo>
                <a:close/>
              </a:path>
            </a:pathLst>
          </a:custGeom>
          <a:solidFill>
            <a:srgbClr val="AA8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65852" y="5245670"/>
            <a:ext cx="164134" cy="162607"/>
          </a:xfrm>
          <a:custGeom>
            <a:avLst/>
            <a:gdLst/>
            <a:ahLst/>
            <a:cxnLst/>
            <a:rect l="l" t="t" r="r" b="b"/>
            <a:pathLst>
              <a:path w="163830" h="162306">
                <a:moveTo>
                  <a:pt x="2286" y="161544"/>
                </a:moveTo>
                <a:lnTo>
                  <a:pt x="163830" y="0"/>
                </a:lnTo>
                <a:lnTo>
                  <a:pt x="161544" y="762"/>
                </a:lnTo>
                <a:lnTo>
                  <a:pt x="0" y="162306"/>
                </a:lnTo>
                <a:lnTo>
                  <a:pt x="2286" y="161544"/>
                </a:lnTo>
                <a:close/>
              </a:path>
            </a:pathLst>
          </a:custGeom>
          <a:solidFill>
            <a:srgbClr val="AB88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4401" y="5246434"/>
            <a:ext cx="173295" cy="165661"/>
          </a:xfrm>
          <a:custGeom>
            <a:avLst/>
            <a:gdLst/>
            <a:ahLst/>
            <a:cxnLst/>
            <a:rect l="l" t="t" r="r" b="b"/>
            <a:pathLst>
              <a:path w="172974" h="165354">
                <a:moveTo>
                  <a:pt x="11430" y="161544"/>
                </a:moveTo>
                <a:lnTo>
                  <a:pt x="172974" y="0"/>
                </a:lnTo>
                <a:lnTo>
                  <a:pt x="161544" y="3810"/>
                </a:lnTo>
                <a:lnTo>
                  <a:pt x="0" y="165354"/>
                </a:lnTo>
                <a:lnTo>
                  <a:pt x="11430" y="161544"/>
                </a:lnTo>
                <a:close/>
              </a:path>
            </a:pathLst>
          </a:custGeom>
          <a:solidFill>
            <a:srgbClr val="AC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65852" y="5246433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AC8A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62799" y="5246434"/>
            <a:ext cx="164897" cy="162607"/>
          </a:xfrm>
          <a:custGeom>
            <a:avLst/>
            <a:gdLst/>
            <a:ahLst/>
            <a:cxnLst/>
            <a:rect l="l" t="t" r="r" b="b"/>
            <a:pathLst>
              <a:path w="164592" h="162306">
                <a:moveTo>
                  <a:pt x="3048" y="161544"/>
                </a:moveTo>
                <a:lnTo>
                  <a:pt x="164592" y="0"/>
                </a:lnTo>
                <a:lnTo>
                  <a:pt x="161544" y="762"/>
                </a:lnTo>
                <a:lnTo>
                  <a:pt x="0" y="162306"/>
                </a:lnTo>
                <a:lnTo>
                  <a:pt x="3048" y="161544"/>
                </a:lnTo>
                <a:close/>
              </a:path>
            </a:pathLst>
          </a:custGeom>
          <a:solidFill>
            <a:srgbClr val="AC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59745" y="5247197"/>
            <a:ext cx="164897" cy="163371"/>
          </a:xfrm>
          <a:custGeom>
            <a:avLst/>
            <a:gdLst/>
            <a:ahLst/>
            <a:cxnLst/>
            <a:rect l="l" t="t" r="r" b="b"/>
            <a:pathLst>
              <a:path w="164592" h="163068">
                <a:moveTo>
                  <a:pt x="3048" y="161544"/>
                </a:moveTo>
                <a:lnTo>
                  <a:pt x="164592" y="0"/>
                </a:lnTo>
                <a:lnTo>
                  <a:pt x="162306" y="1524"/>
                </a:lnTo>
                <a:lnTo>
                  <a:pt x="0" y="163068"/>
                </a:lnTo>
                <a:lnTo>
                  <a:pt x="3048" y="161544"/>
                </a:lnTo>
                <a:close/>
              </a:path>
            </a:pathLst>
          </a:custGeom>
          <a:solidFill>
            <a:srgbClr val="AD8B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57455" y="5248724"/>
            <a:ext cx="164896" cy="162607"/>
          </a:xfrm>
          <a:custGeom>
            <a:avLst/>
            <a:gdLst/>
            <a:ahLst/>
            <a:cxnLst/>
            <a:rect l="l" t="t" r="r" b="b"/>
            <a:pathLst>
              <a:path w="164591" h="162306">
                <a:moveTo>
                  <a:pt x="2285" y="161544"/>
                </a:moveTo>
                <a:lnTo>
                  <a:pt x="164591" y="0"/>
                </a:lnTo>
                <a:lnTo>
                  <a:pt x="161544" y="762"/>
                </a:lnTo>
                <a:lnTo>
                  <a:pt x="0" y="162306"/>
                </a:lnTo>
                <a:lnTo>
                  <a:pt x="2285" y="161544"/>
                </a:lnTo>
                <a:close/>
              </a:path>
            </a:pathLst>
          </a:custGeom>
          <a:solidFill>
            <a:srgbClr val="AF8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54401" y="5249487"/>
            <a:ext cx="164897" cy="162607"/>
          </a:xfrm>
          <a:custGeom>
            <a:avLst/>
            <a:gdLst/>
            <a:ahLst/>
            <a:cxnLst/>
            <a:rect l="l" t="t" r="r" b="b"/>
            <a:pathLst>
              <a:path w="164592" h="162306">
                <a:moveTo>
                  <a:pt x="3048" y="161544"/>
                </a:moveTo>
                <a:lnTo>
                  <a:pt x="164592" y="0"/>
                </a:lnTo>
                <a:lnTo>
                  <a:pt x="161544" y="762"/>
                </a:lnTo>
                <a:lnTo>
                  <a:pt x="0" y="162306"/>
                </a:lnTo>
                <a:lnTo>
                  <a:pt x="3048" y="161544"/>
                </a:lnTo>
                <a:close/>
              </a:path>
            </a:pathLst>
          </a:custGeom>
          <a:solidFill>
            <a:srgbClr val="B18E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42950" y="5250251"/>
            <a:ext cx="173295" cy="167950"/>
          </a:xfrm>
          <a:custGeom>
            <a:avLst/>
            <a:gdLst/>
            <a:ahLst/>
            <a:cxnLst/>
            <a:rect l="l" t="t" r="r" b="b"/>
            <a:pathLst>
              <a:path w="172974" h="167639">
                <a:moveTo>
                  <a:pt x="11430" y="161544"/>
                </a:moveTo>
                <a:lnTo>
                  <a:pt x="172974" y="0"/>
                </a:lnTo>
                <a:lnTo>
                  <a:pt x="161544" y="5334"/>
                </a:lnTo>
                <a:lnTo>
                  <a:pt x="0" y="167639"/>
                </a:lnTo>
                <a:lnTo>
                  <a:pt x="11430" y="161544"/>
                </a:lnTo>
                <a:close/>
              </a:path>
            </a:pathLst>
          </a:custGeom>
          <a:solidFill>
            <a:srgbClr val="B490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4401" y="5250251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0584" y="5250251"/>
            <a:ext cx="165661" cy="164134"/>
          </a:xfrm>
          <a:custGeom>
            <a:avLst/>
            <a:gdLst/>
            <a:ahLst/>
            <a:cxnLst/>
            <a:rect l="l" t="t" r="r" b="b"/>
            <a:pathLst>
              <a:path w="165354" h="163830">
                <a:moveTo>
                  <a:pt x="3810" y="161544"/>
                </a:moveTo>
                <a:lnTo>
                  <a:pt x="165354" y="0"/>
                </a:lnTo>
                <a:lnTo>
                  <a:pt x="161544" y="2286"/>
                </a:lnTo>
                <a:lnTo>
                  <a:pt x="0" y="163830"/>
                </a:lnTo>
                <a:lnTo>
                  <a:pt x="3810" y="161544"/>
                </a:lnTo>
                <a:close/>
              </a:path>
            </a:pathLst>
          </a:custGeom>
          <a:solidFill>
            <a:srgbClr val="B490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6767" y="5252541"/>
            <a:ext cx="165660" cy="163371"/>
          </a:xfrm>
          <a:custGeom>
            <a:avLst/>
            <a:gdLst/>
            <a:ahLst/>
            <a:cxnLst/>
            <a:rect l="l" t="t" r="r" b="b"/>
            <a:pathLst>
              <a:path w="165353" h="163068">
                <a:moveTo>
                  <a:pt x="3809" y="161544"/>
                </a:moveTo>
                <a:lnTo>
                  <a:pt x="165353" y="0"/>
                </a:lnTo>
                <a:lnTo>
                  <a:pt x="161544" y="1524"/>
                </a:lnTo>
                <a:lnTo>
                  <a:pt x="0" y="163068"/>
                </a:lnTo>
                <a:lnTo>
                  <a:pt x="3809" y="161544"/>
                </a:lnTo>
                <a:close/>
              </a:path>
            </a:pathLst>
          </a:custGeom>
          <a:solidFill>
            <a:srgbClr val="B69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42949" y="5254068"/>
            <a:ext cx="165661" cy="164133"/>
          </a:xfrm>
          <a:custGeom>
            <a:avLst/>
            <a:gdLst/>
            <a:ahLst/>
            <a:cxnLst/>
            <a:rect l="l" t="t" r="r" b="b"/>
            <a:pathLst>
              <a:path w="165354" h="163829">
                <a:moveTo>
                  <a:pt x="3810" y="161544"/>
                </a:moveTo>
                <a:lnTo>
                  <a:pt x="165354" y="0"/>
                </a:lnTo>
                <a:lnTo>
                  <a:pt x="161544" y="1524"/>
                </a:lnTo>
                <a:lnTo>
                  <a:pt x="0" y="163829"/>
                </a:lnTo>
                <a:lnTo>
                  <a:pt x="3810" y="161544"/>
                </a:lnTo>
                <a:close/>
              </a:path>
            </a:pathLst>
          </a:custGeom>
          <a:solidFill>
            <a:srgbClr val="B89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32262" y="5255595"/>
            <a:ext cx="172532" cy="168713"/>
          </a:xfrm>
          <a:custGeom>
            <a:avLst/>
            <a:gdLst/>
            <a:ahLst/>
            <a:cxnLst/>
            <a:rect l="l" t="t" r="r" b="b"/>
            <a:pathLst>
              <a:path w="172212" h="168401">
                <a:moveTo>
                  <a:pt x="10668" y="162305"/>
                </a:moveTo>
                <a:lnTo>
                  <a:pt x="172212" y="0"/>
                </a:lnTo>
                <a:lnTo>
                  <a:pt x="162306" y="6858"/>
                </a:lnTo>
                <a:lnTo>
                  <a:pt x="0" y="168401"/>
                </a:lnTo>
                <a:lnTo>
                  <a:pt x="10668" y="162305"/>
                </a:lnTo>
                <a:close/>
              </a:path>
            </a:pathLst>
          </a:custGeom>
          <a:solidFill>
            <a:srgbClr val="BA9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42949" y="5255595"/>
            <a:ext cx="161844" cy="162606"/>
          </a:xfrm>
          <a:custGeom>
            <a:avLst/>
            <a:gdLst/>
            <a:ahLst/>
            <a:cxnLst/>
            <a:rect l="l" t="t" r="r" b="b"/>
            <a:pathLst>
              <a:path w="161544" h="162305">
                <a:moveTo>
                  <a:pt x="0" y="162305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BA94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7606" y="5255595"/>
            <a:ext cx="167187" cy="165660"/>
          </a:xfrm>
          <a:custGeom>
            <a:avLst/>
            <a:gdLst/>
            <a:ahLst/>
            <a:cxnLst/>
            <a:rect l="l" t="t" r="r" b="b"/>
            <a:pathLst>
              <a:path w="166877" h="165353">
                <a:moveTo>
                  <a:pt x="5333" y="162305"/>
                </a:moveTo>
                <a:lnTo>
                  <a:pt x="166877" y="0"/>
                </a:lnTo>
                <a:lnTo>
                  <a:pt x="161544" y="3810"/>
                </a:lnTo>
                <a:lnTo>
                  <a:pt x="0" y="165353"/>
                </a:lnTo>
                <a:lnTo>
                  <a:pt x="5333" y="162305"/>
                </a:lnTo>
                <a:close/>
              </a:path>
            </a:pathLst>
          </a:custGeom>
          <a:solidFill>
            <a:srgbClr val="BA9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2262" y="5259412"/>
            <a:ext cx="167188" cy="164896"/>
          </a:xfrm>
          <a:custGeom>
            <a:avLst/>
            <a:gdLst/>
            <a:ahLst/>
            <a:cxnLst/>
            <a:rect l="l" t="t" r="r" b="b"/>
            <a:pathLst>
              <a:path w="166878" h="164591">
                <a:moveTo>
                  <a:pt x="5334" y="161543"/>
                </a:moveTo>
                <a:lnTo>
                  <a:pt x="166878" y="0"/>
                </a:lnTo>
                <a:lnTo>
                  <a:pt x="162306" y="3048"/>
                </a:lnTo>
                <a:lnTo>
                  <a:pt x="0" y="164591"/>
                </a:lnTo>
                <a:lnTo>
                  <a:pt x="5334" y="161543"/>
                </a:lnTo>
                <a:close/>
              </a:path>
            </a:pathLst>
          </a:custGeom>
          <a:solidFill>
            <a:srgbClr val="BD96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23101" y="5262466"/>
            <a:ext cx="171768" cy="168713"/>
          </a:xfrm>
          <a:custGeom>
            <a:avLst/>
            <a:gdLst/>
            <a:ahLst/>
            <a:cxnLst/>
            <a:rect l="l" t="t" r="r" b="b"/>
            <a:pathLst>
              <a:path w="171450" h="168401">
                <a:moveTo>
                  <a:pt x="9143" y="161543"/>
                </a:moveTo>
                <a:lnTo>
                  <a:pt x="171450" y="0"/>
                </a:lnTo>
                <a:lnTo>
                  <a:pt x="161544" y="6857"/>
                </a:lnTo>
                <a:lnTo>
                  <a:pt x="0" y="168401"/>
                </a:lnTo>
                <a:lnTo>
                  <a:pt x="9143" y="161543"/>
                </a:lnTo>
                <a:close/>
              </a:path>
            </a:pathLst>
          </a:custGeom>
          <a:solidFill>
            <a:srgbClr val="C19A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32262" y="5262466"/>
            <a:ext cx="162607" cy="161843"/>
          </a:xfrm>
          <a:custGeom>
            <a:avLst/>
            <a:gdLst/>
            <a:ahLst/>
            <a:cxnLst/>
            <a:rect l="l" t="t" r="r" b="b"/>
            <a:pathLst>
              <a:path w="162306" h="161543">
                <a:moveTo>
                  <a:pt x="0" y="161543"/>
                </a:moveTo>
                <a:lnTo>
                  <a:pt x="162306" y="0"/>
                </a:lnTo>
              </a:path>
            </a:pathLst>
          </a:custGeom>
          <a:ln w="762">
            <a:solidFill>
              <a:srgbClr val="C19A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13940" y="5269337"/>
            <a:ext cx="171004" cy="170240"/>
          </a:xfrm>
          <a:custGeom>
            <a:avLst/>
            <a:gdLst/>
            <a:ahLst/>
            <a:cxnLst/>
            <a:rect l="l" t="t" r="r" b="b"/>
            <a:pathLst>
              <a:path w="170687" h="169925">
                <a:moveTo>
                  <a:pt x="9143" y="161544"/>
                </a:moveTo>
                <a:lnTo>
                  <a:pt x="170687" y="0"/>
                </a:lnTo>
                <a:lnTo>
                  <a:pt x="161544" y="8382"/>
                </a:lnTo>
                <a:lnTo>
                  <a:pt x="0" y="169925"/>
                </a:lnTo>
                <a:lnTo>
                  <a:pt x="9143" y="161544"/>
                </a:lnTo>
                <a:close/>
              </a:path>
            </a:pathLst>
          </a:custGeom>
          <a:solidFill>
            <a:srgbClr val="C59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23101" y="5269336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C59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42294" y="5966333"/>
            <a:ext cx="161843" cy="162606"/>
          </a:xfrm>
          <a:custGeom>
            <a:avLst/>
            <a:gdLst/>
            <a:ahLst/>
            <a:cxnLst/>
            <a:rect l="l" t="t" r="r" b="b"/>
            <a:pathLst>
              <a:path w="161543" h="162305">
                <a:moveTo>
                  <a:pt x="0" y="162305"/>
                </a:moveTo>
                <a:lnTo>
                  <a:pt x="161543" y="0"/>
                </a:lnTo>
                <a:lnTo>
                  <a:pt x="8381" y="153162"/>
                </a:lnTo>
                <a:lnTo>
                  <a:pt x="0" y="162305"/>
                </a:lnTo>
                <a:close/>
              </a:path>
            </a:pathLst>
          </a:custGeom>
          <a:solidFill>
            <a:srgbClr val="CCA2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2294" y="5966333"/>
            <a:ext cx="161843" cy="162606"/>
          </a:xfrm>
          <a:custGeom>
            <a:avLst/>
            <a:gdLst/>
            <a:ahLst/>
            <a:cxnLst/>
            <a:rect l="l" t="t" r="r" b="b"/>
            <a:pathLst>
              <a:path w="161543" h="162305">
                <a:moveTo>
                  <a:pt x="0" y="162305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CCA2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50692" y="5948011"/>
            <a:ext cx="169477" cy="171768"/>
          </a:xfrm>
          <a:custGeom>
            <a:avLst/>
            <a:gdLst/>
            <a:ahLst/>
            <a:cxnLst/>
            <a:rect l="l" t="t" r="r" b="b"/>
            <a:pathLst>
              <a:path w="169163" h="171450">
                <a:moveTo>
                  <a:pt x="0" y="171450"/>
                </a:moveTo>
                <a:lnTo>
                  <a:pt x="161544" y="9905"/>
                </a:lnTo>
                <a:lnTo>
                  <a:pt x="169163" y="0"/>
                </a:lnTo>
                <a:lnTo>
                  <a:pt x="7620" y="161543"/>
                </a:lnTo>
                <a:lnTo>
                  <a:pt x="0" y="171450"/>
                </a:lnTo>
                <a:close/>
              </a:path>
            </a:pathLst>
          </a:custGeom>
          <a:solidFill>
            <a:srgbClr val="D0A5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50692" y="5957935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D0A5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58326" y="5937323"/>
            <a:ext cx="167950" cy="172532"/>
          </a:xfrm>
          <a:custGeom>
            <a:avLst/>
            <a:gdLst/>
            <a:ahLst/>
            <a:cxnLst/>
            <a:rect l="l" t="t" r="r" b="b"/>
            <a:pathLst>
              <a:path w="167639" h="172212">
                <a:moveTo>
                  <a:pt x="0" y="172212"/>
                </a:moveTo>
                <a:lnTo>
                  <a:pt x="161543" y="10668"/>
                </a:lnTo>
                <a:lnTo>
                  <a:pt x="167639" y="0"/>
                </a:lnTo>
                <a:lnTo>
                  <a:pt x="6095" y="161544"/>
                </a:lnTo>
                <a:lnTo>
                  <a:pt x="0" y="172212"/>
                </a:lnTo>
                <a:close/>
              </a:path>
            </a:pathLst>
          </a:custGeom>
          <a:solidFill>
            <a:srgbClr val="D3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58326" y="5948011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D3AA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58327" y="5942667"/>
            <a:ext cx="164896" cy="167187"/>
          </a:xfrm>
          <a:custGeom>
            <a:avLst/>
            <a:gdLst/>
            <a:ahLst/>
            <a:cxnLst/>
            <a:rect l="l" t="t" r="r" b="b"/>
            <a:pathLst>
              <a:path w="164591" h="166877">
                <a:moveTo>
                  <a:pt x="0" y="166877"/>
                </a:moveTo>
                <a:lnTo>
                  <a:pt x="161543" y="5334"/>
                </a:lnTo>
                <a:lnTo>
                  <a:pt x="164591" y="0"/>
                </a:lnTo>
                <a:lnTo>
                  <a:pt x="3048" y="161543"/>
                </a:lnTo>
                <a:lnTo>
                  <a:pt x="0" y="166877"/>
                </a:lnTo>
                <a:close/>
              </a:path>
            </a:pathLst>
          </a:custGeom>
          <a:solidFill>
            <a:srgbClr val="D3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61380" y="5937323"/>
            <a:ext cx="164896" cy="167187"/>
          </a:xfrm>
          <a:custGeom>
            <a:avLst/>
            <a:gdLst/>
            <a:ahLst/>
            <a:cxnLst/>
            <a:rect l="l" t="t" r="r" b="b"/>
            <a:pathLst>
              <a:path w="164591" h="166877">
                <a:moveTo>
                  <a:pt x="0" y="166877"/>
                </a:moveTo>
                <a:lnTo>
                  <a:pt x="161543" y="5334"/>
                </a:lnTo>
                <a:lnTo>
                  <a:pt x="164591" y="0"/>
                </a:lnTo>
                <a:lnTo>
                  <a:pt x="3047" y="161544"/>
                </a:lnTo>
                <a:lnTo>
                  <a:pt x="0" y="166877"/>
                </a:lnTo>
                <a:close/>
              </a:path>
            </a:pathLst>
          </a:custGeom>
          <a:solidFill>
            <a:srgbClr val="D5AB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64433" y="5925872"/>
            <a:ext cx="167188" cy="173295"/>
          </a:xfrm>
          <a:custGeom>
            <a:avLst/>
            <a:gdLst/>
            <a:ahLst/>
            <a:cxnLst/>
            <a:rect l="l" t="t" r="r" b="b"/>
            <a:pathLst>
              <a:path w="166878" h="172974">
                <a:moveTo>
                  <a:pt x="0" y="172974"/>
                </a:moveTo>
                <a:lnTo>
                  <a:pt x="161544" y="11429"/>
                </a:lnTo>
                <a:lnTo>
                  <a:pt x="166878" y="0"/>
                </a:lnTo>
                <a:lnTo>
                  <a:pt x="5334" y="162305"/>
                </a:lnTo>
                <a:lnTo>
                  <a:pt x="0" y="172974"/>
                </a:lnTo>
                <a:close/>
              </a:path>
            </a:pathLst>
          </a:custGeom>
          <a:solidFill>
            <a:srgbClr val="D7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64433" y="5937323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D7AC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64433" y="5933506"/>
            <a:ext cx="163371" cy="165661"/>
          </a:xfrm>
          <a:custGeom>
            <a:avLst/>
            <a:gdLst/>
            <a:ahLst/>
            <a:cxnLst/>
            <a:rect l="l" t="t" r="r" b="b"/>
            <a:pathLst>
              <a:path w="163068" h="165354">
                <a:moveTo>
                  <a:pt x="0" y="165354"/>
                </a:moveTo>
                <a:lnTo>
                  <a:pt x="161544" y="3810"/>
                </a:lnTo>
                <a:lnTo>
                  <a:pt x="163068" y="0"/>
                </a:lnTo>
                <a:lnTo>
                  <a:pt x="1524" y="161544"/>
                </a:lnTo>
                <a:lnTo>
                  <a:pt x="0" y="165354"/>
                </a:lnTo>
                <a:close/>
              </a:path>
            </a:pathLst>
          </a:custGeom>
          <a:solidFill>
            <a:srgbClr val="D7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65960" y="5929689"/>
            <a:ext cx="164134" cy="165660"/>
          </a:xfrm>
          <a:custGeom>
            <a:avLst/>
            <a:gdLst/>
            <a:ahLst/>
            <a:cxnLst/>
            <a:rect l="l" t="t" r="r" b="b"/>
            <a:pathLst>
              <a:path w="163830" h="165353">
                <a:moveTo>
                  <a:pt x="0" y="165353"/>
                </a:moveTo>
                <a:lnTo>
                  <a:pt x="161544" y="3809"/>
                </a:lnTo>
                <a:lnTo>
                  <a:pt x="163830" y="0"/>
                </a:lnTo>
                <a:lnTo>
                  <a:pt x="2286" y="161543"/>
                </a:lnTo>
                <a:lnTo>
                  <a:pt x="0" y="165353"/>
                </a:lnTo>
                <a:close/>
              </a:path>
            </a:pathLst>
          </a:custGeom>
          <a:solidFill>
            <a:srgbClr val="D8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68250" y="5925872"/>
            <a:ext cx="163371" cy="165660"/>
          </a:xfrm>
          <a:custGeom>
            <a:avLst/>
            <a:gdLst/>
            <a:ahLst/>
            <a:cxnLst/>
            <a:rect l="l" t="t" r="r" b="b"/>
            <a:pathLst>
              <a:path w="163068" h="165353">
                <a:moveTo>
                  <a:pt x="0" y="165353"/>
                </a:moveTo>
                <a:lnTo>
                  <a:pt x="161544" y="3810"/>
                </a:lnTo>
                <a:lnTo>
                  <a:pt x="163068" y="0"/>
                </a:lnTo>
                <a:lnTo>
                  <a:pt x="1524" y="162305"/>
                </a:lnTo>
                <a:lnTo>
                  <a:pt x="0" y="165353"/>
                </a:lnTo>
                <a:close/>
              </a:path>
            </a:pathLst>
          </a:custGeom>
          <a:solidFill>
            <a:srgbClr val="DAAD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69778" y="5914421"/>
            <a:ext cx="166423" cy="174058"/>
          </a:xfrm>
          <a:custGeom>
            <a:avLst/>
            <a:gdLst/>
            <a:ahLst/>
            <a:cxnLst/>
            <a:rect l="l" t="t" r="r" b="b"/>
            <a:pathLst>
              <a:path w="166115" h="173736">
                <a:moveTo>
                  <a:pt x="0" y="173736"/>
                </a:moveTo>
                <a:lnTo>
                  <a:pt x="161544" y="11430"/>
                </a:lnTo>
                <a:lnTo>
                  <a:pt x="166115" y="0"/>
                </a:lnTo>
                <a:lnTo>
                  <a:pt x="3810" y="161544"/>
                </a:lnTo>
                <a:lnTo>
                  <a:pt x="0" y="173736"/>
                </a:lnTo>
                <a:close/>
              </a:path>
            </a:pathLst>
          </a:custGeom>
          <a:solidFill>
            <a:srgbClr val="DBA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69777" y="5925872"/>
            <a:ext cx="161844" cy="162606"/>
          </a:xfrm>
          <a:custGeom>
            <a:avLst/>
            <a:gdLst/>
            <a:ahLst/>
            <a:cxnLst/>
            <a:rect l="l" t="t" r="r" b="b"/>
            <a:pathLst>
              <a:path w="161544" h="162305">
                <a:moveTo>
                  <a:pt x="0" y="162305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DBAE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69778" y="5920528"/>
            <a:ext cx="164133" cy="167950"/>
          </a:xfrm>
          <a:custGeom>
            <a:avLst/>
            <a:gdLst/>
            <a:ahLst/>
            <a:cxnLst/>
            <a:rect l="l" t="t" r="r" b="b"/>
            <a:pathLst>
              <a:path w="163829" h="167639">
                <a:moveTo>
                  <a:pt x="0" y="167639"/>
                </a:moveTo>
                <a:lnTo>
                  <a:pt x="161544" y="5334"/>
                </a:lnTo>
                <a:lnTo>
                  <a:pt x="163829" y="0"/>
                </a:lnTo>
                <a:lnTo>
                  <a:pt x="2286" y="161544"/>
                </a:lnTo>
                <a:lnTo>
                  <a:pt x="0" y="167639"/>
                </a:lnTo>
                <a:close/>
              </a:path>
            </a:pathLst>
          </a:custGeom>
          <a:solidFill>
            <a:srgbClr val="DBA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72068" y="5914421"/>
            <a:ext cx="164133" cy="167951"/>
          </a:xfrm>
          <a:custGeom>
            <a:avLst/>
            <a:gdLst/>
            <a:ahLst/>
            <a:cxnLst/>
            <a:rect l="l" t="t" r="r" b="b"/>
            <a:pathLst>
              <a:path w="163829" h="167640">
                <a:moveTo>
                  <a:pt x="0" y="167640"/>
                </a:moveTo>
                <a:lnTo>
                  <a:pt x="161543" y="6096"/>
                </a:lnTo>
                <a:lnTo>
                  <a:pt x="163829" y="0"/>
                </a:lnTo>
                <a:lnTo>
                  <a:pt x="1524" y="161544"/>
                </a:lnTo>
                <a:lnTo>
                  <a:pt x="0" y="167640"/>
                </a:lnTo>
                <a:close/>
              </a:path>
            </a:pathLst>
          </a:custGeom>
          <a:solidFill>
            <a:srgbClr val="DCAF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73594" y="5902206"/>
            <a:ext cx="165660" cy="174058"/>
          </a:xfrm>
          <a:custGeom>
            <a:avLst/>
            <a:gdLst/>
            <a:ahLst/>
            <a:cxnLst/>
            <a:rect l="l" t="t" r="r" b="b"/>
            <a:pathLst>
              <a:path w="165353" h="173736">
                <a:moveTo>
                  <a:pt x="0" y="173736"/>
                </a:moveTo>
                <a:lnTo>
                  <a:pt x="162305" y="12191"/>
                </a:lnTo>
                <a:lnTo>
                  <a:pt x="165353" y="0"/>
                </a:lnTo>
                <a:lnTo>
                  <a:pt x="3810" y="161544"/>
                </a:lnTo>
                <a:lnTo>
                  <a:pt x="0" y="173736"/>
                </a:lnTo>
                <a:close/>
              </a:path>
            </a:pathLst>
          </a:custGeom>
          <a:solidFill>
            <a:srgbClr val="DD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73595" y="5914420"/>
            <a:ext cx="162606" cy="161844"/>
          </a:xfrm>
          <a:custGeom>
            <a:avLst/>
            <a:gdLst/>
            <a:ahLst/>
            <a:cxnLst/>
            <a:rect l="l" t="t" r="r" b="b"/>
            <a:pathLst>
              <a:path w="162305" h="161544">
                <a:moveTo>
                  <a:pt x="0" y="161544"/>
                </a:moveTo>
                <a:lnTo>
                  <a:pt x="162305" y="0"/>
                </a:lnTo>
              </a:path>
            </a:pathLst>
          </a:custGeom>
          <a:ln w="762">
            <a:solidFill>
              <a:srgbClr val="DDB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73595" y="5908314"/>
            <a:ext cx="164133" cy="167950"/>
          </a:xfrm>
          <a:custGeom>
            <a:avLst/>
            <a:gdLst/>
            <a:ahLst/>
            <a:cxnLst/>
            <a:rect l="l" t="t" r="r" b="b"/>
            <a:pathLst>
              <a:path w="163829" h="167639">
                <a:moveTo>
                  <a:pt x="0" y="167639"/>
                </a:moveTo>
                <a:lnTo>
                  <a:pt x="162305" y="6095"/>
                </a:lnTo>
                <a:lnTo>
                  <a:pt x="163829" y="0"/>
                </a:lnTo>
                <a:lnTo>
                  <a:pt x="2286" y="161543"/>
                </a:lnTo>
                <a:lnTo>
                  <a:pt x="0" y="167639"/>
                </a:lnTo>
                <a:close/>
              </a:path>
            </a:pathLst>
          </a:custGeom>
          <a:solidFill>
            <a:srgbClr val="DD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75885" y="5902207"/>
            <a:ext cx="163370" cy="167950"/>
          </a:xfrm>
          <a:custGeom>
            <a:avLst/>
            <a:gdLst/>
            <a:ahLst/>
            <a:cxnLst/>
            <a:rect l="l" t="t" r="r" b="b"/>
            <a:pathLst>
              <a:path w="163067" h="167639">
                <a:moveTo>
                  <a:pt x="0" y="167639"/>
                </a:moveTo>
                <a:lnTo>
                  <a:pt x="161543" y="6096"/>
                </a:lnTo>
                <a:lnTo>
                  <a:pt x="163067" y="0"/>
                </a:lnTo>
                <a:lnTo>
                  <a:pt x="1524" y="161544"/>
                </a:lnTo>
                <a:lnTo>
                  <a:pt x="0" y="167639"/>
                </a:lnTo>
                <a:close/>
              </a:path>
            </a:pathLst>
          </a:custGeom>
          <a:solidFill>
            <a:srgbClr val="DE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77411" y="5889992"/>
            <a:ext cx="163370" cy="174058"/>
          </a:xfrm>
          <a:custGeom>
            <a:avLst/>
            <a:gdLst/>
            <a:ahLst/>
            <a:cxnLst/>
            <a:rect l="l" t="t" r="r" b="b"/>
            <a:pathLst>
              <a:path w="163067" h="173736">
                <a:moveTo>
                  <a:pt x="0" y="173736"/>
                </a:moveTo>
                <a:lnTo>
                  <a:pt x="161543" y="12191"/>
                </a:lnTo>
                <a:lnTo>
                  <a:pt x="163067" y="0"/>
                </a:lnTo>
                <a:lnTo>
                  <a:pt x="1524" y="161543"/>
                </a:lnTo>
                <a:lnTo>
                  <a:pt x="0" y="173736"/>
                </a:lnTo>
                <a:close/>
              </a:path>
            </a:pathLst>
          </a:custGeom>
          <a:solidFill>
            <a:srgbClr val="DFB1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77412" y="5902206"/>
            <a:ext cx="161843" cy="161844"/>
          </a:xfrm>
          <a:custGeom>
            <a:avLst/>
            <a:gdLst/>
            <a:ahLst/>
            <a:cxnLst/>
            <a:rect l="l" t="t" r="r" b="b"/>
            <a:pathLst>
              <a:path w="161543" h="161544">
                <a:moveTo>
                  <a:pt x="0" y="161544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DFB1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78939" y="5877013"/>
            <a:ext cx="162606" cy="174822"/>
          </a:xfrm>
          <a:custGeom>
            <a:avLst/>
            <a:gdLst/>
            <a:ahLst/>
            <a:cxnLst/>
            <a:rect l="l" t="t" r="r" b="b"/>
            <a:pathLst>
              <a:path w="162305" h="174498">
                <a:moveTo>
                  <a:pt x="0" y="174498"/>
                </a:moveTo>
                <a:lnTo>
                  <a:pt x="161543" y="12954"/>
                </a:lnTo>
                <a:lnTo>
                  <a:pt x="162305" y="0"/>
                </a:lnTo>
                <a:lnTo>
                  <a:pt x="762" y="161544"/>
                </a:lnTo>
                <a:lnTo>
                  <a:pt x="0" y="174498"/>
                </a:lnTo>
                <a:close/>
              </a:path>
            </a:pathLst>
          </a:custGeom>
          <a:solidFill>
            <a:srgbClr val="DFB3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78938" y="5889992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DFB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79701" y="5367816"/>
            <a:ext cx="161844" cy="671041"/>
          </a:xfrm>
          <a:custGeom>
            <a:avLst/>
            <a:gdLst/>
            <a:ahLst/>
            <a:cxnLst/>
            <a:rect l="l" t="t" r="r" b="b"/>
            <a:pathLst>
              <a:path w="161544" h="669798">
                <a:moveTo>
                  <a:pt x="0" y="669798"/>
                </a:moveTo>
                <a:lnTo>
                  <a:pt x="161544" y="508253"/>
                </a:lnTo>
                <a:lnTo>
                  <a:pt x="161543" y="0"/>
                </a:lnTo>
                <a:lnTo>
                  <a:pt x="0" y="161544"/>
                </a:lnTo>
                <a:lnTo>
                  <a:pt x="0" y="669798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79702" y="5877013"/>
            <a:ext cx="161843" cy="161844"/>
          </a:xfrm>
          <a:custGeom>
            <a:avLst/>
            <a:gdLst/>
            <a:ahLst/>
            <a:cxnLst/>
            <a:rect l="l" t="t" r="r" b="b"/>
            <a:pathLst>
              <a:path w="161543" h="161544">
                <a:moveTo>
                  <a:pt x="0" y="161544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78939" y="5354838"/>
            <a:ext cx="162606" cy="174822"/>
          </a:xfrm>
          <a:custGeom>
            <a:avLst/>
            <a:gdLst/>
            <a:ahLst/>
            <a:cxnLst/>
            <a:rect l="l" t="t" r="r" b="b"/>
            <a:pathLst>
              <a:path w="162305" h="174498">
                <a:moveTo>
                  <a:pt x="762" y="174498"/>
                </a:moveTo>
                <a:lnTo>
                  <a:pt x="162305" y="12953"/>
                </a:lnTo>
                <a:lnTo>
                  <a:pt x="161543" y="0"/>
                </a:lnTo>
                <a:lnTo>
                  <a:pt x="0" y="161543"/>
                </a:lnTo>
                <a:lnTo>
                  <a:pt x="762" y="174498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79702" y="5367816"/>
            <a:ext cx="161843" cy="161844"/>
          </a:xfrm>
          <a:custGeom>
            <a:avLst/>
            <a:gdLst/>
            <a:ahLst/>
            <a:cxnLst/>
            <a:rect l="l" t="t" r="r" b="b"/>
            <a:pathLst>
              <a:path w="161543" h="161544">
                <a:moveTo>
                  <a:pt x="0" y="161544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77411" y="5341860"/>
            <a:ext cx="163370" cy="174822"/>
          </a:xfrm>
          <a:custGeom>
            <a:avLst/>
            <a:gdLst/>
            <a:ahLst/>
            <a:cxnLst/>
            <a:rect l="l" t="t" r="r" b="b"/>
            <a:pathLst>
              <a:path w="163067" h="174498">
                <a:moveTo>
                  <a:pt x="1524" y="174498"/>
                </a:moveTo>
                <a:lnTo>
                  <a:pt x="163067" y="12954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74498"/>
                </a:lnTo>
                <a:close/>
              </a:path>
            </a:pathLst>
          </a:custGeom>
          <a:solidFill>
            <a:srgbClr val="DFB3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78938" y="5354839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DFB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73594" y="5329646"/>
            <a:ext cx="165660" cy="174058"/>
          </a:xfrm>
          <a:custGeom>
            <a:avLst/>
            <a:gdLst/>
            <a:ahLst/>
            <a:cxnLst/>
            <a:rect l="l" t="t" r="r" b="b"/>
            <a:pathLst>
              <a:path w="165353" h="173736">
                <a:moveTo>
                  <a:pt x="3810" y="173736"/>
                </a:moveTo>
                <a:lnTo>
                  <a:pt x="165353" y="12191"/>
                </a:lnTo>
                <a:lnTo>
                  <a:pt x="162305" y="0"/>
                </a:lnTo>
                <a:lnTo>
                  <a:pt x="0" y="161544"/>
                </a:lnTo>
                <a:lnTo>
                  <a:pt x="3810" y="173736"/>
                </a:lnTo>
                <a:close/>
              </a:path>
            </a:pathLst>
          </a:custGeom>
          <a:solidFill>
            <a:srgbClr val="DFB1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77412" y="5341860"/>
            <a:ext cx="161843" cy="161844"/>
          </a:xfrm>
          <a:custGeom>
            <a:avLst/>
            <a:gdLst/>
            <a:ahLst/>
            <a:cxnLst/>
            <a:rect l="l" t="t" r="r" b="b"/>
            <a:pathLst>
              <a:path w="161543" h="161544">
                <a:moveTo>
                  <a:pt x="0" y="161544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DFB1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75885" y="5335754"/>
            <a:ext cx="163370" cy="167950"/>
          </a:xfrm>
          <a:custGeom>
            <a:avLst/>
            <a:gdLst/>
            <a:ahLst/>
            <a:cxnLst/>
            <a:rect l="l" t="t" r="r" b="b"/>
            <a:pathLst>
              <a:path w="163067" h="167639">
                <a:moveTo>
                  <a:pt x="1524" y="167639"/>
                </a:moveTo>
                <a:lnTo>
                  <a:pt x="163067" y="6095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7639"/>
                </a:lnTo>
                <a:close/>
              </a:path>
            </a:pathLst>
          </a:custGeom>
          <a:solidFill>
            <a:srgbClr val="DFB1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73595" y="5329646"/>
            <a:ext cx="164133" cy="167950"/>
          </a:xfrm>
          <a:custGeom>
            <a:avLst/>
            <a:gdLst/>
            <a:ahLst/>
            <a:cxnLst/>
            <a:rect l="l" t="t" r="r" b="b"/>
            <a:pathLst>
              <a:path w="163829" h="167639">
                <a:moveTo>
                  <a:pt x="2286" y="167639"/>
                </a:moveTo>
                <a:lnTo>
                  <a:pt x="163829" y="6096"/>
                </a:lnTo>
                <a:lnTo>
                  <a:pt x="162305" y="0"/>
                </a:lnTo>
                <a:lnTo>
                  <a:pt x="0" y="161544"/>
                </a:lnTo>
                <a:lnTo>
                  <a:pt x="2286" y="167639"/>
                </a:lnTo>
                <a:close/>
              </a:path>
            </a:pathLst>
          </a:custGeom>
          <a:solidFill>
            <a:srgbClr val="DE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69778" y="5318194"/>
            <a:ext cx="166423" cy="173295"/>
          </a:xfrm>
          <a:custGeom>
            <a:avLst/>
            <a:gdLst/>
            <a:ahLst/>
            <a:cxnLst/>
            <a:rect l="l" t="t" r="r" b="b"/>
            <a:pathLst>
              <a:path w="166115" h="172974">
                <a:moveTo>
                  <a:pt x="3810" y="172974"/>
                </a:moveTo>
                <a:lnTo>
                  <a:pt x="166115" y="11429"/>
                </a:lnTo>
                <a:lnTo>
                  <a:pt x="161544" y="0"/>
                </a:lnTo>
                <a:lnTo>
                  <a:pt x="0" y="161543"/>
                </a:lnTo>
                <a:lnTo>
                  <a:pt x="3810" y="172974"/>
                </a:lnTo>
                <a:close/>
              </a:path>
            </a:pathLst>
          </a:custGeom>
          <a:solidFill>
            <a:srgbClr val="DD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73595" y="5329646"/>
            <a:ext cx="162606" cy="161844"/>
          </a:xfrm>
          <a:custGeom>
            <a:avLst/>
            <a:gdLst/>
            <a:ahLst/>
            <a:cxnLst/>
            <a:rect l="l" t="t" r="r" b="b"/>
            <a:pathLst>
              <a:path w="162305" h="161544">
                <a:moveTo>
                  <a:pt x="0" y="161544"/>
                </a:moveTo>
                <a:lnTo>
                  <a:pt x="162305" y="0"/>
                </a:lnTo>
              </a:path>
            </a:pathLst>
          </a:custGeom>
          <a:ln w="762">
            <a:solidFill>
              <a:srgbClr val="DDB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72068" y="5324302"/>
            <a:ext cx="164133" cy="167188"/>
          </a:xfrm>
          <a:custGeom>
            <a:avLst/>
            <a:gdLst/>
            <a:ahLst/>
            <a:cxnLst/>
            <a:rect l="l" t="t" r="r" b="b"/>
            <a:pathLst>
              <a:path w="163829" h="166878">
                <a:moveTo>
                  <a:pt x="1524" y="166878"/>
                </a:moveTo>
                <a:lnTo>
                  <a:pt x="163829" y="5334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66878"/>
                </a:lnTo>
                <a:close/>
              </a:path>
            </a:pathLst>
          </a:custGeom>
          <a:solidFill>
            <a:srgbClr val="DD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69778" y="5318195"/>
            <a:ext cx="164133" cy="167950"/>
          </a:xfrm>
          <a:custGeom>
            <a:avLst/>
            <a:gdLst/>
            <a:ahLst/>
            <a:cxnLst/>
            <a:rect l="l" t="t" r="r" b="b"/>
            <a:pathLst>
              <a:path w="163829" h="167639">
                <a:moveTo>
                  <a:pt x="2286" y="167639"/>
                </a:moveTo>
                <a:lnTo>
                  <a:pt x="163829" y="6095"/>
                </a:lnTo>
                <a:lnTo>
                  <a:pt x="161544" y="0"/>
                </a:lnTo>
                <a:lnTo>
                  <a:pt x="0" y="161543"/>
                </a:lnTo>
                <a:lnTo>
                  <a:pt x="2286" y="167639"/>
                </a:lnTo>
                <a:close/>
              </a:path>
            </a:pathLst>
          </a:custGeom>
          <a:solidFill>
            <a:srgbClr val="DCAF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64433" y="5306743"/>
            <a:ext cx="167188" cy="173295"/>
          </a:xfrm>
          <a:custGeom>
            <a:avLst/>
            <a:gdLst/>
            <a:ahLst/>
            <a:cxnLst/>
            <a:rect l="l" t="t" r="r" b="b"/>
            <a:pathLst>
              <a:path w="166878" h="172974">
                <a:moveTo>
                  <a:pt x="5334" y="172974"/>
                </a:moveTo>
                <a:lnTo>
                  <a:pt x="166878" y="11430"/>
                </a:lnTo>
                <a:lnTo>
                  <a:pt x="161544" y="0"/>
                </a:lnTo>
                <a:lnTo>
                  <a:pt x="0" y="162306"/>
                </a:lnTo>
                <a:lnTo>
                  <a:pt x="5334" y="172974"/>
                </a:lnTo>
                <a:close/>
              </a:path>
            </a:pathLst>
          </a:custGeom>
          <a:solidFill>
            <a:srgbClr val="DBA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69777" y="5318195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DBAE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68250" y="5314378"/>
            <a:ext cx="163371" cy="165660"/>
          </a:xfrm>
          <a:custGeom>
            <a:avLst/>
            <a:gdLst/>
            <a:ahLst/>
            <a:cxnLst/>
            <a:rect l="l" t="t" r="r" b="b"/>
            <a:pathLst>
              <a:path w="163068" h="165353">
                <a:moveTo>
                  <a:pt x="1524" y="165353"/>
                </a:moveTo>
                <a:lnTo>
                  <a:pt x="163068" y="3810"/>
                </a:lnTo>
                <a:lnTo>
                  <a:pt x="161544" y="0"/>
                </a:lnTo>
                <a:lnTo>
                  <a:pt x="0" y="161543"/>
                </a:lnTo>
                <a:lnTo>
                  <a:pt x="1524" y="165353"/>
                </a:lnTo>
                <a:close/>
              </a:path>
            </a:pathLst>
          </a:custGeom>
          <a:solidFill>
            <a:srgbClr val="DBA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65960" y="5310561"/>
            <a:ext cx="164134" cy="165660"/>
          </a:xfrm>
          <a:custGeom>
            <a:avLst/>
            <a:gdLst/>
            <a:ahLst/>
            <a:cxnLst/>
            <a:rect l="l" t="t" r="r" b="b"/>
            <a:pathLst>
              <a:path w="163830" h="165353">
                <a:moveTo>
                  <a:pt x="2286" y="165353"/>
                </a:moveTo>
                <a:lnTo>
                  <a:pt x="163830" y="3810"/>
                </a:lnTo>
                <a:lnTo>
                  <a:pt x="161544" y="0"/>
                </a:lnTo>
                <a:lnTo>
                  <a:pt x="0" y="161544"/>
                </a:lnTo>
                <a:lnTo>
                  <a:pt x="2286" y="165353"/>
                </a:lnTo>
                <a:close/>
              </a:path>
            </a:pathLst>
          </a:custGeom>
          <a:solidFill>
            <a:srgbClr val="DAAD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64433" y="5306743"/>
            <a:ext cx="163371" cy="165661"/>
          </a:xfrm>
          <a:custGeom>
            <a:avLst/>
            <a:gdLst/>
            <a:ahLst/>
            <a:cxnLst/>
            <a:rect l="l" t="t" r="r" b="b"/>
            <a:pathLst>
              <a:path w="163068" h="165354">
                <a:moveTo>
                  <a:pt x="1524" y="165354"/>
                </a:moveTo>
                <a:lnTo>
                  <a:pt x="163068" y="3810"/>
                </a:lnTo>
                <a:lnTo>
                  <a:pt x="161544" y="0"/>
                </a:lnTo>
                <a:lnTo>
                  <a:pt x="0" y="162306"/>
                </a:lnTo>
                <a:lnTo>
                  <a:pt x="1524" y="165354"/>
                </a:lnTo>
                <a:close/>
              </a:path>
            </a:pathLst>
          </a:custGeom>
          <a:solidFill>
            <a:srgbClr val="D8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8326" y="5296819"/>
            <a:ext cx="167950" cy="172532"/>
          </a:xfrm>
          <a:custGeom>
            <a:avLst/>
            <a:gdLst/>
            <a:ahLst/>
            <a:cxnLst/>
            <a:rect l="l" t="t" r="r" b="b"/>
            <a:pathLst>
              <a:path w="167639" h="172212">
                <a:moveTo>
                  <a:pt x="6095" y="172212"/>
                </a:moveTo>
                <a:lnTo>
                  <a:pt x="167639" y="9905"/>
                </a:lnTo>
                <a:lnTo>
                  <a:pt x="161543" y="0"/>
                </a:lnTo>
                <a:lnTo>
                  <a:pt x="0" y="161543"/>
                </a:lnTo>
                <a:lnTo>
                  <a:pt x="6095" y="172212"/>
                </a:lnTo>
                <a:close/>
              </a:path>
            </a:pathLst>
          </a:custGeom>
          <a:solidFill>
            <a:srgbClr val="D7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64433" y="5306743"/>
            <a:ext cx="161844" cy="162607"/>
          </a:xfrm>
          <a:custGeom>
            <a:avLst/>
            <a:gdLst/>
            <a:ahLst/>
            <a:cxnLst/>
            <a:rect l="l" t="t" r="r" b="b"/>
            <a:pathLst>
              <a:path w="161544" h="162306">
                <a:moveTo>
                  <a:pt x="0" y="162306"/>
                </a:moveTo>
                <a:lnTo>
                  <a:pt x="161544" y="0"/>
                </a:lnTo>
              </a:path>
            </a:pathLst>
          </a:custGeom>
          <a:ln w="761">
            <a:solidFill>
              <a:srgbClr val="D7AC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62906" y="5304453"/>
            <a:ext cx="163371" cy="164897"/>
          </a:xfrm>
          <a:custGeom>
            <a:avLst/>
            <a:gdLst/>
            <a:ahLst/>
            <a:cxnLst/>
            <a:rect l="l" t="t" r="r" b="b"/>
            <a:pathLst>
              <a:path w="163068" h="164592">
                <a:moveTo>
                  <a:pt x="1524" y="164592"/>
                </a:moveTo>
                <a:lnTo>
                  <a:pt x="163068" y="2286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4592"/>
                </a:lnTo>
                <a:close/>
              </a:path>
            </a:pathLst>
          </a:custGeom>
          <a:solidFill>
            <a:srgbClr val="D7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61380" y="5302163"/>
            <a:ext cx="163370" cy="164133"/>
          </a:xfrm>
          <a:custGeom>
            <a:avLst/>
            <a:gdLst/>
            <a:ahLst/>
            <a:cxnLst/>
            <a:rect l="l" t="t" r="r" b="b"/>
            <a:pathLst>
              <a:path w="163067" h="163829">
                <a:moveTo>
                  <a:pt x="1523" y="163829"/>
                </a:moveTo>
                <a:lnTo>
                  <a:pt x="163067" y="2285"/>
                </a:lnTo>
                <a:lnTo>
                  <a:pt x="161543" y="0"/>
                </a:lnTo>
                <a:lnTo>
                  <a:pt x="0" y="161543"/>
                </a:lnTo>
                <a:lnTo>
                  <a:pt x="1523" y="163829"/>
                </a:lnTo>
                <a:close/>
              </a:path>
            </a:pathLst>
          </a:custGeom>
          <a:solidFill>
            <a:srgbClr val="D6AC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59853" y="5299110"/>
            <a:ext cx="163370" cy="164896"/>
          </a:xfrm>
          <a:custGeom>
            <a:avLst/>
            <a:gdLst/>
            <a:ahLst/>
            <a:cxnLst/>
            <a:rect l="l" t="t" r="r" b="b"/>
            <a:pathLst>
              <a:path w="163067" h="164591">
                <a:moveTo>
                  <a:pt x="1524" y="164591"/>
                </a:moveTo>
                <a:lnTo>
                  <a:pt x="163067" y="3048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4591"/>
                </a:lnTo>
                <a:close/>
              </a:path>
            </a:pathLst>
          </a:custGeom>
          <a:solidFill>
            <a:srgbClr val="D5AB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58326" y="5296819"/>
            <a:ext cx="163370" cy="164133"/>
          </a:xfrm>
          <a:custGeom>
            <a:avLst/>
            <a:gdLst/>
            <a:ahLst/>
            <a:cxnLst/>
            <a:rect l="l" t="t" r="r" b="b"/>
            <a:pathLst>
              <a:path w="163067" h="163829">
                <a:moveTo>
                  <a:pt x="1524" y="163829"/>
                </a:moveTo>
                <a:lnTo>
                  <a:pt x="163067" y="2286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3829"/>
                </a:lnTo>
                <a:close/>
              </a:path>
            </a:pathLst>
          </a:custGeom>
          <a:solidFill>
            <a:srgbClr val="D4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50692" y="5286895"/>
            <a:ext cx="169477" cy="171768"/>
          </a:xfrm>
          <a:custGeom>
            <a:avLst/>
            <a:gdLst/>
            <a:ahLst/>
            <a:cxnLst/>
            <a:rect l="l" t="t" r="r" b="b"/>
            <a:pathLst>
              <a:path w="169163" h="171450">
                <a:moveTo>
                  <a:pt x="7620" y="171450"/>
                </a:moveTo>
                <a:lnTo>
                  <a:pt x="169163" y="9906"/>
                </a:lnTo>
                <a:lnTo>
                  <a:pt x="161544" y="0"/>
                </a:lnTo>
                <a:lnTo>
                  <a:pt x="0" y="161544"/>
                </a:lnTo>
                <a:lnTo>
                  <a:pt x="7620" y="171450"/>
                </a:lnTo>
                <a:close/>
              </a:path>
            </a:pathLst>
          </a:custGeom>
          <a:solidFill>
            <a:srgbClr val="D3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58326" y="5296819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D3AA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56036" y="5294529"/>
            <a:ext cx="164133" cy="164133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2286" y="163829"/>
                </a:moveTo>
                <a:lnTo>
                  <a:pt x="163829" y="2286"/>
                </a:lnTo>
                <a:lnTo>
                  <a:pt x="161543" y="0"/>
                </a:lnTo>
                <a:lnTo>
                  <a:pt x="0" y="161543"/>
                </a:lnTo>
                <a:lnTo>
                  <a:pt x="2286" y="163829"/>
                </a:lnTo>
                <a:close/>
              </a:path>
            </a:pathLst>
          </a:custGeom>
          <a:solidFill>
            <a:srgbClr val="D3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54509" y="5291476"/>
            <a:ext cx="163370" cy="164896"/>
          </a:xfrm>
          <a:custGeom>
            <a:avLst/>
            <a:gdLst/>
            <a:ahLst/>
            <a:cxnLst/>
            <a:rect l="l" t="t" r="r" b="b"/>
            <a:pathLst>
              <a:path w="163067" h="164591">
                <a:moveTo>
                  <a:pt x="1524" y="164591"/>
                </a:moveTo>
                <a:lnTo>
                  <a:pt x="163067" y="3048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64591"/>
                </a:lnTo>
                <a:close/>
              </a:path>
            </a:pathLst>
          </a:custGeom>
          <a:solidFill>
            <a:srgbClr val="D2A9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52219" y="5289185"/>
            <a:ext cx="164133" cy="164134"/>
          </a:xfrm>
          <a:custGeom>
            <a:avLst/>
            <a:gdLst/>
            <a:ahLst/>
            <a:cxnLst/>
            <a:rect l="l" t="t" r="r" b="b"/>
            <a:pathLst>
              <a:path w="163829" h="163830">
                <a:moveTo>
                  <a:pt x="2286" y="163830"/>
                </a:moveTo>
                <a:lnTo>
                  <a:pt x="163829" y="2286"/>
                </a:lnTo>
                <a:lnTo>
                  <a:pt x="161544" y="0"/>
                </a:lnTo>
                <a:lnTo>
                  <a:pt x="0" y="161544"/>
                </a:lnTo>
                <a:lnTo>
                  <a:pt x="2286" y="163830"/>
                </a:lnTo>
                <a:close/>
              </a:path>
            </a:pathLst>
          </a:custGeom>
          <a:solidFill>
            <a:srgbClr val="D2A8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50691" y="5286895"/>
            <a:ext cx="163371" cy="164134"/>
          </a:xfrm>
          <a:custGeom>
            <a:avLst/>
            <a:gdLst/>
            <a:ahLst/>
            <a:cxnLst/>
            <a:rect l="l" t="t" r="r" b="b"/>
            <a:pathLst>
              <a:path w="163068" h="163830">
                <a:moveTo>
                  <a:pt x="1524" y="163830"/>
                </a:moveTo>
                <a:lnTo>
                  <a:pt x="163068" y="2286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3830"/>
                </a:lnTo>
                <a:close/>
              </a:path>
            </a:pathLst>
          </a:custGeom>
          <a:solidFill>
            <a:srgbClr val="D1A7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42295" y="5277734"/>
            <a:ext cx="170240" cy="171004"/>
          </a:xfrm>
          <a:custGeom>
            <a:avLst/>
            <a:gdLst/>
            <a:ahLst/>
            <a:cxnLst/>
            <a:rect l="l" t="t" r="r" b="b"/>
            <a:pathLst>
              <a:path w="169925" h="170687">
                <a:moveTo>
                  <a:pt x="8381" y="170687"/>
                </a:moveTo>
                <a:lnTo>
                  <a:pt x="169925" y="9143"/>
                </a:lnTo>
                <a:lnTo>
                  <a:pt x="161543" y="0"/>
                </a:lnTo>
                <a:lnTo>
                  <a:pt x="0" y="161543"/>
                </a:lnTo>
                <a:lnTo>
                  <a:pt x="8381" y="170687"/>
                </a:lnTo>
                <a:close/>
              </a:path>
            </a:pathLst>
          </a:custGeom>
          <a:solidFill>
            <a:srgbClr val="D0A5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50692" y="5286894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D0A5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49165" y="5285367"/>
            <a:ext cx="163371" cy="163371"/>
          </a:xfrm>
          <a:custGeom>
            <a:avLst/>
            <a:gdLst/>
            <a:ahLst/>
            <a:cxnLst/>
            <a:rect l="l" t="t" r="r" b="b"/>
            <a:pathLst>
              <a:path w="163068" h="163068">
                <a:moveTo>
                  <a:pt x="1524" y="163068"/>
                </a:moveTo>
                <a:lnTo>
                  <a:pt x="163068" y="1524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3068"/>
                </a:lnTo>
                <a:close/>
              </a:path>
            </a:pathLst>
          </a:custGeom>
          <a:solidFill>
            <a:srgbClr val="D0A5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47638" y="5283078"/>
            <a:ext cx="163371" cy="164133"/>
          </a:xfrm>
          <a:custGeom>
            <a:avLst/>
            <a:gdLst/>
            <a:ahLst/>
            <a:cxnLst/>
            <a:rect l="l" t="t" r="r" b="b"/>
            <a:pathLst>
              <a:path w="163068" h="163829">
                <a:moveTo>
                  <a:pt x="1524" y="163829"/>
                </a:moveTo>
                <a:lnTo>
                  <a:pt x="163068" y="2285"/>
                </a:lnTo>
                <a:lnTo>
                  <a:pt x="161544" y="0"/>
                </a:lnTo>
                <a:lnTo>
                  <a:pt x="0" y="161543"/>
                </a:lnTo>
                <a:lnTo>
                  <a:pt x="1524" y="163829"/>
                </a:lnTo>
                <a:close/>
              </a:path>
            </a:pathLst>
          </a:custGeom>
          <a:solidFill>
            <a:srgbClr val="CFA4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45348" y="5281551"/>
            <a:ext cx="164134" cy="163370"/>
          </a:xfrm>
          <a:custGeom>
            <a:avLst/>
            <a:gdLst/>
            <a:ahLst/>
            <a:cxnLst/>
            <a:rect l="l" t="t" r="r" b="b"/>
            <a:pathLst>
              <a:path w="163830" h="163067">
                <a:moveTo>
                  <a:pt x="2286" y="163067"/>
                </a:moveTo>
                <a:lnTo>
                  <a:pt x="163830" y="1524"/>
                </a:lnTo>
                <a:lnTo>
                  <a:pt x="162306" y="0"/>
                </a:lnTo>
                <a:lnTo>
                  <a:pt x="0" y="161543"/>
                </a:lnTo>
                <a:lnTo>
                  <a:pt x="2286" y="163067"/>
                </a:lnTo>
                <a:close/>
              </a:path>
            </a:pathLst>
          </a:custGeom>
          <a:solidFill>
            <a:srgbClr val="CEA3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43821" y="5279261"/>
            <a:ext cx="164134" cy="164133"/>
          </a:xfrm>
          <a:custGeom>
            <a:avLst/>
            <a:gdLst/>
            <a:ahLst/>
            <a:cxnLst/>
            <a:rect l="l" t="t" r="r" b="b"/>
            <a:pathLst>
              <a:path w="163830" h="163829">
                <a:moveTo>
                  <a:pt x="1524" y="163829"/>
                </a:moveTo>
                <a:lnTo>
                  <a:pt x="163830" y="2286"/>
                </a:lnTo>
                <a:lnTo>
                  <a:pt x="161544" y="0"/>
                </a:lnTo>
                <a:lnTo>
                  <a:pt x="0" y="162305"/>
                </a:lnTo>
                <a:lnTo>
                  <a:pt x="1524" y="163829"/>
                </a:lnTo>
                <a:close/>
              </a:path>
            </a:pathLst>
          </a:custGeom>
          <a:solidFill>
            <a:srgbClr val="CDA3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42294" y="5277734"/>
            <a:ext cx="163370" cy="164133"/>
          </a:xfrm>
          <a:custGeom>
            <a:avLst/>
            <a:gdLst/>
            <a:ahLst/>
            <a:cxnLst/>
            <a:rect l="l" t="t" r="r" b="b"/>
            <a:pathLst>
              <a:path w="163067" h="163829">
                <a:moveTo>
                  <a:pt x="1523" y="163829"/>
                </a:moveTo>
                <a:lnTo>
                  <a:pt x="163067" y="1524"/>
                </a:lnTo>
                <a:lnTo>
                  <a:pt x="161543" y="0"/>
                </a:lnTo>
                <a:lnTo>
                  <a:pt x="0" y="161543"/>
                </a:lnTo>
                <a:lnTo>
                  <a:pt x="1523" y="163829"/>
                </a:lnTo>
                <a:close/>
              </a:path>
            </a:pathLst>
          </a:custGeom>
          <a:solidFill>
            <a:srgbClr val="CCA2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33134" y="5269337"/>
            <a:ext cx="171004" cy="170240"/>
          </a:xfrm>
          <a:custGeom>
            <a:avLst/>
            <a:gdLst/>
            <a:ahLst/>
            <a:cxnLst/>
            <a:rect l="l" t="t" r="r" b="b"/>
            <a:pathLst>
              <a:path w="170687" h="169925">
                <a:moveTo>
                  <a:pt x="9144" y="169925"/>
                </a:moveTo>
                <a:lnTo>
                  <a:pt x="170687" y="8382"/>
                </a:lnTo>
                <a:lnTo>
                  <a:pt x="161544" y="0"/>
                </a:lnTo>
                <a:lnTo>
                  <a:pt x="0" y="161544"/>
                </a:lnTo>
                <a:lnTo>
                  <a:pt x="9144" y="169925"/>
                </a:lnTo>
                <a:close/>
              </a:path>
            </a:pathLst>
          </a:custGeom>
          <a:solidFill>
            <a:srgbClr val="CAA2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42294" y="5277734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CAA2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540768" y="5276207"/>
            <a:ext cx="163370" cy="163370"/>
          </a:xfrm>
          <a:custGeom>
            <a:avLst/>
            <a:gdLst/>
            <a:ahLst/>
            <a:cxnLst/>
            <a:rect l="l" t="t" r="r" b="b"/>
            <a:pathLst>
              <a:path w="163067" h="163067">
                <a:moveTo>
                  <a:pt x="1524" y="163067"/>
                </a:moveTo>
                <a:lnTo>
                  <a:pt x="163067" y="1524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3067"/>
                </a:lnTo>
                <a:close/>
              </a:path>
            </a:pathLst>
          </a:custGeom>
          <a:solidFill>
            <a:srgbClr val="CAA2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538478" y="5274680"/>
            <a:ext cx="164133" cy="163370"/>
          </a:xfrm>
          <a:custGeom>
            <a:avLst/>
            <a:gdLst/>
            <a:ahLst/>
            <a:cxnLst/>
            <a:rect l="l" t="t" r="r" b="b"/>
            <a:pathLst>
              <a:path w="163829" h="163067">
                <a:moveTo>
                  <a:pt x="2286" y="163067"/>
                </a:moveTo>
                <a:lnTo>
                  <a:pt x="163829" y="1524"/>
                </a:lnTo>
                <a:lnTo>
                  <a:pt x="162305" y="0"/>
                </a:lnTo>
                <a:lnTo>
                  <a:pt x="0" y="161543"/>
                </a:lnTo>
                <a:lnTo>
                  <a:pt x="2286" y="163067"/>
                </a:lnTo>
                <a:close/>
              </a:path>
            </a:pathLst>
          </a:custGeom>
          <a:solidFill>
            <a:srgbClr val="C9A1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36951" y="5273153"/>
            <a:ext cx="164133" cy="163370"/>
          </a:xfrm>
          <a:custGeom>
            <a:avLst/>
            <a:gdLst/>
            <a:ahLst/>
            <a:cxnLst/>
            <a:rect l="l" t="t" r="r" b="b"/>
            <a:pathLst>
              <a:path w="163829" h="163067">
                <a:moveTo>
                  <a:pt x="1524" y="163067"/>
                </a:moveTo>
                <a:lnTo>
                  <a:pt x="163829" y="1524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63067"/>
                </a:lnTo>
                <a:close/>
              </a:path>
            </a:pathLst>
          </a:custGeom>
          <a:solidFill>
            <a:srgbClr val="C8A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35424" y="5270863"/>
            <a:ext cx="163370" cy="164134"/>
          </a:xfrm>
          <a:custGeom>
            <a:avLst/>
            <a:gdLst/>
            <a:ahLst/>
            <a:cxnLst/>
            <a:rect l="l" t="t" r="r" b="b"/>
            <a:pathLst>
              <a:path w="163067" h="163830">
                <a:moveTo>
                  <a:pt x="1524" y="163830"/>
                </a:moveTo>
                <a:lnTo>
                  <a:pt x="163067" y="2286"/>
                </a:lnTo>
                <a:lnTo>
                  <a:pt x="161543" y="0"/>
                </a:lnTo>
                <a:lnTo>
                  <a:pt x="0" y="162306"/>
                </a:lnTo>
                <a:lnTo>
                  <a:pt x="1524" y="163830"/>
                </a:lnTo>
                <a:close/>
              </a:path>
            </a:pathLst>
          </a:custGeom>
          <a:solidFill>
            <a:srgbClr val="C79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33134" y="5269336"/>
            <a:ext cx="164133" cy="164134"/>
          </a:xfrm>
          <a:custGeom>
            <a:avLst/>
            <a:gdLst/>
            <a:ahLst/>
            <a:cxnLst/>
            <a:rect l="l" t="t" r="r" b="b"/>
            <a:pathLst>
              <a:path w="163829" h="163830">
                <a:moveTo>
                  <a:pt x="2286" y="163830"/>
                </a:moveTo>
                <a:lnTo>
                  <a:pt x="163829" y="1524"/>
                </a:lnTo>
                <a:lnTo>
                  <a:pt x="161544" y="0"/>
                </a:lnTo>
                <a:lnTo>
                  <a:pt x="0" y="161544"/>
                </a:lnTo>
                <a:lnTo>
                  <a:pt x="2286" y="163830"/>
                </a:lnTo>
                <a:close/>
              </a:path>
            </a:pathLst>
          </a:custGeom>
          <a:solidFill>
            <a:srgbClr val="C69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23209" y="5262466"/>
            <a:ext cx="171768" cy="168713"/>
          </a:xfrm>
          <a:custGeom>
            <a:avLst/>
            <a:gdLst/>
            <a:ahLst/>
            <a:cxnLst/>
            <a:rect l="l" t="t" r="r" b="b"/>
            <a:pathLst>
              <a:path w="171450" h="168401">
                <a:moveTo>
                  <a:pt x="9905" y="168401"/>
                </a:moveTo>
                <a:lnTo>
                  <a:pt x="171450" y="6857"/>
                </a:lnTo>
                <a:lnTo>
                  <a:pt x="162305" y="0"/>
                </a:lnTo>
                <a:lnTo>
                  <a:pt x="0" y="161543"/>
                </a:lnTo>
                <a:lnTo>
                  <a:pt x="9905" y="168401"/>
                </a:lnTo>
                <a:close/>
              </a:path>
            </a:pathLst>
          </a:custGeom>
          <a:solidFill>
            <a:srgbClr val="C59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33133" y="5269336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C59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531606" y="5267809"/>
            <a:ext cx="163371" cy="163371"/>
          </a:xfrm>
          <a:custGeom>
            <a:avLst/>
            <a:gdLst/>
            <a:ahLst/>
            <a:cxnLst/>
            <a:rect l="l" t="t" r="r" b="b"/>
            <a:pathLst>
              <a:path w="163068" h="163068">
                <a:moveTo>
                  <a:pt x="1524" y="163068"/>
                </a:moveTo>
                <a:lnTo>
                  <a:pt x="163068" y="1524"/>
                </a:lnTo>
                <a:lnTo>
                  <a:pt x="161544" y="0"/>
                </a:lnTo>
                <a:lnTo>
                  <a:pt x="0" y="162306"/>
                </a:lnTo>
                <a:lnTo>
                  <a:pt x="1524" y="163068"/>
                </a:lnTo>
                <a:close/>
              </a:path>
            </a:pathLst>
          </a:custGeom>
          <a:solidFill>
            <a:srgbClr val="C59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29316" y="5266282"/>
            <a:ext cx="164134" cy="164134"/>
          </a:xfrm>
          <a:custGeom>
            <a:avLst/>
            <a:gdLst/>
            <a:ahLst/>
            <a:cxnLst/>
            <a:rect l="l" t="t" r="r" b="b"/>
            <a:pathLst>
              <a:path w="163830" h="163830">
                <a:moveTo>
                  <a:pt x="2286" y="163830"/>
                </a:moveTo>
                <a:lnTo>
                  <a:pt x="163830" y="1524"/>
                </a:lnTo>
                <a:lnTo>
                  <a:pt x="161544" y="0"/>
                </a:lnTo>
                <a:lnTo>
                  <a:pt x="0" y="162306"/>
                </a:lnTo>
                <a:lnTo>
                  <a:pt x="2286" y="163830"/>
                </a:lnTo>
                <a:close/>
              </a:path>
            </a:pathLst>
          </a:custGeom>
          <a:solidFill>
            <a:srgbClr val="C59D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27789" y="5265519"/>
            <a:ext cx="163371" cy="163371"/>
          </a:xfrm>
          <a:custGeom>
            <a:avLst/>
            <a:gdLst/>
            <a:ahLst/>
            <a:cxnLst/>
            <a:rect l="l" t="t" r="r" b="b"/>
            <a:pathLst>
              <a:path w="163068" h="163068">
                <a:moveTo>
                  <a:pt x="1524" y="163068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3068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25499" y="5263992"/>
            <a:ext cx="164134" cy="163370"/>
          </a:xfrm>
          <a:custGeom>
            <a:avLst/>
            <a:gdLst/>
            <a:ahLst/>
            <a:cxnLst/>
            <a:rect l="l" t="t" r="r" b="b"/>
            <a:pathLst>
              <a:path w="163830" h="163067">
                <a:moveTo>
                  <a:pt x="2286" y="163067"/>
                </a:moveTo>
                <a:lnTo>
                  <a:pt x="163830" y="1523"/>
                </a:lnTo>
                <a:lnTo>
                  <a:pt x="161544" y="0"/>
                </a:lnTo>
                <a:lnTo>
                  <a:pt x="0" y="161543"/>
                </a:lnTo>
                <a:lnTo>
                  <a:pt x="2286" y="163067"/>
                </a:lnTo>
                <a:close/>
              </a:path>
            </a:pathLst>
          </a:custGeom>
          <a:solidFill>
            <a:srgbClr val="C39B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23209" y="5262466"/>
            <a:ext cx="164133" cy="163370"/>
          </a:xfrm>
          <a:custGeom>
            <a:avLst/>
            <a:gdLst/>
            <a:ahLst/>
            <a:cxnLst/>
            <a:rect l="l" t="t" r="r" b="b"/>
            <a:pathLst>
              <a:path w="163829" h="163067">
                <a:moveTo>
                  <a:pt x="2285" y="163067"/>
                </a:moveTo>
                <a:lnTo>
                  <a:pt x="163829" y="1524"/>
                </a:lnTo>
                <a:lnTo>
                  <a:pt x="162305" y="0"/>
                </a:lnTo>
                <a:lnTo>
                  <a:pt x="0" y="161543"/>
                </a:lnTo>
                <a:lnTo>
                  <a:pt x="2285" y="163067"/>
                </a:lnTo>
                <a:close/>
              </a:path>
            </a:pathLst>
          </a:custGeom>
          <a:solidFill>
            <a:srgbClr val="C299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13284" y="5255595"/>
            <a:ext cx="172532" cy="168713"/>
          </a:xfrm>
          <a:custGeom>
            <a:avLst/>
            <a:gdLst/>
            <a:ahLst/>
            <a:cxnLst/>
            <a:rect l="l" t="t" r="r" b="b"/>
            <a:pathLst>
              <a:path w="172212" h="168401">
                <a:moveTo>
                  <a:pt x="9906" y="168401"/>
                </a:moveTo>
                <a:lnTo>
                  <a:pt x="172212" y="6858"/>
                </a:lnTo>
                <a:lnTo>
                  <a:pt x="161544" y="0"/>
                </a:lnTo>
                <a:lnTo>
                  <a:pt x="0" y="162305"/>
                </a:lnTo>
                <a:lnTo>
                  <a:pt x="9906" y="168401"/>
                </a:lnTo>
                <a:close/>
              </a:path>
            </a:pathLst>
          </a:custGeom>
          <a:solidFill>
            <a:srgbClr val="C19A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23209" y="5262466"/>
            <a:ext cx="162606" cy="161843"/>
          </a:xfrm>
          <a:custGeom>
            <a:avLst/>
            <a:gdLst/>
            <a:ahLst/>
            <a:cxnLst/>
            <a:rect l="l" t="t" r="r" b="b"/>
            <a:pathLst>
              <a:path w="162305" h="161543">
                <a:moveTo>
                  <a:pt x="0" y="161543"/>
                </a:moveTo>
                <a:lnTo>
                  <a:pt x="162305" y="0"/>
                </a:lnTo>
              </a:path>
            </a:pathLst>
          </a:custGeom>
          <a:ln w="762">
            <a:solidFill>
              <a:srgbClr val="C19A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21682" y="5260939"/>
            <a:ext cx="164133" cy="163370"/>
          </a:xfrm>
          <a:custGeom>
            <a:avLst/>
            <a:gdLst/>
            <a:ahLst/>
            <a:cxnLst/>
            <a:rect l="l" t="t" r="r" b="b"/>
            <a:pathLst>
              <a:path w="163829" h="163067">
                <a:moveTo>
                  <a:pt x="1524" y="163067"/>
                </a:moveTo>
                <a:lnTo>
                  <a:pt x="163829" y="1524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3067"/>
                </a:lnTo>
                <a:close/>
              </a:path>
            </a:pathLst>
          </a:custGeom>
          <a:solidFill>
            <a:srgbClr val="C19A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20155" y="5260176"/>
            <a:ext cx="163370" cy="162606"/>
          </a:xfrm>
          <a:custGeom>
            <a:avLst/>
            <a:gdLst/>
            <a:ahLst/>
            <a:cxnLst/>
            <a:rect l="l" t="t" r="r" b="b"/>
            <a:pathLst>
              <a:path w="163067" h="162305">
                <a:moveTo>
                  <a:pt x="1524" y="162305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C098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18629" y="5259412"/>
            <a:ext cx="163370" cy="162606"/>
          </a:xfrm>
          <a:custGeom>
            <a:avLst/>
            <a:gdLst/>
            <a:ahLst/>
            <a:cxnLst/>
            <a:rect l="l" t="t" r="r" b="b"/>
            <a:pathLst>
              <a:path w="163067" h="162305">
                <a:moveTo>
                  <a:pt x="1524" y="162305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BE97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16339" y="5257885"/>
            <a:ext cx="164133" cy="163370"/>
          </a:xfrm>
          <a:custGeom>
            <a:avLst/>
            <a:gdLst/>
            <a:ahLst/>
            <a:cxnLst/>
            <a:rect l="l" t="t" r="r" b="b"/>
            <a:pathLst>
              <a:path w="163829" h="163067">
                <a:moveTo>
                  <a:pt x="2286" y="163067"/>
                </a:moveTo>
                <a:lnTo>
                  <a:pt x="163829" y="1524"/>
                </a:lnTo>
                <a:lnTo>
                  <a:pt x="161543" y="0"/>
                </a:lnTo>
                <a:lnTo>
                  <a:pt x="0" y="161543"/>
                </a:lnTo>
                <a:lnTo>
                  <a:pt x="2286" y="163067"/>
                </a:lnTo>
                <a:close/>
              </a:path>
            </a:pathLst>
          </a:custGeom>
          <a:solidFill>
            <a:srgbClr val="BD96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14812" y="5257122"/>
            <a:ext cx="163370" cy="162606"/>
          </a:xfrm>
          <a:custGeom>
            <a:avLst/>
            <a:gdLst/>
            <a:ahLst/>
            <a:cxnLst/>
            <a:rect l="l" t="t" r="r" b="b"/>
            <a:pathLst>
              <a:path w="163067" h="162305">
                <a:moveTo>
                  <a:pt x="1524" y="162305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BC9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513285" y="5255595"/>
            <a:ext cx="163370" cy="163370"/>
          </a:xfrm>
          <a:custGeom>
            <a:avLst/>
            <a:gdLst/>
            <a:ahLst/>
            <a:cxnLst/>
            <a:rect l="l" t="t" r="r" b="b"/>
            <a:pathLst>
              <a:path w="163067" h="163067">
                <a:moveTo>
                  <a:pt x="1524" y="163067"/>
                </a:moveTo>
                <a:lnTo>
                  <a:pt x="163067" y="1524"/>
                </a:lnTo>
                <a:lnTo>
                  <a:pt x="161544" y="0"/>
                </a:lnTo>
                <a:lnTo>
                  <a:pt x="0" y="162305"/>
                </a:lnTo>
                <a:lnTo>
                  <a:pt x="1524" y="163067"/>
                </a:lnTo>
                <a:close/>
              </a:path>
            </a:pathLst>
          </a:custGeom>
          <a:solidFill>
            <a:srgbClr val="BB9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01833" y="5250251"/>
            <a:ext cx="173295" cy="167950"/>
          </a:xfrm>
          <a:custGeom>
            <a:avLst/>
            <a:gdLst/>
            <a:ahLst/>
            <a:cxnLst/>
            <a:rect l="l" t="t" r="r" b="b"/>
            <a:pathLst>
              <a:path w="172974" h="167639">
                <a:moveTo>
                  <a:pt x="11429" y="167639"/>
                </a:moveTo>
                <a:lnTo>
                  <a:pt x="172974" y="5334"/>
                </a:lnTo>
                <a:lnTo>
                  <a:pt x="161543" y="0"/>
                </a:lnTo>
                <a:lnTo>
                  <a:pt x="0" y="161544"/>
                </a:lnTo>
                <a:lnTo>
                  <a:pt x="11429" y="167639"/>
                </a:lnTo>
                <a:close/>
              </a:path>
            </a:pathLst>
          </a:custGeom>
          <a:solidFill>
            <a:srgbClr val="BA9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13284" y="5255595"/>
            <a:ext cx="161844" cy="162606"/>
          </a:xfrm>
          <a:custGeom>
            <a:avLst/>
            <a:gdLst/>
            <a:ahLst/>
            <a:cxnLst/>
            <a:rect l="l" t="t" r="r" b="b"/>
            <a:pathLst>
              <a:path w="161544" h="162305">
                <a:moveTo>
                  <a:pt x="0" y="162305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BA94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11757" y="5254831"/>
            <a:ext cx="163371" cy="163370"/>
          </a:xfrm>
          <a:custGeom>
            <a:avLst/>
            <a:gdLst/>
            <a:ahLst/>
            <a:cxnLst/>
            <a:rect l="l" t="t" r="r" b="b"/>
            <a:pathLst>
              <a:path w="163068" h="163067">
                <a:moveTo>
                  <a:pt x="1524" y="163067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2305"/>
                </a:lnTo>
                <a:lnTo>
                  <a:pt x="1524" y="163067"/>
                </a:lnTo>
                <a:close/>
              </a:path>
            </a:pathLst>
          </a:custGeom>
          <a:solidFill>
            <a:srgbClr val="BA9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10231" y="5254068"/>
            <a:ext cx="163371" cy="163370"/>
          </a:xfrm>
          <a:custGeom>
            <a:avLst/>
            <a:gdLst/>
            <a:ahLst/>
            <a:cxnLst/>
            <a:rect l="l" t="t" r="r" b="b"/>
            <a:pathLst>
              <a:path w="163068" h="163067">
                <a:moveTo>
                  <a:pt x="1524" y="163067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3067"/>
                </a:lnTo>
                <a:close/>
              </a:path>
            </a:pathLst>
          </a:custGeom>
          <a:solidFill>
            <a:srgbClr val="B993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07940" y="5253304"/>
            <a:ext cx="164134" cy="162607"/>
          </a:xfrm>
          <a:custGeom>
            <a:avLst/>
            <a:gdLst/>
            <a:ahLst/>
            <a:cxnLst/>
            <a:rect l="l" t="t" r="r" b="b"/>
            <a:pathLst>
              <a:path w="163830" h="162306">
                <a:moveTo>
                  <a:pt x="2286" y="162306"/>
                </a:moveTo>
                <a:lnTo>
                  <a:pt x="163830" y="762"/>
                </a:lnTo>
                <a:lnTo>
                  <a:pt x="162306" y="0"/>
                </a:lnTo>
                <a:lnTo>
                  <a:pt x="0" y="161544"/>
                </a:lnTo>
                <a:lnTo>
                  <a:pt x="2286" y="162306"/>
                </a:lnTo>
                <a:close/>
              </a:path>
            </a:pathLst>
          </a:custGeom>
          <a:solidFill>
            <a:srgbClr val="B89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06414" y="5252541"/>
            <a:ext cx="164134" cy="162607"/>
          </a:xfrm>
          <a:custGeom>
            <a:avLst/>
            <a:gdLst/>
            <a:ahLst/>
            <a:cxnLst/>
            <a:rect l="l" t="t" r="r" b="b"/>
            <a:pathLst>
              <a:path w="163830" h="162306">
                <a:moveTo>
                  <a:pt x="1524" y="162306"/>
                </a:moveTo>
                <a:lnTo>
                  <a:pt x="163830" y="762"/>
                </a:lnTo>
                <a:lnTo>
                  <a:pt x="162306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B89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04887" y="5251778"/>
            <a:ext cx="164134" cy="162607"/>
          </a:xfrm>
          <a:custGeom>
            <a:avLst/>
            <a:gdLst/>
            <a:ahLst/>
            <a:cxnLst/>
            <a:rect l="l" t="t" r="r" b="b"/>
            <a:pathLst>
              <a:path w="163830" h="162306">
                <a:moveTo>
                  <a:pt x="1524" y="162306"/>
                </a:moveTo>
                <a:lnTo>
                  <a:pt x="163830" y="762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B792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03360" y="5251014"/>
            <a:ext cx="163370" cy="162607"/>
          </a:xfrm>
          <a:custGeom>
            <a:avLst/>
            <a:gdLst/>
            <a:ahLst/>
            <a:cxnLst/>
            <a:rect l="l" t="t" r="r" b="b"/>
            <a:pathLst>
              <a:path w="163067" h="162306">
                <a:moveTo>
                  <a:pt x="1523" y="162306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4"/>
                </a:lnTo>
                <a:lnTo>
                  <a:pt x="1523" y="162306"/>
                </a:lnTo>
                <a:close/>
              </a:path>
            </a:pathLst>
          </a:custGeom>
          <a:solidFill>
            <a:srgbClr val="B69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01833" y="5250251"/>
            <a:ext cx="163370" cy="162607"/>
          </a:xfrm>
          <a:custGeom>
            <a:avLst/>
            <a:gdLst/>
            <a:ahLst/>
            <a:cxnLst/>
            <a:rect l="l" t="t" r="r" b="b"/>
            <a:pathLst>
              <a:path w="163067" h="162306">
                <a:moveTo>
                  <a:pt x="1524" y="162306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B590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90382" y="5246434"/>
            <a:ext cx="173295" cy="165661"/>
          </a:xfrm>
          <a:custGeom>
            <a:avLst/>
            <a:gdLst/>
            <a:ahLst/>
            <a:cxnLst/>
            <a:rect l="l" t="t" r="r" b="b"/>
            <a:pathLst>
              <a:path w="172974" h="165354">
                <a:moveTo>
                  <a:pt x="11430" y="165354"/>
                </a:moveTo>
                <a:lnTo>
                  <a:pt x="172974" y="3810"/>
                </a:lnTo>
                <a:lnTo>
                  <a:pt x="161544" y="0"/>
                </a:lnTo>
                <a:lnTo>
                  <a:pt x="0" y="161544"/>
                </a:lnTo>
                <a:lnTo>
                  <a:pt x="11430" y="165354"/>
                </a:lnTo>
                <a:close/>
              </a:path>
            </a:pathLst>
          </a:custGeom>
          <a:solidFill>
            <a:srgbClr val="B490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01834" y="5250251"/>
            <a:ext cx="161843" cy="161844"/>
          </a:xfrm>
          <a:custGeom>
            <a:avLst/>
            <a:gdLst/>
            <a:ahLst/>
            <a:cxnLst/>
            <a:rect l="l" t="t" r="r" b="b"/>
            <a:pathLst>
              <a:path w="161543" h="161544">
                <a:moveTo>
                  <a:pt x="0" y="161544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500307" y="5250251"/>
            <a:ext cx="163370" cy="161844"/>
          </a:xfrm>
          <a:custGeom>
            <a:avLst/>
            <a:gdLst/>
            <a:ahLst/>
            <a:cxnLst/>
            <a:rect l="l" t="t" r="r" b="b"/>
            <a:pathLst>
              <a:path w="163067" h="161544">
                <a:moveTo>
                  <a:pt x="1524" y="161544"/>
                </a:moveTo>
                <a:lnTo>
                  <a:pt x="163067" y="0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61544"/>
                </a:lnTo>
                <a:close/>
              </a:path>
            </a:pathLst>
          </a:custGeom>
          <a:solidFill>
            <a:srgbClr val="B490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98780" y="5249487"/>
            <a:ext cx="163370" cy="162607"/>
          </a:xfrm>
          <a:custGeom>
            <a:avLst/>
            <a:gdLst/>
            <a:ahLst/>
            <a:cxnLst/>
            <a:rect l="l" t="t" r="r" b="b"/>
            <a:pathLst>
              <a:path w="163067" h="162306">
                <a:moveTo>
                  <a:pt x="1524" y="162306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B38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497253" y="5248724"/>
            <a:ext cx="163370" cy="162607"/>
          </a:xfrm>
          <a:custGeom>
            <a:avLst/>
            <a:gdLst/>
            <a:ahLst/>
            <a:cxnLst/>
            <a:rect l="l" t="t" r="r" b="b"/>
            <a:pathLst>
              <a:path w="163067" h="162306">
                <a:moveTo>
                  <a:pt x="1524" y="162306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B18E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494963" y="5247961"/>
            <a:ext cx="164133" cy="162607"/>
          </a:xfrm>
          <a:custGeom>
            <a:avLst/>
            <a:gdLst/>
            <a:ahLst/>
            <a:cxnLst/>
            <a:rect l="l" t="t" r="r" b="b"/>
            <a:pathLst>
              <a:path w="163829" h="162306">
                <a:moveTo>
                  <a:pt x="2286" y="162306"/>
                </a:moveTo>
                <a:lnTo>
                  <a:pt x="163829" y="762"/>
                </a:lnTo>
                <a:lnTo>
                  <a:pt x="162305" y="0"/>
                </a:lnTo>
                <a:lnTo>
                  <a:pt x="0" y="161544"/>
                </a:lnTo>
                <a:lnTo>
                  <a:pt x="2286" y="162306"/>
                </a:lnTo>
                <a:close/>
              </a:path>
            </a:pathLst>
          </a:custGeom>
          <a:solidFill>
            <a:srgbClr val="B08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493436" y="5247197"/>
            <a:ext cx="164133" cy="162607"/>
          </a:xfrm>
          <a:custGeom>
            <a:avLst/>
            <a:gdLst/>
            <a:ahLst/>
            <a:cxnLst/>
            <a:rect l="l" t="t" r="r" b="b"/>
            <a:pathLst>
              <a:path w="163829" h="162306">
                <a:moveTo>
                  <a:pt x="1524" y="162306"/>
                </a:moveTo>
                <a:lnTo>
                  <a:pt x="163829" y="762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AF8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91909" y="5247197"/>
            <a:ext cx="163371" cy="161844"/>
          </a:xfrm>
          <a:custGeom>
            <a:avLst/>
            <a:gdLst/>
            <a:ahLst/>
            <a:cxnLst/>
            <a:rect l="l" t="t" r="r" b="b"/>
            <a:pathLst>
              <a:path w="163068" h="161544">
                <a:moveTo>
                  <a:pt x="1524" y="161544"/>
                </a:moveTo>
                <a:lnTo>
                  <a:pt x="163068" y="0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1544"/>
                </a:lnTo>
                <a:close/>
              </a:path>
            </a:pathLst>
          </a:custGeom>
          <a:solidFill>
            <a:srgbClr val="AE8B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90382" y="5246434"/>
            <a:ext cx="163371" cy="162607"/>
          </a:xfrm>
          <a:custGeom>
            <a:avLst/>
            <a:gdLst/>
            <a:ahLst/>
            <a:cxnLst/>
            <a:rect l="l" t="t" r="r" b="b"/>
            <a:pathLst>
              <a:path w="163068" h="162306">
                <a:moveTo>
                  <a:pt x="1524" y="162306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AD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78168" y="5243381"/>
            <a:ext cx="174058" cy="164896"/>
          </a:xfrm>
          <a:custGeom>
            <a:avLst/>
            <a:gdLst/>
            <a:ahLst/>
            <a:cxnLst/>
            <a:rect l="l" t="t" r="r" b="b"/>
            <a:pathLst>
              <a:path w="173736" h="164591">
                <a:moveTo>
                  <a:pt x="12191" y="164591"/>
                </a:moveTo>
                <a:lnTo>
                  <a:pt x="173736" y="3047"/>
                </a:lnTo>
                <a:lnTo>
                  <a:pt x="161543" y="0"/>
                </a:lnTo>
                <a:lnTo>
                  <a:pt x="0" y="161543"/>
                </a:lnTo>
                <a:lnTo>
                  <a:pt x="12191" y="164591"/>
                </a:lnTo>
                <a:close/>
              </a:path>
            </a:pathLst>
          </a:custGeom>
          <a:solidFill>
            <a:srgbClr val="AC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90382" y="5246433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AC8A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88855" y="5245670"/>
            <a:ext cx="163371" cy="162607"/>
          </a:xfrm>
          <a:custGeom>
            <a:avLst/>
            <a:gdLst/>
            <a:ahLst/>
            <a:cxnLst/>
            <a:rect l="l" t="t" r="r" b="b"/>
            <a:pathLst>
              <a:path w="163068" h="162306">
                <a:moveTo>
                  <a:pt x="1524" y="162306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AC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486565" y="5245670"/>
            <a:ext cx="164134" cy="161844"/>
          </a:xfrm>
          <a:custGeom>
            <a:avLst/>
            <a:gdLst/>
            <a:ahLst/>
            <a:cxnLst/>
            <a:rect l="l" t="t" r="r" b="b"/>
            <a:pathLst>
              <a:path w="163830" h="161544">
                <a:moveTo>
                  <a:pt x="2286" y="161544"/>
                </a:moveTo>
                <a:lnTo>
                  <a:pt x="163830" y="0"/>
                </a:lnTo>
                <a:lnTo>
                  <a:pt x="161544" y="0"/>
                </a:lnTo>
                <a:lnTo>
                  <a:pt x="0" y="161544"/>
                </a:lnTo>
                <a:lnTo>
                  <a:pt x="2286" y="161544"/>
                </a:lnTo>
                <a:close/>
              </a:path>
            </a:pathLst>
          </a:custGeom>
          <a:solidFill>
            <a:srgbClr val="AC89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85038" y="5244907"/>
            <a:ext cx="163370" cy="162606"/>
          </a:xfrm>
          <a:custGeom>
            <a:avLst/>
            <a:gdLst/>
            <a:ahLst/>
            <a:cxnLst/>
            <a:rect l="l" t="t" r="r" b="b"/>
            <a:pathLst>
              <a:path w="163067" h="162305">
                <a:moveTo>
                  <a:pt x="1523" y="162305"/>
                </a:moveTo>
                <a:lnTo>
                  <a:pt x="163067" y="761"/>
                </a:lnTo>
                <a:lnTo>
                  <a:pt x="161543" y="0"/>
                </a:lnTo>
                <a:lnTo>
                  <a:pt x="0" y="161543"/>
                </a:lnTo>
                <a:lnTo>
                  <a:pt x="1523" y="162305"/>
                </a:lnTo>
                <a:close/>
              </a:path>
            </a:pathLst>
          </a:custGeom>
          <a:solidFill>
            <a:srgbClr val="AB88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483512" y="5244144"/>
            <a:ext cx="163370" cy="162606"/>
          </a:xfrm>
          <a:custGeom>
            <a:avLst/>
            <a:gdLst/>
            <a:ahLst/>
            <a:cxnLst/>
            <a:rect l="l" t="t" r="r" b="b"/>
            <a:pathLst>
              <a:path w="163067" h="162305">
                <a:moveTo>
                  <a:pt x="1524" y="162305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2305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A8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81222" y="5244144"/>
            <a:ext cx="164133" cy="162606"/>
          </a:xfrm>
          <a:custGeom>
            <a:avLst/>
            <a:gdLst/>
            <a:ahLst/>
            <a:cxnLst/>
            <a:rect l="l" t="t" r="r" b="b"/>
            <a:pathLst>
              <a:path w="163829" h="162305">
                <a:moveTo>
                  <a:pt x="2286" y="162305"/>
                </a:moveTo>
                <a:lnTo>
                  <a:pt x="163829" y="0"/>
                </a:lnTo>
                <a:lnTo>
                  <a:pt x="162305" y="0"/>
                </a:lnTo>
                <a:lnTo>
                  <a:pt x="0" y="161543"/>
                </a:lnTo>
                <a:lnTo>
                  <a:pt x="2286" y="162305"/>
                </a:lnTo>
                <a:close/>
              </a:path>
            </a:pathLst>
          </a:custGeom>
          <a:solidFill>
            <a:srgbClr val="A986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79695" y="5243381"/>
            <a:ext cx="164133" cy="162606"/>
          </a:xfrm>
          <a:custGeom>
            <a:avLst/>
            <a:gdLst/>
            <a:ahLst/>
            <a:cxnLst/>
            <a:rect l="l" t="t" r="r" b="b"/>
            <a:pathLst>
              <a:path w="163829" h="162305">
                <a:moveTo>
                  <a:pt x="1524" y="162305"/>
                </a:moveTo>
                <a:lnTo>
                  <a:pt x="163829" y="762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8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78168" y="5243380"/>
            <a:ext cx="163370" cy="161843"/>
          </a:xfrm>
          <a:custGeom>
            <a:avLst/>
            <a:gdLst/>
            <a:ahLst/>
            <a:cxnLst/>
            <a:rect l="l" t="t" r="r" b="b"/>
            <a:pathLst>
              <a:path w="163067" h="161543">
                <a:moveTo>
                  <a:pt x="1524" y="161543"/>
                </a:moveTo>
                <a:lnTo>
                  <a:pt x="163067" y="0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1543"/>
                </a:lnTo>
                <a:close/>
              </a:path>
            </a:pathLst>
          </a:custGeom>
          <a:solidFill>
            <a:srgbClr val="A7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65190" y="5241090"/>
            <a:ext cx="174821" cy="164133"/>
          </a:xfrm>
          <a:custGeom>
            <a:avLst/>
            <a:gdLst/>
            <a:ahLst/>
            <a:cxnLst/>
            <a:rect l="l" t="t" r="r" b="b"/>
            <a:pathLst>
              <a:path w="174497" h="163829">
                <a:moveTo>
                  <a:pt x="12953" y="163829"/>
                </a:moveTo>
                <a:lnTo>
                  <a:pt x="174497" y="2286"/>
                </a:lnTo>
                <a:lnTo>
                  <a:pt x="161543" y="0"/>
                </a:lnTo>
                <a:lnTo>
                  <a:pt x="0" y="161543"/>
                </a:lnTo>
                <a:lnTo>
                  <a:pt x="12953" y="163829"/>
                </a:lnTo>
                <a:close/>
              </a:path>
            </a:pathLst>
          </a:custGeom>
          <a:solidFill>
            <a:srgbClr val="A5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478168" y="5243380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A585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476641" y="5242617"/>
            <a:ext cx="163370" cy="162606"/>
          </a:xfrm>
          <a:custGeom>
            <a:avLst/>
            <a:gdLst/>
            <a:ahLst/>
            <a:cxnLst/>
            <a:rect l="l" t="t" r="r" b="b"/>
            <a:pathLst>
              <a:path w="163067" h="162305">
                <a:moveTo>
                  <a:pt x="1524" y="162305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5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474351" y="5242617"/>
            <a:ext cx="164133" cy="161843"/>
          </a:xfrm>
          <a:custGeom>
            <a:avLst/>
            <a:gdLst/>
            <a:ahLst/>
            <a:cxnLst/>
            <a:rect l="l" t="t" r="r" b="b"/>
            <a:pathLst>
              <a:path w="163829" h="161543">
                <a:moveTo>
                  <a:pt x="2286" y="161543"/>
                </a:moveTo>
                <a:lnTo>
                  <a:pt x="163829" y="0"/>
                </a:lnTo>
                <a:lnTo>
                  <a:pt x="161544" y="0"/>
                </a:lnTo>
                <a:lnTo>
                  <a:pt x="0" y="161543"/>
                </a:lnTo>
                <a:lnTo>
                  <a:pt x="2286" y="161543"/>
                </a:lnTo>
                <a:close/>
              </a:path>
            </a:pathLst>
          </a:custGeom>
          <a:solidFill>
            <a:srgbClr val="A484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472823" y="5242617"/>
            <a:ext cx="163371" cy="161843"/>
          </a:xfrm>
          <a:custGeom>
            <a:avLst/>
            <a:gdLst/>
            <a:ahLst/>
            <a:cxnLst/>
            <a:rect l="l" t="t" r="r" b="b"/>
            <a:pathLst>
              <a:path w="163068" h="161543">
                <a:moveTo>
                  <a:pt x="1524" y="161543"/>
                </a:moveTo>
                <a:lnTo>
                  <a:pt x="163068" y="0"/>
                </a:lnTo>
                <a:lnTo>
                  <a:pt x="161544" y="0"/>
                </a:lnTo>
                <a:lnTo>
                  <a:pt x="0" y="161543"/>
                </a:lnTo>
                <a:lnTo>
                  <a:pt x="1524" y="161543"/>
                </a:lnTo>
                <a:close/>
              </a:path>
            </a:pathLst>
          </a:custGeom>
          <a:solidFill>
            <a:srgbClr val="A383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70533" y="5241854"/>
            <a:ext cx="164134" cy="162606"/>
          </a:xfrm>
          <a:custGeom>
            <a:avLst/>
            <a:gdLst/>
            <a:ahLst/>
            <a:cxnLst/>
            <a:rect l="l" t="t" r="r" b="b"/>
            <a:pathLst>
              <a:path w="163830" h="162305">
                <a:moveTo>
                  <a:pt x="2286" y="162305"/>
                </a:moveTo>
                <a:lnTo>
                  <a:pt x="163830" y="762"/>
                </a:lnTo>
                <a:lnTo>
                  <a:pt x="162306" y="0"/>
                </a:lnTo>
                <a:lnTo>
                  <a:pt x="0" y="161543"/>
                </a:lnTo>
                <a:lnTo>
                  <a:pt x="2286" y="162305"/>
                </a:lnTo>
                <a:close/>
              </a:path>
            </a:pathLst>
          </a:custGeom>
          <a:solidFill>
            <a:srgbClr val="A282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69006" y="5241853"/>
            <a:ext cx="164134" cy="161843"/>
          </a:xfrm>
          <a:custGeom>
            <a:avLst/>
            <a:gdLst/>
            <a:ahLst/>
            <a:cxnLst/>
            <a:rect l="l" t="t" r="r" b="b"/>
            <a:pathLst>
              <a:path w="163830" h="161543">
                <a:moveTo>
                  <a:pt x="1524" y="161543"/>
                </a:moveTo>
                <a:lnTo>
                  <a:pt x="163830" y="0"/>
                </a:lnTo>
                <a:lnTo>
                  <a:pt x="161544" y="0"/>
                </a:lnTo>
                <a:lnTo>
                  <a:pt x="0" y="161543"/>
                </a:lnTo>
                <a:lnTo>
                  <a:pt x="1524" y="161543"/>
                </a:lnTo>
                <a:close/>
              </a:path>
            </a:pathLst>
          </a:custGeom>
          <a:solidFill>
            <a:srgbClr val="A181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67479" y="5241090"/>
            <a:ext cx="163371" cy="162606"/>
          </a:xfrm>
          <a:custGeom>
            <a:avLst/>
            <a:gdLst/>
            <a:ahLst/>
            <a:cxnLst/>
            <a:rect l="l" t="t" r="r" b="b"/>
            <a:pathLst>
              <a:path w="163068" h="162305">
                <a:moveTo>
                  <a:pt x="1524" y="162305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2305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080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65190" y="5241090"/>
            <a:ext cx="164133" cy="162606"/>
          </a:xfrm>
          <a:custGeom>
            <a:avLst/>
            <a:gdLst/>
            <a:ahLst/>
            <a:cxnLst/>
            <a:rect l="l" t="t" r="r" b="b"/>
            <a:pathLst>
              <a:path w="163829" h="162305">
                <a:moveTo>
                  <a:pt x="2285" y="162305"/>
                </a:moveTo>
                <a:lnTo>
                  <a:pt x="163829" y="0"/>
                </a:lnTo>
                <a:lnTo>
                  <a:pt x="161543" y="0"/>
                </a:lnTo>
                <a:lnTo>
                  <a:pt x="0" y="161543"/>
                </a:lnTo>
                <a:lnTo>
                  <a:pt x="2285" y="162305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52211" y="5240327"/>
            <a:ext cx="174822" cy="162606"/>
          </a:xfrm>
          <a:custGeom>
            <a:avLst/>
            <a:gdLst/>
            <a:ahLst/>
            <a:cxnLst/>
            <a:rect l="l" t="t" r="r" b="b"/>
            <a:pathLst>
              <a:path w="174498" h="162305">
                <a:moveTo>
                  <a:pt x="12954" y="162305"/>
                </a:moveTo>
                <a:lnTo>
                  <a:pt x="174498" y="762"/>
                </a:lnTo>
                <a:lnTo>
                  <a:pt x="161544" y="0"/>
                </a:lnTo>
                <a:lnTo>
                  <a:pt x="0" y="161543"/>
                </a:lnTo>
                <a:lnTo>
                  <a:pt x="12954" y="162305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65190" y="5241090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9F7E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63663" y="5241090"/>
            <a:ext cx="163370" cy="161843"/>
          </a:xfrm>
          <a:custGeom>
            <a:avLst/>
            <a:gdLst/>
            <a:ahLst/>
            <a:cxnLst/>
            <a:rect l="l" t="t" r="r" b="b"/>
            <a:pathLst>
              <a:path w="163067" h="161543">
                <a:moveTo>
                  <a:pt x="1524" y="161543"/>
                </a:moveTo>
                <a:lnTo>
                  <a:pt x="163067" y="0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1543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61373" y="5241090"/>
            <a:ext cx="164133" cy="161843"/>
          </a:xfrm>
          <a:custGeom>
            <a:avLst/>
            <a:gdLst/>
            <a:ahLst/>
            <a:cxnLst/>
            <a:rect l="l" t="t" r="r" b="b"/>
            <a:pathLst>
              <a:path w="163829" h="161543">
                <a:moveTo>
                  <a:pt x="2286" y="161543"/>
                </a:moveTo>
                <a:lnTo>
                  <a:pt x="163829" y="0"/>
                </a:lnTo>
                <a:lnTo>
                  <a:pt x="162305" y="0"/>
                </a:lnTo>
                <a:lnTo>
                  <a:pt x="0" y="161543"/>
                </a:lnTo>
                <a:lnTo>
                  <a:pt x="2286" y="161543"/>
                </a:lnTo>
                <a:close/>
              </a:path>
            </a:pathLst>
          </a:custGeom>
          <a:solidFill>
            <a:srgbClr val="9E7D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59846" y="5241090"/>
            <a:ext cx="164133" cy="161843"/>
          </a:xfrm>
          <a:custGeom>
            <a:avLst/>
            <a:gdLst/>
            <a:ahLst/>
            <a:cxnLst/>
            <a:rect l="l" t="t" r="r" b="b"/>
            <a:pathLst>
              <a:path w="163829" h="161543">
                <a:moveTo>
                  <a:pt x="1524" y="161543"/>
                </a:moveTo>
                <a:lnTo>
                  <a:pt x="163829" y="0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1543"/>
                </a:lnTo>
                <a:close/>
              </a:path>
            </a:pathLst>
          </a:custGeom>
          <a:solidFill>
            <a:srgbClr val="9D7C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58319" y="5241090"/>
            <a:ext cx="163370" cy="161843"/>
          </a:xfrm>
          <a:custGeom>
            <a:avLst/>
            <a:gdLst/>
            <a:ahLst/>
            <a:cxnLst/>
            <a:rect l="l" t="t" r="r" b="b"/>
            <a:pathLst>
              <a:path w="163067" h="161543">
                <a:moveTo>
                  <a:pt x="1524" y="161543"/>
                </a:moveTo>
                <a:lnTo>
                  <a:pt x="163067" y="0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1543"/>
                </a:lnTo>
                <a:close/>
              </a:path>
            </a:pathLst>
          </a:custGeom>
          <a:solidFill>
            <a:srgbClr val="9C7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56029" y="5240327"/>
            <a:ext cx="164133" cy="162606"/>
          </a:xfrm>
          <a:custGeom>
            <a:avLst/>
            <a:gdLst/>
            <a:ahLst/>
            <a:cxnLst/>
            <a:rect l="l" t="t" r="r" b="b"/>
            <a:pathLst>
              <a:path w="163829" h="162305">
                <a:moveTo>
                  <a:pt x="2286" y="162305"/>
                </a:moveTo>
                <a:lnTo>
                  <a:pt x="163829" y="762"/>
                </a:lnTo>
                <a:lnTo>
                  <a:pt x="161544" y="0"/>
                </a:lnTo>
                <a:lnTo>
                  <a:pt x="0" y="162305"/>
                </a:lnTo>
                <a:lnTo>
                  <a:pt x="2286" y="162305"/>
                </a:lnTo>
                <a:close/>
              </a:path>
            </a:pathLst>
          </a:custGeom>
          <a:solidFill>
            <a:srgbClr val="9B7A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54501" y="5240327"/>
            <a:ext cx="163371" cy="162606"/>
          </a:xfrm>
          <a:custGeom>
            <a:avLst/>
            <a:gdLst/>
            <a:ahLst/>
            <a:cxnLst/>
            <a:rect l="l" t="t" r="r" b="b"/>
            <a:pathLst>
              <a:path w="163068" h="162305">
                <a:moveTo>
                  <a:pt x="1524" y="162305"/>
                </a:moveTo>
                <a:lnTo>
                  <a:pt x="163068" y="0"/>
                </a:lnTo>
                <a:lnTo>
                  <a:pt x="161544" y="0"/>
                </a:lnTo>
                <a:lnTo>
                  <a:pt x="0" y="162305"/>
                </a:lnTo>
                <a:lnTo>
                  <a:pt x="1524" y="162305"/>
                </a:lnTo>
                <a:close/>
              </a:path>
            </a:pathLst>
          </a:custGeom>
          <a:solidFill>
            <a:srgbClr val="9A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52211" y="5240327"/>
            <a:ext cx="164134" cy="162606"/>
          </a:xfrm>
          <a:custGeom>
            <a:avLst/>
            <a:gdLst/>
            <a:ahLst/>
            <a:cxnLst/>
            <a:rect l="l" t="t" r="r" b="b"/>
            <a:pathLst>
              <a:path w="163830" h="162305">
                <a:moveTo>
                  <a:pt x="2286" y="162305"/>
                </a:moveTo>
                <a:lnTo>
                  <a:pt x="163830" y="0"/>
                </a:lnTo>
                <a:lnTo>
                  <a:pt x="161544" y="0"/>
                </a:lnTo>
                <a:lnTo>
                  <a:pt x="0" y="161543"/>
                </a:lnTo>
                <a:lnTo>
                  <a:pt x="2286" y="162305"/>
                </a:lnTo>
                <a:close/>
              </a:path>
            </a:pathLst>
          </a:custGeom>
          <a:solidFill>
            <a:srgbClr val="99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04023" y="5240327"/>
            <a:ext cx="1510031" cy="161843"/>
          </a:xfrm>
          <a:custGeom>
            <a:avLst/>
            <a:gdLst/>
            <a:ahLst/>
            <a:cxnLst/>
            <a:rect l="l" t="t" r="r" b="b"/>
            <a:pathLst>
              <a:path w="1507235" h="161543">
                <a:moveTo>
                  <a:pt x="1345691" y="161543"/>
                </a:moveTo>
                <a:lnTo>
                  <a:pt x="1507235" y="0"/>
                </a:lnTo>
                <a:lnTo>
                  <a:pt x="161544" y="0"/>
                </a:lnTo>
                <a:lnTo>
                  <a:pt x="0" y="161543"/>
                </a:lnTo>
                <a:lnTo>
                  <a:pt x="1345691" y="161543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52211" y="5240327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976532" y="5402170"/>
            <a:ext cx="1603169" cy="763414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127254" y="0"/>
                </a:moveTo>
                <a:lnTo>
                  <a:pt x="85329" y="7263"/>
                </a:lnTo>
                <a:lnTo>
                  <a:pt x="48981" y="27127"/>
                </a:lnTo>
                <a:lnTo>
                  <a:pt x="20930" y="57161"/>
                </a:lnTo>
                <a:lnTo>
                  <a:pt x="3899" y="94934"/>
                </a:lnTo>
                <a:lnTo>
                  <a:pt x="0" y="635508"/>
                </a:lnTo>
                <a:lnTo>
                  <a:pt x="762" y="648462"/>
                </a:lnTo>
                <a:lnTo>
                  <a:pt x="15240" y="695706"/>
                </a:lnTo>
                <a:lnTo>
                  <a:pt x="47543" y="734263"/>
                </a:lnTo>
                <a:lnTo>
                  <a:pt x="81199" y="753807"/>
                </a:lnTo>
                <a:lnTo>
                  <a:pt x="119045" y="761985"/>
                </a:lnTo>
                <a:lnTo>
                  <a:pt x="1485900" y="762000"/>
                </a:lnTo>
                <a:lnTo>
                  <a:pt x="1498854" y="759713"/>
                </a:lnTo>
                <a:lnTo>
                  <a:pt x="1543812" y="740663"/>
                </a:lnTo>
                <a:lnTo>
                  <a:pt x="1572342" y="715090"/>
                </a:lnTo>
                <a:lnTo>
                  <a:pt x="1591859" y="680538"/>
                </a:lnTo>
                <a:lnTo>
                  <a:pt x="1600037" y="642110"/>
                </a:lnTo>
                <a:lnTo>
                  <a:pt x="1600200" y="635508"/>
                </a:lnTo>
                <a:lnTo>
                  <a:pt x="1600200" y="127254"/>
                </a:lnTo>
                <a:lnTo>
                  <a:pt x="1594103" y="89154"/>
                </a:lnTo>
                <a:lnTo>
                  <a:pt x="1571243" y="46482"/>
                </a:lnTo>
                <a:lnTo>
                  <a:pt x="1541709" y="20444"/>
                </a:lnTo>
                <a:lnTo>
                  <a:pt x="1506401" y="4716"/>
                </a:lnTo>
                <a:lnTo>
                  <a:pt x="1472945" y="0"/>
                </a:lnTo>
                <a:lnTo>
                  <a:pt x="127254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091045" y="5402170"/>
            <a:ext cx="12978" cy="763"/>
          </a:xfrm>
          <a:custGeom>
            <a:avLst/>
            <a:gdLst/>
            <a:ahLst/>
            <a:cxnLst/>
            <a:rect l="l" t="t" r="r" b="b"/>
            <a:pathLst>
              <a:path w="12954" h="762">
                <a:moveTo>
                  <a:pt x="12954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078067" y="5402934"/>
            <a:ext cx="12977" cy="2290"/>
          </a:xfrm>
          <a:custGeom>
            <a:avLst/>
            <a:gdLst/>
            <a:ahLst/>
            <a:cxnLst/>
            <a:rect l="l" t="t" r="r" b="b"/>
            <a:pathLst>
              <a:path w="12953" h="2286">
                <a:moveTo>
                  <a:pt x="12953" y="0"/>
                </a:moveTo>
                <a:lnTo>
                  <a:pt x="0" y="2286"/>
                </a:lnTo>
              </a:path>
            </a:pathLst>
          </a:custGeom>
          <a:ln w="12954">
            <a:solidFill>
              <a:srgbClr val="AE8B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65852" y="5405224"/>
            <a:ext cx="12215" cy="3054"/>
          </a:xfrm>
          <a:custGeom>
            <a:avLst/>
            <a:gdLst/>
            <a:ahLst/>
            <a:cxnLst/>
            <a:rect l="l" t="t" r="r" b="b"/>
            <a:pathLst>
              <a:path w="12192" h="3048">
                <a:moveTo>
                  <a:pt x="12192" y="0"/>
                </a:moveTo>
                <a:lnTo>
                  <a:pt x="0" y="3048"/>
                </a:lnTo>
              </a:path>
            </a:pathLst>
          </a:custGeom>
          <a:ln w="12954">
            <a:solidFill>
              <a:srgbClr val="AE8B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54401" y="5408277"/>
            <a:ext cx="11451" cy="3817"/>
          </a:xfrm>
          <a:custGeom>
            <a:avLst/>
            <a:gdLst/>
            <a:ahLst/>
            <a:cxnLst/>
            <a:rect l="l" t="t" r="r" b="b"/>
            <a:pathLst>
              <a:path w="11430" h="3810">
                <a:moveTo>
                  <a:pt x="11430" y="0"/>
                </a:moveTo>
                <a:lnTo>
                  <a:pt x="0" y="3810"/>
                </a:lnTo>
              </a:path>
            </a:pathLst>
          </a:custGeom>
          <a:ln w="12953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950" y="5412095"/>
            <a:ext cx="11451" cy="6106"/>
          </a:xfrm>
          <a:custGeom>
            <a:avLst/>
            <a:gdLst/>
            <a:ahLst/>
            <a:cxnLst/>
            <a:rect l="l" t="t" r="r" b="b"/>
            <a:pathLst>
              <a:path w="11430" h="6095">
                <a:moveTo>
                  <a:pt x="11430" y="0"/>
                </a:moveTo>
                <a:lnTo>
                  <a:pt x="0" y="6095"/>
                </a:lnTo>
              </a:path>
            </a:pathLst>
          </a:custGeom>
          <a:ln w="12954">
            <a:solidFill>
              <a:srgbClr val="B89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32262" y="5418202"/>
            <a:ext cx="10688" cy="6107"/>
          </a:xfrm>
          <a:custGeom>
            <a:avLst/>
            <a:gdLst/>
            <a:ahLst/>
            <a:cxnLst/>
            <a:rect l="l" t="t" r="r" b="b"/>
            <a:pathLst>
              <a:path w="10668" h="6096">
                <a:moveTo>
                  <a:pt x="10668" y="0"/>
                </a:moveTo>
                <a:lnTo>
                  <a:pt x="0" y="6096"/>
                </a:lnTo>
              </a:path>
            </a:pathLst>
          </a:custGeom>
          <a:ln w="12954">
            <a:solidFill>
              <a:srgbClr val="BC96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023101" y="5424309"/>
            <a:ext cx="9160" cy="6871"/>
          </a:xfrm>
          <a:custGeom>
            <a:avLst/>
            <a:gdLst/>
            <a:ahLst/>
            <a:cxnLst/>
            <a:rect l="l" t="t" r="r" b="b"/>
            <a:pathLst>
              <a:path w="9143" h="6858">
                <a:moveTo>
                  <a:pt x="9143" y="0"/>
                </a:moveTo>
                <a:lnTo>
                  <a:pt x="0" y="6858"/>
                </a:lnTo>
              </a:path>
            </a:pathLst>
          </a:custGeom>
          <a:ln w="12954">
            <a:solidFill>
              <a:srgbClr val="C19B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13940" y="5431180"/>
            <a:ext cx="9160" cy="8397"/>
          </a:xfrm>
          <a:custGeom>
            <a:avLst/>
            <a:gdLst/>
            <a:ahLst/>
            <a:cxnLst/>
            <a:rect l="l" t="t" r="r" b="b"/>
            <a:pathLst>
              <a:path w="9143" h="8381">
                <a:moveTo>
                  <a:pt x="9143" y="0"/>
                </a:moveTo>
                <a:lnTo>
                  <a:pt x="0" y="8381"/>
                </a:lnTo>
              </a:path>
            </a:pathLst>
          </a:custGeom>
          <a:ln w="12954">
            <a:solidFill>
              <a:srgbClr val="C59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005543" y="5439577"/>
            <a:ext cx="8397" cy="9161"/>
          </a:xfrm>
          <a:custGeom>
            <a:avLst/>
            <a:gdLst/>
            <a:ahLst/>
            <a:cxnLst/>
            <a:rect l="l" t="t" r="r" b="b"/>
            <a:pathLst>
              <a:path w="8381" h="9144">
                <a:moveTo>
                  <a:pt x="8381" y="0"/>
                </a:moveTo>
                <a:lnTo>
                  <a:pt x="0" y="9144"/>
                </a:lnTo>
              </a:path>
            </a:pathLst>
          </a:custGeom>
          <a:ln w="12953">
            <a:solidFill>
              <a:srgbClr val="C9A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997909" y="5448739"/>
            <a:ext cx="7633" cy="9923"/>
          </a:xfrm>
          <a:custGeom>
            <a:avLst/>
            <a:gdLst/>
            <a:ahLst/>
            <a:cxnLst/>
            <a:rect l="l" t="t" r="r" b="b"/>
            <a:pathLst>
              <a:path w="7619" h="9905">
                <a:moveTo>
                  <a:pt x="7619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CEA4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991802" y="5458663"/>
            <a:ext cx="6106" cy="10688"/>
          </a:xfrm>
          <a:custGeom>
            <a:avLst/>
            <a:gdLst/>
            <a:ahLst/>
            <a:cxnLst/>
            <a:rect l="l" t="t" r="r" b="b"/>
            <a:pathLst>
              <a:path w="6095" h="10668">
                <a:moveTo>
                  <a:pt x="6095" y="0"/>
                </a:moveTo>
                <a:lnTo>
                  <a:pt x="0" y="10668"/>
                </a:lnTo>
              </a:path>
            </a:pathLst>
          </a:custGeom>
          <a:ln w="12954">
            <a:solidFill>
              <a:srgbClr val="D2AA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986457" y="5469351"/>
            <a:ext cx="5344" cy="10687"/>
          </a:xfrm>
          <a:custGeom>
            <a:avLst/>
            <a:gdLst/>
            <a:ahLst/>
            <a:cxnLst/>
            <a:rect l="l" t="t" r="r" b="b"/>
            <a:pathLst>
              <a:path w="5334" h="10667">
                <a:moveTo>
                  <a:pt x="5334" y="0"/>
                </a:moveTo>
                <a:lnTo>
                  <a:pt x="0" y="10667"/>
                </a:lnTo>
              </a:path>
            </a:pathLst>
          </a:custGeom>
          <a:ln w="12954">
            <a:solidFill>
              <a:srgbClr val="D7AD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81877" y="5480038"/>
            <a:ext cx="4579" cy="11451"/>
          </a:xfrm>
          <a:custGeom>
            <a:avLst/>
            <a:gdLst/>
            <a:ahLst/>
            <a:cxnLst/>
            <a:rect l="l" t="t" r="r" b="b"/>
            <a:pathLst>
              <a:path w="4571" h="11430">
                <a:moveTo>
                  <a:pt x="4571" y="0"/>
                </a:moveTo>
                <a:lnTo>
                  <a:pt x="0" y="11430"/>
                </a:lnTo>
              </a:path>
            </a:pathLst>
          </a:custGeom>
          <a:ln w="12954">
            <a:solidFill>
              <a:srgbClr val="DDB3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78823" y="5491490"/>
            <a:ext cx="3054" cy="12214"/>
          </a:xfrm>
          <a:custGeom>
            <a:avLst/>
            <a:gdLst/>
            <a:ahLst/>
            <a:cxnLst/>
            <a:rect l="l" t="t" r="r" b="b"/>
            <a:pathLst>
              <a:path w="3048" h="12191">
                <a:moveTo>
                  <a:pt x="3048" y="0"/>
                </a:moveTo>
                <a:lnTo>
                  <a:pt x="0" y="12191"/>
                </a:lnTo>
              </a:path>
            </a:pathLst>
          </a:custGeom>
          <a:ln w="12954">
            <a:solidFill>
              <a:srgbClr val="E1B7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77296" y="5503705"/>
            <a:ext cx="1527" cy="12977"/>
          </a:xfrm>
          <a:custGeom>
            <a:avLst/>
            <a:gdLst/>
            <a:ahLst/>
            <a:cxnLst/>
            <a:rect l="l" t="t" r="r" b="b"/>
            <a:pathLst>
              <a:path w="1524" h="12953">
                <a:moveTo>
                  <a:pt x="1524" y="0"/>
                </a:moveTo>
                <a:lnTo>
                  <a:pt x="0" y="12953"/>
                </a:lnTo>
              </a:path>
            </a:pathLst>
          </a:custGeom>
          <a:ln w="12954">
            <a:solidFill>
              <a:srgbClr val="E4BA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976533" y="5516682"/>
            <a:ext cx="763" cy="12978"/>
          </a:xfrm>
          <a:custGeom>
            <a:avLst/>
            <a:gdLst/>
            <a:ahLst/>
            <a:cxnLst/>
            <a:rect l="l" t="t" r="r" b="b"/>
            <a:pathLst>
              <a:path w="762" h="12954">
                <a:moveTo>
                  <a:pt x="762" y="0"/>
                </a:moveTo>
                <a:lnTo>
                  <a:pt x="0" y="12954"/>
                </a:lnTo>
              </a:path>
            </a:pathLst>
          </a:custGeom>
          <a:ln w="12954">
            <a:solidFill>
              <a:srgbClr val="E7BB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76533" y="5529661"/>
            <a:ext cx="0" cy="509196"/>
          </a:xfrm>
          <a:custGeom>
            <a:avLst/>
            <a:gdLst/>
            <a:ahLst/>
            <a:cxnLst/>
            <a:rect l="l" t="t" r="r" b="b"/>
            <a:pathLst>
              <a:path h="508253">
                <a:moveTo>
                  <a:pt x="0" y="0"/>
                </a:moveTo>
                <a:lnTo>
                  <a:pt x="0" y="508253"/>
                </a:lnTo>
              </a:path>
            </a:pathLst>
          </a:custGeom>
          <a:ln w="12954">
            <a:solidFill>
              <a:srgbClr val="E7BC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976533" y="6038858"/>
            <a:ext cx="763" cy="12977"/>
          </a:xfrm>
          <a:custGeom>
            <a:avLst/>
            <a:gdLst/>
            <a:ahLst/>
            <a:cxnLst/>
            <a:rect l="l" t="t" r="r" b="b"/>
            <a:pathLst>
              <a:path w="762" h="12953">
                <a:moveTo>
                  <a:pt x="0" y="0"/>
                </a:moveTo>
                <a:lnTo>
                  <a:pt x="762" y="12953"/>
                </a:lnTo>
              </a:path>
            </a:pathLst>
          </a:custGeom>
          <a:ln w="12954">
            <a:solidFill>
              <a:srgbClr val="E7BB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77296" y="6051835"/>
            <a:ext cx="1527" cy="12215"/>
          </a:xfrm>
          <a:custGeom>
            <a:avLst/>
            <a:gdLst/>
            <a:ahLst/>
            <a:cxnLst/>
            <a:rect l="l" t="t" r="r" b="b"/>
            <a:pathLst>
              <a:path w="1524" h="12192">
                <a:moveTo>
                  <a:pt x="0" y="0"/>
                </a:moveTo>
                <a:lnTo>
                  <a:pt x="1524" y="12192"/>
                </a:lnTo>
              </a:path>
            </a:pathLst>
          </a:custGeom>
          <a:ln w="12954">
            <a:solidFill>
              <a:srgbClr val="E4BA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78823" y="6064050"/>
            <a:ext cx="3054" cy="12214"/>
          </a:xfrm>
          <a:custGeom>
            <a:avLst/>
            <a:gdLst/>
            <a:ahLst/>
            <a:cxnLst/>
            <a:rect l="l" t="t" r="r" b="b"/>
            <a:pathLst>
              <a:path w="3048" h="12191">
                <a:moveTo>
                  <a:pt x="0" y="0"/>
                </a:moveTo>
                <a:lnTo>
                  <a:pt x="3048" y="12191"/>
                </a:lnTo>
              </a:path>
            </a:pathLst>
          </a:custGeom>
          <a:ln w="12954">
            <a:solidFill>
              <a:srgbClr val="E1B7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981877" y="6076265"/>
            <a:ext cx="4579" cy="12214"/>
          </a:xfrm>
          <a:custGeom>
            <a:avLst/>
            <a:gdLst/>
            <a:ahLst/>
            <a:cxnLst/>
            <a:rect l="l" t="t" r="r" b="b"/>
            <a:pathLst>
              <a:path w="4571" h="12191">
                <a:moveTo>
                  <a:pt x="0" y="0"/>
                </a:moveTo>
                <a:lnTo>
                  <a:pt x="4571" y="12191"/>
                </a:lnTo>
              </a:path>
            </a:pathLst>
          </a:custGeom>
          <a:ln w="12954">
            <a:solidFill>
              <a:srgbClr val="DDB3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86457" y="6088479"/>
            <a:ext cx="5344" cy="10688"/>
          </a:xfrm>
          <a:custGeom>
            <a:avLst/>
            <a:gdLst/>
            <a:ahLst/>
            <a:cxnLst/>
            <a:rect l="l" t="t" r="r" b="b"/>
            <a:pathLst>
              <a:path w="5334" h="10668">
                <a:moveTo>
                  <a:pt x="0" y="0"/>
                </a:moveTo>
                <a:lnTo>
                  <a:pt x="5334" y="10668"/>
                </a:lnTo>
              </a:path>
            </a:pathLst>
          </a:custGeom>
          <a:ln w="12953">
            <a:solidFill>
              <a:srgbClr val="D7AD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991802" y="6099167"/>
            <a:ext cx="6106" cy="10687"/>
          </a:xfrm>
          <a:custGeom>
            <a:avLst/>
            <a:gdLst/>
            <a:ahLst/>
            <a:cxnLst/>
            <a:rect l="l" t="t" r="r" b="b"/>
            <a:pathLst>
              <a:path w="6095" h="10667">
                <a:moveTo>
                  <a:pt x="0" y="0"/>
                </a:moveTo>
                <a:lnTo>
                  <a:pt x="6095" y="10667"/>
                </a:lnTo>
              </a:path>
            </a:pathLst>
          </a:custGeom>
          <a:ln w="12954">
            <a:solidFill>
              <a:srgbClr val="D2AA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97909" y="6109855"/>
            <a:ext cx="7633" cy="9924"/>
          </a:xfrm>
          <a:custGeom>
            <a:avLst/>
            <a:gdLst/>
            <a:ahLst/>
            <a:cxnLst/>
            <a:rect l="l" t="t" r="r" b="b"/>
            <a:pathLst>
              <a:path w="7619" h="9906">
                <a:moveTo>
                  <a:pt x="0" y="0"/>
                </a:moveTo>
                <a:lnTo>
                  <a:pt x="7619" y="9906"/>
                </a:lnTo>
              </a:path>
            </a:pathLst>
          </a:custGeom>
          <a:ln w="12954">
            <a:solidFill>
              <a:srgbClr val="CEA4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005543" y="6119779"/>
            <a:ext cx="8397" cy="9160"/>
          </a:xfrm>
          <a:custGeom>
            <a:avLst/>
            <a:gdLst/>
            <a:ahLst/>
            <a:cxnLst/>
            <a:rect l="l" t="t" r="r" b="b"/>
            <a:pathLst>
              <a:path w="8381" h="9143">
                <a:moveTo>
                  <a:pt x="0" y="0"/>
                </a:moveTo>
                <a:lnTo>
                  <a:pt x="8381" y="9143"/>
                </a:lnTo>
              </a:path>
            </a:pathLst>
          </a:custGeom>
          <a:ln w="12954">
            <a:solidFill>
              <a:srgbClr val="C9A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013940" y="6128940"/>
            <a:ext cx="9160" cy="7634"/>
          </a:xfrm>
          <a:custGeom>
            <a:avLst/>
            <a:gdLst/>
            <a:ahLst/>
            <a:cxnLst/>
            <a:rect l="l" t="t" r="r" b="b"/>
            <a:pathLst>
              <a:path w="9143" h="7620">
                <a:moveTo>
                  <a:pt x="0" y="0"/>
                </a:moveTo>
                <a:lnTo>
                  <a:pt x="9143" y="7620"/>
                </a:lnTo>
              </a:path>
            </a:pathLst>
          </a:custGeom>
          <a:ln w="12954">
            <a:solidFill>
              <a:srgbClr val="C59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023101" y="6136575"/>
            <a:ext cx="9160" cy="7633"/>
          </a:xfrm>
          <a:custGeom>
            <a:avLst/>
            <a:gdLst/>
            <a:ahLst/>
            <a:cxnLst/>
            <a:rect l="l" t="t" r="r" b="b"/>
            <a:pathLst>
              <a:path w="9143" h="7619">
                <a:moveTo>
                  <a:pt x="0" y="0"/>
                </a:moveTo>
                <a:lnTo>
                  <a:pt x="9143" y="7619"/>
                </a:lnTo>
              </a:path>
            </a:pathLst>
          </a:custGeom>
          <a:ln w="12954">
            <a:solidFill>
              <a:srgbClr val="C19B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32262" y="6144208"/>
            <a:ext cx="10688" cy="6107"/>
          </a:xfrm>
          <a:custGeom>
            <a:avLst/>
            <a:gdLst/>
            <a:ahLst/>
            <a:cxnLst/>
            <a:rect l="l" t="t" r="r" b="b"/>
            <a:pathLst>
              <a:path w="10668" h="6096">
                <a:moveTo>
                  <a:pt x="0" y="0"/>
                </a:moveTo>
                <a:lnTo>
                  <a:pt x="10668" y="6096"/>
                </a:lnTo>
              </a:path>
            </a:pathLst>
          </a:custGeom>
          <a:ln w="12954">
            <a:solidFill>
              <a:srgbClr val="BC96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042950" y="6150315"/>
            <a:ext cx="11451" cy="5344"/>
          </a:xfrm>
          <a:custGeom>
            <a:avLst/>
            <a:gdLst/>
            <a:ahLst/>
            <a:cxnLst/>
            <a:rect l="l" t="t" r="r" b="b"/>
            <a:pathLst>
              <a:path w="11430" h="5334">
                <a:moveTo>
                  <a:pt x="0" y="0"/>
                </a:moveTo>
                <a:lnTo>
                  <a:pt x="11430" y="5334"/>
                </a:lnTo>
              </a:path>
            </a:pathLst>
          </a:custGeom>
          <a:ln w="12954">
            <a:solidFill>
              <a:srgbClr val="B89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054401" y="6155660"/>
            <a:ext cx="11451" cy="4579"/>
          </a:xfrm>
          <a:custGeom>
            <a:avLst/>
            <a:gdLst/>
            <a:ahLst/>
            <a:cxnLst/>
            <a:rect l="l" t="t" r="r" b="b"/>
            <a:pathLst>
              <a:path w="11430" h="4571">
                <a:moveTo>
                  <a:pt x="0" y="0"/>
                </a:moveTo>
                <a:lnTo>
                  <a:pt x="11430" y="4571"/>
                </a:lnTo>
              </a:path>
            </a:pathLst>
          </a:custGeom>
          <a:ln w="12954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065852" y="6160240"/>
            <a:ext cx="12215" cy="3054"/>
          </a:xfrm>
          <a:custGeom>
            <a:avLst/>
            <a:gdLst/>
            <a:ahLst/>
            <a:cxnLst/>
            <a:rect l="l" t="t" r="r" b="b"/>
            <a:pathLst>
              <a:path w="12192" h="3048">
                <a:moveTo>
                  <a:pt x="0" y="0"/>
                </a:moveTo>
                <a:lnTo>
                  <a:pt x="12192" y="3048"/>
                </a:lnTo>
              </a:path>
            </a:pathLst>
          </a:custGeom>
          <a:ln w="12954">
            <a:solidFill>
              <a:srgbClr val="AE8B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078067" y="6163294"/>
            <a:ext cx="12977" cy="2290"/>
          </a:xfrm>
          <a:custGeom>
            <a:avLst/>
            <a:gdLst/>
            <a:ahLst/>
            <a:cxnLst/>
            <a:rect l="l" t="t" r="r" b="b"/>
            <a:pathLst>
              <a:path w="12953" h="2286">
                <a:moveTo>
                  <a:pt x="0" y="0"/>
                </a:moveTo>
                <a:lnTo>
                  <a:pt x="12953" y="2286"/>
                </a:lnTo>
              </a:path>
            </a:pathLst>
          </a:custGeom>
          <a:ln w="12954">
            <a:solidFill>
              <a:srgbClr val="AE8B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091045" y="6165584"/>
            <a:ext cx="12978" cy="0"/>
          </a:xfrm>
          <a:custGeom>
            <a:avLst/>
            <a:gdLst/>
            <a:ahLst/>
            <a:cxnLst/>
            <a:rect l="l" t="t" r="r" b="b"/>
            <a:pathLst>
              <a:path w="1295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12954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104022" y="6165584"/>
            <a:ext cx="1348189" cy="0"/>
          </a:xfrm>
          <a:custGeom>
            <a:avLst/>
            <a:gdLst/>
            <a:ahLst/>
            <a:cxnLst/>
            <a:rect l="l" t="t" r="r" b="b"/>
            <a:pathLst>
              <a:path w="1345692">
                <a:moveTo>
                  <a:pt x="0" y="0"/>
                </a:moveTo>
                <a:lnTo>
                  <a:pt x="1345692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52211" y="6165584"/>
            <a:ext cx="12978" cy="0"/>
          </a:xfrm>
          <a:custGeom>
            <a:avLst/>
            <a:gdLst/>
            <a:ahLst/>
            <a:cxnLst/>
            <a:rect l="l" t="t" r="r" b="b"/>
            <a:pathLst>
              <a:path w="1295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12954">
            <a:solidFill>
              <a:srgbClr val="B89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65190" y="6163294"/>
            <a:ext cx="12977" cy="2290"/>
          </a:xfrm>
          <a:custGeom>
            <a:avLst/>
            <a:gdLst/>
            <a:ahLst/>
            <a:cxnLst/>
            <a:rect l="l" t="t" r="r" b="b"/>
            <a:pathLst>
              <a:path w="12953" h="2286">
                <a:moveTo>
                  <a:pt x="0" y="2286"/>
                </a:moveTo>
                <a:lnTo>
                  <a:pt x="12953" y="0"/>
                </a:lnTo>
              </a:path>
            </a:pathLst>
          </a:custGeom>
          <a:ln w="12954">
            <a:solidFill>
              <a:srgbClr val="BE97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478168" y="6160240"/>
            <a:ext cx="12214" cy="3054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0" y="3048"/>
                </a:moveTo>
                <a:lnTo>
                  <a:pt x="12191" y="0"/>
                </a:lnTo>
              </a:path>
            </a:pathLst>
          </a:custGeom>
          <a:ln w="12954">
            <a:solidFill>
              <a:srgbClr val="C49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490382" y="6155660"/>
            <a:ext cx="11451" cy="4579"/>
          </a:xfrm>
          <a:custGeom>
            <a:avLst/>
            <a:gdLst/>
            <a:ahLst/>
            <a:cxnLst/>
            <a:rect l="l" t="t" r="r" b="b"/>
            <a:pathLst>
              <a:path w="11430" h="4571">
                <a:moveTo>
                  <a:pt x="0" y="4571"/>
                </a:moveTo>
                <a:lnTo>
                  <a:pt x="11430" y="0"/>
                </a:lnTo>
              </a:path>
            </a:pathLst>
          </a:custGeom>
          <a:ln w="12954">
            <a:solidFill>
              <a:srgbClr val="C89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501834" y="6150315"/>
            <a:ext cx="11450" cy="5344"/>
          </a:xfrm>
          <a:custGeom>
            <a:avLst/>
            <a:gdLst/>
            <a:ahLst/>
            <a:cxnLst/>
            <a:rect l="l" t="t" r="r" b="b"/>
            <a:pathLst>
              <a:path w="11429" h="5334">
                <a:moveTo>
                  <a:pt x="0" y="5334"/>
                </a:moveTo>
                <a:lnTo>
                  <a:pt x="11429" y="0"/>
                </a:lnTo>
              </a:path>
            </a:pathLst>
          </a:custGeom>
          <a:ln w="12954">
            <a:solidFill>
              <a:srgbClr val="CDA3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513285" y="6144208"/>
            <a:ext cx="9924" cy="6107"/>
          </a:xfrm>
          <a:custGeom>
            <a:avLst/>
            <a:gdLst/>
            <a:ahLst/>
            <a:cxnLst/>
            <a:rect l="l" t="t" r="r" b="b"/>
            <a:pathLst>
              <a:path w="9906" h="6096">
                <a:moveTo>
                  <a:pt x="0" y="6096"/>
                </a:moveTo>
                <a:lnTo>
                  <a:pt x="9906" y="0"/>
                </a:lnTo>
              </a:path>
            </a:pathLst>
          </a:custGeom>
          <a:ln w="12954">
            <a:solidFill>
              <a:srgbClr val="D2A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523209" y="6136575"/>
            <a:ext cx="9923" cy="7633"/>
          </a:xfrm>
          <a:custGeom>
            <a:avLst/>
            <a:gdLst/>
            <a:ahLst/>
            <a:cxnLst/>
            <a:rect l="l" t="t" r="r" b="b"/>
            <a:pathLst>
              <a:path w="9905" h="7619">
                <a:moveTo>
                  <a:pt x="0" y="7619"/>
                </a:moveTo>
                <a:lnTo>
                  <a:pt x="9905" y="0"/>
                </a:lnTo>
              </a:path>
            </a:pathLst>
          </a:custGeom>
          <a:ln w="12954">
            <a:solidFill>
              <a:srgbClr val="D6AC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533133" y="6128940"/>
            <a:ext cx="9161" cy="7634"/>
          </a:xfrm>
          <a:custGeom>
            <a:avLst/>
            <a:gdLst/>
            <a:ahLst/>
            <a:cxnLst/>
            <a:rect l="l" t="t" r="r" b="b"/>
            <a:pathLst>
              <a:path w="9144" h="7620">
                <a:moveTo>
                  <a:pt x="0" y="7620"/>
                </a:moveTo>
                <a:lnTo>
                  <a:pt x="9144" y="0"/>
                </a:lnTo>
              </a:path>
            </a:pathLst>
          </a:custGeom>
          <a:ln w="12954">
            <a:solidFill>
              <a:srgbClr val="DCB0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542294" y="6119779"/>
            <a:ext cx="8397" cy="9160"/>
          </a:xfrm>
          <a:custGeom>
            <a:avLst/>
            <a:gdLst/>
            <a:ahLst/>
            <a:cxnLst/>
            <a:rect l="l" t="t" r="r" b="b"/>
            <a:pathLst>
              <a:path w="8381" h="9143">
                <a:moveTo>
                  <a:pt x="0" y="9143"/>
                </a:moveTo>
                <a:lnTo>
                  <a:pt x="8381" y="0"/>
                </a:lnTo>
              </a:path>
            </a:pathLst>
          </a:custGeom>
          <a:ln w="12954">
            <a:solidFill>
              <a:srgbClr val="E2B7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550692" y="6109855"/>
            <a:ext cx="7634" cy="9924"/>
          </a:xfrm>
          <a:custGeom>
            <a:avLst/>
            <a:gdLst/>
            <a:ahLst/>
            <a:cxnLst/>
            <a:rect l="l" t="t" r="r" b="b"/>
            <a:pathLst>
              <a:path w="7620" h="9906">
                <a:moveTo>
                  <a:pt x="0" y="9906"/>
                </a:moveTo>
                <a:lnTo>
                  <a:pt x="7620" y="0"/>
                </a:lnTo>
              </a:path>
            </a:pathLst>
          </a:custGeom>
          <a:ln w="12954">
            <a:solidFill>
              <a:srgbClr val="EDC1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558326" y="6099167"/>
            <a:ext cx="6106" cy="10687"/>
          </a:xfrm>
          <a:custGeom>
            <a:avLst/>
            <a:gdLst/>
            <a:ahLst/>
            <a:cxnLst/>
            <a:rect l="l" t="t" r="r" b="b"/>
            <a:pathLst>
              <a:path w="6095" h="10667">
                <a:moveTo>
                  <a:pt x="0" y="10667"/>
                </a:moveTo>
                <a:lnTo>
                  <a:pt x="6095" y="0"/>
                </a:lnTo>
              </a:path>
            </a:pathLst>
          </a:custGeom>
          <a:ln w="12954">
            <a:solidFill>
              <a:srgbClr val="FDD0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564433" y="6088479"/>
            <a:ext cx="5344" cy="10688"/>
          </a:xfrm>
          <a:custGeom>
            <a:avLst/>
            <a:gdLst/>
            <a:ahLst/>
            <a:cxnLst/>
            <a:rect l="l" t="t" r="r" b="b"/>
            <a:pathLst>
              <a:path w="5334" h="10668">
                <a:moveTo>
                  <a:pt x="0" y="10668"/>
                </a:moveTo>
                <a:lnTo>
                  <a:pt x="5334" y="0"/>
                </a:lnTo>
              </a:path>
            </a:pathLst>
          </a:custGeom>
          <a:ln w="12953">
            <a:solidFill>
              <a:srgbClr val="FEE8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569777" y="6076265"/>
            <a:ext cx="3817" cy="12214"/>
          </a:xfrm>
          <a:custGeom>
            <a:avLst/>
            <a:gdLst/>
            <a:ahLst/>
            <a:cxnLst/>
            <a:rect l="l" t="t" r="r" b="b"/>
            <a:pathLst>
              <a:path w="3810" h="12191">
                <a:moveTo>
                  <a:pt x="0" y="12191"/>
                </a:moveTo>
                <a:lnTo>
                  <a:pt x="3810" y="0"/>
                </a:lnTo>
              </a:path>
            </a:pathLst>
          </a:custGeom>
          <a:ln w="12954">
            <a:solidFill>
              <a:srgbClr val="FEFE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573594" y="6064050"/>
            <a:ext cx="3817" cy="12214"/>
          </a:xfrm>
          <a:custGeom>
            <a:avLst/>
            <a:gdLst/>
            <a:ahLst/>
            <a:cxnLst/>
            <a:rect l="l" t="t" r="r" b="b"/>
            <a:pathLst>
              <a:path w="3810" h="12191">
                <a:moveTo>
                  <a:pt x="0" y="12191"/>
                </a:moveTo>
                <a:lnTo>
                  <a:pt x="3810" y="0"/>
                </a:lnTo>
              </a:path>
            </a:pathLst>
          </a:custGeom>
          <a:ln w="12954">
            <a:solidFill>
              <a:srgbClr val="FFFE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77411" y="6051835"/>
            <a:ext cx="1527" cy="12215"/>
          </a:xfrm>
          <a:custGeom>
            <a:avLst/>
            <a:gdLst/>
            <a:ahLst/>
            <a:cxnLst/>
            <a:rect l="l" t="t" r="r" b="b"/>
            <a:pathLst>
              <a:path w="1524" h="12192">
                <a:moveTo>
                  <a:pt x="0" y="12192"/>
                </a:moveTo>
                <a:lnTo>
                  <a:pt x="1524" y="0"/>
                </a:lnTo>
              </a:path>
            </a:pathLst>
          </a:custGeom>
          <a:ln w="12954">
            <a:solidFill>
              <a:srgbClr val="FFFE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78938" y="6038858"/>
            <a:ext cx="763" cy="12977"/>
          </a:xfrm>
          <a:custGeom>
            <a:avLst/>
            <a:gdLst/>
            <a:ahLst/>
            <a:cxnLst/>
            <a:rect l="l" t="t" r="r" b="b"/>
            <a:pathLst>
              <a:path w="762" h="12953">
                <a:moveTo>
                  <a:pt x="0" y="12953"/>
                </a:moveTo>
                <a:lnTo>
                  <a:pt x="762" y="0"/>
                </a:lnTo>
              </a:path>
            </a:pathLst>
          </a:custGeom>
          <a:ln w="1295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79701" y="5529661"/>
            <a:ext cx="0" cy="509196"/>
          </a:xfrm>
          <a:custGeom>
            <a:avLst/>
            <a:gdLst/>
            <a:ahLst/>
            <a:cxnLst/>
            <a:rect l="l" t="t" r="r" b="b"/>
            <a:pathLst>
              <a:path h="508253">
                <a:moveTo>
                  <a:pt x="0" y="508253"/>
                </a:moveTo>
                <a:lnTo>
                  <a:pt x="0" y="0"/>
                </a:lnTo>
              </a:path>
            </a:pathLst>
          </a:custGeom>
          <a:ln w="1295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578938" y="5516682"/>
            <a:ext cx="763" cy="12978"/>
          </a:xfrm>
          <a:custGeom>
            <a:avLst/>
            <a:gdLst/>
            <a:ahLst/>
            <a:cxnLst/>
            <a:rect l="l" t="t" r="r" b="b"/>
            <a:pathLst>
              <a:path w="762" h="12954">
                <a:moveTo>
                  <a:pt x="762" y="12954"/>
                </a:moveTo>
                <a:lnTo>
                  <a:pt x="0" y="0"/>
                </a:lnTo>
              </a:path>
            </a:pathLst>
          </a:custGeom>
          <a:ln w="1295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577411" y="5503705"/>
            <a:ext cx="1527" cy="12977"/>
          </a:xfrm>
          <a:custGeom>
            <a:avLst/>
            <a:gdLst/>
            <a:ahLst/>
            <a:cxnLst/>
            <a:rect l="l" t="t" r="r" b="b"/>
            <a:pathLst>
              <a:path w="1524" h="12953">
                <a:moveTo>
                  <a:pt x="1524" y="12953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E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573594" y="5491490"/>
            <a:ext cx="3817" cy="12214"/>
          </a:xfrm>
          <a:custGeom>
            <a:avLst/>
            <a:gdLst/>
            <a:ahLst/>
            <a:cxnLst/>
            <a:rect l="l" t="t" r="r" b="b"/>
            <a:pathLst>
              <a:path w="3810" h="12191">
                <a:moveTo>
                  <a:pt x="3810" y="12191"/>
                </a:moveTo>
                <a:lnTo>
                  <a:pt x="0" y="0"/>
                </a:lnTo>
              </a:path>
            </a:pathLst>
          </a:custGeom>
          <a:ln w="12954">
            <a:solidFill>
              <a:srgbClr val="FFFE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569777" y="5480038"/>
            <a:ext cx="3817" cy="11451"/>
          </a:xfrm>
          <a:custGeom>
            <a:avLst/>
            <a:gdLst/>
            <a:ahLst/>
            <a:cxnLst/>
            <a:rect l="l" t="t" r="r" b="b"/>
            <a:pathLst>
              <a:path w="3810" h="11430">
                <a:moveTo>
                  <a:pt x="3810" y="11430"/>
                </a:moveTo>
                <a:lnTo>
                  <a:pt x="0" y="0"/>
                </a:lnTo>
              </a:path>
            </a:pathLst>
          </a:custGeom>
          <a:ln w="12953">
            <a:solidFill>
              <a:srgbClr val="FEFE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564433" y="5469351"/>
            <a:ext cx="5344" cy="10687"/>
          </a:xfrm>
          <a:custGeom>
            <a:avLst/>
            <a:gdLst/>
            <a:ahLst/>
            <a:cxnLst/>
            <a:rect l="l" t="t" r="r" b="b"/>
            <a:pathLst>
              <a:path w="5334" h="10667">
                <a:moveTo>
                  <a:pt x="5334" y="10667"/>
                </a:moveTo>
                <a:lnTo>
                  <a:pt x="0" y="0"/>
                </a:lnTo>
              </a:path>
            </a:pathLst>
          </a:custGeom>
          <a:ln w="12954">
            <a:solidFill>
              <a:srgbClr val="FEE8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558326" y="5458663"/>
            <a:ext cx="6106" cy="10688"/>
          </a:xfrm>
          <a:custGeom>
            <a:avLst/>
            <a:gdLst/>
            <a:ahLst/>
            <a:cxnLst/>
            <a:rect l="l" t="t" r="r" b="b"/>
            <a:pathLst>
              <a:path w="6095" h="10668">
                <a:moveTo>
                  <a:pt x="6095" y="10668"/>
                </a:moveTo>
                <a:lnTo>
                  <a:pt x="0" y="0"/>
                </a:lnTo>
              </a:path>
            </a:pathLst>
          </a:custGeom>
          <a:ln w="12954">
            <a:solidFill>
              <a:srgbClr val="FDD0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550692" y="5448739"/>
            <a:ext cx="7634" cy="9923"/>
          </a:xfrm>
          <a:custGeom>
            <a:avLst/>
            <a:gdLst/>
            <a:ahLst/>
            <a:cxnLst/>
            <a:rect l="l" t="t" r="r" b="b"/>
            <a:pathLst>
              <a:path w="7620" h="9905">
                <a:moveTo>
                  <a:pt x="7620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EDC1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542294" y="5439577"/>
            <a:ext cx="8397" cy="9161"/>
          </a:xfrm>
          <a:custGeom>
            <a:avLst/>
            <a:gdLst/>
            <a:ahLst/>
            <a:cxnLst/>
            <a:rect l="l" t="t" r="r" b="b"/>
            <a:pathLst>
              <a:path w="8381" h="9144">
                <a:moveTo>
                  <a:pt x="8381" y="9144"/>
                </a:moveTo>
                <a:lnTo>
                  <a:pt x="0" y="0"/>
                </a:lnTo>
              </a:path>
            </a:pathLst>
          </a:custGeom>
          <a:ln w="12954">
            <a:solidFill>
              <a:srgbClr val="E2B7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533133" y="5431180"/>
            <a:ext cx="9161" cy="8397"/>
          </a:xfrm>
          <a:custGeom>
            <a:avLst/>
            <a:gdLst/>
            <a:ahLst/>
            <a:cxnLst/>
            <a:rect l="l" t="t" r="r" b="b"/>
            <a:pathLst>
              <a:path w="9144" h="8381">
                <a:moveTo>
                  <a:pt x="9144" y="8381"/>
                </a:moveTo>
                <a:lnTo>
                  <a:pt x="0" y="0"/>
                </a:lnTo>
              </a:path>
            </a:pathLst>
          </a:custGeom>
          <a:ln w="12954">
            <a:solidFill>
              <a:srgbClr val="DCB0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523209" y="5424309"/>
            <a:ext cx="9923" cy="6871"/>
          </a:xfrm>
          <a:custGeom>
            <a:avLst/>
            <a:gdLst/>
            <a:ahLst/>
            <a:cxnLst/>
            <a:rect l="l" t="t" r="r" b="b"/>
            <a:pathLst>
              <a:path w="9905" h="6858">
                <a:moveTo>
                  <a:pt x="9905" y="6858"/>
                </a:moveTo>
                <a:lnTo>
                  <a:pt x="0" y="0"/>
                </a:lnTo>
              </a:path>
            </a:pathLst>
          </a:custGeom>
          <a:ln w="12954">
            <a:solidFill>
              <a:srgbClr val="D6AC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513285" y="5418202"/>
            <a:ext cx="9924" cy="6107"/>
          </a:xfrm>
          <a:custGeom>
            <a:avLst/>
            <a:gdLst/>
            <a:ahLst/>
            <a:cxnLst/>
            <a:rect l="l" t="t" r="r" b="b"/>
            <a:pathLst>
              <a:path w="9906" h="6096">
                <a:moveTo>
                  <a:pt x="9906" y="6096"/>
                </a:moveTo>
                <a:lnTo>
                  <a:pt x="0" y="0"/>
                </a:lnTo>
              </a:path>
            </a:pathLst>
          </a:custGeom>
          <a:ln w="12954">
            <a:solidFill>
              <a:srgbClr val="D2A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501834" y="5412095"/>
            <a:ext cx="11450" cy="6106"/>
          </a:xfrm>
          <a:custGeom>
            <a:avLst/>
            <a:gdLst/>
            <a:ahLst/>
            <a:cxnLst/>
            <a:rect l="l" t="t" r="r" b="b"/>
            <a:pathLst>
              <a:path w="11429" h="6095">
                <a:moveTo>
                  <a:pt x="11429" y="6095"/>
                </a:moveTo>
                <a:lnTo>
                  <a:pt x="0" y="0"/>
                </a:lnTo>
              </a:path>
            </a:pathLst>
          </a:custGeom>
          <a:ln w="12954">
            <a:solidFill>
              <a:srgbClr val="CDA3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490382" y="5408277"/>
            <a:ext cx="11451" cy="3817"/>
          </a:xfrm>
          <a:custGeom>
            <a:avLst/>
            <a:gdLst/>
            <a:ahLst/>
            <a:cxnLst/>
            <a:rect l="l" t="t" r="r" b="b"/>
            <a:pathLst>
              <a:path w="11430" h="3810">
                <a:moveTo>
                  <a:pt x="11430" y="3810"/>
                </a:moveTo>
                <a:lnTo>
                  <a:pt x="0" y="0"/>
                </a:lnTo>
              </a:path>
            </a:pathLst>
          </a:custGeom>
          <a:ln w="12953">
            <a:solidFill>
              <a:srgbClr val="C89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478168" y="5405224"/>
            <a:ext cx="12214" cy="3054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12191" y="3048"/>
                </a:moveTo>
                <a:lnTo>
                  <a:pt x="0" y="0"/>
                </a:lnTo>
              </a:path>
            </a:pathLst>
          </a:custGeom>
          <a:ln w="12954">
            <a:solidFill>
              <a:srgbClr val="C49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465190" y="5402934"/>
            <a:ext cx="12977" cy="2290"/>
          </a:xfrm>
          <a:custGeom>
            <a:avLst/>
            <a:gdLst/>
            <a:ahLst/>
            <a:cxnLst/>
            <a:rect l="l" t="t" r="r" b="b"/>
            <a:pathLst>
              <a:path w="12953" h="2286">
                <a:moveTo>
                  <a:pt x="12953" y="2286"/>
                </a:moveTo>
                <a:lnTo>
                  <a:pt x="0" y="0"/>
                </a:lnTo>
              </a:path>
            </a:pathLst>
          </a:custGeom>
          <a:ln w="12954">
            <a:solidFill>
              <a:srgbClr val="BE97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452211" y="5402170"/>
            <a:ext cx="12978" cy="763"/>
          </a:xfrm>
          <a:custGeom>
            <a:avLst/>
            <a:gdLst/>
            <a:ahLst/>
            <a:cxnLst/>
            <a:rect l="l" t="t" r="r" b="b"/>
            <a:pathLst>
              <a:path w="12954" h="762">
                <a:moveTo>
                  <a:pt x="12954" y="762"/>
                </a:moveTo>
                <a:lnTo>
                  <a:pt x="0" y="0"/>
                </a:lnTo>
              </a:path>
            </a:pathLst>
          </a:custGeom>
          <a:ln w="12954">
            <a:solidFill>
              <a:srgbClr val="B89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104023" y="5402170"/>
            <a:ext cx="1348188" cy="0"/>
          </a:xfrm>
          <a:custGeom>
            <a:avLst/>
            <a:gdLst/>
            <a:ahLst/>
            <a:cxnLst/>
            <a:rect l="l" t="t" r="r" b="b"/>
            <a:pathLst>
              <a:path w="1345691">
                <a:moveTo>
                  <a:pt x="1345691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30800" y="4996798"/>
            <a:ext cx="76341" cy="252689"/>
          </a:xfrm>
          <a:custGeom>
            <a:avLst/>
            <a:gdLst/>
            <a:ahLst/>
            <a:cxnLst/>
            <a:rect l="l" t="t" r="r" b="b"/>
            <a:pathLst>
              <a:path w="76200" h="252221">
                <a:moveTo>
                  <a:pt x="38100" y="0"/>
                </a:moveTo>
                <a:lnTo>
                  <a:pt x="35051" y="1523"/>
                </a:lnTo>
                <a:lnTo>
                  <a:pt x="33527" y="4571"/>
                </a:lnTo>
                <a:lnTo>
                  <a:pt x="33527" y="188975"/>
                </a:lnTo>
                <a:lnTo>
                  <a:pt x="35051" y="192785"/>
                </a:lnTo>
                <a:lnTo>
                  <a:pt x="38100" y="193547"/>
                </a:lnTo>
                <a:lnTo>
                  <a:pt x="35051" y="192785"/>
                </a:lnTo>
                <a:lnTo>
                  <a:pt x="33527" y="188975"/>
                </a:lnTo>
                <a:lnTo>
                  <a:pt x="38100" y="252221"/>
                </a:lnTo>
                <a:lnTo>
                  <a:pt x="41147" y="192785"/>
                </a:lnTo>
                <a:lnTo>
                  <a:pt x="42671" y="188975"/>
                </a:lnTo>
                <a:lnTo>
                  <a:pt x="42671" y="4571"/>
                </a:lnTo>
                <a:lnTo>
                  <a:pt x="41147" y="1523"/>
                </a:lnTo>
                <a:lnTo>
                  <a:pt x="38100" y="0"/>
                </a:lnTo>
                <a:close/>
              </a:path>
              <a:path w="76200" h="252221">
                <a:moveTo>
                  <a:pt x="42671" y="188975"/>
                </a:moveTo>
                <a:lnTo>
                  <a:pt x="41147" y="192785"/>
                </a:lnTo>
                <a:lnTo>
                  <a:pt x="38100" y="252221"/>
                </a:lnTo>
                <a:lnTo>
                  <a:pt x="76200" y="176021"/>
                </a:lnTo>
                <a:lnTo>
                  <a:pt x="42671" y="176021"/>
                </a:lnTo>
                <a:lnTo>
                  <a:pt x="42671" y="188975"/>
                </a:lnTo>
                <a:close/>
              </a:path>
              <a:path w="76200" h="252221">
                <a:moveTo>
                  <a:pt x="33527" y="188975"/>
                </a:moveTo>
                <a:lnTo>
                  <a:pt x="33527" y="176021"/>
                </a:lnTo>
                <a:lnTo>
                  <a:pt x="0" y="176021"/>
                </a:lnTo>
                <a:lnTo>
                  <a:pt x="38100" y="252221"/>
                </a:lnTo>
                <a:lnTo>
                  <a:pt x="33527" y="188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651462" y="5580808"/>
            <a:ext cx="1684091" cy="76341"/>
          </a:xfrm>
          <a:custGeom>
            <a:avLst/>
            <a:gdLst/>
            <a:ahLst/>
            <a:cxnLst/>
            <a:rect l="l" t="t" r="r" b="b"/>
            <a:pathLst>
              <a:path w="1680972" h="76200">
                <a:moveTo>
                  <a:pt x="1604771" y="42671"/>
                </a:moveTo>
                <a:lnTo>
                  <a:pt x="1604772" y="76200"/>
                </a:lnTo>
                <a:lnTo>
                  <a:pt x="1617726" y="42672"/>
                </a:lnTo>
                <a:lnTo>
                  <a:pt x="1620774" y="41148"/>
                </a:lnTo>
                <a:lnTo>
                  <a:pt x="1622298" y="38100"/>
                </a:lnTo>
                <a:lnTo>
                  <a:pt x="1620774" y="34289"/>
                </a:lnTo>
                <a:lnTo>
                  <a:pt x="1617726" y="32765"/>
                </a:lnTo>
                <a:lnTo>
                  <a:pt x="4572" y="32766"/>
                </a:lnTo>
                <a:lnTo>
                  <a:pt x="1524" y="34290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1604771" y="42671"/>
                </a:lnTo>
                <a:close/>
              </a:path>
              <a:path w="1680972" h="76200">
                <a:moveTo>
                  <a:pt x="1620774" y="34289"/>
                </a:moveTo>
                <a:lnTo>
                  <a:pt x="1622298" y="38100"/>
                </a:lnTo>
                <a:lnTo>
                  <a:pt x="1620774" y="41148"/>
                </a:lnTo>
                <a:lnTo>
                  <a:pt x="1617726" y="42672"/>
                </a:lnTo>
                <a:lnTo>
                  <a:pt x="1604772" y="76200"/>
                </a:lnTo>
                <a:lnTo>
                  <a:pt x="1680972" y="38100"/>
                </a:lnTo>
                <a:lnTo>
                  <a:pt x="1604772" y="0"/>
                </a:lnTo>
                <a:lnTo>
                  <a:pt x="1604771" y="32765"/>
                </a:lnTo>
                <a:lnTo>
                  <a:pt x="1617726" y="32765"/>
                </a:lnTo>
                <a:lnTo>
                  <a:pt x="1620774" y="342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656043" y="5787694"/>
            <a:ext cx="1684090" cy="76341"/>
          </a:xfrm>
          <a:custGeom>
            <a:avLst/>
            <a:gdLst/>
            <a:ahLst/>
            <a:cxnLst/>
            <a:rect l="l" t="t" r="r" b="b"/>
            <a:pathLst>
              <a:path w="1680971" h="76200">
                <a:moveTo>
                  <a:pt x="76199" y="42671"/>
                </a:moveTo>
                <a:lnTo>
                  <a:pt x="1676400" y="42671"/>
                </a:lnTo>
                <a:lnTo>
                  <a:pt x="1679447" y="41147"/>
                </a:lnTo>
                <a:lnTo>
                  <a:pt x="1680971" y="38099"/>
                </a:lnTo>
                <a:lnTo>
                  <a:pt x="1679447" y="34289"/>
                </a:lnTo>
                <a:lnTo>
                  <a:pt x="1676400" y="32765"/>
                </a:lnTo>
                <a:lnTo>
                  <a:pt x="63245" y="32765"/>
                </a:lnTo>
                <a:lnTo>
                  <a:pt x="60197" y="34289"/>
                </a:lnTo>
                <a:lnTo>
                  <a:pt x="76199" y="42671"/>
                </a:lnTo>
                <a:close/>
              </a:path>
              <a:path w="1680971" h="76200">
                <a:moveTo>
                  <a:pt x="58673" y="38100"/>
                </a:moveTo>
                <a:lnTo>
                  <a:pt x="0" y="38100"/>
                </a:lnTo>
                <a:lnTo>
                  <a:pt x="76200" y="76200"/>
                </a:lnTo>
                <a:lnTo>
                  <a:pt x="60197" y="41148"/>
                </a:lnTo>
                <a:lnTo>
                  <a:pt x="58673" y="38100"/>
                </a:lnTo>
                <a:close/>
              </a:path>
              <a:path w="1680971" h="76200">
                <a:moveTo>
                  <a:pt x="76199" y="32765"/>
                </a:moveTo>
                <a:lnTo>
                  <a:pt x="76200" y="0"/>
                </a:lnTo>
                <a:lnTo>
                  <a:pt x="0" y="38100"/>
                </a:lnTo>
                <a:lnTo>
                  <a:pt x="58673" y="38100"/>
                </a:lnTo>
                <a:lnTo>
                  <a:pt x="60197" y="41148"/>
                </a:lnTo>
                <a:lnTo>
                  <a:pt x="76200" y="76200"/>
                </a:lnTo>
                <a:lnTo>
                  <a:pt x="76199" y="42671"/>
                </a:lnTo>
                <a:lnTo>
                  <a:pt x="63245" y="42672"/>
                </a:lnTo>
                <a:lnTo>
                  <a:pt x="76199" y="42671"/>
                </a:lnTo>
                <a:lnTo>
                  <a:pt x="60197" y="34289"/>
                </a:lnTo>
                <a:lnTo>
                  <a:pt x="63245" y="32765"/>
                </a:lnTo>
                <a:lnTo>
                  <a:pt x="76199" y="327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872781" y="4285296"/>
            <a:ext cx="148101" cy="137414"/>
          </a:xfrm>
          <a:custGeom>
            <a:avLst/>
            <a:gdLst/>
            <a:ahLst/>
            <a:cxnLst/>
            <a:rect l="l" t="t" r="r" b="b"/>
            <a:pathLst>
              <a:path w="147827" h="137160">
                <a:moveTo>
                  <a:pt x="44957" y="136398"/>
                </a:moveTo>
                <a:lnTo>
                  <a:pt x="147827" y="0"/>
                </a:lnTo>
                <a:lnTo>
                  <a:pt x="104393" y="762"/>
                </a:lnTo>
                <a:lnTo>
                  <a:pt x="0" y="137160"/>
                </a:lnTo>
                <a:lnTo>
                  <a:pt x="44957" y="136398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17822" y="4285296"/>
            <a:ext cx="103061" cy="136651"/>
          </a:xfrm>
          <a:custGeom>
            <a:avLst/>
            <a:gdLst/>
            <a:ahLst/>
            <a:cxnLst/>
            <a:rect l="l" t="t" r="r" b="b"/>
            <a:pathLst>
              <a:path w="102870" h="136398">
                <a:moveTo>
                  <a:pt x="0" y="136398"/>
                </a:moveTo>
                <a:lnTo>
                  <a:pt x="102870" y="0"/>
                </a:lnTo>
              </a:path>
            </a:pathLst>
          </a:custGeom>
          <a:ln w="762">
            <a:solidFill>
              <a:srgbClr val="9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827739" y="4286059"/>
            <a:ext cx="149628" cy="137414"/>
          </a:xfrm>
          <a:custGeom>
            <a:avLst/>
            <a:gdLst/>
            <a:ahLst/>
            <a:cxnLst/>
            <a:rect l="l" t="t" r="r" b="b"/>
            <a:pathLst>
              <a:path w="149351" h="137160">
                <a:moveTo>
                  <a:pt x="44958" y="136398"/>
                </a:moveTo>
                <a:lnTo>
                  <a:pt x="149351" y="0"/>
                </a:lnTo>
                <a:lnTo>
                  <a:pt x="106679" y="762"/>
                </a:lnTo>
                <a:lnTo>
                  <a:pt x="0" y="137160"/>
                </a:lnTo>
                <a:lnTo>
                  <a:pt x="44958" y="136398"/>
                </a:lnTo>
                <a:close/>
              </a:path>
            </a:pathLst>
          </a:custGeom>
          <a:solidFill>
            <a:srgbClr val="9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872781" y="4286059"/>
            <a:ext cx="104587" cy="136651"/>
          </a:xfrm>
          <a:custGeom>
            <a:avLst/>
            <a:gdLst/>
            <a:ahLst/>
            <a:cxnLst/>
            <a:rect l="l" t="t" r="r" b="b"/>
            <a:pathLst>
              <a:path w="104393" h="136398">
                <a:moveTo>
                  <a:pt x="0" y="136398"/>
                </a:moveTo>
                <a:lnTo>
                  <a:pt x="104393" y="0"/>
                </a:lnTo>
              </a:path>
            </a:pathLst>
          </a:custGeom>
          <a:ln w="762">
            <a:solidFill>
              <a:srgbClr val="9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83461" y="4286823"/>
            <a:ext cx="151155" cy="138940"/>
          </a:xfrm>
          <a:custGeom>
            <a:avLst/>
            <a:gdLst/>
            <a:ahLst/>
            <a:cxnLst/>
            <a:rect l="l" t="t" r="r" b="b"/>
            <a:pathLst>
              <a:path w="150875" h="138683">
                <a:moveTo>
                  <a:pt x="44196" y="136398"/>
                </a:moveTo>
                <a:lnTo>
                  <a:pt x="150875" y="0"/>
                </a:lnTo>
                <a:lnTo>
                  <a:pt x="108966" y="1524"/>
                </a:lnTo>
                <a:lnTo>
                  <a:pt x="0" y="138683"/>
                </a:lnTo>
                <a:lnTo>
                  <a:pt x="44196" y="136398"/>
                </a:lnTo>
                <a:close/>
              </a:path>
            </a:pathLst>
          </a:custGeom>
          <a:solidFill>
            <a:srgbClr val="9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827739" y="4286823"/>
            <a:ext cx="106877" cy="136651"/>
          </a:xfrm>
          <a:custGeom>
            <a:avLst/>
            <a:gdLst/>
            <a:ahLst/>
            <a:cxnLst/>
            <a:rect l="l" t="t" r="r" b="b"/>
            <a:pathLst>
              <a:path w="106679" h="136398">
                <a:moveTo>
                  <a:pt x="0" y="136398"/>
                </a:moveTo>
                <a:lnTo>
                  <a:pt x="106679" y="0"/>
                </a:lnTo>
              </a:path>
            </a:pathLst>
          </a:custGeom>
          <a:ln w="762">
            <a:solidFill>
              <a:srgbClr val="9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740710" y="4288350"/>
            <a:ext cx="151918" cy="139704"/>
          </a:xfrm>
          <a:custGeom>
            <a:avLst/>
            <a:gdLst/>
            <a:ahLst/>
            <a:cxnLst/>
            <a:rect l="l" t="t" r="r" b="b"/>
            <a:pathLst>
              <a:path w="151637" h="139445">
                <a:moveTo>
                  <a:pt x="42671" y="137159"/>
                </a:moveTo>
                <a:lnTo>
                  <a:pt x="151637" y="0"/>
                </a:lnTo>
                <a:lnTo>
                  <a:pt x="110489" y="3047"/>
                </a:lnTo>
                <a:lnTo>
                  <a:pt x="0" y="139445"/>
                </a:lnTo>
                <a:lnTo>
                  <a:pt x="42671" y="137159"/>
                </a:lnTo>
                <a:close/>
              </a:path>
            </a:pathLst>
          </a:custGeom>
          <a:solidFill>
            <a:srgbClr val="9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783461" y="4288350"/>
            <a:ext cx="109168" cy="137413"/>
          </a:xfrm>
          <a:custGeom>
            <a:avLst/>
            <a:gdLst/>
            <a:ahLst/>
            <a:cxnLst/>
            <a:rect l="l" t="t" r="r" b="b"/>
            <a:pathLst>
              <a:path w="108966" h="137159">
                <a:moveTo>
                  <a:pt x="0" y="137159"/>
                </a:moveTo>
                <a:lnTo>
                  <a:pt x="108966" y="0"/>
                </a:lnTo>
              </a:path>
            </a:pathLst>
          </a:custGeom>
          <a:ln w="762">
            <a:solidFill>
              <a:srgbClr val="9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62085" y="4288350"/>
            <a:ext cx="130544" cy="138177"/>
          </a:xfrm>
          <a:custGeom>
            <a:avLst/>
            <a:gdLst/>
            <a:ahLst/>
            <a:cxnLst/>
            <a:rect l="l" t="t" r="r" b="b"/>
            <a:pathLst>
              <a:path w="130302" h="137921">
                <a:moveTo>
                  <a:pt x="21336" y="137159"/>
                </a:moveTo>
                <a:lnTo>
                  <a:pt x="130302" y="0"/>
                </a:lnTo>
                <a:lnTo>
                  <a:pt x="109728" y="1524"/>
                </a:lnTo>
                <a:lnTo>
                  <a:pt x="0" y="137921"/>
                </a:lnTo>
                <a:lnTo>
                  <a:pt x="21336" y="137159"/>
                </a:lnTo>
                <a:close/>
              </a:path>
            </a:pathLst>
          </a:custGeom>
          <a:solidFill>
            <a:srgbClr val="9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740710" y="4289877"/>
            <a:ext cx="131306" cy="138177"/>
          </a:xfrm>
          <a:custGeom>
            <a:avLst/>
            <a:gdLst/>
            <a:ahLst/>
            <a:cxnLst/>
            <a:rect l="l" t="t" r="r" b="b"/>
            <a:pathLst>
              <a:path w="131063" h="137921">
                <a:moveTo>
                  <a:pt x="21335" y="136397"/>
                </a:moveTo>
                <a:lnTo>
                  <a:pt x="131063" y="0"/>
                </a:lnTo>
                <a:lnTo>
                  <a:pt x="110489" y="1523"/>
                </a:lnTo>
                <a:lnTo>
                  <a:pt x="0" y="137921"/>
                </a:lnTo>
                <a:lnTo>
                  <a:pt x="21335" y="136397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697959" y="4291403"/>
            <a:ext cx="153446" cy="139705"/>
          </a:xfrm>
          <a:custGeom>
            <a:avLst/>
            <a:gdLst/>
            <a:ahLst/>
            <a:cxnLst/>
            <a:rect l="l" t="t" r="r" b="b"/>
            <a:pathLst>
              <a:path w="153162" h="139446">
                <a:moveTo>
                  <a:pt x="42672" y="136398"/>
                </a:moveTo>
                <a:lnTo>
                  <a:pt x="153162" y="0"/>
                </a:lnTo>
                <a:lnTo>
                  <a:pt x="112775" y="3048"/>
                </a:lnTo>
                <a:lnTo>
                  <a:pt x="0" y="139446"/>
                </a:lnTo>
                <a:lnTo>
                  <a:pt x="42672" y="136398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740710" y="4291403"/>
            <a:ext cx="110694" cy="136651"/>
          </a:xfrm>
          <a:custGeom>
            <a:avLst/>
            <a:gdLst/>
            <a:ahLst/>
            <a:cxnLst/>
            <a:rect l="l" t="t" r="r" b="b"/>
            <a:pathLst>
              <a:path w="110489" h="136398">
                <a:moveTo>
                  <a:pt x="0" y="136398"/>
                </a:moveTo>
                <a:lnTo>
                  <a:pt x="110489" y="0"/>
                </a:lnTo>
              </a:path>
            </a:pathLst>
          </a:custGeom>
          <a:ln w="762">
            <a:solidFill>
              <a:srgbClr val="9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55971" y="4294456"/>
            <a:ext cx="154973" cy="141232"/>
          </a:xfrm>
          <a:custGeom>
            <a:avLst/>
            <a:gdLst/>
            <a:ahLst/>
            <a:cxnLst/>
            <a:rect l="l" t="t" r="r" b="b"/>
            <a:pathLst>
              <a:path w="154686" h="140970">
                <a:moveTo>
                  <a:pt x="41910" y="136398"/>
                </a:moveTo>
                <a:lnTo>
                  <a:pt x="154686" y="0"/>
                </a:lnTo>
                <a:lnTo>
                  <a:pt x="115062" y="3810"/>
                </a:lnTo>
                <a:lnTo>
                  <a:pt x="0" y="140970"/>
                </a:lnTo>
                <a:lnTo>
                  <a:pt x="41910" y="136398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697959" y="4294457"/>
            <a:ext cx="112984" cy="136651"/>
          </a:xfrm>
          <a:custGeom>
            <a:avLst/>
            <a:gdLst/>
            <a:ahLst/>
            <a:cxnLst/>
            <a:rect l="l" t="t" r="r" b="b"/>
            <a:pathLst>
              <a:path w="112775" h="136398">
                <a:moveTo>
                  <a:pt x="0" y="136398"/>
                </a:moveTo>
                <a:lnTo>
                  <a:pt x="112775" y="0"/>
                </a:lnTo>
              </a:path>
            </a:pathLst>
          </a:custGeom>
          <a:ln w="762">
            <a:solidFill>
              <a:srgbClr val="A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615510" y="4298274"/>
            <a:ext cx="155736" cy="141995"/>
          </a:xfrm>
          <a:custGeom>
            <a:avLst/>
            <a:gdLst/>
            <a:ahLst/>
            <a:cxnLst/>
            <a:rect l="l" t="t" r="r" b="b"/>
            <a:pathLst>
              <a:path w="155448" h="141732">
                <a:moveTo>
                  <a:pt x="40386" y="137160"/>
                </a:moveTo>
                <a:lnTo>
                  <a:pt x="155448" y="0"/>
                </a:lnTo>
                <a:lnTo>
                  <a:pt x="116586" y="3810"/>
                </a:lnTo>
                <a:lnTo>
                  <a:pt x="0" y="141732"/>
                </a:lnTo>
                <a:lnTo>
                  <a:pt x="40386" y="137160"/>
                </a:lnTo>
                <a:close/>
              </a:path>
            </a:pathLst>
          </a:custGeom>
          <a:solidFill>
            <a:srgbClr val="A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655971" y="4298274"/>
            <a:ext cx="115275" cy="137414"/>
          </a:xfrm>
          <a:custGeom>
            <a:avLst/>
            <a:gdLst/>
            <a:ahLst/>
            <a:cxnLst/>
            <a:rect l="l" t="t" r="r" b="b"/>
            <a:pathLst>
              <a:path w="115062" h="137160">
                <a:moveTo>
                  <a:pt x="0" y="137160"/>
                </a:moveTo>
                <a:lnTo>
                  <a:pt x="115062" y="0"/>
                </a:lnTo>
              </a:path>
            </a:pathLst>
          </a:custGeom>
          <a:ln w="762">
            <a:solidFill>
              <a:srgbClr val="A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36122" y="4298274"/>
            <a:ext cx="135124" cy="139705"/>
          </a:xfrm>
          <a:custGeom>
            <a:avLst/>
            <a:gdLst/>
            <a:ahLst/>
            <a:cxnLst/>
            <a:rect l="l" t="t" r="r" b="b"/>
            <a:pathLst>
              <a:path w="134874" h="139446">
                <a:moveTo>
                  <a:pt x="19812" y="137160"/>
                </a:moveTo>
                <a:lnTo>
                  <a:pt x="134874" y="0"/>
                </a:lnTo>
                <a:lnTo>
                  <a:pt x="115824" y="2286"/>
                </a:lnTo>
                <a:lnTo>
                  <a:pt x="0" y="139446"/>
                </a:lnTo>
                <a:lnTo>
                  <a:pt x="19812" y="137160"/>
                </a:lnTo>
                <a:close/>
              </a:path>
            </a:pathLst>
          </a:custGeom>
          <a:solidFill>
            <a:srgbClr val="A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615510" y="4300564"/>
            <a:ext cx="136651" cy="139705"/>
          </a:xfrm>
          <a:custGeom>
            <a:avLst/>
            <a:gdLst/>
            <a:ahLst/>
            <a:cxnLst/>
            <a:rect l="l" t="t" r="r" b="b"/>
            <a:pathLst>
              <a:path w="136398" h="139446">
                <a:moveTo>
                  <a:pt x="20574" y="137160"/>
                </a:moveTo>
                <a:lnTo>
                  <a:pt x="136398" y="0"/>
                </a:lnTo>
                <a:lnTo>
                  <a:pt x="116586" y="1524"/>
                </a:lnTo>
                <a:lnTo>
                  <a:pt x="0" y="139446"/>
                </a:lnTo>
                <a:lnTo>
                  <a:pt x="20574" y="137160"/>
                </a:lnTo>
                <a:close/>
              </a:path>
            </a:pathLst>
          </a:custGeom>
          <a:solidFill>
            <a:srgbClr val="A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575812" y="4302091"/>
            <a:ext cx="156500" cy="143521"/>
          </a:xfrm>
          <a:custGeom>
            <a:avLst/>
            <a:gdLst/>
            <a:ahLst/>
            <a:cxnLst/>
            <a:rect l="l" t="t" r="r" b="b"/>
            <a:pathLst>
              <a:path w="156210" h="143255">
                <a:moveTo>
                  <a:pt x="39624" y="137922"/>
                </a:moveTo>
                <a:lnTo>
                  <a:pt x="156210" y="0"/>
                </a:lnTo>
                <a:lnTo>
                  <a:pt x="118872" y="5334"/>
                </a:lnTo>
                <a:lnTo>
                  <a:pt x="0" y="143255"/>
                </a:lnTo>
                <a:lnTo>
                  <a:pt x="39624" y="137922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615510" y="4302091"/>
            <a:ext cx="116802" cy="138178"/>
          </a:xfrm>
          <a:custGeom>
            <a:avLst/>
            <a:gdLst/>
            <a:ahLst/>
            <a:cxnLst/>
            <a:rect l="l" t="t" r="r" b="b"/>
            <a:pathLst>
              <a:path w="116586" h="137922">
                <a:moveTo>
                  <a:pt x="0" y="137922"/>
                </a:moveTo>
                <a:lnTo>
                  <a:pt x="116586" y="0"/>
                </a:lnTo>
              </a:path>
            </a:pathLst>
          </a:custGeom>
          <a:ln w="762">
            <a:solidFill>
              <a:srgbClr val="A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536878" y="4307435"/>
            <a:ext cx="158027" cy="143521"/>
          </a:xfrm>
          <a:custGeom>
            <a:avLst/>
            <a:gdLst/>
            <a:ahLst/>
            <a:cxnLst/>
            <a:rect l="l" t="t" r="r" b="b"/>
            <a:pathLst>
              <a:path w="157734" h="143255">
                <a:moveTo>
                  <a:pt x="38862" y="137921"/>
                </a:moveTo>
                <a:lnTo>
                  <a:pt x="157734" y="0"/>
                </a:lnTo>
                <a:lnTo>
                  <a:pt x="120396" y="5333"/>
                </a:lnTo>
                <a:lnTo>
                  <a:pt x="0" y="143255"/>
                </a:lnTo>
                <a:lnTo>
                  <a:pt x="38862" y="137921"/>
                </a:lnTo>
                <a:close/>
              </a:path>
            </a:pathLst>
          </a:custGeom>
          <a:solidFill>
            <a:srgbClr val="A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75812" y="4307435"/>
            <a:ext cx="119093" cy="138177"/>
          </a:xfrm>
          <a:custGeom>
            <a:avLst/>
            <a:gdLst/>
            <a:ahLst/>
            <a:cxnLst/>
            <a:rect l="l" t="t" r="r" b="b"/>
            <a:pathLst>
              <a:path w="118872" h="137921">
                <a:moveTo>
                  <a:pt x="0" y="137921"/>
                </a:moveTo>
                <a:lnTo>
                  <a:pt x="118872" y="0"/>
                </a:lnTo>
              </a:path>
            </a:pathLst>
          </a:custGeom>
          <a:ln w="762">
            <a:solidFill>
              <a:srgbClr val="A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498708" y="4312778"/>
            <a:ext cx="158790" cy="145049"/>
          </a:xfrm>
          <a:custGeom>
            <a:avLst/>
            <a:gdLst/>
            <a:ahLst/>
            <a:cxnLst/>
            <a:rect l="l" t="t" r="r" b="b"/>
            <a:pathLst>
              <a:path w="158496" h="144780">
                <a:moveTo>
                  <a:pt x="38100" y="137922"/>
                </a:moveTo>
                <a:lnTo>
                  <a:pt x="158496" y="0"/>
                </a:lnTo>
                <a:lnTo>
                  <a:pt x="122682" y="6858"/>
                </a:lnTo>
                <a:lnTo>
                  <a:pt x="0" y="144780"/>
                </a:lnTo>
                <a:lnTo>
                  <a:pt x="38100" y="137922"/>
                </a:lnTo>
                <a:close/>
              </a:path>
            </a:pathLst>
          </a:custGeom>
          <a:solidFill>
            <a:srgbClr val="A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536878" y="4312779"/>
            <a:ext cx="120619" cy="138178"/>
          </a:xfrm>
          <a:custGeom>
            <a:avLst/>
            <a:gdLst/>
            <a:ahLst/>
            <a:cxnLst/>
            <a:rect l="l" t="t" r="r" b="b"/>
            <a:pathLst>
              <a:path w="120396" h="137922">
                <a:moveTo>
                  <a:pt x="0" y="137922"/>
                </a:moveTo>
                <a:lnTo>
                  <a:pt x="120396" y="0"/>
                </a:lnTo>
              </a:path>
            </a:pathLst>
          </a:custGeom>
          <a:ln w="762">
            <a:solidFill>
              <a:srgbClr val="A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517793" y="4312779"/>
            <a:ext cx="139705" cy="141995"/>
          </a:xfrm>
          <a:custGeom>
            <a:avLst/>
            <a:gdLst/>
            <a:ahLst/>
            <a:cxnLst/>
            <a:rect l="l" t="t" r="r" b="b"/>
            <a:pathLst>
              <a:path w="139446" h="141732">
                <a:moveTo>
                  <a:pt x="19050" y="137922"/>
                </a:moveTo>
                <a:lnTo>
                  <a:pt x="139446" y="0"/>
                </a:lnTo>
                <a:lnTo>
                  <a:pt x="121920" y="3048"/>
                </a:lnTo>
                <a:lnTo>
                  <a:pt x="0" y="141732"/>
                </a:lnTo>
                <a:lnTo>
                  <a:pt x="19050" y="137922"/>
                </a:lnTo>
                <a:close/>
              </a:path>
            </a:pathLst>
          </a:custGeom>
          <a:solidFill>
            <a:srgbClr val="A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498707" y="4315832"/>
            <a:ext cx="141232" cy="141995"/>
          </a:xfrm>
          <a:custGeom>
            <a:avLst/>
            <a:gdLst/>
            <a:ahLst/>
            <a:cxnLst/>
            <a:rect l="l" t="t" r="r" b="b"/>
            <a:pathLst>
              <a:path w="140970" h="141732">
                <a:moveTo>
                  <a:pt x="19050" y="138684"/>
                </a:moveTo>
                <a:lnTo>
                  <a:pt x="140970" y="0"/>
                </a:lnTo>
                <a:lnTo>
                  <a:pt x="122682" y="3810"/>
                </a:lnTo>
                <a:lnTo>
                  <a:pt x="0" y="141732"/>
                </a:lnTo>
                <a:lnTo>
                  <a:pt x="19050" y="138684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462828" y="4319650"/>
            <a:ext cx="158789" cy="145048"/>
          </a:xfrm>
          <a:custGeom>
            <a:avLst/>
            <a:gdLst/>
            <a:ahLst/>
            <a:cxnLst/>
            <a:rect l="l" t="t" r="r" b="b"/>
            <a:pathLst>
              <a:path w="158495" h="144779">
                <a:moveTo>
                  <a:pt x="35813" y="137922"/>
                </a:moveTo>
                <a:lnTo>
                  <a:pt x="158495" y="0"/>
                </a:lnTo>
                <a:lnTo>
                  <a:pt x="124206" y="6096"/>
                </a:lnTo>
                <a:lnTo>
                  <a:pt x="0" y="144779"/>
                </a:lnTo>
                <a:lnTo>
                  <a:pt x="35813" y="137922"/>
                </a:lnTo>
                <a:close/>
              </a:path>
            </a:pathLst>
          </a:custGeom>
          <a:solidFill>
            <a:srgbClr val="A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498707" y="4319649"/>
            <a:ext cx="122910" cy="138178"/>
          </a:xfrm>
          <a:custGeom>
            <a:avLst/>
            <a:gdLst/>
            <a:ahLst/>
            <a:cxnLst/>
            <a:rect l="l" t="t" r="r" b="b"/>
            <a:pathLst>
              <a:path w="122682" h="137922">
                <a:moveTo>
                  <a:pt x="0" y="137922"/>
                </a:moveTo>
                <a:lnTo>
                  <a:pt x="122682" y="0"/>
                </a:lnTo>
              </a:path>
            </a:pathLst>
          </a:custGeom>
          <a:ln w="762">
            <a:solidFill>
              <a:srgbClr val="A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426947" y="4325757"/>
            <a:ext cx="160316" cy="146574"/>
          </a:xfrm>
          <a:custGeom>
            <a:avLst/>
            <a:gdLst/>
            <a:ahLst/>
            <a:cxnLst/>
            <a:rect l="l" t="t" r="r" b="b"/>
            <a:pathLst>
              <a:path w="160019" h="146303">
                <a:moveTo>
                  <a:pt x="35813" y="138683"/>
                </a:moveTo>
                <a:lnTo>
                  <a:pt x="160019" y="0"/>
                </a:lnTo>
                <a:lnTo>
                  <a:pt x="125729" y="7619"/>
                </a:lnTo>
                <a:lnTo>
                  <a:pt x="0" y="146303"/>
                </a:lnTo>
                <a:lnTo>
                  <a:pt x="35813" y="138683"/>
                </a:lnTo>
                <a:close/>
              </a:path>
            </a:pathLst>
          </a:custGeom>
          <a:solidFill>
            <a:srgbClr val="A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62827" y="4325757"/>
            <a:ext cx="124436" cy="138940"/>
          </a:xfrm>
          <a:custGeom>
            <a:avLst/>
            <a:gdLst/>
            <a:ahLst/>
            <a:cxnLst/>
            <a:rect l="l" t="t" r="r" b="b"/>
            <a:pathLst>
              <a:path w="124206" h="138683">
                <a:moveTo>
                  <a:pt x="0" y="138683"/>
                </a:moveTo>
                <a:lnTo>
                  <a:pt x="124206" y="0"/>
                </a:lnTo>
              </a:path>
            </a:pathLst>
          </a:custGeom>
          <a:ln w="762">
            <a:solidFill>
              <a:srgbClr val="A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444505" y="4325757"/>
            <a:ext cx="142758" cy="142757"/>
          </a:xfrm>
          <a:custGeom>
            <a:avLst/>
            <a:gdLst/>
            <a:ahLst/>
            <a:cxnLst/>
            <a:rect l="l" t="t" r="r" b="b"/>
            <a:pathLst>
              <a:path w="142494" h="142493">
                <a:moveTo>
                  <a:pt x="18287" y="138683"/>
                </a:moveTo>
                <a:lnTo>
                  <a:pt x="142494" y="0"/>
                </a:lnTo>
                <a:lnTo>
                  <a:pt x="124967" y="3809"/>
                </a:lnTo>
                <a:lnTo>
                  <a:pt x="0" y="142493"/>
                </a:lnTo>
                <a:lnTo>
                  <a:pt x="18287" y="138683"/>
                </a:lnTo>
                <a:close/>
              </a:path>
            </a:pathLst>
          </a:custGeom>
          <a:solidFill>
            <a:srgbClr val="A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26947" y="4329574"/>
            <a:ext cx="142757" cy="142758"/>
          </a:xfrm>
          <a:custGeom>
            <a:avLst/>
            <a:gdLst/>
            <a:ahLst/>
            <a:cxnLst/>
            <a:rect l="l" t="t" r="r" b="b"/>
            <a:pathLst>
              <a:path w="142493" h="142494">
                <a:moveTo>
                  <a:pt x="17525" y="138684"/>
                </a:moveTo>
                <a:lnTo>
                  <a:pt x="142493" y="0"/>
                </a:lnTo>
                <a:lnTo>
                  <a:pt x="125729" y="3810"/>
                </a:lnTo>
                <a:lnTo>
                  <a:pt x="0" y="142494"/>
                </a:lnTo>
                <a:lnTo>
                  <a:pt x="17525" y="138684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392594" y="4333391"/>
            <a:ext cx="160316" cy="147339"/>
          </a:xfrm>
          <a:custGeom>
            <a:avLst/>
            <a:gdLst/>
            <a:ahLst/>
            <a:cxnLst/>
            <a:rect l="l" t="t" r="r" b="b"/>
            <a:pathLst>
              <a:path w="160019" h="147066">
                <a:moveTo>
                  <a:pt x="34289" y="138684"/>
                </a:moveTo>
                <a:lnTo>
                  <a:pt x="160019" y="0"/>
                </a:lnTo>
                <a:lnTo>
                  <a:pt x="128015" y="7620"/>
                </a:lnTo>
                <a:lnTo>
                  <a:pt x="0" y="147066"/>
                </a:lnTo>
                <a:lnTo>
                  <a:pt x="34289" y="138684"/>
                </a:lnTo>
                <a:close/>
              </a:path>
            </a:pathLst>
          </a:custGeom>
          <a:solidFill>
            <a:srgbClr val="A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26947" y="4333391"/>
            <a:ext cx="125962" cy="138941"/>
          </a:xfrm>
          <a:custGeom>
            <a:avLst/>
            <a:gdLst/>
            <a:ahLst/>
            <a:cxnLst/>
            <a:rect l="l" t="t" r="r" b="b"/>
            <a:pathLst>
              <a:path w="125729" h="138684">
                <a:moveTo>
                  <a:pt x="0" y="138684"/>
                </a:moveTo>
                <a:lnTo>
                  <a:pt x="125729" y="0"/>
                </a:lnTo>
              </a:path>
            </a:pathLst>
          </a:custGeom>
          <a:ln w="762">
            <a:solidFill>
              <a:srgbClr val="A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410152" y="4333391"/>
            <a:ext cx="142757" cy="143522"/>
          </a:xfrm>
          <a:custGeom>
            <a:avLst/>
            <a:gdLst/>
            <a:ahLst/>
            <a:cxnLst/>
            <a:rect l="l" t="t" r="r" b="b"/>
            <a:pathLst>
              <a:path w="142493" h="143256">
                <a:moveTo>
                  <a:pt x="16763" y="138684"/>
                </a:moveTo>
                <a:lnTo>
                  <a:pt x="142493" y="0"/>
                </a:lnTo>
                <a:lnTo>
                  <a:pt x="126491" y="3810"/>
                </a:lnTo>
                <a:lnTo>
                  <a:pt x="0" y="143256"/>
                </a:lnTo>
                <a:lnTo>
                  <a:pt x="16763" y="138684"/>
                </a:lnTo>
                <a:close/>
              </a:path>
            </a:pathLst>
          </a:custGeom>
          <a:solidFill>
            <a:srgbClr val="A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392594" y="4337208"/>
            <a:ext cx="144284" cy="143522"/>
          </a:xfrm>
          <a:custGeom>
            <a:avLst/>
            <a:gdLst/>
            <a:ahLst/>
            <a:cxnLst/>
            <a:rect l="l" t="t" r="r" b="b"/>
            <a:pathLst>
              <a:path w="144017" h="143256">
                <a:moveTo>
                  <a:pt x="17525" y="139446"/>
                </a:moveTo>
                <a:lnTo>
                  <a:pt x="144017" y="0"/>
                </a:lnTo>
                <a:lnTo>
                  <a:pt x="128015" y="3810"/>
                </a:lnTo>
                <a:lnTo>
                  <a:pt x="0" y="143256"/>
                </a:lnTo>
                <a:lnTo>
                  <a:pt x="17525" y="139446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359767" y="4341026"/>
            <a:ext cx="161079" cy="148101"/>
          </a:xfrm>
          <a:custGeom>
            <a:avLst/>
            <a:gdLst/>
            <a:ahLst/>
            <a:cxnLst/>
            <a:rect l="l" t="t" r="r" b="b"/>
            <a:pathLst>
              <a:path w="160781" h="147827">
                <a:moveTo>
                  <a:pt x="32766" y="139446"/>
                </a:moveTo>
                <a:lnTo>
                  <a:pt x="160781" y="0"/>
                </a:lnTo>
                <a:lnTo>
                  <a:pt x="129539" y="8381"/>
                </a:lnTo>
                <a:lnTo>
                  <a:pt x="0" y="147827"/>
                </a:lnTo>
                <a:lnTo>
                  <a:pt x="32766" y="139446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92593" y="4341025"/>
            <a:ext cx="128253" cy="139705"/>
          </a:xfrm>
          <a:custGeom>
            <a:avLst/>
            <a:gdLst/>
            <a:ahLst/>
            <a:cxnLst/>
            <a:rect l="l" t="t" r="r" b="b"/>
            <a:pathLst>
              <a:path w="128015" h="139446">
                <a:moveTo>
                  <a:pt x="0" y="139446"/>
                </a:moveTo>
                <a:lnTo>
                  <a:pt x="128015" y="0"/>
                </a:lnTo>
              </a:path>
            </a:pathLst>
          </a:custGeom>
          <a:ln w="76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328467" y="4349422"/>
            <a:ext cx="161079" cy="148866"/>
          </a:xfrm>
          <a:custGeom>
            <a:avLst/>
            <a:gdLst/>
            <a:ahLst/>
            <a:cxnLst/>
            <a:rect l="l" t="t" r="r" b="b"/>
            <a:pathLst>
              <a:path w="160781" h="148590">
                <a:moveTo>
                  <a:pt x="31242" y="139446"/>
                </a:moveTo>
                <a:lnTo>
                  <a:pt x="160781" y="0"/>
                </a:lnTo>
                <a:lnTo>
                  <a:pt x="130302" y="9144"/>
                </a:lnTo>
                <a:lnTo>
                  <a:pt x="0" y="148590"/>
                </a:lnTo>
                <a:lnTo>
                  <a:pt x="31242" y="139446"/>
                </a:lnTo>
                <a:close/>
              </a:path>
            </a:pathLst>
          </a:custGeom>
          <a:solidFill>
            <a:srgbClr val="A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59767" y="4349422"/>
            <a:ext cx="129779" cy="139705"/>
          </a:xfrm>
          <a:custGeom>
            <a:avLst/>
            <a:gdLst/>
            <a:ahLst/>
            <a:cxnLst/>
            <a:rect l="l" t="t" r="r" b="b"/>
            <a:pathLst>
              <a:path w="129539" h="139446">
                <a:moveTo>
                  <a:pt x="0" y="139446"/>
                </a:moveTo>
                <a:lnTo>
                  <a:pt x="129539" y="0"/>
                </a:lnTo>
              </a:path>
            </a:pathLst>
          </a:custGeom>
          <a:ln w="762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344498" y="4349423"/>
            <a:ext cx="145048" cy="144285"/>
          </a:xfrm>
          <a:custGeom>
            <a:avLst/>
            <a:gdLst/>
            <a:ahLst/>
            <a:cxnLst/>
            <a:rect l="l" t="t" r="r" b="b"/>
            <a:pathLst>
              <a:path w="144779" h="144018">
                <a:moveTo>
                  <a:pt x="15239" y="139446"/>
                </a:moveTo>
                <a:lnTo>
                  <a:pt x="144779" y="0"/>
                </a:lnTo>
                <a:lnTo>
                  <a:pt x="129539" y="4572"/>
                </a:lnTo>
                <a:lnTo>
                  <a:pt x="0" y="144018"/>
                </a:lnTo>
                <a:lnTo>
                  <a:pt x="15239" y="139446"/>
                </a:lnTo>
                <a:close/>
              </a:path>
            </a:pathLst>
          </a:custGeom>
          <a:solidFill>
            <a:srgbClr val="A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328467" y="4354003"/>
            <a:ext cx="145811" cy="144285"/>
          </a:xfrm>
          <a:custGeom>
            <a:avLst/>
            <a:gdLst/>
            <a:ahLst/>
            <a:cxnLst/>
            <a:rect l="l" t="t" r="r" b="b"/>
            <a:pathLst>
              <a:path w="145541" h="144018">
                <a:moveTo>
                  <a:pt x="16002" y="139446"/>
                </a:moveTo>
                <a:lnTo>
                  <a:pt x="145541" y="0"/>
                </a:lnTo>
                <a:lnTo>
                  <a:pt x="130302" y="4572"/>
                </a:lnTo>
                <a:lnTo>
                  <a:pt x="0" y="144018"/>
                </a:lnTo>
                <a:lnTo>
                  <a:pt x="16002" y="139446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298693" y="4358584"/>
            <a:ext cx="160317" cy="149628"/>
          </a:xfrm>
          <a:custGeom>
            <a:avLst/>
            <a:gdLst/>
            <a:ahLst/>
            <a:cxnLst/>
            <a:rect l="l" t="t" r="r" b="b"/>
            <a:pathLst>
              <a:path w="160020" h="149351">
                <a:moveTo>
                  <a:pt x="29718" y="139446"/>
                </a:moveTo>
                <a:lnTo>
                  <a:pt x="160020" y="0"/>
                </a:lnTo>
                <a:lnTo>
                  <a:pt x="131826" y="9143"/>
                </a:lnTo>
                <a:lnTo>
                  <a:pt x="0" y="149351"/>
                </a:lnTo>
                <a:lnTo>
                  <a:pt x="29718" y="139446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328466" y="4358583"/>
            <a:ext cx="130544" cy="139705"/>
          </a:xfrm>
          <a:custGeom>
            <a:avLst/>
            <a:gdLst/>
            <a:ahLst/>
            <a:cxnLst/>
            <a:rect l="l" t="t" r="r" b="b"/>
            <a:pathLst>
              <a:path w="130302" h="139446">
                <a:moveTo>
                  <a:pt x="0" y="139446"/>
                </a:moveTo>
                <a:lnTo>
                  <a:pt x="130302" y="0"/>
                </a:lnTo>
              </a:path>
            </a:pathLst>
          </a:custGeom>
          <a:ln w="762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313198" y="4358584"/>
            <a:ext cx="145812" cy="145048"/>
          </a:xfrm>
          <a:custGeom>
            <a:avLst/>
            <a:gdLst/>
            <a:ahLst/>
            <a:cxnLst/>
            <a:rect l="l" t="t" r="r" b="b"/>
            <a:pathLst>
              <a:path w="145542" h="144779">
                <a:moveTo>
                  <a:pt x="15239" y="139446"/>
                </a:moveTo>
                <a:lnTo>
                  <a:pt x="145542" y="0"/>
                </a:lnTo>
                <a:lnTo>
                  <a:pt x="131825" y="4572"/>
                </a:lnTo>
                <a:lnTo>
                  <a:pt x="0" y="144779"/>
                </a:lnTo>
                <a:lnTo>
                  <a:pt x="15239" y="139446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298693" y="4363164"/>
            <a:ext cx="146575" cy="145048"/>
          </a:xfrm>
          <a:custGeom>
            <a:avLst/>
            <a:gdLst/>
            <a:ahLst/>
            <a:cxnLst/>
            <a:rect l="l" t="t" r="r" b="b"/>
            <a:pathLst>
              <a:path w="146304" h="144779">
                <a:moveTo>
                  <a:pt x="14478" y="140207"/>
                </a:moveTo>
                <a:lnTo>
                  <a:pt x="146304" y="0"/>
                </a:lnTo>
                <a:lnTo>
                  <a:pt x="131826" y="4571"/>
                </a:lnTo>
                <a:lnTo>
                  <a:pt x="0" y="144779"/>
                </a:lnTo>
                <a:lnTo>
                  <a:pt x="14478" y="140207"/>
                </a:lnTo>
                <a:close/>
              </a:path>
            </a:pathLst>
          </a:custGeom>
          <a:solidFill>
            <a:srgbClr val="B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269684" y="4367744"/>
            <a:ext cx="161080" cy="151156"/>
          </a:xfrm>
          <a:custGeom>
            <a:avLst/>
            <a:gdLst/>
            <a:ahLst/>
            <a:cxnLst/>
            <a:rect l="l" t="t" r="r" b="b"/>
            <a:pathLst>
              <a:path w="160782" h="150876">
                <a:moveTo>
                  <a:pt x="28956" y="140208"/>
                </a:moveTo>
                <a:lnTo>
                  <a:pt x="160782" y="0"/>
                </a:lnTo>
                <a:lnTo>
                  <a:pt x="133350" y="9906"/>
                </a:lnTo>
                <a:lnTo>
                  <a:pt x="0" y="150876"/>
                </a:lnTo>
                <a:lnTo>
                  <a:pt x="28956" y="140208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298693" y="4367744"/>
            <a:ext cx="132071" cy="140468"/>
          </a:xfrm>
          <a:custGeom>
            <a:avLst/>
            <a:gdLst/>
            <a:ahLst/>
            <a:cxnLst/>
            <a:rect l="l" t="t" r="r" b="b"/>
            <a:pathLst>
              <a:path w="131826" h="140208">
                <a:moveTo>
                  <a:pt x="0" y="140208"/>
                </a:moveTo>
                <a:lnTo>
                  <a:pt x="131826" y="0"/>
                </a:lnTo>
              </a:path>
            </a:pathLst>
          </a:custGeom>
          <a:ln w="762">
            <a:solidFill>
              <a:srgbClr val="B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284189" y="4367744"/>
            <a:ext cx="146575" cy="145812"/>
          </a:xfrm>
          <a:custGeom>
            <a:avLst/>
            <a:gdLst/>
            <a:ahLst/>
            <a:cxnLst/>
            <a:rect l="l" t="t" r="r" b="b"/>
            <a:pathLst>
              <a:path w="146304" h="145542">
                <a:moveTo>
                  <a:pt x="14477" y="140208"/>
                </a:moveTo>
                <a:lnTo>
                  <a:pt x="146304" y="0"/>
                </a:lnTo>
                <a:lnTo>
                  <a:pt x="132587" y="4572"/>
                </a:lnTo>
                <a:lnTo>
                  <a:pt x="0" y="145542"/>
                </a:lnTo>
                <a:lnTo>
                  <a:pt x="14477" y="140208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269683" y="4372325"/>
            <a:ext cx="147339" cy="146575"/>
          </a:xfrm>
          <a:custGeom>
            <a:avLst/>
            <a:gdLst/>
            <a:ahLst/>
            <a:cxnLst/>
            <a:rect l="l" t="t" r="r" b="b"/>
            <a:pathLst>
              <a:path w="147066" h="146304">
                <a:moveTo>
                  <a:pt x="14478" y="140970"/>
                </a:moveTo>
                <a:lnTo>
                  <a:pt x="147066" y="0"/>
                </a:lnTo>
                <a:lnTo>
                  <a:pt x="133350" y="5334"/>
                </a:lnTo>
                <a:lnTo>
                  <a:pt x="0" y="146304"/>
                </a:lnTo>
                <a:lnTo>
                  <a:pt x="14478" y="140970"/>
                </a:lnTo>
                <a:close/>
              </a:path>
            </a:pathLst>
          </a:custGeom>
          <a:solidFill>
            <a:srgbClr val="B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242964" y="4377669"/>
            <a:ext cx="160316" cy="151918"/>
          </a:xfrm>
          <a:custGeom>
            <a:avLst/>
            <a:gdLst/>
            <a:ahLst/>
            <a:cxnLst/>
            <a:rect l="l" t="t" r="r" b="b"/>
            <a:pathLst>
              <a:path w="160019" h="151637">
                <a:moveTo>
                  <a:pt x="26669" y="140970"/>
                </a:moveTo>
                <a:lnTo>
                  <a:pt x="160019" y="0"/>
                </a:lnTo>
                <a:lnTo>
                  <a:pt x="134112" y="9905"/>
                </a:lnTo>
                <a:lnTo>
                  <a:pt x="0" y="151637"/>
                </a:lnTo>
                <a:lnTo>
                  <a:pt x="26669" y="140970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269684" y="4377669"/>
            <a:ext cx="133597" cy="141232"/>
          </a:xfrm>
          <a:custGeom>
            <a:avLst/>
            <a:gdLst/>
            <a:ahLst/>
            <a:cxnLst/>
            <a:rect l="l" t="t" r="r" b="b"/>
            <a:pathLst>
              <a:path w="133350" h="140970">
                <a:moveTo>
                  <a:pt x="0" y="140970"/>
                </a:moveTo>
                <a:lnTo>
                  <a:pt x="133350" y="0"/>
                </a:lnTo>
              </a:path>
            </a:pathLst>
          </a:custGeom>
          <a:ln w="762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255942" y="4377670"/>
            <a:ext cx="147338" cy="146574"/>
          </a:xfrm>
          <a:custGeom>
            <a:avLst/>
            <a:gdLst/>
            <a:ahLst/>
            <a:cxnLst/>
            <a:rect l="l" t="t" r="r" b="b"/>
            <a:pathLst>
              <a:path w="147065" h="146303">
                <a:moveTo>
                  <a:pt x="13715" y="140970"/>
                </a:moveTo>
                <a:lnTo>
                  <a:pt x="147065" y="0"/>
                </a:lnTo>
                <a:lnTo>
                  <a:pt x="134112" y="4572"/>
                </a:lnTo>
                <a:lnTo>
                  <a:pt x="0" y="146303"/>
                </a:lnTo>
                <a:lnTo>
                  <a:pt x="13715" y="140970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242964" y="4382250"/>
            <a:ext cx="147339" cy="147338"/>
          </a:xfrm>
          <a:custGeom>
            <a:avLst/>
            <a:gdLst/>
            <a:ahLst/>
            <a:cxnLst/>
            <a:rect l="l" t="t" r="r" b="b"/>
            <a:pathLst>
              <a:path w="147066" h="147065">
                <a:moveTo>
                  <a:pt x="12954" y="141731"/>
                </a:moveTo>
                <a:lnTo>
                  <a:pt x="147066" y="0"/>
                </a:lnTo>
                <a:lnTo>
                  <a:pt x="134112" y="5333"/>
                </a:lnTo>
                <a:lnTo>
                  <a:pt x="0" y="147065"/>
                </a:lnTo>
                <a:lnTo>
                  <a:pt x="12954" y="141731"/>
                </a:lnTo>
                <a:close/>
              </a:path>
            </a:pathLst>
          </a:custGeom>
          <a:solidFill>
            <a:srgbClr val="B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217008" y="4387593"/>
            <a:ext cx="160316" cy="152683"/>
          </a:xfrm>
          <a:custGeom>
            <a:avLst/>
            <a:gdLst/>
            <a:ahLst/>
            <a:cxnLst/>
            <a:rect l="l" t="t" r="r" b="b"/>
            <a:pathLst>
              <a:path w="160019" h="152400">
                <a:moveTo>
                  <a:pt x="25907" y="141732"/>
                </a:moveTo>
                <a:lnTo>
                  <a:pt x="160019" y="0"/>
                </a:lnTo>
                <a:lnTo>
                  <a:pt x="135636" y="10668"/>
                </a:lnTo>
                <a:lnTo>
                  <a:pt x="0" y="152400"/>
                </a:lnTo>
                <a:lnTo>
                  <a:pt x="25907" y="141732"/>
                </a:lnTo>
                <a:close/>
              </a:path>
            </a:pathLst>
          </a:custGeom>
          <a:solidFill>
            <a:srgbClr val="B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42964" y="4387593"/>
            <a:ext cx="134361" cy="141995"/>
          </a:xfrm>
          <a:custGeom>
            <a:avLst/>
            <a:gdLst/>
            <a:ahLst/>
            <a:cxnLst/>
            <a:rect l="l" t="t" r="r" b="b"/>
            <a:pathLst>
              <a:path w="134112" h="141732">
                <a:moveTo>
                  <a:pt x="0" y="141732"/>
                </a:moveTo>
                <a:lnTo>
                  <a:pt x="134112" y="0"/>
                </a:lnTo>
              </a:path>
            </a:pathLst>
          </a:custGeom>
          <a:ln w="762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34567" y="4387593"/>
            <a:ext cx="142758" cy="145049"/>
          </a:xfrm>
          <a:custGeom>
            <a:avLst/>
            <a:gdLst/>
            <a:ahLst/>
            <a:cxnLst/>
            <a:rect l="l" t="t" r="r" b="b"/>
            <a:pathLst>
              <a:path w="142494" h="144780">
                <a:moveTo>
                  <a:pt x="8381" y="141732"/>
                </a:moveTo>
                <a:lnTo>
                  <a:pt x="142494" y="0"/>
                </a:lnTo>
                <a:lnTo>
                  <a:pt x="134874" y="3810"/>
                </a:lnTo>
                <a:lnTo>
                  <a:pt x="0" y="144780"/>
                </a:lnTo>
                <a:lnTo>
                  <a:pt x="8381" y="141732"/>
                </a:lnTo>
                <a:close/>
              </a:path>
            </a:pathLst>
          </a:custGeom>
          <a:solidFill>
            <a:srgbClr val="B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225406" y="4391410"/>
            <a:ext cx="144285" cy="145049"/>
          </a:xfrm>
          <a:custGeom>
            <a:avLst/>
            <a:gdLst/>
            <a:ahLst/>
            <a:cxnLst/>
            <a:rect l="l" t="t" r="r" b="b"/>
            <a:pathLst>
              <a:path w="144018" h="144780">
                <a:moveTo>
                  <a:pt x="9143" y="140970"/>
                </a:moveTo>
                <a:lnTo>
                  <a:pt x="144018" y="0"/>
                </a:lnTo>
                <a:lnTo>
                  <a:pt x="135636" y="3048"/>
                </a:lnTo>
                <a:lnTo>
                  <a:pt x="0" y="144780"/>
                </a:lnTo>
                <a:lnTo>
                  <a:pt x="9143" y="140970"/>
                </a:lnTo>
                <a:close/>
              </a:path>
            </a:pathLst>
          </a:custGeom>
          <a:solidFill>
            <a:srgbClr val="B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217008" y="4394464"/>
            <a:ext cx="144285" cy="145811"/>
          </a:xfrm>
          <a:custGeom>
            <a:avLst/>
            <a:gdLst/>
            <a:ahLst/>
            <a:cxnLst/>
            <a:rect l="l" t="t" r="r" b="b"/>
            <a:pathLst>
              <a:path w="144018" h="145541">
                <a:moveTo>
                  <a:pt x="8381" y="141732"/>
                </a:moveTo>
                <a:lnTo>
                  <a:pt x="144018" y="0"/>
                </a:lnTo>
                <a:lnTo>
                  <a:pt x="135636" y="3810"/>
                </a:lnTo>
                <a:lnTo>
                  <a:pt x="0" y="145541"/>
                </a:lnTo>
                <a:lnTo>
                  <a:pt x="8381" y="141732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193342" y="4398281"/>
            <a:ext cx="159553" cy="153446"/>
          </a:xfrm>
          <a:custGeom>
            <a:avLst/>
            <a:gdLst/>
            <a:ahLst/>
            <a:cxnLst/>
            <a:rect l="l" t="t" r="r" b="b"/>
            <a:pathLst>
              <a:path w="159258" h="153162">
                <a:moveTo>
                  <a:pt x="23622" y="141731"/>
                </a:moveTo>
                <a:lnTo>
                  <a:pt x="159258" y="0"/>
                </a:lnTo>
                <a:lnTo>
                  <a:pt x="137160" y="10667"/>
                </a:lnTo>
                <a:lnTo>
                  <a:pt x="0" y="153162"/>
                </a:lnTo>
                <a:lnTo>
                  <a:pt x="23622" y="141731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217008" y="4398281"/>
            <a:ext cx="135888" cy="141994"/>
          </a:xfrm>
          <a:custGeom>
            <a:avLst/>
            <a:gdLst/>
            <a:ahLst/>
            <a:cxnLst/>
            <a:rect l="l" t="t" r="r" b="b"/>
            <a:pathLst>
              <a:path w="135636" h="141731">
                <a:moveTo>
                  <a:pt x="0" y="141731"/>
                </a:moveTo>
                <a:lnTo>
                  <a:pt x="135636" y="0"/>
                </a:lnTo>
              </a:path>
            </a:pathLst>
          </a:custGeom>
          <a:ln w="761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205557" y="4398282"/>
            <a:ext cx="147339" cy="148101"/>
          </a:xfrm>
          <a:custGeom>
            <a:avLst/>
            <a:gdLst/>
            <a:ahLst/>
            <a:cxnLst/>
            <a:rect l="l" t="t" r="r" b="b"/>
            <a:pathLst>
              <a:path w="147066" h="147827">
                <a:moveTo>
                  <a:pt x="11430" y="141731"/>
                </a:moveTo>
                <a:lnTo>
                  <a:pt x="147066" y="0"/>
                </a:lnTo>
                <a:lnTo>
                  <a:pt x="136398" y="5334"/>
                </a:lnTo>
                <a:lnTo>
                  <a:pt x="0" y="147827"/>
                </a:lnTo>
                <a:lnTo>
                  <a:pt x="11430" y="141731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193342" y="4403625"/>
            <a:ext cx="148866" cy="148101"/>
          </a:xfrm>
          <a:custGeom>
            <a:avLst/>
            <a:gdLst/>
            <a:ahLst/>
            <a:cxnLst/>
            <a:rect l="l" t="t" r="r" b="b"/>
            <a:pathLst>
              <a:path w="148590" h="147827">
                <a:moveTo>
                  <a:pt x="12192" y="142493"/>
                </a:moveTo>
                <a:lnTo>
                  <a:pt x="148590" y="0"/>
                </a:lnTo>
                <a:lnTo>
                  <a:pt x="137160" y="5333"/>
                </a:lnTo>
                <a:lnTo>
                  <a:pt x="0" y="147827"/>
                </a:lnTo>
                <a:lnTo>
                  <a:pt x="12192" y="142493"/>
                </a:lnTo>
                <a:close/>
              </a:path>
            </a:pathLst>
          </a:custGeom>
          <a:solidFill>
            <a:srgbClr val="B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171204" y="4408969"/>
            <a:ext cx="159552" cy="154973"/>
          </a:xfrm>
          <a:custGeom>
            <a:avLst/>
            <a:gdLst/>
            <a:ahLst/>
            <a:cxnLst/>
            <a:rect l="l" t="t" r="r" b="b"/>
            <a:pathLst>
              <a:path w="159257" h="154686">
                <a:moveTo>
                  <a:pt x="22097" y="142494"/>
                </a:moveTo>
                <a:lnTo>
                  <a:pt x="159257" y="0"/>
                </a:lnTo>
                <a:lnTo>
                  <a:pt x="137921" y="11430"/>
                </a:lnTo>
                <a:lnTo>
                  <a:pt x="0" y="154686"/>
                </a:lnTo>
                <a:lnTo>
                  <a:pt x="22097" y="142494"/>
                </a:lnTo>
                <a:close/>
              </a:path>
            </a:pathLst>
          </a:custGeom>
          <a:solidFill>
            <a:srgbClr val="B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193342" y="4408969"/>
            <a:ext cx="137414" cy="142758"/>
          </a:xfrm>
          <a:custGeom>
            <a:avLst/>
            <a:gdLst/>
            <a:ahLst/>
            <a:cxnLst/>
            <a:rect l="l" t="t" r="r" b="b"/>
            <a:pathLst>
              <a:path w="137160" h="142494">
                <a:moveTo>
                  <a:pt x="0" y="142494"/>
                </a:moveTo>
                <a:lnTo>
                  <a:pt x="137160" y="0"/>
                </a:lnTo>
              </a:path>
            </a:pathLst>
          </a:custGeom>
          <a:ln w="762">
            <a:solidFill>
              <a:srgbClr val="B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185708" y="4408969"/>
            <a:ext cx="145049" cy="146575"/>
          </a:xfrm>
          <a:custGeom>
            <a:avLst/>
            <a:gdLst/>
            <a:ahLst/>
            <a:cxnLst/>
            <a:rect l="l" t="t" r="r" b="b"/>
            <a:pathLst>
              <a:path w="144780" h="146304">
                <a:moveTo>
                  <a:pt x="7619" y="142494"/>
                </a:moveTo>
                <a:lnTo>
                  <a:pt x="144780" y="0"/>
                </a:lnTo>
                <a:lnTo>
                  <a:pt x="137160" y="3810"/>
                </a:lnTo>
                <a:lnTo>
                  <a:pt x="0" y="146304"/>
                </a:lnTo>
                <a:lnTo>
                  <a:pt x="7619" y="142494"/>
                </a:lnTo>
                <a:close/>
              </a:path>
            </a:pathLst>
          </a:custGeom>
          <a:solidFill>
            <a:srgbClr val="B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178837" y="4412786"/>
            <a:ext cx="144285" cy="147338"/>
          </a:xfrm>
          <a:custGeom>
            <a:avLst/>
            <a:gdLst/>
            <a:ahLst/>
            <a:cxnLst/>
            <a:rect l="l" t="t" r="r" b="b"/>
            <a:pathLst>
              <a:path w="144018" h="147065">
                <a:moveTo>
                  <a:pt x="6857" y="142494"/>
                </a:moveTo>
                <a:lnTo>
                  <a:pt x="144018" y="0"/>
                </a:lnTo>
                <a:lnTo>
                  <a:pt x="137160" y="3810"/>
                </a:lnTo>
                <a:lnTo>
                  <a:pt x="0" y="147065"/>
                </a:lnTo>
                <a:lnTo>
                  <a:pt x="6857" y="142494"/>
                </a:lnTo>
                <a:close/>
              </a:path>
            </a:pathLst>
          </a:custGeom>
          <a:solidFill>
            <a:srgbClr val="B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171203" y="4416603"/>
            <a:ext cx="145049" cy="147338"/>
          </a:xfrm>
          <a:custGeom>
            <a:avLst/>
            <a:gdLst/>
            <a:ahLst/>
            <a:cxnLst/>
            <a:rect l="l" t="t" r="r" b="b"/>
            <a:pathLst>
              <a:path w="144780" h="147065">
                <a:moveTo>
                  <a:pt x="7619" y="143255"/>
                </a:moveTo>
                <a:lnTo>
                  <a:pt x="144780" y="0"/>
                </a:lnTo>
                <a:lnTo>
                  <a:pt x="137921" y="3810"/>
                </a:lnTo>
                <a:lnTo>
                  <a:pt x="0" y="147065"/>
                </a:lnTo>
                <a:lnTo>
                  <a:pt x="7619" y="143255"/>
                </a:lnTo>
                <a:close/>
              </a:path>
            </a:pathLst>
          </a:custGeom>
          <a:solidFill>
            <a:srgbClr val="B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150591" y="4420420"/>
            <a:ext cx="158789" cy="155736"/>
          </a:xfrm>
          <a:custGeom>
            <a:avLst/>
            <a:gdLst/>
            <a:ahLst/>
            <a:cxnLst/>
            <a:rect l="l" t="t" r="r" b="b"/>
            <a:pathLst>
              <a:path w="158495" h="155448">
                <a:moveTo>
                  <a:pt x="20574" y="143255"/>
                </a:moveTo>
                <a:lnTo>
                  <a:pt x="158495" y="0"/>
                </a:lnTo>
                <a:lnTo>
                  <a:pt x="138683" y="12191"/>
                </a:lnTo>
                <a:lnTo>
                  <a:pt x="0" y="155448"/>
                </a:lnTo>
                <a:lnTo>
                  <a:pt x="20574" y="143255"/>
                </a:lnTo>
                <a:close/>
              </a:path>
            </a:pathLst>
          </a:custGeom>
          <a:solidFill>
            <a:srgbClr val="B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171204" y="4420420"/>
            <a:ext cx="138177" cy="143521"/>
          </a:xfrm>
          <a:custGeom>
            <a:avLst/>
            <a:gdLst/>
            <a:ahLst/>
            <a:cxnLst/>
            <a:rect l="l" t="t" r="r" b="b"/>
            <a:pathLst>
              <a:path w="137921" h="143255">
                <a:moveTo>
                  <a:pt x="0" y="143255"/>
                </a:moveTo>
                <a:lnTo>
                  <a:pt x="137921" y="0"/>
                </a:lnTo>
              </a:path>
            </a:pathLst>
          </a:custGeom>
          <a:ln w="762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164332" y="4420420"/>
            <a:ext cx="145049" cy="147338"/>
          </a:xfrm>
          <a:custGeom>
            <a:avLst/>
            <a:gdLst/>
            <a:ahLst/>
            <a:cxnLst/>
            <a:rect l="l" t="t" r="r" b="b"/>
            <a:pathLst>
              <a:path w="144780" h="147065">
                <a:moveTo>
                  <a:pt x="6858" y="143255"/>
                </a:moveTo>
                <a:lnTo>
                  <a:pt x="144780" y="0"/>
                </a:lnTo>
                <a:lnTo>
                  <a:pt x="137922" y="3810"/>
                </a:lnTo>
                <a:lnTo>
                  <a:pt x="0" y="147065"/>
                </a:lnTo>
                <a:lnTo>
                  <a:pt x="6858" y="143255"/>
                </a:lnTo>
                <a:close/>
              </a:path>
            </a:pathLst>
          </a:custGeom>
          <a:solidFill>
            <a:srgbClr val="B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157461" y="4424237"/>
            <a:ext cx="145049" cy="147338"/>
          </a:xfrm>
          <a:custGeom>
            <a:avLst/>
            <a:gdLst/>
            <a:ahLst/>
            <a:cxnLst/>
            <a:rect l="l" t="t" r="r" b="b"/>
            <a:pathLst>
              <a:path w="144780" h="147065">
                <a:moveTo>
                  <a:pt x="6857" y="143255"/>
                </a:moveTo>
                <a:lnTo>
                  <a:pt x="144780" y="0"/>
                </a:lnTo>
                <a:lnTo>
                  <a:pt x="138684" y="3809"/>
                </a:lnTo>
                <a:lnTo>
                  <a:pt x="0" y="147065"/>
                </a:lnTo>
                <a:lnTo>
                  <a:pt x="6857" y="143255"/>
                </a:lnTo>
                <a:close/>
              </a:path>
            </a:pathLst>
          </a:custGeom>
          <a:solidFill>
            <a:srgbClr val="B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150591" y="4428054"/>
            <a:ext cx="145812" cy="148102"/>
          </a:xfrm>
          <a:custGeom>
            <a:avLst/>
            <a:gdLst/>
            <a:ahLst/>
            <a:cxnLst/>
            <a:rect l="l" t="t" r="r" b="b"/>
            <a:pathLst>
              <a:path w="145542" h="147828">
                <a:moveTo>
                  <a:pt x="6857" y="143256"/>
                </a:moveTo>
                <a:lnTo>
                  <a:pt x="145542" y="0"/>
                </a:lnTo>
                <a:lnTo>
                  <a:pt x="138683" y="4572"/>
                </a:lnTo>
                <a:lnTo>
                  <a:pt x="0" y="147828"/>
                </a:lnTo>
                <a:lnTo>
                  <a:pt x="6857" y="14325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132270" y="4432635"/>
            <a:ext cx="157262" cy="155736"/>
          </a:xfrm>
          <a:custGeom>
            <a:avLst/>
            <a:gdLst/>
            <a:ahLst/>
            <a:cxnLst/>
            <a:rect l="l" t="t" r="r" b="b"/>
            <a:pathLst>
              <a:path w="156971" h="155448">
                <a:moveTo>
                  <a:pt x="18287" y="143256"/>
                </a:moveTo>
                <a:lnTo>
                  <a:pt x="156971" y="0"/>
                </a:lnTo>
                <a:lnTo>
                  <a:pt x="139445" y="11429"/>
                </a:lnTo>
                <a:lnTo>
                  <a:pt x="0" y="155448"/>
                </a:lnTo>
                <a:lnTo>
                  <a:pt x="18287" y="143256"/>
                </a:lnTo>
                <a:close/>
              </a:path>
            </a:pathLst>
          </a:custGeom>
          <a:solidFill>
            <a:srgbClr val="C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150592" y="4432634"/>
            <a:ext cx="138940" cy="143522"/>
          </a:xfrm>
          <a:custGeom>
            <a:avLst/>
            <a:gdLst/>
            <a:ahLst/>
            <a:cxnLst/>
            <a:rect l="l" t="t" r="r" b="b"/>
            <a:pathLst>
              <a:path w="138683" h="143256">
                <a:moveTo>
                  <a:pt x="0" y="143256"/>
                </a:moveTo>
                <a:lnTo>
                  <a:pt x="138683" y="0"/>
                </a:lnTo>
              </a:path>
            </a:pathLst>
          </a:custGeom>
          <a:ln w="761">
            <a:solidFill>
              <a:srgbClr val="C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146010" y="4432635"/>
            <a:ext cx="143522" cy="146574"/>
          </a:xfrm>
          <a:custGeom>
            <a:avLst/>
            <a:gdLst/>
            <a:ahLst/>
            <a:cxnLst/>
            <a:rect l="l" t="t" r="r" b="b"/>
            <a:pathLst>
              <a:path w="143256" h="146303">
                <a:moveTo>
                  <a:pt x="4572" y="143256"/>
                </a:moveTo>
                <a:lnTo>
                  <a:pt x="143256" y="0"/>
                </a:lnTo>
                <a:lnTo>
                  <a:pt x="138684" y="3048"/>
                </a:lnTo>
                <a:lnTo>
                  <a:pt x="0" y="146303"/>
                </a:lnTo>
                <a:lnTo>
                  <a:pt x="4572" y="143256"/>
                </a:lnTo>
                <a:close/>
              </a:path>
            </a:pathLst>
          </a:custGeom>
          <a:solidFill>
            <a:srgbClr val="C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141430" y="4435689"/>
            <a:ext cx="143522" cy="146574"/>
          </a:xfrm>
          <a:custGeom>
            <a:avLst/>
            <a:gdLst/>
            <a:ahLst/>
            <a:cxnLst/>
            <a:rect l="l" t="t" r="r" b="b"/>
            <a:pathLst>
              <a:path w="143256" h="146303">
                <a:moveTo>
                  <a:pt x="4571" y="143255"/>
                </a:moveTo>
                <a:lnTo>
                  <a:pt x="143256" y="0"/>
                </a:lnTo>
                <a:lnTo>
                  <a:pt x="139445" y="2286"/>
                </a:lnTo>
                <a:lnTo>
                  <a:pt x="0" y="146303"/>
                </a:lnTo>
                <a:lnTo>
                  <a:pt x="4571" y="143255"/>
                </a:lnTo>
                <a:close/>
              </a:path>
            </a:pathLst>
          </a:custGeom>
          <a:solidFill>
            <a:srgbClr val="C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136850" y="4437979"/>
            <a:ext cx="144285" cy="147338"/>
          </a:xfrm>
          <a:custGeom>
            <a:avLst/>
            <a:gdLst/>
            <a:ahLst/>
            <a:cxnLst/>
            <a:rect l="l" t="t" r="r" b="b"/>
            <a:pathLst>
              <a:path w="144018" h="147065">
                <a:moveTo>
                  <a:pt x="4572" y="144017"/>
                </a:moveTo>
                <a:lnTo>
                  <a:pt x="144018" y="0"/>
                </a:lnTo>
                <a:lnTo>
                  <a:pt x="139446" y="3048"/>
                </a:lnTo>
                <a:lnTo>
                  <a:pt x="0" y="147065"/>
                </a:lnTo>
                <a:lnTo>
                  <a:pt x="4572" y="144017"/>
                </a:lnTo>
                <a:close/>
              </a:path>
            </a:pathLst>
          </a:custGeom>
          <a:solidFill>
            <a:srgbClr val="C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132269" y="4441033"/>
            <a:ext cx="144285" cy="147338"/>
          </a:xfrm>
          <a:custGeom>
            <a:avLst/>
            <a:gdLst/>
            <a:ahLst/>
            <a:cxnLst/>
            <a:rect l="l" t="t" r="r" b="b"/>
            <a:pathLst>
              <a:path w="144018" h="147065">
                <a:moveTo>
                  <a:pt x="4571" y="144017"/>
                </a:moveTo>
                <a:lnTo>
                  <a:pt x="144018" y="0"/>
                </a:lnTo>
                <a:lnTo>
                  <a:pt x="139445" y="3047"/>
                </a:lnTo>
                <a:lnTo>
                  <a:pt x="0" y="147065"/>
                </a:lnTo>
                <a:lnTo>
                  <a:pt x="4571" y="144017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115474" y="4444086"/>
            <a:ext cx="156499" cy="157263"/>
          </a:xfrm>
          <a:custGeom>
            <a:avLst/>
            <a:gdLst/>
            <a:ahLst/>
            <a:cxnLst/>
            <a:rect l="l" t="t" r="r" b="b"/>
            <a:pathLst>
              <a:path w="156209" h="156972">
                <a:moveTo>
                  <a:pt x="16763" y="144018"/>
                </a:moveTo>
                <a:lnTo>
                  <a:pt x="156209" y="0"/>
                </a:lnTo>
                <a:lnTo>
                  <a:pt x="140207" y="12954"/>
                </a:lnTo>
                <a:lnTo>
                  <a:pt x="0" y="156972"/>
                </a:lnTo>
                <a:lnTo>
                  <a:pt x="16763" y="144018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32269" y="4444086"/>
            <a:ext cx="139704" cy="144285"/>
          </a:xfrm>
          <a:custGeom>
            <a:avLst/>
            <a:gdLst/>
            <a:ahLst/>
            <a:cxnLst/>
            <a:rect l="l" t="t" r="r" b="b"/>
            <a:pathLst>
              <a:path w="139445" h="144018">
                <a:moveTo>
                  <a:pt x="0" y="144018"/>
                </a:moveTo>
                <a:lnTo>
                  <a:pt x="139445" y="0"/>
                </a:lnTo>
              </a:path>
            </a:pathLst>
          </a:custGeom>
          <a:ln w="762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872" y="4444086"/>
            <a:ext cx="148101" cy="151156"/>
          </a:xfrm>
          <a:custGeom>
            <a:avLst/>
            <a:gdLst/>
            <a:ahLst/>
            <a:cxnLst/>
            <a:rect l="l" t="t" r="r" b="b"/>
            <a:pathLst>
              <a:path w="147827" h="150876">
                <a:moveTo>
                  <a:pt x="8381" y="144018"/>
                </a:moveTo>
                <a:lnTo>
                  <a:pt x="147827" y="0"/>
                </a:lnTo>
                <a:lnTo>
                  <a:pt x="139445" y="6096"/>
                </a:lnTo>
                <a:lnTo>
                  <a:pt x="0" y="150876"/>
                </a:lnTo>
                <a:lnTo>
                  <a:pt x="8381" y="144018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115475" y="4450194"/>
            <a:ext cx="148101" cy="151155"/>
          </a:xfrm>
          <a:custGeom>
            <a:avLst/>
            <a:gdLst/>
            <a:ahLst/>
            <a:cxnLst/>
            <a:rect l="l" t="t" r="r" b="b"/>
            <a:pathLst>
              <a:path w="147827" h="150875">
                <a:moveTo>
                  <a:pt x="8381" y="144780"/>
                </a:moveTo>
                <a:lnTo>
                  <a:pt x="147827" y="0"/>
                </a:lnTo>
                <a:lnTo>
                  <a:pt x="140207" y="6858"/>
                </a:lnTo>
                <a:lnTo>
                  <a:pt x="0" y="150875"/>
                </a:lnTo>
                <a:lnTo>
                  <a:pt x="8381" y="144780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100206" y="4457064"/>
            <a:ext cx="155736" cy="158027"/>
          </a:xfrm>
          <a:custGeom>
            <a:avLst/>
            <a:gdLst/>
            <a:ahLst/>
            <a:cxnLst/>
            <a:rect l="l" t="t" r="r" b="b"/>
            <a:pathLst>
              <a:path w="155448" h="157734">
                <a:moveTo>
                  <a:pt x="15240" y="144017"/>
                </a:moveTo>
                <a:lnTo>
                  <a:pt x="155448" y="0"/>
                </a:lnTo>
                <a:lnTo>
                  <a:pt x="140969" y="12191"/>
                </a:lnTo>
                <a:lnTo>
                  <a:pt x="0" y="157734"/>
                </a:lnTo>
                <a:lnTo>
                  <a:pt x="15240" y="144017"/>
                </a:lnTo>
                <a:close/>
              </a:path>
            </a:pathLst>
          </a:custGeom>
          <a:solidFill>
            <a:srgbClr val="C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115474" y="4457064"/>
            <a:ext cx="140467" cy="144284"/>
          </a:xfrm>
          <a:custGeom>
            <a:avLst/>
            <a:gdLst/>
            <a:ahLst/>
            <a:cxnLst/>
            <a:rect l="l" t="t" r="r" b="b"/>
            <a:pathLst>
              <a:path w="140207" h="144017">
                <a:moveTo>
                  <a:pt x="0" y="144017"/>
                </a:moveTo>
                <a:lnTo>
                  <a:pt x="140207" y="0"/>
                </a:lnTo>
              </a:path>
            </a:pathLst>
          </a:custGeom>
          <a:ln w="762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802618" y="4593715"/>
            <a:ext cx="61837" cy="158789"/>
          </a:xfrm>
          <a:custGeom>
            <a:avLst/>
            <a:gdLst/>
            <a:ahLst/>
            <a:cxnLst/>
            <a:rect l="l" t="t" r="r" b="b"/>
            <a:pathLst>
              <a:path w="61722" h="158495">
                <a:moveTo>
                  <a:pt x="0" y="158495"/>
                </a:moveTo>
                <a:lnTo>
                  <a:pt x="59436" y="6857"/>
                </a:lnTo>
                <a:lnTo>
                  <a:pt x="61722" y="0"/>
                </a:lnTo>
                <a:lnTo>
                  <a:pt x="2286" y="150875"/>
                </a:lnTo>
                <a:lnTo>
                  <a:pt x="0" y="158495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802618" y="4600586"/>
            <a:ext cx="59546" cy="151918"/>
          </a:xfrm>
          <a:custGeom>
            <a:avLst/>
            <a:gdLst/>
            <a:ahLst/>
            <a:cxnLst/>
            <a:rect l="l" t="t" r="r" b="b"/>
            <a:pathLst>
              <a:path w="59436" h="151637">
                <a:moveTo>
                  <a:pt x="0" y="151637"/>
                </a:moveTo>
                <a:lnTo>
                  <a:pt x="59436" y="0"/>
                </a:lnTo>
              </a:path>
            </a:pathLst>
          </a:custGeom>
          <a:ln w="762">
            <a:solidFill>
              <a:srgbClr val="D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804908" y="4586844"/>
            <a:ext cx="61837" cy="158027"/>
          </a:xfrm>
          <a:custGeom>
            <a:avLst/>
            <a:gdLst/>
            <a:ahLst/>
            <a:cxnLst/>
            <a:rect l="l" t="t" r="r" b="b"/>
            <a:pathLst>
              <a:path w="61722" h="157734">
                <a:moveTo>
                  <a:pt x="0" y="157734"/>
                </a:moveTo>
                <a:lnTo>
                  <a:pt x="59436" y="6858"/>
                </a:lnTo>
                <a:lnTo>
                  <a:pt x="61722" y="0"/>
                </a:lnTo>
                <a:lnTo>
                  <a:pt x="1524" y="150875"/>
                </a:lnTo>
                <a:lnTo>
                  <a:pt x="0" y="157734"/>
                </a:lnTo>
                <a:close/>
              </a:path>
            </a:pathLst>
          </a:custGeom>
          <a:solidFill>
            <a:srgbClr val="D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804909" y="4593715"/>
            <a:ext cx="59546" cy="151155"/>
          </a:xfrm>
          <a:custGeom>
            <a:avLst/>
            <a:gdLst/>
            <a:ahLst/>
            <a:cxnLst/>
            <a:rect l="l" t="t" r="r" b="b"/>
            <a:pathLst>
              <a:path w="59436" h="150875">
                <a:moveTo>
                  <a:pt x="0" y="150875"/>
                </a:moveTo>
                <a:lnTo>
                  <a:pt x="59436" y="0"/>
                </a:lnTo>
              </a:path>
            </a:pathLst>
          </a:custGeom>
          <a:ln w="762">
            <a:solidFill>
              <a:srgbClr val="D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806436" y="4579973"/>
            <a:ext cx="61072" cy="158027"/>
          </a:xfrm>
          <a:custGeom>
            <a:avLst/>
            <a:gdLst/>
            <a:ahLst/>
            <a:cxnLst/>
            <a:rect l="l" t="t" r="r" b="b"/>
            <a:pathLst>
              <a:path w="60959" h="157734">
                <a:moveTo>
                  <a:pt x="0" y="157734"/>
                </a:moveTo>
                <a:lnTo>
                  <a:pt x="60198" y="6858"/>
                </a:lnTo>
                <a:lnTo>
                  <a:pt x="60959" y="0"/>
                </a:lnTo>
                <a:lnTo>
                  <a:pt x="1524" y="150113"/>
                </a:lnTo>
                <a:lnTo>
                  <a:pt x="0" y="157734"/>
                </a:lnTo>
                <a:close/>
              </a:path>
            </a:pathLst>
          </a:custGeom>
          <a:solidFill>
            <a:srgbClr val="D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806435" y="4586845"/>
            <a:ext cx="60310" cy="151155"/>
          </a:xfrm>
          <a:custGeom>
            <a:avLst/>
            <a:gdLst/>
            <a:ahLst/>
            <a:cxnLst/>
            <a:rect l="l" t="t" r="r" b="b"/>
            <a:pathLst>
              <a:path w="60198" h="150875">
                <a:moveTo>
                  <a:pt x="0" y="150875"/>
                </a:moveTo>
                <a:lnTo>
                  <a:pt x="60198" y="0"/>
                </a:lnTo>
              </a:path>
            </a:pathLst>
          </a:custGeom>
          <a:ln w="762">
            <a:solidFill>
              <a:srgbClr val="D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807962" y="4572340"/>
            <a:ext cx="60309" cy="158026"/>
          </a:xfrm>
          <a:custGeom>
            <a:avLst/>
            <a:gdLst/>
            <a:ahLst/>
            <a:cxnLst/>
            <a:rect l="l" t="t" r="r" b="b"/>
            <a:pathLst>
              <a:path w="60197" h="157733">
                <a:moveTo>
                  <a:pt x="0" y="157733"/>
                </a:moveTo>
                <a:lnTo>
                  <a:pt x="59435" y="7619"/>
                </a:lnTo>
                <a:lnTo>
                  <a:pt x="60197" y="0"/>
                </a:lnTo>
                <a:lnTo>
                  <a:pt x="762" y="150113"/>
                </a:lnTo>
                <a:lnTo>
                  <a:pt x="0" y="157733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807963" y="4579974"/>
            <a:ext cx="59545" cy="150392"/>
          </a:xfrm>
          <a:custGeom>
            <a:avLst/>
            <a:gdLst/>
            <a:ahLst/>
            <a:cxnLst/>
            <a:rect l="l" t="t" r="r" b="b"/>
            <a:pathLst>
              <a:path w="59435" h="150113">
                <a:moveTo>
                  <a:pt x="0" y="150113"/>
                </a:moveTo>
                <a:lnTo>
                  <a:pt x="59435" y="0"/>
                </a:lnTo>
              </a:path>
            </a:pathLst>
          </a:custGeom>
          <a:ln w="761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808726" y="4565469"/>
            <a:ext cx="59545" cy="157263"/>
          </a:xfrm>
          <a:custGeom>
            <a:avLst/>
            <a:gdLst/>
            <a:ahLst/>
            <a:cxnLst/>
            <a:rect l="l" t="t" r="r" b="b"/>
            <a:pathLst>
              <a:path w="59435" h="156972">
                <a:moveTo>
                  <a:pt x="0" y="156972"/>
                </a:moveTo>
                <a:lnTo>
                  <a:pt x="59435" y="6858"/>
                </a:lnTo>
                <a:lnTo>
                  <a:pt x="59435" y="0"/>
                </a:lnTo>
                <a:lnTo>
                  <a:pt x="0" y="149351"/>
                </a:lnTo>
                <a:lnTo>
                  <a:pt x="0" y="156972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808726" y="4572340"/>
            <a:ext cx="59545" cy="150392"/>
          </a:xfrm>
          <a:custGeom>
            <a:avLst/>
            <a:gdLst/>
            <a:ahLst/>
            <a:cxnLst/>
            <a:rect l="l" t="t" r="r" b="b"/>
            <a:pathLst>
              <a:path w="59435" h="150113">
                <a:moveTo>
                  <a:pt x="0" y="150113"/>
                </a:moveTo>
                <a:lnTo>
                  <a:pt x="59435" y="0"/>
                </a:lnTo>
              </a:path>
            </a:pathLst>
          </a:custGeom>
          <a:ln w="761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807962" y="4558598"/>
            <a:ext cx="60309" cy="156500"/>
          </a:xfrm>
          <a:custGeom>
            <a:avLst/>
            <a:gdLst/>
            <a:ahLst/>
            <a:cxnLst/>
            <a:rect l="l" t="t" r="r" b="b"/>
            <a:pathLst>
              <a:path w="60197" h="156210">
                <a:moveTo>
                  <a:pt x="762" y="156210"/>
                </a:moveTo>
                <a:lnTo>
                  <a:pt x="60197" y="6858"/>
                </a:lnTo>
                <a:lnTo>
                  <a:pt x="60197" y="0"/>
                </a:lnTo>
                <a:lnTo>
                  <a:pt x="0" y="149352"/>
                </a:lnTo>
                <a:lnTo>
                  <a:pt x="762" y="15621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808726" y="4565469"/>
            <a:ext cx="59545" cy="149628"/>
          </a:xfrm>
          <a:custGeom>
            <a:avLst/>
            <a:gdLst/>
            <a:ahLst/>
            <a:cxnLst/>
            <a:rect l="l" t="t" r="r" b="b"/>
            <a:pathLst>
              <a:path w="59435" h="149351">
                <a:moveTo>
                  <a:pt x="0" y="149351"/>
                </a:moveTo>
                <a:lnTo>
                  <a:pt x="59435" y="0"/>
                </a:lnTo>
              </a:path>
            </a:pathLst>
          </a:custGeom>
          <a:ln w="762">
            <a:solidFill>
              <a:srgbClr val="E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807199" y="4550964"/>
            <a:ext cx="61072" cy="157263"/>
          </a:xfrm>
          <a:custGeom>
            <a:avLst/>
            <a:gdLst/>
            <a:ahLst/>
            <a:cxnLst/>
            <a:rect l="l" t="t" r="r" b="b"/>
            <a:pathLst>
              <a:path w="60959" h="156972">
                <a:moveTo>
                  <a:pt x="762" y="156972"/>
                </a:moveTo>
                <a:lnTo>
                  <a:pt x="60959" y="7619"/>
                </a:lnTo>
                <a:lnTo>
                  <a:pt x="59436" y="0"/>
                </a:lnTo>
                <a:lnTo>
                  <a:pt x="0" y="149351"/>
                </a:lnTo>
                <a:lnTo>
                  <a:pt x="762" y="156972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807962" y="4558598"/>
            <a:ext cx="60309" cy="149629"/>
          </a:xfrm>
          <a:custGeom>
            <a:avLst/>
            <a:gdLst/>
            <a:ahLst/>
            <a:cxnLst/>
            <a:rect l="l" t="t" r="r" b="b"/>
            <a:pathLst>
              <a:path w="60197" h="149352">
                <a:moveTo>
                  <a:pt x="0" y="149352"/>
                </a:moveTo>
                <a:lnTo>
                  <a:pt x="60197" y="0"/>
                </a:lnTo>
              </a:path>
            </a:pathLst>
          </a:custGeom>
          <a:ln w="762">
            <a:solidFill>
              <a:srgbClr val="E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805672" y="4544093"/>
            <a:ext cx="61073" cy="156500"/>
          </a:xfrm>
          <a:custGeom>
            <a:avLst/>
            <a:gdLst/>
            <a:ahLst/>
            <a:cxnLst/>
            <a:rect l="l" t="t" r="r" b="b"/>
            <a:pathLst>
              <a:path w="60960" h="156210">
                <a:moveTo>
                  <a:pt x="1524" y="156210"/>
                </a:moveTo>
                <a:lnTo>
                  <a:pt x="60960" y="6858"/>
                </a:lnTo>
                <a:lnTo>
                  <a:pt x="59436" y="0"/>
                </a:lnTo>
                <a:lnTo>
                  <a:pt x="0" y="148589"/>
                </a:lnTo>
                <a:lnTo>
                  <a:pt x="1524" y="15621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807199" y="4550964"/>
            <a:ext cx="59546" cy="149628"/>
          </a:xfrm>
          <a:custGeom>
            <a:avLst/>
            <a:gdLst/>
            <a:ahLst/>
            <a:cxnLst/>
            <a:rect l="l" t="t" r="r" b="b"/>
            <a:pathLst>
              <a:path w="59436" h="149351">
                <a:moveTo>
                  <a:pt x="0" y="149351"/>
                </a:moveTo>
                <a:lnTo>
                  <a:pt x="59436" y="0"/>
                </a:lnTo>
              </a:path>
            </a:pathLst>
          </a:custGeom>
          <a:ln w="762">
            <a:solidFill>
              <a:srgbClr val="E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803381" y="4537223"/>
            <a:ext cx="61837" cy="155735"/>
          </a:xfrm>
          <a:custGeom>
            <a:avLst/>
            <a:gdLst/>
            <a:ahLst/>
            <a:cxnLst/>
            <a:rect l="l" t="t" r="r" b="b"/>
            <a:pathLst>
              <a:path w="61722" h="155447">
                <a:moveTo>
                  <a:pt x="2286" y="155447"/>
                </a:moveTo>
                <a:lnTo>
                  <a:pt x="61722" y="6857"/>
                </a:lnTo>
                <a:lnTo>
                  <a:pt x="60198" y="0"/>
                </a:lnTo>
                <a:lnTo>
                  <a:pt x="0" y="147827"/>
                </a:lnTo>
                <a:lnTo>
                  <a:pt x="2286" y="155447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805672" y="4544093"/>
            <a:ext cx="59546" cy="148865"/>
          </a:xfrm>
          <a:custGeom>
            <a:avLst/>
            <a:gdLst/>
            <a:ahLst/>
            <a:cxnLst/>
            <a:rect l="l" t="t" r="r" b="b"/>
            <a:pathLst>
              <a:path w="59436" h="148589">
                <a:moveTo>
                  <a:pt x="0" y="148589"/>
                </a:moveTo>
                <a:lnTo>
                  <a:pt x="59436" y="0"/>
                </a:lnTo>
              </a:path>
            </a:pathLst>
          </a:custGeom>
          <a:ln w="762">
            <a:solidFill>
              <a:srgbClr val="E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800328" y="4529588"/>
            <a:ext cx="63363" cy="155736"/>
          </a:xfrm>
          <a:custGeom>
            <a:avLst/>
            <a:gdLst/>
            <a:ahLst/>
            <a:cxnLst/>
            <a:rect l="l" t="t" r="r" b="b"/>
            <a:pathLst>
              <a:path w="63246" h="155448">
                <a:moveTo>
                  <a:pt x="3048" y="155448"/>
                </a:moveTo>
                <a:lnTo>
                  <a:pt x="63246" y="7620"/>
                </a:lnTo>
                <a:lnTo>
                  <a:pt x="60198" y="0"/>
                </a:lnTo>
                <a:lnTo>
                  <a:pt x="0" y="148589"/>
                </a:lnTo>
                <a:lnTo>
                  <a:pt x="3048" y="155448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803381" y="4537223"/>
            <a:ext cx="60310" cy="148101"/>
          </a:xfrm>
          <a:custGeom>
            <a:avLst/>
            <a:gdLst/>
            <a:ahLst/>
            <a:cxnLst/>
            <a:rect l="l" t="t" r="r" b="b"/>
            <a:pathLst>
              <a:path w="60198" h="147827">
                <a:moveTo>
                  <a:pt x="0" y="147827"/>
                </a:moveTo>
                <a:lnTo>
                  <a:pt x="60198" y="0"/>
                </a:lnTo>
              </a:path>
            </a:pathLst>
          </a:custGeom>
          <a:ln w="762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797274" y="4522718"/>
            <a:ext cx="63363" cy="155736"/>
          </a:xfrm>
          <a:custGeom>
            <a:avLst/>
            <a:gdLst/>
            <a:ahLst/>
            <a:cxnLst/>
            <a:rect l="l" t="t" r="r" b="b"/>
            <a:pathLst>
              <a:path w="63246" h="155448">
                <a:moveTo>
                  <a:pt x="3048" y="155448"/>
                </a:moveTo>
                <a:lnTo>
                  <a:pt x="63246" y="6858"/>
                </a:lnTo>
                <a:lnTo>
                  <a:pt x="60198" y="0"/>
                </a:lnTo>
                <a:lnTo>
                  <a:pt x="0" y="147828"/>
                </a:lnTo>
                <a:lnTo>
                  <a:pt x="3048" y="155448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800328" y="4529588"/>
            <a:ext cx="60310" cy="148865"/>
          </a:xfrm>
          <a:custGeom>
            <a:avLst/>
            <a:gdLst/>
            <a:ahLst/>
            <a:cxnLst/>
            <a:rect l="l" t="t" r="r" b="b"/>
            <a:pathLst>
              <a:path w="60198" h="148589">
                <a:moveTo>
                  <a:pt x="0" y="148589"/>
                </a:moveTo>
                <a:lnTo>
                  <a:pt x="60198" y="0"/>
                </a:lnTo>
              </a:path>
            </a:pathLst>
          </a:custGeom>
          <a:ln w="762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798801" y="4526535"/>
            <a:ext cx="61837" cy="151918"/>
          </a:xfrm>
          <a:custGeom>
            <a:avLst/>
            <a:gdLst/>
            <a:ahLst/>
            <a:cxnLst/>
            <a:rect l="l" t="t" r="r" b="b"/>
            <a:pathLst>
              <a:path w="61722" h="151637">
                <a:moveTo>
                  <a:pt x="1524" y="151637"/>
                </a:moveTo>
                <a:lnTo>
                  <a:pt x="61722" y="3048"/>
                </a:lnTo>
                <a:lnTo>
                  <a:pt x="60198" y="0"/>
                </a:lnTo>
                <a:lnTo>
                  <a:pt x="0" y="147827"/>
                </a:lnTo>
                <a:lnTo>
                  <a:pt x="1524" y="151637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797274" y="4522718"/>
            <a:ext cx="61837" cy="151918"/>
          </a:xfrm>
          <a:custGeom>
            <a:avLst/>
            <a:gdLst/>
            <a:ahLst/>
            <a:cxnLst/>
            <a:rect l="l" t="t" r="r" b="b"/>
            <a:pathLst>
              <a:path w="61722" h="151637">
                <a:moveTo>
                  <a:pt x="1524" y="151637"/>
                </a:moveTo>
                <a:lnTo>
                  <a:pt x="61722" y="3810"/>
                </a:lnTo>
                <a:lnTo>
                  <a:pt x="60198" y="0"/>
                </a:lnTo>
                <a:lnTo>
                  <a:pt x="0" y="147828"/>
                </a:lnTo>
                <a:lnTo>
                  <a:pt x="1524" y="151637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789641" y="4508976"/>
            <a:ext cx="67943" cy="161844"/>
          </a:xfrm>
          <a:custGeom>
            <a:avLst/>
            <a:gdLst/>
            <a:ahLst/>
            <a:cxnLst/>
            <a:rect l="l" t="t" r="r" b="b"/>
            <a:pathLst>
              <a:path w="67817" h="161544">
                <a:moveTo>
                  <a:pt x="7619" y="161544"/>
                </a:moveTo>
                <a:lnTo>
                  <a:pt x="67817" y="13715"/>
                </a:lnTo>
                <a:lnTo>
                  <a:pt x="60197" y="0"/>
                </a:lnTo>
                <a:lnTo>
                  <a:pt x="0" y="147065"/>
                </a:lnTo>
                <a:lnTo>
                  <a:pt x="7619" y="161544"/>
                </a:lnTo>
                <a:close/>
              </a:path>
            </a:pathLst>
          </a:custGeom>
          <a:solidFill>
            <a:srgbClr val="D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797274" y="4522718"/>
            <a:ext cx="60310" cy="148102"/>
          </a:xfrm>
          <a:custGeom>
            <a:avLst/>
            <a:gdLst/>
            <a:ahLst/>
            <a:cxnLst/>
            <a:rect l="l" t="t" r="r" b="b"/>
            <a:pathLst>
              <a:path w="60198" h="147828">
                <a:moveTo>
                  <a:pt x="0" y="147828"/>
                </a:moveTo>
                <a:lnTo>
                  <a:pt x="60198" y="0"/>
                </a:lnTo>
              </a:path>
            </a:pathLst>
          </a:custGeom>
          <a:ln w="762">
            <a:solidFill>
              <a:srgbClr val="D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794984" y="4518137"/>
            <a:ext cx="62600" cy="152683"/>
          </a:xfrm>
          <a:custGeom>
            <a:avLst/>
            <a:gdLst/>
            <a:ahLst/>
            <a:cxnLst/>
            <a:rect l="l" t="t" r="r" b="b"/>
            <a:pathLst>
              <a:path w="62484" h="152400">
                <a:moveTo>
                  <a:pt x="2286" y="152400"/>
                </a:moveTo>
                <a:lnTo>
                  <a:pt x="62484" y="4571"/>
                </a:lnTo>
                <a:lnTo>
                  <a:pt x="60198" y="0"/>
                </a:lnTo>
                <a:lnTo>
                  <a:pt x="0" y="147827"/>
                </a:lnTo>
                <a:lnTo>
                  <a:pt x="2286" y="152400"/>
                </a:lnTo>
                <a:close/>
              </a:path>
            </a:pathLst>
          </a:custGeom>
          <a:solidFill>
            <a:srgbClr val="D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791931" y="4513556"/>
            <a:ext cx="63363" cy="152683"/>
          </a:xfrm>
          <a:custGeom>
            <a:avLst/>
            <a:gdLst/>
            <a:ahLst/>
            <a:cxnLst/>
            <a:rect l="l" t="t" r="r" b="b"/>
            <a:pathLst>
              <a:path w="63246" h="152400">
                <a:moveTo>
                  <a:pt x="3048" y="152400"/>
                </a:moveTo>
                <a:lnTo>
                  <a:pt x="63246" y="4572"/>
                </a:lnTo>
                <a:lnTo>
                  <a:pt x="60198" y="0"/>
                </a:lnTo>
                <a:lnTo>
                  <a:pt x="0" y="147827"/>
                </a:lnTo>
                <a:lnTo>
                  <a:pt x="3048" y="152400"/>
                </a:lnTo>
                <a:close/>
              </a:path>
            </a:pathLst>
          </a:custGeom>
          <a:solidFill>
            <a:srgbClr val="D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789641" y="4508976"/>
            <a:ext cx="62599" cy="152683"/>
          </a:xfrm>
          <a:custGeom>
            <a:avLst/>
            <a:gdLst/>
            <a:ahLst/>
            <a:cxnLst/>
            <a:rect l="l" t="t" r="r" b="b"/>
            <a:pathLst>
              <a:path w="62483" h="152400">
                <a:moveTo>
                  <a:pt x="2285" y="152400"/>
                </a:moveTo>
                <a:lnTo>
                  <a:pt x="62483" y="4572"/>
                </a:lnTo>
                <a:lnTo>
                  <a:pt x="60197" y="0"/>
                </a:lnTo>
                <a:lnTo>
                  <a:pt x="0" y="147065"/>
                </a:lnTo>
                <a:lnTo>
                  <a:pt x="2285" y="152400"/>
                </a:lnTo>
                <a:close/>
              </a:path>
            </a:pathLst>
          </a:custGeom>
          <a:solidFill>
            <a:srgbClr val="D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778953" y="4495998"/>
            <a:ext cx="70996" cy="160316"/>
          </a:xfrm>
          <a:custGeom>
            <a:avLst/>
            <a:gdLst/>
            <a:ahLst/>
            <a:cxnLst/>
            <a:rect l="l" t="t" r="r" b="b"/>
            <a:pathLst>
              <a:path w="70865" h="160019">
                <a:moveTo>
                  <a:pt x="10668" y="160019"/>
                </a:moveTo>
                <a:lnTo>
                  <a:pt x="70865" y="12953"/>
                </a:lnTo>
                <a:lnTo>
                  <a:pt x="60960" y="0"/>
                </a:lnTo>
                <a:lnTo>
                  <a:pt x="0" y="146303"/>
                </a:lnTo>
                <a:lnTo>
                  <a:pt x="10668" y="160019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789641" y="4508976"/>
            <a:ext cx="60309" cy="147338"/>
          </a:xfrm>
          <a:custGeom>
            <a:avLst/>
            <a:gdLst/>
            <a:ahLst/>
            <a:cxnLst/>
            <a:rect l="l" t="t" r="r" b="b"/>
            <a:pathLst>
              <a:path w="60197" h="147065">
                <a:moveTo>
                  <a:pt x="0" y="147065"/>
                </a:moveTo>
                <a:lnTo>
                  <a:pt x="60197" y="0"/>
                </a:lnTo>
              </a:path>
            </a:pathLst>
          </a:custGeom>
          <a:ln w="761">
            <a:solidFill>
              <a:srgbClr val="D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785823" y="4504396"/>
            <a:ext cx="64126" cy="151918"/>
          </a:xfrm>
          <a:custGeom>
            <a:avLst/>
            <a:gdLst/>
            <a:ahLst/>
            <a:cxnLst/>
            <a:rect l="l" t="t" r="r" b="b"/>
            <a:pathLst>
              <a:path w="64007" h="151637">
                <a:moveTo>
                  <a:pt x="3810" y="151637"/>
                </a:moveTo>
                <a:lnTo>
                  <a:pt x="64007" y="4572"/>
                </a:lnTo>
                <a:lnTo>
                  <a:pt x="60960" y="0"/>
                </a:lnTo>
                <a:lnTo>
                  <a:pt x="0" y="147066"/>
                </a:lnTo>
                <a:lnTo>
                  <a:pt x="3810" y="151637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82769" y="4500579"/>
            <a:ext cx="64127" cy="151155"/>
          </a:xfrm>
          <a:custGeom>
            <a:avLst/>
            <a:gdLst/>
            <a:ahLst/>
            <a:cxnLst/>
            <a:rect l="l" t="t" r="r" b="b"/>
            <a:pathLst>
              <a:path w="64008" h="150875">
                <a:moveTo>
                  <a:pt x="3048" y="150875"/>
                </a:moveTo>
                <a:lnTo>
                  <a:pt x="64008" y="3809"/>
                </a:lnTo>
                <a:lnTo>
                  <a:pt x="60960" y="0"/>
                </a:lnTo>
                <a:lnTo>
                  <a:pt x="0" y="146303"/>
                </a:lnTo>
                <a:lnTo>
                  <a:pt x="3048" y="150875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778952" y="4495998"/>
            <a:ext cx="64890" cy="151155"/>
          </a:xfrm>
          <a:custGeom>
            <a:avLst/>
            <a:gdLst/>
            <a:ahLst/>
            <a:cxnLst/>
            <a:rect l="l" t="t" r="r" b="b"/>
            <a:pathLst>
              <a:path w="64770" h="150875">
                <a:moveTo>
                  <a:pt x="3810" y="150875"/>
                </a:moveTo>
                <a:lnTo>
                  <a:pt x="64770" y="4572"/>
                </a:lnTo>
                <a:lnTo>
                  <a:pt x="60960" y="0"/>
                </a:lnTo>
                <a:lnTo>
                  <a:pt x="0" y="146303"/>
                </a:lnTo>
                <a:lnTo>
                  <a:pt x="3810" y="150875"/>
                </a:lnTo>
                <a:close/>
              </a:path>
            </a:pathLst>
          </a:custGeom>
          <a:solidFill>
            <a:srgbClr val="D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766738" y="4482256"/>
            <a:ext cx="73287" cy="160317"/>
          </a:xfrm>
          <a:custGeom>
            <a:avLst/>
            <a:gdLst/>
            <a:ahLst/>
            <a:cxnLst/>
            <a:rect l="l" t="t" r="r" b="b"/>
            <a:pathLst>
              <a:path w="73151" h="160020">
                <a:moveTo>
                  <a:pt x="12191" y="160020"/>
                </a:moveTo>
                <a:lnTo>
                  <a:pt x="73151" y="13716"/>
                </a:lnTo>
                <a:lnTo>
                  <a:pt x="61722" y="0"/>
                </a:lnTo>
                <a:lnTo>
                  <a:pt x="0" y="146304"/>
                </a:lnTo>
                <a:lnTo>
                  <a:pt x="12191" y="160020"/>
                </a:lnTo>
                <a:close/>
              </a:path>
            </a:pathLst>
          </a:custGeom>
          <a:solidFill>
            <a:srgbClr val="D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778952" y="4495999"/>
            <a:ext cx="61073" cy="146574"/>
          </a:xfrm>
          <a:custGeom>
            <a:avLst/>
            <a:gdLst/>
            <a:ahLst/>
            <a:cxnLst/>
            <a:rect l="l" t="t" r="r" b="b"/>
            <a:pathLst>
              <a:path w="60960" h="146303">
                <a:moveTo>
                  <a:pt x="0" y="146303"/>
                </a:moveTo>
                <a:lnTo>
                  <a:pt x="60960" y="0"/>
                </a:lnTo>
              </a:path>
            </a:pathLst>
          </a:custGeom>
          <a:ln w="762">
            <a:solidFill>
              <a:srgbClr val="D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775899" y="4492181"/>
            <a:ext cx="64127" cy="150392"/>
          </a:xfrm>
          <a:custGeom>
            <a:avLst/>
            <a:gdLst/>
            <a:ahLst/>
            <a:cxnLst/>
            <a:rect l="l" t="t" r="r" b="b"/>
            <a:pathLst>
              <a:path w="64008" h="150113">
                <a:moveTo>
                  <a:pt x="3048" y="150113"/>
                </a:moveTo>
                <a:lnTo>
                  <a:pt x="64008" y="3810"/>
                </a:lnTo>
                <a:lnTo>
                  <a:pt x="61722" y="0"/>
                </a:lnTo>
                <a:lnTo>
                  <a:pt x="0" y="146303"/>
                </a:lnTo>
                <a:lnTo>
                  <a:pt x="3048" y="150113"/>
                </a:lnTo>
                <a:close/>
              </a:path>
            </a:pathLst>
          </a:custGeom>
          <a:solidFill>
            <a:srgbClr val="D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72845" y="4489128"/>
            <a:ext cx="64890" cy="149628"/>
          </a:xfrm>
          <a:custGeom>
            <a:avLst/>
            <a:gdLst/>
            <a:ahLst/>
            <a:cxnLst/>
            <a:rect l="l" t="t" r="r" b="b"/>
            <a:pathLst>
              <a:path w="64770" h="149351">
                <a:moveTo>
                  <a:pt x="3048" y="149351"/>
                </a:moveTo>
                <a:lnTo>
                  <a:pt x="64770" y="3048"/>
                </a:lnTo>
                <a:lnTo>
                  <a:pt x="61722" y="0"/>
                </a:lnTo>
                <a:lnTo>
                  <a:pt x="0" y="146303"/>
                </a:lnTo>
                <a:lnTo>
                  <a:pt x="3048" y="149351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769792" y="4486074"/>
            <a:ext cx="64889" cy="149628"/>
          </a:xfrm>
          <a:custGeom>
            <a:avLst/>
            <a:gdLst/>
            <a:ahLst/>
            <a:cxnLst/>
            <a:rect l="l" t="t" r="r" b="b"/>
            <a:pathLst>
              <a:path w="64769" h="149351">
                <a:moveTo>
                  <a:pt x="3047" y="149351"/>
                </a:moveTo>
                <a:lnTo>
                  <a:pt x="64769" y="3048"/>
                </a:lnTo>
                <a:lnTo>
                  <a:pt x="61721" y="0"/>
                </a:lnTo>
                <a:lnTo>
                  <a:pt x="0" y="145542"/>
                </a:lnTo>
                <a:lnTo>
                  <a:pt x="3047" y="149351"/>
                </a:lnTo>
                <a:close/>
              </a:path>
            </a:pathLst>
          </a:custGeom>
          <a:solidFill>
            <a:srgbClr val="D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766738" y="4482257"/>
            <a:ext cx="64889" cy="149629"/>
          </a:xfrm>
          <a:custGeom>
            <a:avLst/>
            <a:gdLst/>
            <a:ahLst/>
            <a:cxnLst/>
            <a:rect l="l" t="t" r="r" b="b"/>
            <a:pathLst>
              <a:path w="64769" h="149352">
                <a:moveTo>
                  <a:pt x="3048" y="149352"/>
                </a:moveTo>
                <a:lnTo>
                  <a:pt x="64769" y="3810"/>
                </a:lnTo>
                <a:lnTo>
                  <a:pt x="61722" y="0"/>
                </a:lnTo>
                <a:lnTo>
                  <a:pt x="0" y="146304"/>
                </a:lnTo>
                <a:lnTo>
                  <a:pt x="3048" y="149352"/>
                </a:lnTo>
                <a:close/>
              </a:path>
            </a:pathLst>
          </a:custGeom>
          <a:solidFill>
            <a:srgbClr val="D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52996" y="4469279"/>
            <a:ext cx="75578" cy="159553"/>
          </a:xfrm>
          <a:custGeom>
            <a:avLst/>
            <a:gdLst/>
            <a:ahLst/>
            <a:cxnLst/>
            <a:rect l="l" t="t" r="r" b="b"/>
            <a:pathLst>
              <a:path w="75438" h="159258">
                <a:moveTo>
                  <a:pt x="13716" y="159258"/>
                </a:moveTo>
                <a:lnTo>
                  <a:pt x="75438" y="12953"/>
                </a:lnTo>
                <a:lnTo>
                  <a:pt x="62484" y="0"/>
                </a:lnTo>
                <a:lnTo>
                  <a:pt x="0" y="145542"/>
                </a:lnTo>
                <a:lnTo>
                  <a:pt x="13716" y="159258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66738" y="4482257"/>
            <a:ext cx="61837" cy="146575"/>
          </a:xfrm>
          <a:custGeom>
            <a:avLst/>
            <a:gdLst/>
            <a:ahLst/>
            <a:cxnLst/>
            <a:rect l="l" t="t" r="r" b="b"/>
            <a:pathLst>
              <a:path w="61722" h="146304">
                <a:moveTo>
                  <a:pt x="0" y="146304"/>
                </a:moveTo>
                <a:lnTo>
                  <a:pt x="61722" y="0"/>
                </a:lnTo>
              </a:path>
            </a:pathLst>
          </a:custGeom>
          <a:ln w="762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762157" y="4478440"/>
            <a:ext cx="66417" cy="150392"/>
          </a:xfrm>
          <a:custGeom>
            <a:avLst/>
            <a:gdLst/>
            <a:ahLst/>
            <a:cxnLst/>
            <a:rect l="l" t="t" r="r" b="b"/>
            <a:pathLst>
              <a:path w="66294" h="150113">
                <a:moveTo>
                  <a:pt x="4572" y="150113"/>
                </a:moveTo>
                <a:lnTo>
                  <a:pt x="66294" y="3809"/>
                </a:lnTo>
                <a:lnTo>
                  <a:pt x="61722" y="0"/>
                </a:lnTo>
                <a:lnTo>
                  <a:pt x="0" y="145541"/>
                </a:lnTo>
                <a:lnTo>
                  <a:pt x="4572" y="150113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757577" y="4473859"/>
            <a:ext cx="66417" cy="150392"/>
          </a:xfrm>
          <a:custGeom>
            <a:avLst/>
            <a:gdLst/>
            <a:ahLst/>
            <a:cxnLst/>
            <a:rect l="l" t="t" r="r" b="b"/>
            <a:pathLst>
              <a:path w="66294" h="150113">
                <a:moveTo>
                  <a:pt x="4572" y="150113"/>
                </a:moveTo>
                <a:lnTo>
                  <a:pt x="66294" y="4572"/>
                </a:lnTo>
                <a:lnTo>
                  <a:pt x="61722" y="0"/>
                </a:lnTo>
                <a:lnTo>
                  <a:pt x="0" y="145541"/>
                </a:lnTo>
                <a:lnTo>
                  <a:pt x="4572" y="150113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752996" y="4469279"/>
            <a:ext cx="66417" cy="150392"/>
          </a:xfrm>
          <a:custGeom>
            <a:avLst/>
            <a:gdLst/>
            <a:ahLst/>
            <a:cxnLst/>
            <a:rect l="l" t="t" r="r" b="b"/>
            <a:pathLst>
              <a:path w="66294" h="150113">
                <a:moveTo>
                  <a:pt x="4572" y="150113"/>
                </a:moveTo>
                <a:lnTo>
                  <a:pt x="66294" y="4572"/>
                </a:lnTo>
                <a:lnTo>
                  <a:pt x="62484" y="0"/>
                </a:lnTo>
                <a:lnTo>
                  <a:pt x="0" y="145542"/>
                </a:lnTo>
                <a:lnTo>
                  <a:pt x="4572" y="150113"/>
                </a:lnTo>
                <a:close/>
              </a:path>
            </a:pathLst>
          </a:custGeom>
          <a:solidFill>
            <a:srgbClr val="D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736964" y="4457064"/>
            <a:ext cx="78632" cy="158027"/>
          </a:xfrm>
          <a:custGeom>
            <a:avLst/>
            <a:gdLst/>
            <a:ahLst/>
            <a:cxnLst/>
            <a:rect l="l" t="t" r="r" b="b"/>
            <a:pathLst>
              <a:path w="78486" h="157734">
                <a:moveTo>
                  <a:pt x="16001" y="157734"/>
                </a:moveTo>
                <a:lnTo>
                  <a:pt x="78486" y="12191"/>
                </a:lnTo>
                <a:lnTo>
                  <a:pt x="63246" y="0"/>
                </a:lnTo>
                <a:lnTo>
                  <a:pt x="0" y="144017"/>
                </a:lnTo>
                <a:lnTo>
                  <a:pt x="16001" y="157734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752996" y="4469278"/>
            <a:ext cx="62600" cy="145812"/>
          </a:xfrm>
          <a:custGeom>
            <a:avLst/>
            <a:gdLst/>
            <a:ahLst/>
            <a:cxnLst/>
            <a:rect l="l" t="t" r="r" b="b"/>
            <a:pathLst>
              <a:path w="62484" h="145542">
                <a:moveTo>
                  <a:pt x="0" y="145542"/>
                </a:moveTo>
                <a:lnTo>
                  <a:pt x="62484" y="0"/>
                </a:lnTo>
              </a:path>
            </a:pathLst>
          </a:custGeom>
          <a:ln w="762">
            <a:solidFill>
              <a:srgbClr val="D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748417" y="4466225"/>
            <a:ext cx="67179" cy="148866"/>
          </a:xfrm>
          <a:custGeom>
            <a:avLst/>
            <a:gdLst/>
            <a:ahLst/>
            <a:cxnLst/>
            <a:rect l="l" t="t" r="r" b="b"/>
            <a:pathLst>
              <a:path w="67055" h="148590">
                <a:moveTo>
                  <a:pt x="4571" y="148590"/>
                </a:moveTo>
                <a:lnTo>
                  <a:pt x="67055" y="3048"/>
                </a:lnTo>
                <a:lnTo>
                  <a:pt x="63245" y="0"/>
                </a:lnTo>
                <a:lnTo>
                  <a:pt x="0" y="144780"/>
                </a:lnTo>
                <a:lnTo>
                  <a:pt x="4571" y="14859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744599" y="4463171"/>
            <a:ext cx="67179" cy="148102"/>
          </a:xfrm>
          <a:custGeom>
            <a:avLst/>
            <a:gdLst/>
            <a:ahLst/>
            <a:cxnLst/>
            <a:rect l="l" t="t" r="r" b="b"/>
            <a:pathLst>
              <a:path w="67055" h="147828">
                <a:moveTo>
                  <a:pt x="3810" y="147828"/>
                </a:moveTo>
                <a:lnTo>
                  <a:pt x="67055" y="3048"/>
                </a:lnTo>
                <a:lnTo>
                  <a:pt x="63246" y="0"/>
                </a:lnTo>
                <a:lnTo>
                  <a:pt x="0" y="144780"/>
                </a:lnTo>
                <a:lnTo>
                  <a:pt x="3810" y="147828"/>
                </a:lnTo>
                <a:close/>
              </a:path>
            </a:pathLst>
          </a:custGeom>
          <a:solidFill>
            <a:srgbClr val="C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740782" y="4460118"/>
            <a:ext cx="67180" cy="148101"/>
          </a:xfrm>
          <a:custGeom>
            <a:avLst/>
            <a:gdLst/>
            <a:ahLst/>
            <a:cxnLst/>
            <a:rect l="l" t="t" r="r" b="b"/>
            <a:pathLst>
              <a:path w="67056" h="147827">
                <a:moveTo>
                  <a:pt x="3810" y="147827"/>
                </a:moveTo>
                <a:lnTo>
                  <a:pt x="67056" y="3047"/>
                </a:lnTo>
                <a:lnTo>
                  <a:pt x="63246" y="0"/>
                </a:lnTo>
                <a:lnTo>
                  <a:pt x="0" y="144779"/>
                </a:lnTo>
                <a:lnTo>
                  <a:pt x="3810" y="147827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736965" y="4457064"/>
            <a:ext cx="67180" cy="148101"/>
          </a:xfrm>
          <a:custGeom>
            <a:avLst/>
            <a:gdLst/>
            <a:ahLst/>
            <a:cxnLst/>
            <a:rect l="l" t="t" r="r" b="b"/>
            <a:pathLst>
              <a:path w="67056" h="147827">
                <a:moveTo>
                  <a:pt x="3810" y="147827"/>
                </a:moveTo>
                <a:lnTo>
                  <a:pt x="67056" y="3048"/>
                </a:lnTo>
                <a:lnTo>
                  <a:pt x="63246" y="0"/>
                </a:lnTo>
                <a:lnTo>
                  <a:pt x="0" y="144017"/>
                </a:lnTo>
                <a:lnTo>
                  <a:pt x="3810" y="147827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718643" y="4444086"/>
            <a:ext cx="81685" cy="157263"/>
          </a:xfrm>
          <a:custGeom>
            <a:avLst/>
            <a:gdLst/>
            <a:ahLst/>
            <a:cxnLst/>
            <a:rect l="l" t="t" r="r" b="b"/>
            <a:pathLst>
              <a:path w="81534" h="156972">
                <a:moveTo>
                  <a:pt x="18287" y="156972"/>
                </a:moveTo>
                <a:lnTo>
                  <a:pt x="81534" y="12954"/>
                </a:lnTo>
                <a:lnTo>
                  <a:pt x="64008" y="0"/>
                </a:lnTo>
                <a:lnTo>
                  <a:pt x="0" y="144018"/>
                </a:lnTo>
                <a:lnTo>
                  <a:pt x="18287" y="15697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36965" y="4457064"/>
            <a:ext cx="63363" cy="144284"/>
          </a:xfrm>
          <a:custGeom>
            <a:avLst/>
            <a:gdLst/>
            <a:ahLst/>
            <a:cxnLst/>
            <a:rect l="l" t="t" r="r" b="b"/>
            <a:pathLst>
              <a:path w="63246" h="144017">
                <a:moveTo>
                  <a:pt x="0" y="144017"/>
                </a:moveTo>
                <a:lnTo>
                  <a:pt x="63246" y="0"/>
                </a:lnTo>
              </a:path>
            </a:pathLst>
          </a:custGeom>
          <a:ln w="762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730858" y="4452484"/>
            <a:ext cx="69470" cy="148865"/>
          </a:xfrm>
          <a:custGeom>
            <a:avLst/>
            <a:gdLst/>
            <a:ahLst/>
            <a:cxnLst/>
            <a:rect l="l" t="t" r="r" b="b"/>
            <a:pathLst>
              <a:path w="69341" h="148589">
                <a:moveTo>
                  <a:pt x="6095" y="148589"/>
                </a:moveTo>
                <a:lnTo>
                  <a:pt x="69341" y="4572"/>
                </a:lnTo>
                <a:lnTo>
                  <a:pt x="63245" y="0"/>
                </a:lnTo>
                <a:lnTo>
                  <a:pt x="0" y="144779"/>
                </a:lnTo>
                <a:lnTo>
                  <a:pt x="6095" y="14858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24750" y="4448667"/>
            <a:ext cx="69470" cy="148865"/>
          </a:xfrm>
          <a:custGeom>
            <a:avLst/>
            <a:gdLst/>
            <a:ahLst/>
            <a:cxnLst/>
            <a:rect l="l" t="t" r="r" b="b"/>
            <a:pathLst>
              <a:path w="69341" h="148589">
                <a:moveTo>
                  <a:pt x="6096" y="148589"/>
                </a:moveTo>
                <a:lnTo>
                  <a:pt x="69341" y="3810"/>
                </a:lnTo>
                <a:lnTo>
                  <a:pt x="64008" y="0"/>
                </a:lnTo>
                <a:lnTo>
                  <a:pt x="0" y="144018"/>
                </a:lnTo>
                <a:lnTo>
                  <a:pt x="6096" y="148589"/>
                </a:lnTo>
                <a:close/>
              </a:path>
            </a:pathLst>
          </a:custGeom>
          <a:solidFill>
            <a:srgbClr val="C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718643" y="4444086"/>
            <a:ext cx="70234" cy="148866"/>
          </a:xfrm>
          <a:custGeom>
            <a:avLst/>
            <a:gdLst/>
            <a:ahLst/>
            <a:cxnLst/>
            <a:rect l="l" t="t" r="r" b="b"/>
            <a:pathLst>
              <a:path w="70104" h="148590">
                <a:moveTo>
                  <a:pt x="6096" y="148590"/>
                </a:moveTo>
                <a:lnTo>
                  <a:pt x="70104" y="4572"/>
                </a:lnTo>
                <a:lnTo>
                  <a:pt x="64008" y="0"/>
                </a:lnTo>
                <a:lnTo>
                  <a:pt x="0" y="144018"/>
                </a:lnTo>
                <a:lnTo>
                  <a:pt x="6096" y="148590"/>
                </a:lnTo>
                <a:close/>
              </a:path>
            </a:pathLst>
          </a:custGeom>
          <a:solidFill>
            <a:srgbClr val="C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698794" y="4432635"/>
            <a:ext cx="83976" cy="155736"/>
          </a:xfrm>
          <a:custGeom>
            <a:avLst/>
            <a:gdLst/>
            <a:ahLst/>
            <a:cxnLst/>
            <a:rect l="l" t="t" r="r" b="b"/>
            <a:pathLst>
              <a:path w="83820" h="155448">
                <a:moveTo>
                  <a:pt x="19812" y="155448"/>
                </a:moveTo>
                <a:lnTo>
                  <a:pt x="83820" y="11429"/>
                </a:lnTo>
                <a:lnTo>
                  <a:pt x="64770" y="0"/>
                </a:lnTo>
                <a:lnTo>
                  <a:pt x="0" y="143256"/>
                </a:lnTo>
                <a:lnTo>
                  <a:pt x="19812" y="155448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18643" y="4444086"/>
            <a:ext cx="64127" cy="144285"/>
          </a:xfrm>
          <a:custGeom>
            <a:avLst/>
            <a:gdLst/>
            <a:ahLst/>
            <a:cxnLst/>
            <a:rect l="l" t="t" r="r" b="b"/>
            <a:pathLst>
              <a:path w="64008" h="144018">
                <a:moveTo>
                  <a:pt x="0" y="144018"/>
                </a:moveTo>
                <a:lnTo>
                  <a:pt x="64008" y="0"/>
                </a:lnTo>
              </a:path>
            </a:pathLst>
          </a:custGeom>
          <a:ln w="762">
            <a:solidFill>
              <a:srgbClr val="C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711773" y="4440269"/>
            <a:ext cx="70996" cy="148101"/>
          </a:xfrm>
          <a:custGeom>
            <a:avLst/>
            <a:gdLst/>
            <a:ahLst/>
            <a:cxnLst/>
            <a:rect l="l" t="t" r="r" b="b"/>
            <a:pathLst>
              <a:path w="70865" h="147827">
                <a:moveTo>
                  <a:pt x="6857" y="147827"/>
                </a:moveTo>
                <a:lnTo>
                  <a:pt x="70865" y="3809"/>
                </a:lnTo>
                <a:lnTo>
                  <a:pt x="64769" y="0"/>
                </a:lnTo>
                <a:lnTo>
                  <a:pt x="0" y="144017"/>
                </a:lnTo>
                <a:lnTo>
                  <a:pt x="6857" y="147827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705665" y="4436452"/>
            <a:ext cx="70996" cy="148101"/>
          </a:xfrm>
          <a:custGeom>
            <a:avLst/>
            <a:gdLst/>
            <a:ahLst/>
            <a:cxnLst/>
            <a:rect l="l" t="t" r="r" b="b"/>
            <a:pathLst>
              <a:path w="70865" h="147827">
                <a:moveTo>
                  <a:pt x="6096" y="147827"/>
                </a:moveTo>
                <a:lnTo>
                  <a:pt x="70865" y="3810"/>
                </a:lnTo>
                <a:lnTo>
                  <a:pt x="64770" y="0"/>
                </a:lnTo>
                <a:lnTo>
                  <a:pt x="0" y="143255"/>
                </a:lnTo>
                <a:lnTo>
                  <a:pt x="6096" y="147827"/>
                </a:lnTo>
                <a:close/>
              </a:path>
            </a:pathLst>
          </a:custGeom>
          <a:solidFill>
            <a:srgbClr val="C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698794" y="4432635"/>
            <a:ext cx="71761" cy="147338"/>
          </a:xfrm>
          <a:custGeom>
            <a:avLst/>
            <a:gdLst/>
            <a:ahLst/>
            <a:cxnLst/>
            <a:rect l="l" t="t" r="r" b="b"/>
            <a:pathLst>
              <a:path w="71628" h="147065">
                <a:moveTo>
                  <a:pt x="6858" y="147065"/>
                </a:moveTo>
                <a:lnTo>
                  <a:pt x="71628" y="3810"/>
                </a:lnTo>
                <a:lnTo>
                  <a:pt x="64770" y="0"/>
                </a:lnTo>
                <a:lnTo>
                  <a:pt x="0" y="143256"/>
                </a:lnTo>
                <a:lnTo>
                  <a:pt x="6858" y="147065"/>
                </a:lnTo>
                <a:close/>
              </a:path>
            </a:pathLst>
          </a:custGeom>
          <a:solidFill>
            <a:srgbClr val="C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677418" y="4420420"/>
            <a:ext cx="86266" cy="155736"/>
          </a:xfrm>
          <a:custGeom>
            <a:avLst/>
            <a:gdLst/>
            <a:ahLst/>
            <a:cxnLst/>
            <a:rect l="l" t="t" r="r" b="b"/>
            <a:pathLst>
              <a:path w="86106" h="155448">
                <a:moveTo>
                  <a:pt x="21336" y="155448"/>
                </a:moveTo>
                <a:lnTo>
                  <a:pt x="86106" y="12191"/>
                </a:lnTo>
                <a:lnTo>
                  <a:pt x="66294" y="0"/>
                </a:lnTo>
                <a:lnTo>
                  <a:pt x="0" y="143255"/>
                </a:lnTo>
                <a:lnTo>
                  <a:pt x="21336" y="155448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698794" y="4432634"/>
            <a:ext cx="64890" cy="143522"/>
          </a:xfrm>
          <a:custGeom>
            <a:avLst/>
            <a:gdLst/>
            <a:ahLst/>
            <a:cxnLst/>
            <a:rect l="l" t="t" r="r" b="b"/>
            <a:pathLst>
              <a:path w="64770" h="143256">
                <a:moveTo>
                  <a:pt x="0" y="143256"/>
                </a:moveTo>
                <a:lnTo>
                  <a:pt x="64770" y="0"/>
                </a:lnTo>
              </a:path>
            </a:pathLst>
          </a:custGeom>
          <a:ln w="761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691924" y="4428054"/>
            <a:ext cx="71760" cy="148102"/>
          </a:xfrm>
          <a:custGeom>
            <a:avLst/>
            <a:gdLst/>
            <a:ahLst/>
            <a:cxnLst/>
            <a:rect l="l" t="t" r="r" b="b"/>
            <a:pathLst>
              <a:path w="71627" h="147828">
                <a:moveTo>
                  <a:pt x="6857" y="147828"/>
                </a:moveTo>
                <a:lnTo>
                  <a:pt x="71627" y="4572"/>
                </a:lnTo>
                <a:lnTo>
                  <a:pt x="65531" y="0"/>
                </a:lnTo>
                <a:lnTo>
                  <a:pt x="0" y="143256"/>
                </a:lnTo>
                <a:lnTo>
                  <a:pt x="6857" y="147828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684289" y="4424237"/>
            <a:ext cx="73287" cy="147338"/>
          </a:xfrm>
          <a:custGeom>
            <a:avLst/>
            <a:gdLst/>
            <a:ahLst/>
            <a:cxnLst/>
            <a:rect l="l" t="t" r="r" b="b"/>
            <a:pathLst>
              <a:path w="73151" h="147065">
                <a:moveTo>
                  <a:pt x="7620" y="147065"/>
                </a:moveTo>
                <a:lnTo>
                  <a:pt x="73151" y="3809"/>
                </a:lnTo>
                <a:lnTo>
                  <a:pt x="66294" y="0"/>
                </a:lnTo>
                <a:lnTo>
                  <a:pt x="0" y="143255"/>
                </a:lnTo>
                <a:lnTo>
                  <a:pt x="7620" y="147065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677418" y="4420420"/>
            <a:ext cx="73288" cy="147338"/>
          </a:xfrm>
          <a:custGeom>
            <a:avLst/>
            <a:gdLst/>
            <a:ahLst/>
            <a:cxnLst/>
            <a:rect l="l" t="t" r="r" b="b"/>
            <a:pathLst>
              <a:path w="73152" h="147065">
                <a:moveTo>
                  <a:pt x="6858" y="147065"/>
                </a:moveTo>
                <a:lnTo>
                  <a:pt x="73152" y="3810"/>
                </a:lnTo>
                <a:lnTo>
                  <a:pt x="66294" y="0"/>
                </a:lnTo>
                <a:lnTo>
                  <a:pt x="0" y="143255"/>
                </a:lnTo>
                <a:lnTo>
                  <a:pt x="6858" y="147065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654517" y="4408969"/>
            <a:ext cx="89318" cy="154973"/>
          </a:xfrm>
          <a:custGeom>
            <a:avLst/>
            <a:gdLst/>
            <a:ahLst/>
            <a:cxnLst/>
            <a:rect l="l" t="t" r="r" b="b"/>
            <a:pathLst>
              <a:path w="89153" h="154686">
                <a:moveTo>
                  <a:pt x="22859" y="154686"/>
                </a:moveTo>
                <a:lnTo>
                  <a:pt x="89153" y="11430"/>
                </a:lnTo>
                <a:lnTo>
                  <a:pt x="67055" y="0"/>
                </a:lnTo>
                <a:lnTo>
                  <a:pt x="0" y="142494"/>
                </a:lnTo>
                <a:lnTo>
                  <a:pt x="22859" y="154686"/>
                </a:lnTo>
                <a:close/>
              </a:path>
            </a:pathLst>
          </a:custGeom>
          <a:solidFill>
            <a:srgbClr val="C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677418" y="4420420"/>
            <a:ext cx="66417" cy="143521"/>
          </a:xfrm>
          <a:custGeom>
            <a:avLst/>
            <a:gdLst/>
            <a:ahLst/>
            <a:cxnLst/>
            <a:rect l="l" t="t" r="r" b="b"/>
            <a:pathLst>
              <a:path w="66294" h="143255">
                <a:moveTo>
                  <a:pt x="0" y="143255"/>
                </a:moveTo>
                <a:lnTo>
                  <a:pt x="66294" y="0"/>
                </a:lnTo>
              </a:path>
            </a:pathLst>
          </a:custGeom>
          <a:ln w="762">
            <a:solidFill>
              <a:srgbClr val="C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669785" y="4416603"/>
            <a:ext cx="74050" cy="147338"/>
          </a:xfrm>
          <a:custGeom>
            <a:avLst/>
            <a:gdLst/>
            <a:ahLst/>
            <a:cxnLst/>
            <a:rect l="l" t="t" r="r" b="b"/>
            <a:pathLst>
              <a:path w="73913" h="147065">
                <a:moveTo>
                  <a:pt x="7619" y="147065"/>
                </a:moveTo>
                <a:lnTo>
                  <a:pt x="73913" y="3810"/>
                </a:lnTo>
                <a:lnTo>
                  <a:pt x="66293" y="0"/>
                </a:lnTo>
                <a:lnTo>
                  <a:pt x="0" y="143255"/>
                </a:lnTo>
                <a:lnTo>
                  <a:pt x="7619" y="147065"/>
                </a:lnTo>
                <a:close/>
              </a:path>
            </a:pathLst>
          </a:custGeom>
          <a:solidFill>
            <a:srgbClr val="C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662151" y="4412786"/>
            <a:ext cx="74050" cy="147338"/>
          </a:xfrm>
          <a:custGeom>
            <a:avLst/>
            <a:gdLst/>
            <a:ahLst/>
            <a:cxnLst/>
            <a:rect l="l" t="t" r="r" b="b"/>
            <a:pathLst>
              <a:path w="73913" h="147065">
                <a:moveTo>
                  <a:pt x="7620" y="147065"/>
                </a:moveTo>
                <a:lnTo>
                  <a:pt x="73913" y="3810"/>
                </a:lnTo>
                <a:lnTo>
                  <a:pt x="66294" y="0"/>
                </a:lnTo>
                <a:lnTo>
                  <a:pt x="0" y="142494"/>
                </a:lnTo>
                <a:lnTo>
                  <a:pt x="7620" y="147065"/>
                </a:lnTo>
                <a:close/>
              </a:path>
            </a:pathLst>
          </a:custGeom>
          <a:solidFill>
            <a:srgbClr val="C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654517" y="4408969"/>
            <a:ext cx="74050" cy="146575"/>
          </a:xfrm>
          <a:custGeom>
            <a:avLst/>
            <a:gdLst/>
            <a:ahLst/>
            <a:cxnLst/>
            <a:rect l="l" t="t" r="r" b="b"/>
            <a:pathLst>
              <a:path w="73913" h="146304">
                <a:moveTo>
                  <a:pt x="7619" y="146304"/>
                </a:moveTo>
                <a:lnTo>
                  <a:pt x="73913" y="3810"/>
                </a:lnTo>
                <a:lnTo>
                  <a:pt x="67055" y="0"/>
                </a:lnTo>
                <a:lnTo>
                  <a:pt x="0" y="142494"/>
                </a:lnTo>
                <a:lnTo>
                  <a:pt x="7619" y="146304"/>
                </a:lnTo>
                <a:close/>
              </a:path>
            </a:pathLst>
          </a:custGeom>
          <a:solidFill>
            <a:srgbClr val="C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629324" y="4398281"/>
            <a:ext cx="92372" cy="153446"/>
          </a:xfrm>
          <a:custGeom>
            <a:avLst/>
            <a:gdLst/>
            <a:ahLst/>
            <a:cxnLst/>
            <a:rect l="l" t="t" r="r" b="b"/>
            <a:pathLst>
              <a:path w="92201" h="153162">
                <a:moveTo>
                  <a:pt x="25146" y="153162"/>
                </a:moveTo>
                <a:lnTo>
                  <a:pt x="92201" y="10667"/>
                </a:lnTo>
                <a:lnTo>
                  <a:pt x="68579" y="0"/>
                </a:lnTo>
                <a:lnTo>
                  <a:pt x="0" y="141731"/>
                </a:lnTo>
                <a:lnTo>
                  <a:pt x="25146" y="15316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654517" y="4408969"/>
            <a:ext cx="67179" cy="142758"/>
          </a:xfrm>
          <a:custGeom>
            <a:avLst/>
            <a:gdLst/>
            <a:ahLst/>
            <a:cxnLst/>
            <a:rect l="l" t="t" r="r" b="b"/>
            <a:pathLst>
              <a:path w="67055" h="142494">
                <a:moveTo>
                  <a:pt x="0" y="142494"/>
                </a:moveTo>
                <a:lnTo>
                  <a:pt x="67055" y="0"/>
                </a:lnTo>
              </a:path>
            </a:pathLst>
          </a:custGeom>
          <a:ln w="76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646119" y="4405915"/>
            <a:ext cx="75577" cy="145812"/>
          </a:xfrm>
          <a:custGeom>
            <a:avLst/>
            <a:gdLst/>
            <a:ahLst/>
            <a:cxnLst/>
            <a:rect l="l" t="t" r="r" b="b"/>
            <a:pathLst>
              <a:path w="75437" h="145542">
                <a:moveTo>
                  <a:pt x="8382" y="145542"/>
                </a:moveTo>
                <a:lnTo>
                  <a:pt x="75437" y="3048"/>
                </a:lnTo>
                <a:lnTo>
                  <a:pt x="67056" y="0"/>
                </a:lnTo>
                <a:lnTo>
                  <a:pt x="0" y="141732"/>
                </a:lnTo>
                <a:lnTo>
                  <a:pt x="8382" y="14554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637721" y="4402099"/>
            <a:ext cx="75577" cy="145811"/>
          </a:xfrm>
          <a:custGeom>
            <a:avLst/>
            <a:gdLst/>
            <a:ahLst/>
            <a:cxnLst/>
            <a:rect l="l" t="t" r="r" b="b"/>
            <a:pathLst>
              <a:path w="75437" h="145541">
                <a:moveTo>
                  <a:pt x="8381" y="145541"/>
                </a:moveTo>
                <a:lnTo>
                  <a:pt x="75437" y="3809"/>
                </a:lnTo>
                <a:lnTo>
                  <a:pt x="67817" y="0"/>
                </a:lnTo>
                <a:lnTo>
                  <a:pt x="0" y="141731"/>
                </a:lnTo>
                <a:lnTo>
                  <a:pt x="8381" y="145541"/>
                </a:lnTo>
                <a:close/>
              </a:path>
            </a:pathLst>
          </a:custGeom>
          <a:solidFill>
            <a:srgbClr val="B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629323" y="4398281"/>
            <a:ext cx="76341" cy="145811"/>
          </a:xfrm>
          <a:custGeom>
            <a:avLst/>
            <a:gdLst/>
            <a:ahLst/>
            <a:cxnLst/>
            <a:rect l="l" t="t" r="r" b="b"/>
            <a:pathLst>
              <a:path w="76200" h="145541">
                <a:moveTo>
                  <a:pt x="8382" y="145541"/>
                </a:moveTo>
                <a:lnTo>
                  <a:pt x="76200" y="3810"/>
                </a:lnTo>
                <a:lnTo>
                  <a:pt x="68579" y="0"/>
                </a:lnTo>
                <a:lnTo>
                  <a:pt x="0" y="141731"/>
                </a:lnTo>
                <a:lnTo>
                  <a:pt x="8382" y="145541"/>
                </a:lnTo>
                <a:close/>
              </a:path>
            </a:pathLst>
          </a:custGeom>
          <a:solidFill>
            <a:srgbClr val="B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602604" y="4387593"/>
            <a:ext cx="95427" cy="152683"/>
          </a:xfrm>
          <a:custGeom>
            <a:avLst/>
            <a:gdLst/>
            <a:ahLst/>
            <a:cxnLst/>
            <a:rect l="l" t="t" r="r" b="b"/>
            <a:pathLst>
              <a:path w="95250" h="152400">
                <a:moveTo>
                  <a:pt x="26670" y="152400"/>
                </a:moveTo>
                <a:lnTo>
                  <a:pt x="95250" y="10668"/>
                </a:lnTo>
                <a:lnTo>
                  <a:pt x="70104" y="0"/>
                </a:lnTo>
                <a:lnTo>
                  <a:pt x="0" y="141732"/>
                </a:lnTo>
                <a:lnTo>
                  <a:pt x="26670" y="152400"/>
                </a:lnTo>
                <a:close/>
              </a:path>
            </a:pathLst>
          </a:custGeom>
          <a:solidFill>
            <a:srgbClr val="B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629324" y="4398281"/>
            <a:ext cx="68706" cy="141994"/>
          </a:xfrm>
          <a:custGeom>
            <a:avLst/>
            <a:gdLst/>
            <a:ahLst/>
            <a:cxnLst/>
            <a:rect l="l" t="t" r="r" b="b"/>
            <a:pathLst>
              <a:path w="68579" h="141731">
                <a:moveTo>
                  <a:pt x="0" y="141731"/>
                </a:moveTo>
                <a:lnTo>
                  <a:pt x="68579" y="0"/>
                </a:lnTo>
              </a:path>
            </a:pathLst>
          </a:custGeom>
          <a:ln w="762">
            <a:solidFill>
              <a:srgbClr val="B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616346" y="4392937"/>
            <a:ext cx="81684" cy="147338"/>
          </a:xfrm>
          <a:custGeom>
            <a:avLst/>
            <a:gdLst/>
            <a:ahLst/>
            <a:cxnLst/>
            <a:rect l="l" t="t" r="r" b="b"/>
            <a:pathLst>
              <a:path w="81533" h="147065">
                <a:moveTo>
                  <a:pt x="12953" y="147065"/>
                </a:moveTo>
                <a:lnTo>
                  <a:pt x="81533" y="5334"/>
                </a:lnTo>
                <a:lnTo>
                  <a:pt x="68579" y="0"/>
                </a:lnTo>
                <a:lnTo>
                  <a:pt x="0" y="141732"/>
                </a:lnTo>
                <a:lnTo>
                  <a:pt x="12953" y="147065"/>
                </a:lnTo>
                <a:close/>
              </a:path>
            </a:pathLst>
          </a:custGeom>
          <a:solidFill>
            <a:srgbClr val="B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602604" y="4387593"/>
            <a:ext cx="82449" cy="147339"/>
          </a:xfrm>
          <a:custGeom>
            <a:avLst/>
            <a:gdLst/>
            <a:ahLst/>
            <a:cxnLst/>
            <a:rect l="l" t="t" r="r" b="b"/>
            <a:pathLst>
              <a:path w="82296" h="147066">
                <a:moveTo>
                  <a:pt x="13716" y="147066"/>
                </a:moveTo>
                <a:lnTo>
                  <a:pt x="82296" y="5334"/>
                </a:lnTo>
                <a:lnTo>
                  <a:pt x="70104" y="0"/>
                </a:lnTo>
                <a:lnTo>
                  <a:pt x="0" y="141732"/>
                </a:lnTo>
                <a:lnTo>
                  <a:pt x="13716" y="147066"/>
                </a:lnTo>
                <a:close/>
              </a:path>
            </a:pathLst>
          </a:custGeom>
          <a:solidFill>
            <a:srgbClr val="B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575121" y="4377669"/>
            <a:ext cx="97717" cy="151918"/>
          </a:xfrm>
          <a:custGeom>
            <a:avLst/>
            <a:gdLst/>
            <a:ahLst/>
            <a:cxnLst/>
            <a:rect l="l" t="t" r="r" b="b"/>
            <a:pathLst>
              <a:path w="97536" h="151637">
                <a:moveTo>
                  <a:pt x="27431" y="151637"/>
                </a:moveTo>
                <a:lnTo>
                  <a:pt x="97536" y="9905"/>
                </a:lnTo>
                <a:lnTo>
                  <a:pt x="70865" y="0"/>
                </a:lnTo>
                <a:lnTo>
                  <a:pt x="0" y="140970"/>
                </a:lnTo>
                <a:lnTo>
                  <a:pt x="27431" y="151637"/>
                </a:lnTo>
                <a:close/>
              </a:path>
            </a:pathLst>
          </a:custGeom>
          <a:solidFill>
            <a:srgbClr val="B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602604" y="4387593"/>
            <a:ext cx="70234" cy="141995"/>
          </a:xfrm>
          <a:custGeom>
            <a:avLst/>
            <a:gdLst/>
            <a:ahLst/>
            <a:cxnLst/>
            <a:rect l="l" t="t" r="r" b="b"/>
            <a:pathLst>
              <a:path w="70104" h="141732">
                <a:moveTo>
                  <a:pt x="0" y="141732"/>
                </a:moveTo>
                <a:lnTo>
                  <a:pt x="70104" y="0"/>
                </a:lnTo>
              </a:path>
            </a:pathLst>
          </a:custGeom>
          <a:ln w="762">
            <a:solidFill>
              <a:srgbClr val="B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588862" y="4382250"/>
            <a:ext cx="83976" cy="147338"/>
          </a:xfrm>
          <a:custGeom>
            <a:avLst/>
            <a:gdLst/>
            <a:ahLst/>
            <a:cxnLst/>
            <a:rect l="l" t="t" r="r" b="b"/>
            <a:pathLst>
              <a:path w="83820" h="147065">
                <a:moveTo>
                  <a:pt x="13715" y="147065"/>
                </a:moveTo>
                <a:lnTo>
                  <a:pt x="83820" y="5333"/>
                </a:lnTo>
                <a:lnTo>
                  <a:pt x="70103" y="0"/>
                </a:lnTo>
                <a:lnTo>
                  <a:pt x="0" y="141731"/>
                </a:lnTo>
                <a:lnTo>
                  <a:pt x="13715" y="147065"/>
                </a:lnTo>
                <a:close/>
              </a:path>
            </a:pathLst>
          </a:custGeom>
          <a:solidFill>
            <a:srgbClr val="B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575121" y="4377670"/>
            <a:ext cx="83975" cy="146574"/>
          </a:xfrm>
          <a:custGeom>
            <a:avLst/>
            <a:gdLst/>
            <a:ahLst/>
            <a:cxnLst/>
            <a:rect l="l" t="t" r="r" b="b"/>
            <a:pathLst>
              <a:path w="83819" h="146303">
                <a:moveTo>
                  <a:pt x="13715" y="146303"/>
                </a:moveTo>
                <a:lnTo>
                  <a:pt x="83819" y="4572"/>
                </a:lnTo>
                <a:lnTo>
                  <a:pt x="70865" y="0"/>
                </a:lnTo>
                <a:lnTo>
                  <a:pt x="0" y="140970"/>
                </a:lnTo>
                <a:lnTo>
                  <a:pt x="13715" y="146303"/>
                </a:lnTo>
                <a:close/>
              </a:path>
            </a:pathLst>
          </a:custGeom>
          <a:solidFill>
            <a:srgbClr val="B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545348" y="4367744"/>
            <a:ext cx="100771" cy="151156"/>
          </a:xfrm>
          <a:custGeom>
            <a:avLst/>
            <a:gdLst/>
            <a:ahLst/>
            <a:cxnLst/>
            <a:rect l="l" t="t" r="r" b="b"/>
            <a:pathLst>
              <a:path w="100584" h="150876">
                <a:moveTo>
                  <a:pt x="29718" y="150876"/>
                </a:moveTo>
                <a:lnTo>
                  <a:pt x="100584" y="9906"/>
                </a:lnTo>
                <a:lnTo>
                  <a:pt x="72390" y="0"/>
                </a:lnTo>
                <a:lnTo>
                  <a:pt x="0" y="140208"/>
                </a:lnTo>
                <a:lnTo>
                  <a:pt x="29718" y="150876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575122" y="4377669"/>
            <a:ext cx="70996" cy="141232"/>
          </a:xfrm>
          <a:custGeom>
            <a:avLst/>
            <a:gdLst/>
            <a:ahLst/>
            <a:cxnLst/>
            <a:rect l="l" t="t" r="r" b="b"/>
            <a:pathLst>
              <a:path w="70865" h="140970">
                <a:moveTo>
                  <a:pt x="0" y="140970"/>
                </a:moveTo>
                <a:lnTo>
                  <a:pt x="70865" y="0"/>
                </a:lnTo>
              </a:path>
            </a:pathLst>
          </a:custGeom>
          <a:ln w="762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559853" y="4372325"/>
            <a:ext cx="86265" cy="146575"/>
          </a:xfrm>
          <a:custGeom>
            <a:avLst/>
            <a:gdLst/>
            <a:ahLst/>
            <a:cxnLst/>
            <a:rect l="l" t="t" r="r" b="b"/>
            <a:pathLst>
              <a:path w="86105" h="146304">
                <a:moveTo>
                  <a:pt x="15239" y="146304"/>
                </a:moveTo>
                <a:lnTo>
                  <a:pt x="86105" y="5334"/>
                </a:lnTo>
                <a:lnTo>
                  <a:pt x="71627" y="0"/>
                </a:lnTo>
                <a:lnTo>
                  <a:pt x="0" y="140970"/>
                </a:lnTo>
                <a:lnTo>
                  <a:pt x="15239" y="146304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545348" y="4367744"/>
            <a:ext cx="86266" cy="145812"/>
          </a:xfrm>
          <a:custGeom>
            <a:avLst/>
            <a:gdLst/>
            <a:ahLst/>
            <a:cxnLst/>
            <a:rect l="l" t="t" r="r" b="b"/>
            <a:pathLst>
              <a:path w="86106" h="145542">
                <a:moveTo>
                  <a:pt x="14478" y="145542"/>
                </a:moveTo>
                <a:lnTo>
                  <a:pt x="86106" y="4572"/>
                </a:lnTo>
                <a:lnTo>
                  <a:pt x="72390" y="0"/>
                </a:lnTo>
                <a:lnTo>
                  <a:pt x="0" y="140208"/>
                </a:lnTo>
                <a:lnTo>
                  <a:pt x="14478" y="145542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514048" y="4358584"/>
            <a:ext cx="103824" cy="149628"/>
          </a:xfrm>
          <a:custGeom>
            <a:avLst/>
            <a:gdLst/>
            <a:ahLst/>
            <a:cxnLst/>
            <a:rect l="l" t="t" r="r" b="b"/>
            <a:pathLst>
              <a:path w="103632" h="149351">
                <a:moveTo>
                  <a:pt x="31241" y="149351"/>
                </a:moveTo>
                <a:lnTo>
                  <a:pt x="103632" y="9143"/>
                </a:lnTo>
                <a:lnTo>
                  <a:pt x="73913" y="0"/>
                </a:lnTo>
                <a:lnTo>
                  <a:pt x="0" y="139446"/>
                </a:lnTo>
                <a:lnTo>
                  <a:pt x="31241" y="149351"/>
                </a:lnTo>
                <a:close/>
              </a:path>
            </a:pathLst>
          </a:custGeom>
          <a:solidFill>
            <a:srgbClr val="B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545348" y="4367744"/>
            <a:ext cx="72524" cy="140468"/>
          </a:xfrm>
          <a:custGeom>
            <a:avLst/>
            <a:gdLst/>
            <a:ahLst/>
            <a:cxnLst/>
            <a:rect l="l" t="t" r="r" b="b"/>
            <a:pathLst>
              <a:path w="72390" h="140208">
                <a:moveTo>
                  <a:pt x="0" y="140208"/>
                </a:moveTo>
                <a:lnTo>
                  <a:pt x="72390" y="0"/>
                </a:lnTo>
              </a:path>
            </a:pathLst>
          </a:custGeom>
          <a:ln w="762">
            <a:solidFill>
              <a:srgbClr val="B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530079" y="4363164"/>
            <a:ext cx="87793" cy="145048"/>
          </a:xfrm>
          <a:custGeom>
            <a:avLst/>
            <a:gdLst/>
            <a:ahLst/>
            <a:cxnLst/>
            <a:rect l="l" t="t" r="r" b="b"/>
            <a:pathLst>
              <a:path w="87630" h="144779">
                <a:moveTo>
                  <a:pt x="15239" y="144779"/>
                </a:moveTo>
                <a:lnTo>
                  <a:pt x="87630" y="4571"/>
                </a:lnTo>
                <a:lnTo>
                  <a:pt x="73151" y="0"/>
                </a:lnTo>
                <a:lnTo>
                  <a:pt x="0" y="140207"/>
                </a:lnTo>
                <a:lnTo>
                  <a:pt x="15239" y="144779"/>
                </a:lnTo>
                <a:close/>
              </a:path>
            </a:pathLst>
          </a:custGeom>
          <a:solidFill>
            <a:srgbClr val="B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514049" y="4358584"/>
            <a:ext cx="89318" cy="145048"/>
          </a:xfrm>
          <a:custGeom>
            <a:avLst/>
            <a:gdLst/>
            <a:ahLst/>
            <a:cxnLst/>
            <a:rect l="l" t="t" r="r" b="b"/>
            <a:pathLst>
              <a:path w="89153" h="144779">
                <a:moveTo>
                  <a:pt x="16001" y="144779"/>
                </a:moveTo>
                <a:lnTo>
                  <a:pt x="89153" y="4572"/>
                </a:lnTo>
                <a:lnTo>
                  <a:pt x="73913" y="0"/>
                </a:lnTo>
                <a:lnTo>
                  <a:pt x="0" y="139446"/>
                </a:lnTo>
                <a:lnTo>
                  <a:pt x="16001" y="144779"/>
                </a:lnTo>
                <a:close/>
              </a:path>
            </a:pathLst>
          </a:custGeom>
          <a:solidFill>
            <a:srgbClr val="B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481985" y="4349422"/>
            <a:ext cx="106114" cy="148866"/>
          </a:xfrm>
          <a:custGeom>
            <a:avLst/>
            <a:gdLst/>
            <a:ahLst/>
            <a:cxnLst/>
            <a:rect l="l" t="t" r="r" b="b"/>
            <a:pathLst>
              <a:path w="105917" h="148590">
                <a:moveTo>
                  <a:pt x="32003" y="148590"/>
                </a:moveTo>
                <a:lnTo>
                  <a:pt x="105917" y="9144"/>
                </a:lnTo>
                <a:lnTo>
                  <a:pt x="75437" y="0"/>
                </a:lnTo>
                <a:lnTo>
                  <a:pt x="0" y="139446"/>
                </a:lnTo>
                <a:lnTo>
                  <a:pt x="32003" y="148590"/>
                </a:lnTo>
                <a:close/>
              </a:path>
            </a:pathLst>
          </a:custGeom>
          <a:solidFill>
            <a:srgbClr val="B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514048" y="4358583"/>
            <a:ext cx="74050" cy="139705"/>
          </a:xfrm>
          <a:custGeom>
            <a:avLst/>
            <a:gdLst/>
            <a:ahLst/>
            <a:cxnLst/>
            <a:rect l="l" t="t" r="r" b="b"/>
            <a:pathLst>
              <a:path w="73913" h="139446">
                <a:moveTo>
                  <a:pt x="0" y="139446"/>
                </a:moveTo>
                <a:lnTo>
                  <a:pt x="73913" y="0"/>
                </a:lnTo>
              </a:path>
            </a:pathLst>
          </a:custGeom>
          <a:ln w="761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498017" y="4354003"/>
            <a:ext cx="90082" cy="144285"/>
          </a:xfrm>
          <a:custGeom>
            <a:avLst/>
            <a:gdLst/>
            <a:ahLst/>
            <a:cxnLst/>
            <a:rect l="l" t="t" r="r" b="b"/>
            <a:pathLst>
              <a:path w="89915" h="144018">
                <a:moveTo>
                  <a:pt x="16001" y="144018"/>
                </a:moveTo>
                <a:lnTo>
                  <a:pt x="89915" y="4572"/>
                </a:lnTo>
                <a:lnTo>
                  <a:pt x="74675" y="0"/>
                </a:lnTo>
                <a:lnTo>
                  <a:pt x="0" y="139446"/>
                </a:lnTo>
                <a:lnTo>
                  <a:pt x="16001" y="144018"/>
                </a:lnTo>
                <a:close/>
              </a:path>
            </a:pathLst>
          </a:custGeom>
          <a:solidFill>
            <a:srgbClr val="B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481985" y="4349423"/>
            <a:ext cx="90845" cy="144285"/>
          </a:xfrm>
          <a:custGeom>
            <a:avLst/>
            <a:gdLst/>
            <a:ahLst/>
            <a:cxnLst/>
            <a:rect l="l" t="t" r="r" b="b"/>
            <a:pathLst>
              <a:path w="90677" h="144018">
                <a:moveTo>
                  <a:pt x="16001" y="144018"/>
                </a:moveTo>
                <a:lnTo>
                  <a:pt x="90677" y="4572"/>
                </a:lnTo>
                <a:lnTo>
                  <a:pt x="75437" y="0"/>
                </a:lnTo>
                <a:lnTo>
                  <a:pt x="0" y="139446"/>
                </a:lnTo>
                <a:lnTo>
                  <a:pt x="16001" y="144018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448394" y="4341026"/>
            <a:ext cx="109168" cy="148101"/>
          </a:xfrm>
          <a:custGeom>
            <a:avLst/>
            <a:gdLst/>
            <a:ahLst/>
            <a:cxnLst/>
            <a:rect l="l" t="t" r="r" b="b"/>
            <a:pathLst>
              <a:path w="108966" h="147827">
                <a:moveTo>
                  <a:pt x="33528" y="147827"/>
                </a:moveTo>
                <a:lnTo>
                  <a:pt x="108966" y="8381"/>
                </a:lnTo>
                <a:lnTo>
                  <a:pt x="76962" y="0"/>
                </a:lnTo>
                <a:lnTo>
                  <a:pt x="0" y="139446"/>
                </a:lnTo>
                <a:lnTo>
                  <a:pt x="33528" y="147827"/>
                </a:lnTo>
                <a:close/>
              </a:path>
            </a:pathLst>
          </a:custGeom>
          <a:solidFill>
            <a:srgbClr val="B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481985" y="4349422"/>
            <a:ext cx="75577" cy="139705"/>
          </a:xfrm>
          <a:custGeom>
            <a:avLst/>
            <a:gdLst/>
            <a:ahLst/>
            <a:cxnLst/>
            <a:rect l="l" t="t" r="r" b="b"/>
            <a:pathLst>
              <a:path w="75437" h="139446">
                <a:moveTo>
                  <a:pt x="0" y="139446"/>
                </a:moveTo>
                <a:lnTo>
                  <a:pt x="75437" y="0"/>
                </a:lnTo>
              </a:path>
            </a:pathLst>
          </a:custGeom>
          <a:ln w="762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413278" y="4333391"/>
            <a:ext cx="112221" cy="147339"/>
          </a:xfrm>
          <a:custGeom>
            <a:avLst/>
            <a:gdLst/>
            <a:ahLst/>
            <a:cxnLst/>
            <a:rect l="l" t="t" r="r" b="b"/>
            <a:pathLst>
              <a:path w="112013" h="147066">
                <a:moveTo>
                  <a:pt x="35051" y="147066"/>
                </a:moveTo>
                <a:lnTo>
                  <a:pt x="112013" y="7620"/>
                </a:lnTo>
                <a:lnTo>
                  <a:pt x="79248" y="0"/>
                </a:lnTo>
                <a:lnTo>
                  <a:pt x="0" y="138684"/>
                </a:lnTo>
                <a:lnTo>
                  <a:pt x="35051" y="147066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448394" y="4341025"/>
            <a:ext cx="77105" cy="139705"/>
          </a:xfrm>
          <a:custGeom>
            <a:avLst/>
            <a:gdLst/>
            <a:ahLst/>
            <a:cxnLst/>
            <a:rect l="l" t="t" r="r" b="b"/>
            <a:pathLst>
              <a:path w="76962" h="139446">
                <a:moveTo>
                  <a:pt x="0" y="139446"/>
                </a:moveTo>
                <a:lnTo>
                  <a:pt x="76962" y="0"/>
                </a:lnTo>
              </a:path>
            </a:pathLst>
          </a:custGeom>
          <a:ln w="762">
            <a:solidFill>
              <a:srgbClr val="B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430836" y="4337208"/>
            <a:ext cx="94662" cy="143522"/>
          </a:xfrm>
          <a:custGeom>
            <a:avLst/>
            <a:gdLst/>
            <a:ahLst/>
            <a:cxnLst/>
            <a:rect l="l" t="t" r="r" b="b"/>
            <a:pathLst>
              <a:path w="94487" h="143256">
                <a:moveTo>
                  <a:pt x="17525" y="143256"/>
                </a:moveTo>
                <a:lnTo>
                  <a:pt x="94487" y="3810"/>
                </a:lnTo>
                <a:lnTo>
                  <a:pt x="78486" y="0"/>
                </a:lnTo>
                <a:lnTo>
                  <a:pt x="0" y="139446"/>
                </a:lnTo>
                <a:lnTo>
                  <a:pt x="17525" y="143256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413277" y="4333391"/>
            <a:ext cx="96190" cy="143522"/>
          </a:xfrm>
          <a:custGeom>
            <a:avLst/>
            <a:gdLst/>
            <a:ahLst/>
            <a:cxnLst/>
            <a:rect l="l" t="t" r="r" b="b"/>
            <a:pathLst>
              <a:path w="96012" h="143256">
                <a:moveTo>
                  <a:pt x="17525" y="143256"/>
                </a:moveTo>
                <a:lnTo>
                  <a:pt x="96012" y="3810"/>
                </a:lnTo>
                <a:lnTo>
                  <a:pt x="79248" y="0"/>
                </a:lnTo>
                <a:lnTo>
                  <a:pt x="0" y="138684"/>
                </a:lnTo>
                <a:lnTo>
                  <a:pt x="17525" y="143256"/>
                </a:lnTo>
                <a:close/>
              </a:path>
            </a:pathLst>
          </a:custGeom>
          <a:solidFill>
            <a:srgbClr val="B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377397" y="4325757"/>
            <a:ext cx="115275" cy="146574"/>
          </a:xfrm>
          <a:custGeom>
            <a:avLst/>
            <a:gdLst/>
            <a:ahLst/>
            <a:cxnLst/>
            <a:rect l="l" t="t" r="r" b="b"/>
            <a:pathLst>
              <a:path w="115062" h="146303">
                <a:moveTo>
                  <a:pt x="35813" y="146303"/>
                </a:moveTo>
                <a:lnTo>
                  <a:pt x="115062" y="7619"/>
                </a:lnTo>
                <a:lnTo>
                  <a:pt x="80772" y="0"/>
                </a:lnTo>
                <a:lnTo>
                  <a:pt x="0" y="138683"/>
                </a:lnTo>
                <a:lnTo>
                  <a:pt x="35813" y="146303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413277" y="4333391"/>
            <a:ext cx="79395" cy="138941"/>
          </a:xfrm>
          <a:custGeom>
            <a:avLst/>
            <a:gdLst/>
            <a:ahLst/>
            <a:cxnLst/>
            <a:rect l="l" t="t" r="r" b="b"/>
            <a:pathLst>
              <a:path w="79248" h="138684">
                <a:moveTo>
                  <a:pt x="0" y="138684"/>
                </a:moveTo>
                <a:lnTo>
                  <a:pt x="79248" y="0"/>
                </a:lnTo>
              </a:path>
            </a:pathLst>
          </a:custGeom>
          <a:ln w="761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395718" y="4329574"/>
            <a:ext cx="96954" cy="142758"/>
          </a:xfrm>
          <a:custGeom>
            <a:avLst/>
            <a:gdLst/>
            <a:ahLst/>
            <a:cxnLst/>
            <a:rect l="l" t="t" r="r" b="b"/>
            <a:pathLst>
              <a:path w="96774" h="142494">
                <a:moveTo>
                  <a:pt x="17525" y="142494"/>
                </a:moveTo>
                <a:lnTo>
                  <a:pt x="96774" y="3810"/>
                </a:lnTo>
                <a:lnTo>
                  <a:pt x="79248" y="0"/>
                </a:lnTo>
                <a:lnTo>
                  <a:pt x="0" y="138684"/>
                </a:lnTo>
                <a:lnTo>
                  <a:pt x="17525" y="142494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377397" y="4325757"/>
            <a:ext cx="97717" cy="142757"/>
          </a:xfrm>
          <a:custGeom>
            <a:avLst/>
            <a:gdLst/>
            <a:ahLst/>
            <a:cxnLst/>
            <a:rect l="l" t="t" r="r" b="b"/>
            <a:pathLst>
              <a:path w="97536" h="142493">
                <a:moveTo>
                  <a:pt x="18287" y="142493"/>
                </a:moveTo>
                <a:lnTo>
                  <a:pt x="97536" y="3809"/>
                </a:lnTo>
                <a:lnTo>
                  <a:pt x="80772" y="0"/>
                </a:lnTo>
                <a:lnTo>
                  <a:pt x="0" y="138683"/>
                </a:lnTo>
                <a:lnTo>
                  <a:pt x="18287" y="142493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339990" y="4319650"/>
            <a:ext cx="118329" cy="145048"/>
          </a:xfrm>
          <a:custGeom>
            <a:avLst/>
            <a:gdLst/>
            <a:ahLst/>
            <a:cxnLst/>
            <a:rect l="l" t="t" r="r" b="b"/>
            <a:pathLst>
              <a:path w="118110" h="144779">
                <a:moveTo>
                  <a:pt x="37337" y="144779"/>
                </a:moveTo>
                <a:lnTo>
                  <a:pt x="118110" y="6096"/>
                </a:lnTo>
                <a:lnTo>
                  <a:pt x="82296" y="0"/>
                </a:lnTo>
                <a:lnTo>
                  <a:pt x="0" y="137922"/>
                </a:lnTo>
                <a:lnTo>
                  <a:pt x="37337" y="144779"/>
                </a:lnTo>
                <a:close/>
              </a:path>
            </a:pathLst>
          </a:custGeom>
          <a:solidFill>
            <a:srgbClr val="A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377397" y="4325757"/>
            <a:ext cx="80922" cy="138940"/>
          </a:xfrm>
          <a:custGeom>
            <a:avLst/>
            <a:gdLst/>
            <a:ahLst/>
            <a:cxnLst/>
            <a:rect l="l" t="t" r="r" b="b"/>
            <a:pathLst>
              <a:path w="80772" h="138683">
                <a:moveTo>
                  <a:pt x="0" y="138683"/>
                </a:moveTo>
                <a:lnTo>
                  <a:pt x="80772" y="0"/>
                </a:lnTo>
              </a:path>
            </a:pathLst>
          </a:custGeom>
          <a:ln w="762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301819" y="4312778"/>
            <a:ext cx="120619" cy="145049"/>
          </a:xfrm>
          <a:custGeom>
            <a:avLst/>
            <a:gdLst/>
            <a:ahLst/>
            <a:cxnLst/>
            <a:rect l="l" t="t" r="r" b="b"/>
            <a:pathLst>
              <a:path w="120396" h="144780">
                <a:moveTo>
                  <a:pt x="38100" y="144780"/>
                </a:moveTo>
                <a:lnTo>
                  <a:pt x="120396" y="6858"/>
                </a:lnTo>
                <a:lnTo>
                  <a:pt x="84582" y="0"/>
                </a:lnTo>
                <a:lnTo>
                  <a:pt x="0" y="137922"/>
                </a:lnTo>
                <a:lnTo>
                  <a:pt x="38100" y="14478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339989" y="4319649"/>
            <a:ext cx="82449" cy="138178"/>
          </a:xfrm>
          <a:custGeom>
            <a:avLst/>
            <a:gdLst/>
            <a:ahLst/>
            <a:cxnLst/>
            <a:rect l="l" t="t" r="r" b="b"/>
            <a:pathLst>
              <a:path w="82296" h="137922">
                <a:moveTo>
                  <a:pt x="0" y="137922"/>
                </a:moveTo>
                <a:lnTo>
                  <a:pt x="82296" y="0"/>
                </a:lnTo>
              </a:path>
            </a:pathLst>
          </a:custGeom>
          <a:ln w="76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320904" y="4315832"/>
            <a:ext cx="101534" cy="141995"/>
          </a:xfrm>
          <a:custGeom>
            <a:avLst/>
            <a:gdLst/>
            <a:ahLst/>
            <a:cxnLst/>
            <a:rect l="l" t="t" r="r" b="b"/>
            <a:pathLst>
              <a:path w="101346" h="141732">
                <a:moveTo>
                  <a:pt x="19050" y="141732"/>
                </a:moveTo>
                <a:lnTo>
                  <a:pt x="101346" y="3810"/>
                </a:lnTo>
                <a:lnTo>
                  <a:pt x="83820" y="0"/>
                </a:lnTo>
                <a:lnTo>
                  <a:pt x="0" y="138684"/>
                </a:lnTo>
                <a:lnTo>
                  <a:pt x="19050" y="14173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301819" y="4312779"/>
            <a:ext cx="103061" cy="141995"/>
          </a:xfrm>
          <a:custGeom>
            <a:avLst/>
            <a:gdLst/>
            <a:ahLst/>
            <a:cxnLst/>
            <a:rect l="l" t="t" r="r" b="b"/>
            <a:pathLst>
              <a:path w="102870" h="141732">
                <a:moveTo>
                  <a:pt x="19050" y="141732"/>
                </a:moveTo>
                <a:lnTo>
                  <a:pt x="102870" y="3048"/>
                </a:lnTo>
                <a:lnTo>
                  <a:pt x="84582" y="0"/>
                </a:lnTo>
                <a:lnTo>
                  <a:pt x="0" y="137922"/>
                </a:lnTo>
                <a:lnTo>
                  <a:pt x="19050" y="14173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262885" y="4307435"/>
            <a:ext cx="123673" cy="143521"/>
          </a:xfrm>
          <a:custGeom>
            <a:avLst/>
            <a:gdLst/>
            <a:ahLst/>
            <a:cxnLst/>
            <a:rect l="l" t="t" r="r" b="b"/>
            <a:pathLst>
              <a:path w="123444" h="143255">
                <a:moveTo>
                  <a:pt x="38862" y="143255"/>
                </a:moveTo>
                <a:lnTo>
                  <a:pt x="123444" y="5333"/>
                </a:lnTo>
                <a:lnTo>
                  <a:pt x="86106" y="0"/>
                </a:lnTo>
                <a:lnTo>
                  <a:pt x="0" y="137921"/>
                </a:lnTo>
                <a:lnTo>
                  <a:pt x="38862" y="143255"/>
                </a:lnTo>
                <a:close/>
              </a:path>
            </a:pathLst>
          </a:custGeom>
          <a:solidFill>
            <a:srgbClr val="A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301819" y="4312779"/>
            <a:ext cx="84739" cy="138178"/>
          </a:xfrm>
          <a:custGeom>
            <a:avLst/>
            <a:gdLst/>
            <a:ahLst/>
            <a:cxnLst/>
            <a:rect l="l" t="t" r="r" b="b"/>
            <a:pathLst>
              <a:path w="84582" h="137922">
                <a:moveTo>
                  <a:pt x="0" y="137922"/>
                </a:moveTo>
                <a:lnTo>
                  <a:pt x="84582" y="0"/>
                </a:lnTo>
              </a:path>
            </a:pathLst>
          </a:custGeom>
          <a:ln w="762">
            <a:solidFill>
              <a:srgbClr val="A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222424" y="4302091"/>
            <a:ext cx="126727" cy="143521"/>
          </a:xfrm>
          <a:custGeom>
            <a:avLst/>
            <a:gdLst/>
            <a:ahLst/>
            <a:cxnLst/>
            <a:rect l="l" t="t" r="r" b="b"/>
            <a:pathLst>
              <a:path w="126492" h="143255">
                <a:moveTo>
                  <a:pt x="40386" y="143255"/>
                </a:moveTo>
                <a:lnTo>
                  <a:pt x="126492" y="5334"/>
                </a:lnTo>
                <a:lnTo>
                  <a:pt x="87630" y="0"/>
                </a:lnTo>
                <a:lnTo>
                  <a:pt x="0" y="137922"/>
                </a:lnTo>
                <a:lnTo>
                  <a:pt x="40386" y="143255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262885" y="4307435"/>
            <a:ext cx="86266" cy="138177"/>
          </a:xfrm>
          <a:custGeom>
            <a:avLst/>
            <a:gdLst/>
            <a:ahLst/>
            <a:cxnLst/>
            <a:rect l="l" t="t" r="r" b="b"/>
            <a:pathLst>
              <a:path w="86106" h="137921">
                <a:moveTo>
                  <a:pt x="0" y="137921"/>
                </a:moveTo>
                <a:lnTo>
                  <a:pt x="86106" y="0"/>
                </a:lnTo>
              </a:path>
            </a:pathLst>
          </a:custGeom>
          <a:ln w="762">
            <a:solidFill>
              <a:srgbClr val="A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181199" y="4298274"/>
            <a:ext cx="129017" cy="141995"/>
          </a:xfrm>
          <a:custGeom>
            <a:avLst/>
            <a:gdLst/>
            <a:ahLst/>
            <a:cxnLst/>
            <a:rect l="l" t="t" r="r" b="b"/>
            <a:pathLst>
              <a:path w="128778" h="141732">
                <a:moveTo>
                  <a:pt x="41148" y="141732"/>
                </a:moveTo>
                <a:lnTo>
                  <a:pt x="128778" y="3810"/>
                </a:lnTo>
                <a:lnTo>
                  <a:pt x="89916" y="0"/>
                </a:lnTo>
                <a:lnTo>
                  <a:pt x="0" y="137160"/>
                </a:lnTo>
                <a:lnTo>
                  <a:pt x="41148" y="141732"/>
                </a:lnTo>
                <a:close/>
              </a:path>
            </a:pathLst>
          </a:custGeom>
          <a:solidFill>
            <a:srgbClr val="A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222424" y="4302091"/>
            <a:ext cx="87793" cy="138178"/>
          </a:xfrm>
          <a:custGeom>
            <a:avLst/>
            <a:gdLst/>
            <a:ahLst/>
            <a:cxnLst/>
            <a:rect l="l" t="t" r="r" b="b"/>
            <a:pathLst>
              <a:path w="87630" h="137922">
                <a:moveTo>
                  <a:pt x="0" y="137922"/>
                </a:moveTo>
                <a:lnTo>
                  <a:pt x="87630" y="0"/>
                </a:lnTo>
              </a:path>
            </a:pathLst>
          </a:custGeom>
          <a:ln w="762">
            <a:solidFill>
              <a:srgbClr val="A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201811" y="4300564"/>
            <a:ext cx="108405" cy="139705"/>
          </a:xfrm>
          <a:custGeom>
            <a:avLst/>
            <a:gdLst/>
            <a:ahLst/>
            <a:cxnLst/>
            <a:rect l="l" t="t" r="r" b="b"/>
            <a:pathLst>
              <a:path w="108204" h="139446">
                <a:moveTo>
                  <a:pt x="20574" y="139446"/>
                </a:moveTo>
                <a:lnTo>
                  <a:pt x="108204" y="1524"/>
                </a:lnTo>
                <a:lnTo>
                  <a:pt x="89154" y="0"/>
                </a:lnTo>
                <a:lnTo>
                  <a:pt x="0" y="137160"/>
                </a:lnTo>
                <a:lnTo>
                  <a:pt x="20574" y="139446"/>
                </a:lnTo>
                <a:close/>
              </a:path>
            </a:pathLst>
          </a:custGeom>
          <a:solidFill>
            <a:srgbClr val="A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181199" y="4298274"/>
            <a:ext cx="109932" cy="139705"/>
          </a:xfrm>
          <a:custGeom>
            <a:avLst/>
            <a:gdLst/>
            <a:ahLst/>
            <a:cxnLst/>
            <a:rect l="l" t="t" r="r" b="b"/>
            <a:pathLst>
              <a:path w="109728" h="139446">
                <a:moveTo>
                  <a:pt x="20574" y="139446"/>
                </a:moveTo>
                <a:lnTo>
                  <a:pt x="109728" y="2286"/>
                </a:lnTo>
                <a:lnTo>
                  <a:pt x="89916" y="0"/>
                </a:lnTo>
                <a:lnTo>
                  <a:pt x="0" y="137160"/>
                </a:lnTo>
                <a:lnTo>
                  <a:pt x="20574" y="139446"/>
                </a:lnTo>
                <a:close/>
              </a:path>
            </a:pathLst>
          </a:custGeom>
          <a:solidFill>
            <a:srgbClr val="A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139212" y="4294456"/>
            <a:ext cx="132070" cy="141232"/>
          </a:xfrm>
          <a:custGeom>
            <a:avLst/>
            <a:gdLst/>
            <a:ahLst/>
            <a:cxnLst/>
            <a:rect l="l" t="t" r="r" b="b"/>
            <a:pathLst>
              <a:path w="131825" h="140970">
                <a:moveTo>
                  <a:pt x="41909" y="140970"/>
                </a:moveTo>
                <a:lnTo>
                  <a:pt x="131825" y="3810"/>
                </a:lnTo>
                <a:lnTo>
                  <a:pt x="92201" y="0"/>
                </a:lnTo>
                <a:lnTo>
                  <a:pt x="0" y="136398"/>
                </a:lnTo>
                <a:lnTo>
                  <a:pt x="41909" y="14097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181199" y="4298274"/>
            <a:ext cx="90083" cy="137414"/>
          </a:xfrm>
          <a:custGeom>
            <a:avLst/>
            <a:gdLst/>
            <a:ahLst/>
            <a:cxnLst/>
            <a:rect l="l" t="t" r="r" b="b"/>
            <a:pathLst>
              <a:path w="89916" h="137160">
                <a:moveTo>
                  <a:pt x="0" y="137160"/>
                </a:moveTo>
                <a:lnTo>
                  <a:pt x="89916" y="0"/>
                </a:lnTo>
              </a:path>
            </a:pathLst>
          </a:custGeom>
          <a:ln w="762">
            <a:solidFill>
              <a:srgbClr val="A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096461" y="4291403"/>
            <a:ext cx="135124" cy="139705"/>
          </a:xfrm>
          <a:custGeom>
            <a:avLst/>
            <a:gdLst/>
            <a:ahLst/>
            <a:cxnLst/>
            <a:rect l="l" t="t" r="r" b="b"/>
            <a:pathLst>
              <a:path w="134874" h="139446">
                <a:moveTo>
                  <a:pt x="42672" y="139446"/>
                </a:moveTo>
                <a:lnTo>
                  <a:pt x="134874" y="3048"/>
                </a:lnTo>
                <a:lnTo>
                  <a:pt x="93725" y="0"/>
                </a:lnTo>
                <a:lnTo>
                  <a:pt x="0" y="136398"/>
                </a:lnTo>
                <a:lnTo>
                  <a:pt x="42672" y="139446"/>
                </a:lnTo>
                <a:close/>
              </a:path>
            </a:pathLst>
          </a:custGeom>
          <a:solidFill>
            <a:srgbClr val="A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139212" y="4294457"/>
            <a:ext cx="92372" cy="136651"/>
          </a:xfrm>
          <a:custGeom>
            <a:avLst/>
            <a:gdLst/>
            <a:ahLst/>
            <a:cxnLst/>
            <a:rect l="l" t="t" r="r" b="b"/>
            <a:pathLst>
              <a:path w="92201" h="136398">
                <a:moveTo>
                  <a:pt x="0" y="136398"/>
                </a:moveTo>
                <a:lnTo>
                  <a:pt x="92201" y="0"/>
                </a:lnTo>
              </a:path>
            </a:pathLst>
          </a:custGeom>
          <a:ln w="762">
            <a:solidFill>
              <a:srgbClr val="A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052946" y="4288350"/>
            <a:ext cx="137414" cy="139704"/>
          </a:xfrm>
          <a:custGeom>
            <a:avLst/>
            <a:gdLst/>
            <a:ahLst/>
            <a:cxnLst/>
            <a:rect l="l" t="t" r="r" b="b"/>
            <a:pathLst>
              <a:path w="137160" h="139445">
                <a:moveTo>
                  <a:pt x="43434" y="139445"/>
                </a:moveTo>
                <a:lnTo>
                  <a:pt x="137160" y="3047"/>
                </a:lnTo>
                <a:lnTo>
                  <a:pt x="96012" y="0"/>
                </a:lnTo>
                <a:lnTo>
                  <a:pt x="0" y="137159"/>
                </a:lnTo>
                <a:lnTo>
                  <a:pt x="43434" y="139445"/>
                </a:lnTo>
                <a:close/>
              </a:path>
            </a:pathLst>
          </a:custGeom>
          <a:solidFill>
            <a:srgbClr val="A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096461" y="4291403"/>
            <a:ext cx="93899" cy="136651"/>
          </a:xfrm>
          <a:custGeom>
            <a:avLst/>
            <a:gdLst/>
            <a:ahLst/>
            <a:cxnLst/>
            <a:rect l="l" t="t" r="r" b="b"/>
            <a:pathLst>
              <a:path w="93725" h="136398">
                <a:moveTo>
                  <a:pt x="0" y="136398"/>
                </a:moveTo>
                <a:lnTo>
                  <a:pt x="93725" y="0"/>
                </a:lnTo>
              </a:path>
            </a:pathLst>
          </a:custGeom>
          <a:ln w="762">
            <a:solidFill>
              <a:srgbClr val="A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074321" y="4289877"/>
            <a:ext cx="116039" cy="138177"/>
          </a:xfrm>
          <a:custGeom>
            <a:avLst/>
            <a:gdLst/>
            <a:ahLst/>
            <a:cxnLst/>
            <a:rect l="l" t="t" r="r" b="b"/>
            <a:pathLst>
              <a:path w="115824" h="137921">
                <a:moveTo>
                  <a:pt x="22098" y="137921"/>
                </a:moveTo>
                <a:lnTo>
                  <a:pt x="115824" y="1523"/>
                </a:lnTo>
                <a:lnTo>
                  <a:pt x="95250" y="0"/>
                </a:lnTo>
                <a:lnTo>
                  <a:pt x="0" y="136397"/>
                </a:lnTo>
                <a:lnTo>
                  <a:pt x="22098" y="137921"/>
                </a:lnTo>
                <a:close/>
              </a:path>
            </a:pathLst>
          </a:custGeom>
          <a:solidFill>
            <a:srgbClr val="A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052946" y="4288350"/>
            <a:ext cx="116802" cy="138177"/>
          </a:xfrm>
          <a:custGeom>
            <a:avLst/>
            <a:gdLst/>
            <a:ahLst/>
            <a:cxnLst/>
            <a:rect l="l" t="t" r="r" b="b"/>
            <a:pathLst>
              <a:path w="116586" h="137921">
                <a:moveTo>
                  <a:pt x="21336" y="137921"/>
                </a:moveTo>
                <a:lnTo>
                  <a:pt x="116586" y="1524"/>
                </a:lnTo>
                <a:lnTo>
                  <a:pt x="96012" y="0"/>
                </a:lnTo>
                <a:lnTo>
                  <a:pt x="0" y="137159"/>
                </a:lnTo>
                <a:lnTo>
                  <a:pt x="21336" y="13792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008668" y="4286823"/>
            <a:ext cx="140468" cy="138940"/>
          </a:xfrm>
          <a:custGeom>
            <a:avLst/>
            <a:gdLst/>
            <a:ahLst/>
            <a:cxnLst/>
            <a:rect l="l" t="t" r="r" b="b"/>
            <a:pathLst>
              <a:path w="140208" h="138683">
                <a:moveTo>
                  <a:pt x="44196" y="138683"/>
                </a:moveTo>
                <a:lnTo>
                  <a:pt x="140208" y="1524"/>
                </a:lnTo>
                <a:lnTo>
                  <a:pt x="98298" y="0"/>
                </a:lnTo>
                <a:lnTo>
                  <a:pt x="0" y="136398"/>
                </a:lnTo>
                <a:lnTo>
                  <a:pt x="44196" y="138683"/>
                </a:lnTo>
                <a:close/>
              </a:path>
            </a:pathLst>
          </a:custGeom>
          <a:solidFill>
            <a:srgbClr val="A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052946" y="4288350"/>
            <a:ext cx="96190" cy="137413"/>
          </a:xfrm>
          <a:custGeom>
            <a:avLst/>
            <a:gdLst/>
            <a:ahLst/>
            <a:cxnLst/>
            <a:rect l="l" t="t" r="r" b="b"/>
            <a:pathLst>
              <a:path w="96012" h="137159">
                <a:moveTo>
                  <a:pt x="0" y="137159"/>
                </a:moveTo>
                <a:lnTo>
                  <a:pt x="96012" y="0"/>
                </a:lnTo>
              </a:path>
            </a:pathLst>
          </a:custGeom>
          <a:ln w="762">
            <a:solidFill>
              <a:srgbClr val="A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963627" y="4286059"/>
            <a:ext cx="143521" cy="137414"/>
          </a:xfrm>
          <a:custGeom>
            <a:avLst/>
            <a:gdLst/>
            <a:ahLst/>
            <a:cxnLst/>
            <a:rect l="l" t="t" r="r" b="b"/>
            <a:pathLst>
              <a:path w="143255" h="137160">
                <a:moveTo>
                  <a:pt x="44957" y="137160"/>
                </a:moveTo>
                <a:lnTo>
                  <a:pt x="143255" y="762"/>
                </a:lnTo>
                <a:lnTo>
                  <a:pt x="100584" y="0"/>
                </a:lnTo>
                <a:lnTo>
                  <a:pt x="0" y="136398"/>
                </a:lnTo>
                <a:lnTo>
                  <a:pt x="44957" y="137160"/>
                </a:lnTo>
                <a:close/>
              </a:path>
            </a:pathLst>
          </a:custGeom>
          <a:solidFill>
            <a:srgbClr val="A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008668" y="4286823"/>
            <a:ext cx="98480" cy="136651"/>
          </a:xfrm>
          <a:custGeom>
            <a:avLst/>
            <a:gdLst/>
            <a:ahLst/>
            <a:cxnLst/>
            <a:rect l="l" t="t" r="r" b="b"/>
            <a:pathLst>
              <a:path w="98298" h="136398">
                <a:moveTo>
                  <a:pt x="0" y="136398"/>
                </a:moveTo>
                <a:lnTo>
                  <a:pt x="98298" y="0"/>
                </a:lnTo>
              </a:path>
            </a:pathLst>
          </a:custGeom>
          <a:ln w="762">
            <a:solidFill>
              <a:srgbClr val="A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917822" y="4285296"/>
            <a:ext cx="146575" cy="137414"/>
          </a:xfrm>
          <a:custGeom>
            <a:avLst/>
            <a:gdLst/>
            <a:ahLst/>
            <a:cxnLst/>
            <a:rect l="l" t="t" r="r" b="b"/>
            <a:pathLst>
              <a:path w="146304" h="137160">
                <a:moveTo>
                  <a:pt x="45720" y="137160"/>
                </a:moveTo>
                <a:lnTo>
                  <a:pt x="146304" y="762"/>
                </a:lnTo>
                <a:lnTo>
                  <a:pt x="102870" y="0"/>
                </a:lnTo>
                <a:lnTo>
                  <a:pt x="0" y="136398"/>
                </a:lnTo>
                <a:lnTo>
                  <a:pt x="45720" y="137160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963626" y="4286059"/>
            <a:ext cx="100771" cy="136651"/>
          </a:xfrm>
          <a:custGeom>
            <a:avLst/>
            <a:gdLst/>
            <a:ahLst/>
            <a:cxnLst/>
            <a:rect l="l" t="t" r="r" b="b"/>
            <a:pathLst>
              <a:path w="100584" h="136398">
                <a:moveTo>
                  <a:pt x="0" y="136398"/>
                </a:moveTo>
                <a:lnTo>
                  <a:pt x="100584" y="0"/>
                </a:lnTo>
              </a:path>
            </a:pathLst>
          </a:custGeom>
          <a:ln w="761">
            <a:solidFill>
              <a:srgbClr val="A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940724" y="4285296"/>
            <a:ext cx="123673" cy="137414"/>
          </a:xfrm>
          <a:custGeom>
            <a:avLst/>
            <a:gdLst/>
            <a:ahLst/>
            <a:cxnLst/>
            <a:rect l="l" t="t" r="r" b="b"/>
            <a:pathLst>
              <a:path w="123444" h="137160">
                <a:moveTo>
                  <a:pt x="22860" y="137160"/>
                </a:moveTo>
                <a:lnTo>
                  <a:pt x="123444" y="762"/>
                </a:lnTo>
                <a:lnTo>
                  <a:pt x="101346" y="0"/>
                </a:lnTo>
                <a:lnTo>
                  <a:pt x="0" y="136398"/>
                </a:lnTo>
                <a:lnTo>
                  <a:pt x="22860" y="137160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917822" y="4285296"/>
            <a:ext cx="124436" cy="136651"/>
          </a:xfrm>
          <a:custGeom>
            <a:avLst/>
            <a:gdLst/>
            <a:ahLst/>
            <a:cxnLst/>
            <a:rect l="l" t="t" r="r" b="b"/>
            <a:pathLst>
              <a:path w="124206" h="136398">
                <a:moveTo>
                  <a:pt x="22860" y="136398"/>
                </a:moveTo>
                <a:lnTo>
                  <a:pt x="124206" y="0"/>
                </a:lnTo>
                <a:lnTo>
                  <a:pt x="102870" y="0"/>
                </a:lnTo>
                <a:lnTo>
                  <a:pt x="0" y="136398"/>
                </a:lnTo>
                <a:lnTo>
                  <a:pt x="22860" y="136398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052874" y="4421947"/>
            <a:ext cx="1755852" cy="583418"/>
          </a:xfrm>
          <a:custGeom>
            <a:avLst/>
            <a:gdLst/>
            <a:ahLst/>
            <a:cxnLst/>
            <a:rect l="l" t="t" r="r" b="b"/>
            <a:pathLst>
              <a:path w="1752600" h="582338">
                <a:moveTo>
                  <a:pt x="863345" y="0"/>
                </a:moveTo>
                <a:lnTo>
                  <a:pt x="831781" y="361"/>
                </a:lnTo>
                <a:lnTo>
                  <a:pt x="799791" y="1055"/>
                </a:lnTo>
                <a:lnTo>
                  <a:pt x="767431" y="2103"/>
                </a:lnTo>
                <a:lnTo>
                  <a:pt x="734759" y="3529"/>
                </a:lnTo>
                <a:lnTo>
                  <a:pt x="701832" y="5357"/>
                </a:lnTo>
                <a:lnTo>
                  <a:pt x="668709" y="7609"/>
                </a:lnTo>
                <a:lnTo>
                  <a:pt x="635445" y="10309"/>
                </a:lnTo>
                <a:lnTo>
                  <a:pt x="602100" y="13481"/>
                </a:lnTo>
                <a:lnTo>
                  <a:pt x="568729" y="17147"/>
                </a:lnTo>
                <a:lnTo>
                  <a:pt x="535390" y="21331"/>
                </a:lnTo>
                <a:lnTo>
                  <a:pt x="502141" y="26056"/>
                </a:lnTo>
                <a:lnTo>
                  <a:pt x="469040" y="31345"/>
                </a:lnTo>
                <a:lnTo>
                  <a:pt x="436143" y="37222"/>
                </a:lnTo>
                <a:lnTo>
                  <a:pt x="403507" y="43710"/>
                </a:lnTo>
                <a:lnTo>
                  <a:pt x="371191" y="50833"/>
                </a:lnTo>
                <a:lnTo>
                  <a:pt x="339252" y="58613"/>
                </a:lnTo>
                <a:lnTo>
                  <a:pt x="307746" y="67073"/>
                </a:lnTo>
                <a:lnTo>
                  <a:pt x="276732" y="76238"/>
                </a:lnTo>
                <a:lnTo>
                  <a:pt x="246267" y="86130"/>
                </a:lnTo>
                <a:lnTo>
                  <a:pt x="216407" y="96774"/>
                </a:lnTo>
                <a:lnTo>
                  <a:pt x="178842" y="111659"/>
                </a:lnTo>
                <a:lnTo>
                  <a:pt x="150972" y="124356"/>
                </a:lnTo>
                <a:lnTo>
                  <a:pt x="122269" y="139221"/>
                </a:lnTo>
                <a:lnTo>
                  <a:pt x="93959" y="156212"/>
                </a:lnTo>
                <a:lnTo>
                  <a:pt x="67265" y="175286"/>
                </a:lnTo>
                <a:lnTo>
                  <a:pt x="43414" y="196400"/>
                </a:lnTo>
                <a:lnTo>
                  <a:pt x="23630" y="219512"/>
                </a:lnTo>
                <a:lnTo>
                  <a:pt x="9137" y="244578"/>
                </a:lnTo>
                <a:lnTo>
                  <a:pt x="0" y="285750"/>
                </a:lnTo>
                <a:lnTo>
                  <a:pt x="6672" y="319958"/>
                </a:lnTo>
                <a:lnTo>
                  <a:pt x="22295" y="351664"/>
                </a:lnTo>
                <a:lnTo>
                  <a:pt x="46000" y="380942"/>
                </a:lnTo>
                <a:lnTo>
                  <a:pt x="76918" y="407872"/>
                </a:lnTo>
                <a:lnTo>
                  <a:pt x="114180" y="432529"/>
                </a:lnTo>
                <a:lnTo>
                  <a:pt x="156917" y="454991"/>
                </a:lnTo>
                <a:lnTo>
                  <a:pt x="204261" y="475336"/>
                </a:lnTo>
                <a:lnTo>
                  <a:pt x="255342" y="493639"/>
                </a:lnTo>
                <a:lnTo>
                  <a:pt x="309291" y="509979"/>
                </a:lnTo>
                <a:lnTo>
                  <a:pt x="365240" y="524432"/>
                </a:lnTo>
                <a:lnTo>
                  <a:pt x="422320" y="537075"/>
                </a:lnTo>
                <a:lnTo>
                  <a:pt x="479661" y="547987"/>
                </a:lnTo>
                <a:lnTo>
                  <a:pt x="536394" y="557243"/>
                </a:lnTo>
                <a:lnTo>
                  <a:pt x="591652" y="564921"/>
                </a:lnTo>
                <a:lnTo>
                  <a:pt x="644564" y="571098"/>
                </a:lnTo>
                <a:lnTo>
                  <a:pt x="694262" y="575851"/>
                </a:lnTo>
                <a:lnTo>
                  <a:pt x="739877" y="579257"/>
                </a:lnTo>
                <a:lnTo>
                  <a:pt x="780540" y="581394"/>
                </a:lnTo>
                <a:lnTo>
                  <a:pt x="815382" y="582338"/>
                </a:lnTo>
                <a:lnTo>
                  <a:pt x="843533" y="582167"/>
                </a:lnTo>
                <a:lnTo>
                  <a:pt x="875791" y="582329"/>
                </a:lnTo>
                <a:lnTo>
                  <a:pt x="908405" y="582153"/>
                </a:lnTo>
                <a:lnTo>
                  <a:pt x="941327" y="581619"/>
                </a:lnTo>
                <a:lnTo>
                  <a:pt x="974511" y="580704"/>
                </a:lnTo>
                <a:lnTo>
                  <a:pt x="1007908" y="579390"/>
                </a:lnTo>
                <a:lnTo>
                  <a:pt x="1041470" y="577656"/>
                </a:lnTo>
                <a:lnTo>
                  <a:pt x="1075149" y="575479"/>
                </a:lnTo>
                <a:lnTo>
                  <a:pt x="1108898" y="572841"/>
                </a:lnTo>
                <a:lnTo>
                  <a:pt x="1142669" y="569719"/>
                </a:lnTo>
                <a:lnTo>
                  <a:pt x="1176413" y="566094"/>
                </a:lnTo>
                <a:lnTo>
                  <a:pt x="1210084" y="561945"/>
                </a:lnTo>
                <a:lnTo>
                  <a:pt x="1243633" y="557250"/>
                </a:lnTo>
                <a:lnTo>
                  <a:pt x="1277012" y="551990"/>
                </a:lnTo>
                <a:lnTo>
                  <a:pt x="1310174" y="546143"/>
                </a:lnTo>
                <a:lnTo>
                  <a:pt x="1343071" y="539689"/>
                </a:lnTo>
                <a:lnTo>
                  <a:pt x="1375655" y="532607"/>
                </a:lnTo>
                <a:lnTo>
                  <a:pt x="1407877" y="524876"/>
                </a:lnTo>
                <a:lnTo>
                  <a:pt x="1439691" y="516476"/>
                </a:lnTo>
                <a:lnTo>
                  <a:pt x="1471049" y="507386"/>
                </a:lnTo>
                <a:lnTo>
                  <a:pt x="1501902" y="497586"/>
                </a:lnTo>
                <a:lnTo>
                  <a:pt x="1543911" y="482602"/>
                </a:lnTo>
                <a:lnTo>
                  <a:pt x="1575340" y="469850"/>
                </a:lnTo>
                <a:lnTo>
                  <a:pt x="1607906" y="454849"/>
                </a:lnTo>
                <a:lnTo>
                  <a:pt x="1640238" y="437566"/>
                </a:lnTo>
                <a:lnTo>
                  <a:pt x="1670964" y="417967"/>
                </a:lnTo>
                <a:lnTo>
                  <a:pt x="1698714" y="396019"/>
                </a:lnTo>
                <a:lnTo>
                  <a:pt x="1722117" y="371689"/>
                </a:lnTo>
                <a:lnTo>
                  <a:pt x="1739799" y="344945"/>
                </a:lnTo>
                <a:lnTo>
                  <a:pt x="1750391" y="315752"/>
                </a:lnTo>
                <a:lnTo>
                  <a:pt x="1752600" y="300227"/>
                </a:lnTo>
                <a:lnTo>
                  <a:pt x="1746732" y="265552"/>
                </a:lnTo>
                <a:lnTo>
                  <a:pt x="1731733" y="233413"/>
                </a:lnTo>
                <a:lnTo>
                  <a:pt x="1708489" y="203731"/>
                </a:lnTo>
                <a:lnTo>
                  <a:pt x="1677884" y="176431"/>
                </a:lnTo>
                <a:lnTo>
                  <a:pt x="1640803" y="151436"/>
                </a:lnTo>
                <a:lnTo>
                  <a:pt x="1598131" y="128668"/>
                </a:lnTo>
                <a:lnTo>
                  <a:pt x="1550752" y="108051"/>
                </a:lnTo>
                <a:lnTo>
                  <a:pt x="1499550" y="89508"/>
                </a:lnTo>
                <a:lnTo>
                  <a:pt x="1445412" y="72961"/>
                </a:lnTo>
                <a:lnTo>
                  <a:pt x="1389221" y="58335"/>
                </a:lnTo>
                <a:lnTo>
                  <a:pt x="1331862" y="45552"/>
                </a:lnTo>
                <a:lnTo>
                  <a:pt x="1274220" y="34536"/>
                </a:lnTo>
                <a:lnTo>
                  <a:pt x="1217180" y="25209"/>
                </a:lnTo>
                <a:lnTo>
                  <a:pt x="1161626" y="17494"/>
                </a:lnTo>
                <a:lnTo>
                  <a:pt x="1108444" y="11315"/>
                </a:lnTo>
                <a:lnTo>
                  <a:pt x="1058517" y="6594"/>
                </a:lnTo>
                <a:lnTo>
                  <a:pt x="1012732" y="3256"/>
                </a:lnTo>
                <a:lnTo>
                  <a:pt x="971971" y="1222"/>
                </a:lnTo>
                <a:lnTo>
                  <a:pt x="937121" y="416"/>
                </a:lnTo>
                <a:lnTo>
                  <a:pt x="909065" y="762"/>
                </a:lnTo>
                <a:lnTo>
                  <a:pt x="863345" y="0"/>
                </a:lnTo>
                <a:close/>
              </a:path>
            </a:pathLst>
          </a:custGeom>
          <a:solidFill>
            <a:srgbClr val="C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872781" y="4421947"/>
            <a:ext cx="45040" cy="763"/>
          </a:xfrm>
          <a:custGeom>
            <a:avLst/>
            <a:gdLst/>
            <a:ahLst/>
            <a:cxnLst/>
            <a:rect l="l" t="t" r="r" b="b"/>
            <a:pathLst>
              <a:path w="44957" h="762">
                <a:moveTo>
                  <a:pt x="44957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B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827739" y="4422710"/>
            <a:ext cx="45041" cy="763"/>
          </a:xfrm>
          <a:custGeom>
            <a:avLst/>
            <a:gdLst/>
            <a:ahLst/>
            <a:cxnLst/>
            <a:rect l="l" t="t" r="r" b="b"/>
            <a:pathLst>
              <a:path w="44958" h="762">
                <a:moveTo>
                  <a:pt x="44958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B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783461" y="4423474"/>
            <a:ext cx="44278" cy="2289"/>
          </a:xfrm>
          <a:custGeom>
            <a:avLst/>
            <a:gdLst/>
            <a:ahLst/>
            <a:cxnLst/>
            <a:rect l="l" t="t" r="r" b="b"/>
            <a:pathLst>
              <a:path w="44196" h="2285">
                <a:moveTo>
                  <a:pt x="44196" y="0"/>
                </a:moveTo>
                <a:lnTo>
                  <a:pt x="0" y="2285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740710" y="4425764"/>
            <a:ext cx="42750" cy="2290"/>
          </a:xfrm>
          <a:custGeom>
            <a:avLst/>
            <a:gdLst/>
            <a:ahLst/>
            <a:cxnLst/>
            <a:rect l="l" t="t" r="r" b="b"/>
            <a:pathLst>
              <a:path w="42671" h="2286">
                <a:moveTo>
                  <a:pt x="42671" y="0"/>
                </a:moveTo>
                <a:lnTo>
                  <a:pt x="0" y="2286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697959" y="4428054"/>
            <a:ext cx="42751" cy="3054"/>
          </a:xfrm>
          <a:custGeom>
            <a:avLst/>
            <a:gdLst/>
            <a:ahLst/>
            <a:cxnLst/>
            <a:rect l="l" t="t" r="r" b="b"/>
            <a:pathLst>
              <a:path w="42672" h="3048">
                <a:moveTo>
                  <a:pt x="42672" y="0"/>
                </a:moveTo>
                <a:lnTo>
                  <a:pt x="0" y="3048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655971" y="4431108"/>
            <a:ext cx="41988" cy="4580"/>
          </a:xfrm>
          <a:custGeom>
            <a:avLst/>
            <a:gdLst/>
            <a:ahLst/>
            <a:cxnLst/>
            <a:rect l="l" t="t" r="r" b="b"/>
            <a:pathLst>
              <a:path w="41910" h="4572">
                <a:moveTo>
                  <a:pt x="41910" y="0"/>
                </a:moveTo>
                <a:lnTo>
                  <a:pt x="0" y="4572"/>
                </a:lnTo>
              </a:path>
            </a:pathLst>
          </a:custGeom>
          <a:ln w="12954">
            <a:solidFill>
              <a:srgbClr val="B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615510" y="4435688"/>
            <a:ext cx="40461" cy="4580"/>
          </a:xfrm>
          <a:custGeom>
            <a:avLst/>
            <a:gdLst/>
            <a:ahLst/>
            <a:cxnLst/>
            <a:rect l="l" t="t" r="r" b="b"/>
            <a:pathLst>
              <a:path w="40386" h="4572">
                <a:moveTo>
                  <a:pt x="40386" y="0"/>
                </a:moveTo>
                <a:lnTo>
                  <a:pt x="0" y="4572"/>
                </a:lnTo>
              </a:path>
            </a:pathLst>
          </a:custGeom>
          <a:ln w="12953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575812" y="4440269"/>
            <a:ext cx="39698" cy="5343"/>
          </a:xfrm>
          <a:custGeom>
            <a:avLst/>
            <a:gdLst/>
            <a:ahLst/>
            <a:cxnLst/>
            <a:rect l="l" t="t" r="r" b="b"/>
            <a:pathLst>
              <a:path w="39624" h="5333">
                <a:moveTo>
                  <a:pt x="39624" y="0"/>
                </a:moveTo>
                <a:lnTo>
                  <a:pt x="0" y="5333"/>
                </a:lnTo>
              </a:path>
            </a:pathLst>
          </a:custGeom>
          <a:ln w="12954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536878" y="4445613"/>
            <a:ext cx="38934" cy="5344"/>
          </a:xfrm>
          <a:custGeom>
            <a:avLst/>
            <a:gdLst/>
            <a:ahLst/>
            <a:cxnLst/>
            <a:rect l="l" t="t" r="r" b="b"/>
            <a:pathLst>
              <a:path w="38862" h="5334">
                <a:moveTo>
                  <a:pt x="38862" y="0"/>
                </a:moveTo>
                <a:lnTo>
                  <a:pt x="0" y="5334"/>
                </a:lnTo>
              </a:path>
            </a:pathLst>
          </a:custGeom>
          <a:ln w="12954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498707" y="4450956"/>
            <a:ext cx="38171" cy="6871"/>
          </a:xfrm>
          <a:custGeom>
            <a:avLst/>
            <a:gdLst/>
            <a:ahLst/>
            <a:cxnLst/>
            <a:rect l="l" t="t" r="r" b="b"/>
            <a:pathLst>
              <a:path w="38100" h="6858">
                <a:moveTo>
                  <a:pt x="38100" y="0"/>
                </a:moveTo>
                <a:lnTo>
                  <a:pt x="0" y="6858"/>
                </a:lnTo>
              </a:path>
            </a:pathLst>
          </a:custGeom>
          <a:ln w="12954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462828" y="4457828"/>
            <a:ext cx="35879" cy="6870"/>
          </a:xfrm>
          <a:custGeom>
            <a:avLst/>
            <a:gdLst/>
            <a:ahLst/>
            <a:cxnLst/>
            <a:rect l="l" t="t" r="r" b="b"/>
            <a:pathLst>
              <a:path w="35813" h="6857">
                <a:moveTo>
                  <a:pt x="35813" y="0"/>
                </a:moveTo>
                <a:lnTo>
                  <a:pt x="0" y="6857"/>
                </a:lnTo>
              </a:path>
            </a:pathLst>
          </a:custGeom>
          <a:ln w="12954">
            <a:solidFill>
              <a:srgbClr val="B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426947" y="4464698"/>
            <a:ext cx="35879" cy="7634"/>
          </a:xfrm>
          <a:custGeom>
            <a:avLst/>
            <a:gdLst/>
            <a:ahLst/>
            <a:cxnLst/>
            <a:rect l="l" t="t" r="r" b="b"/>
            <a:pathLst>
              <a:path w="35813" h="7620">
                <a:moveTo>
                  <a:pt x="35813" y="0"/>
                </a:moveTo>
                <a:lnTo>
                  <a:pt x="0" y="7620"/>
                </a:lnTo>
              </a:path>
            </a:pathLst>
          </a:custGeom>
          <a:ln w="12954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392593" y="4472332"/>
            <a:ext cx="34353" cy="8398"/>
          </a:xfrm>
          <a:custGeom>
            <a:avLst/>
            <a:gdLst/>
            <a:ahLst/>
            <a:cxnLst/>
            <a:rect l="l" t="t" r="r" b="b"/>
            <a:pathLst>
              <a:path w="34289" h="8382">
                <a:moveTo>
                  <a:pt x="34289" y="0"/>
                </a:moveTo>
                <a:lnTo>
                  <a:pt x="0" y="8382"/>
                </a:lnTo>
              </a:path>
            </a:pathLst>
          </a:custGeom>
          <a:ln w="12954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359766" y="4480730"/>
            <a:ext cx="32827" cy="8397"/>
          </a:xfrm>
          <a:custGeom>
            <a:avLst/>
            <a:gdLst/>
            <a:ahLst/>
            <a:cxnLst/>
            <a:rect l="l" t="t" r="r" b="b"/>
            <a:pathLst>
              <a:path w="32766" h="8381">
                <a:moveTo>
                  <a:pt x="32766" y="0"/>
                </a:moveTo>
                <a:lnTo>
                  <a:pt x="0" y="8381"/>
                </a:lnTo>
              </a:path>
            </a:pathLst>
          </a:custGeom>
          <a:ln w="12954">
            <a:solidFill>
              <a:srgbClr val="B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328466" y="4489127"/>
            <a:ext cx="31300" cy="9161"/>
          </a:xfrm>
          <a:custGeom>
            <a:avLst/>
            <a:gdLst/>
            <a:ahLst/>
            <a:cxnLst/>
            <a:rect l="l" t="t" r="r" b="b"/>
            <a:pathLst>
              <a:path w="31242" h="9144">
                <a:moveTo>
                  <a:pt x="31242" y="0"/>
                </a:moveTo>
                <a:lnTo>
                  <a:pt x="0" y="9144"/>
                </a:lnTo>
              </a:path>
            </a:pathLst>
          </a:custGeom>
          <a:ln w="12954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298693" y="4498289"/>
            <a:ext cx="29773" cy="9923"/>
          </a:xfrm>
          <a:custGeom>
            <a:avLst/>
            <a:gdLst/>
            <a:ahLst/>
            <a:cxnLst/>
            <a:rect l="l" t="t" r="r" b="b"/>
            <a:pathLst>
              <a:path w="29718" h="9905">
                <a:moveTo>
                  <a:pt x="29718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269683" y="4508212"/>
            <a:ext cx="29010" cy="10688"/>
          </a:xfrm>
          <a:custGeom>
            <a:avLst/>
            <a:gdLst/>
            <a:ahLst/>
            <a:cxnLst/>
            <a:rect l="l" t="t" r="r" b="b"/>
            <a:pathLst>
              <a:path w="28956" h="10668">
                <a:moveTo>
                  <a:pt x="28956" y="0"/>
                </a:moveTo>
                <a:lnTo>
                  <a:pt x="0" y="10668"/>
                </a:lnTo>
              </a:path>
            </a:pathLst>
          </a:custGeom>
          <a:ln w="12954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242965" y="4518901"/>
            <a:ext cx="26718" cy="10687"/>
          </a:xfrm>
          <a:custGeom>
            <a:avLst/>
            <a:gdLst/>
            <a:ahLst/>
            <a:cxnLst/>
            <a:rect l="l" t="t" r="r" b="b"/>
            <a:pathLst>
              <a:path w="26669" h="10667">
                <a:moveTo>
                  <a:pt x="26669" y="0"/>
                </a:moveTo>
                <a:lnTo>
                  <a:pt x="0" y="10667"/>
                </a:lnTo>
              </a:path>
            </a:pathLst>
          </a:custGeom>
          <a:ln w="12954">
            <a:solidFill>
              <a:srgbClr val="B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217008" y="4529589"/>
            <a:ext cx="25955" cy="10687"/>
          </a:xfrm>
          <a:custGeom>
            <a:avLst/>
            <a:gdLst/>
            <a:ahLst/>
            <a:cxnLst/>
            <a:rect l="l" t="t" r="r" b="b"/>
            <a:pathLst>
              <a:path w="25907" h="10667">
                <a:moveTo>
                  <a:pt x="25907" y="0"/>
                </a:moveTo>
                <a:lnTo>
                  <a:pt x="0" y="10667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193342" y="4540276"/>
            <a:ext cx="23666" cy="11451"/>
          </a:xfrm>
          <a:custGeom>
            <a:avLst/>
            <a:gdLst/>
            <a:ahLst/>
            <a:cxnLst/>
            <a:rect l="l" t="t" r="r" b="b"/>
            <a:pathLst>
              <a:path w="23622" h="11430">
                <a:moveTo>
                  <a:pt x="23622" y="0"/>
                </a:moveTo>
                <a:lnTo>
                  <a:pt x="0" y="11430"/>
                </a:lnTo>
              </a:path>
            </a:pathLst>
          </a:custGeom>
          <a:ln w="12954">
            <a:solidFill>
              <a:srgbClr val="B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171204" y="4551727"/>
            <a:ext cx="22138" cy="12214"/>
          </a:xfrm>
          <a:custGeom>
            <a:avLst/>
            <a:gdLst/>
            <a:ahLst/>
            <a:cxnLst/>
            <a:rect l="l" t="t" r="r" b="b"/>
            <a:pathLst>
              <a:path w="22097" h="12191">
                <a:moveTo>
                  <a:pt x="22097" y="0"/>
                </a:moveTo>
                <a:lnTo>
                  <a:pt x="0" y="12191"/>
                </a:lnTo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150591" y="4563942"/>
            <a:ext cx="20612" cy="12215"/>
          </a:xfrm>
          <a:custGeom>
            <a:avLst/>
            <a:gdLst/>
            <a:ahLst/>
            <a:cxnLst/>
            <a:rect l="l" t="t" r="r" b="b"/>
            <a:pathLst>
              <a:path w="20574" h="12192">
                <a:moveTo>
                  <a:pt x="20574" y="0"/>
                </a:moveTo>
                <a:lnTo>
                  <a:pt x="0" y="12192"/>
                </a:lnTo>
              </a:path>
            </a:pathLst>
          </a:custGeom>
          <a:ln w="12954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32269" y="4576157"/>
            <a:ext cx="18321" cy="12214"/>
          </a:xfrm>
          <a:custGeom>
            <a:avLst/>
            <a:gdLst/>
            <a:ahLst/>
            <a:cxnLst/>
            <a:rect l="l" t="t" r="r" b="b"/>
            <a:pathLst>
              <a:path w="18287" h="12191">
                <a:moveTo>
                  <a:pt x="18287" y="0"/>
                </a:moveTo>
                <a:lnTo>
                  <a:pt x="0" y="12191"/>
                </a:lnTo>
              </a:path>
            </a:pathLst>
          </a:custGeom>
          <a:ln w="1295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115474" y="4588372"/>
            <a:ext cx="16794" cy="12977"/>
          </a:xfrm>
          <a:custGeom>
            <a:avLst/>
            <a:gdLst/>
            <a:ahLst/>
            <a:cxnLst/>
            <a:rect l="l" t="t" r="r" b="b"/>
            <a:pathLst>
              <a:path w="16763" h="12953">
                <a:moveTo>
                  <a:pt x="16763" y="0"/>
                </a:moveTo>
                <a:lnTo>
                  <a:pt x="0" y="12953"/>
                </a:lnTo>
              </a:path>
            </a:pathLst>
          </a:custGeom>
          <a:ln w="12954">
            <a:solidFill>
              <a:srgbClr val="C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00206" y="4601349"/>
            <a:ext cx="15268" cy="13741"/>
          </a:xfrm>
          <a:custGeom>
            <a:avLst/>
            <a:gdLst/>
            <a:ahLst/>
            <a:cxnLst/>
            <a:rect l="l" t="t" r="r" b="b"/>
            <a:pathLst>
              <a:path w="15240" h="13716">
                <a:moveTo>
                  <a:pt x="15240" y="0"/>
                </a:moveTo>
                <a:lnTo>
                  <a:pt x="0" y="13716"/>
                </a:lnTo>
              </a:path>
            </a:pathLst>
          </a:custGeom>
          <a:ln w="12954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087228" y="4615091"/>
            <a:ext cx="12977" cy="13740"/>
          </a:xfrm>
          <a:custGeom>
            <a:avLst/>
            <a:gdLst/>
            <a:ahLst/>
            <a:cxnLst/>
            <a:rect l="l" t="t" r="r" b="b"/>
            <a:pathLst>
              <a:path w="12953" h="13715">
                <a:moveTo>
                  <a:pt x="12953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075776" y="4628833"/>
            <a:ext cx="11451" cy="13740"/>
          </a:xfrm>
          <a:custGeom>
            <a:avLst/>
            <a:gdLst/>
            <a:ahLst/>
            <a:cxnLst/>
            <a:rect l="l" t="t" r="r" b="b"/>
            <a:pathLst>
              <a:path w="11430" h="13715">
                <a:moveTo>
                  <a:pt x="11430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C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067379" y="4642574"/>
            <a:ext cx="8397" cy="13740"/>
          </a:xfrm>
          <a:custGeom>
            <a:avLst/>
            <a:gdLst/>
            <a:ahLst/>
            <a:cxnLst/>
            <a:rect l="l" t="t" r="r" b="b"/>
            <a:pathLst>
              <a:path w="8381" h="13715">
                <a:moveTo>
                  <a:pt x="8381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C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060508" y="4656315"/>
            <a:ext cx="6871" cy="14505"/>
          </a:xfrm>
          <a:custGeom>
            <a:avLst/>
            <a:gdLst/>
            <a:ahLst/>
            <a:cxnLst/>
            <a:rect l="l" t="t" r="r" b="b"/>
            <a:pathLst>
              <a:path w="6858" h="14478">
                <a:moveTo>
                  <a:pt x="6858" y="0"/>
                </a:moveTo>
                <a:lnTo>
                  <a:pt x="0" y="14478"/>
                </a:lnTo>
              </a:path>
            </a:pathLst>
          </a:custGeom>
          <a:ln w="12954">
            <a:solidFill>
              <a:srgbClr val="D200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057455" y="4670820"/>
            <a:ext cx="3053" cy="7633"/>
          </a:xfrm>
          <a:custGeom>
            <a:avLst/>
            <a:gdLst/>
            <a:ahLst/>
            <a:cxnLst/>
            <a:rect l="l" t="t" r="r" b="b"/>
            <a:pathLst>
              <a:path w="3047" h="7619">
                <a:moveTo>
                  <a:pt x="3047" y="0"/>
                </a:moveTo>
                <a:lnTo>
                  <a:pt x="0" y="7619"/>
                </a:lnTo>
              </a:path>
            </a:pathLst>
          </a:custGeom>
          <a:ln w="12954">
            <a:solidFill>
              <a:srgbClr val="D40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055928" y="4678454"/>
            <a:ext cx="1527" cy="6871"/>
          </a:xfrm>
          <a:custGeom>
            <a:avLst/>
            <a:gdLst/>
            <a:ahLst/>
            <a:cxnLst/>
            <a:rect l="l" t="t" r="r" b="b"/>
            <a:pathLst>
              <a:path w="1524" h="6858">
                <a:moveTo>
                  <a:pt x="1524" y="0"/>
                </a:moveTo>
                <a:lnTo>
                  <a:pt x="0" y="6858"/>
                </a:lnTo>
              </a:path>
            </a:pathLst>
          </a:custGeom>
          <a:ln w="12954">
            <a:solidFill>
              <a:srgbClr val="D7040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054401" y="4685325"/>
            <a:ext cx="1527" cy="7633"/>
          </a:xfrm>
          <a:custGeom>
            <a:avLst/>
            <a:gdLst/>
            <a:ahLst/>
            <a:cxnLst/>
            <a:rect l="l" t="t" r="r" b="b"/>
            <a:pathLst>
              <a:path w="1524" h="7619">
                <a:moveTo>
                  <a:pt x="1524" y="0"/>
                </a:moveTo>
                <a:lnTo>
                  <a:pt x="0" y="7619"/>
                </a:lnTo>
              </a:path>
            </a:pathLst>
          </a:custGeom>
          <a:ln w="12954">
            <a:solidFill>
              <a:srgbClr val="DA050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052874" y="4692959"/>
            <a:ext cx="1527" cy="7634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1524" y="0"/>
                </a:moveTo>
                <a:lnTo>
                  <a:pt x="0" y="7620"/>
                </a:lnTo>
              </a:path>
            </a:pathLst>
          </a:custGeom>
          <a:ln w="12954">
            <a:solidFill>
              <a:srgbClr val="DD07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052874" y="4700593"/>
            <a:ext cx="0" cy="7634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12954">
            <a:solidFill>
              <a:srgbClr val="DF08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052874" y="4708227"/>
            <a:ext cx="0" cy="6870"/>
          </a:xfrm>
          <a:custGeom>
            <a:avLst/>
            <a:gdLst/>
            <a:ahLst/>
            <a:cxnLst/>
            <a:rect l="l" t="t" r="r" b="b"/>
            <a:pathLst>
              <a:path h="6857">
                <a:moveTo>
                  <a:pt x="0" y="0"/>
                </a:moveTo>
                <a:lnTo>
                  <a:pt x="0" y="6857"/>
                </a:lnTo>
              </a:path>
            </a:pathLst>
          </a:custGeom>
          <a:ln w="12954">
            <a:solidFill>
              <a:srgbClr val="E00A0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052874" y="4715098"/>
            <a:ext cx="763" cy="7634"/>
          </a:xfrm>
          <a:custGeom>
            <a:avLst/>
            <a:gdLst/>
            <a:ahLst/>
            <a:cxnLst/>
            <a:rect l="l" t="t" r="r" b="b"/>
            <a:pathLst>
              <a:path w="762" h="7620">
                <a:moveTo>
                  <a:pt x="0" y="0"/>
                </a:moveTo>
                <a:lnTo>
                  <a:pt x="762" y="7620"/>
                </a:lnTo>
              </a:path>
            </a:pathLst>
          </a:custGeom>
          <a:ln w="12954">
            <a:solidFill>
              <a:srgbClr val="E10B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053637" y="4722732"/>
            <a:ext cx="1527" cy="7633"/>
          </a:xfrm>
          <a:custGeom>
            <a:avLst/>
            <a:gdLst/>
            <a:ahLst/>
            <a:cxnLst/>
            <a:rect l="l" t="t" r="r" b="b"/>
            <a:pathLst>
              <a:path w="1524" h="7619">
                <a:moveTo>
                  <a:pt x="0" y="0"/>
                </a:moveTo>
                <a:lnTo>
                  <a:pt x="1524" y="7619"/>
                </a:lnTo>
              </a:path>
            </a:pathLst>
          </a:custGeom>
          <a:ln w="12954">
            <a:solidFill>
              <a:srgbClr val="E20C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055164" y="4730366"/>
            <a:ext cx="1527" cy="7634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0" y="0"/>
                </a:moveTo>
                <a:lnTo>
                  <a:pt x="1524" y="7620"/>
                </a:lnTo>
              </a:path>
            </a:pathLst>
          </a:custGeom>
          <a:ln w="12954">
            <a:solidFill>
              <a:srgbClr val="E20E0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056691" y="4738000"/>
            <a:ext cx="2290" cy="6871"/>
          </a:xfrm>
          <a:custGeom>
            <a:avLst/>
            <a:gdLst/>
            <a:ahLst/>
            <a:cxnLst/>
            <a:rect l="l" t="t" r="r" b="b"/>
            <a:pathLst>
              <a:path w="2286" h="6858">
                <a:moveTo>
                  <a:pt x="0" y="0"/>
                </a:moveTo>
                <a:lnTo>
                  <a:pt x="2286" y="6858"/>
                </a:lnTo>
              </a:path>
            </a:pathLst>
          </a:custGeom>
          <a:ln w="12953">
            <a:solidFill>
              <a:srgbClr val="E10E0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058982" y="4744871"/>
            <a:ext cx="3053" cy="7633"/>
          </a:xfrm>
          <a:custGeom>
            <a:avLst/>
            <a:gdLst/>
            <a:ahLst/>
            <a:cxnLst/>
            <a:rect l="l" t="t" r="r" b="b"/>
            <a:pathLst>
              <a:path w="3047" h="7619">
                <a:moveTo>
                  <a:pt x="0" y="0"/>
                </a:moveTo>
                <a:lnTo>
                  <a:pt x="3047" y="7619"/>
                </a:lnTo>
              </a:path>
            </a:pathLst>
          </a:custGeom>
          <a:ln w="12954">
            <a:solidFill>
              <a:srgbClr val="DF0C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062035" y="4752505"/>
            <a:ext cx="3817" cy="6871"/>
          </a:xfrm>
          <a:custGeom>
            <a:avLst/>
            <a:gdLst/>
            <a:ahLst/>
            <a:cxnLst/>
            <a:rect l="l" t="t" r="r" b="b"/>
            <a:pathLst>
              <a:path w="3810" h="6858">
                <a:moveTo>
                  <a:pt x="0" y="0"/>
                </a:moveTo>
                <a:lnTo>
                  <a:pt x="3810" y="6858"/>
                </a:lnTo>
              </a:path>
            </a:pathLst>
          </a:custGeom>
          <a:ln w="12954">
            <a:solidFill>
              <a:srgbClr val="DE0C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065852" y="4759376"/>
            <a:ext cx="8397" cy="14504"/>
          </a:xfrm>
          <a:custGeom>
            <a:avLst/>
            <a:gdLst/>
            <a:ahLst/>
            <a:cxnLst/>
            <a:rect l="l" t="t" r="r" b="b"/>
            <a:pathLst>
              <a:path w="8381" h="14477">
                <a:moveTo>
                  <a:pt x="0" y="0"/>
                </a:moveTo>
                <a:lnTo>
                  <a:pt x="8381" y="14477"/>
                </a:lnTo>
              </a:path>
            </a:pathLst>
          </a:custGeom>
          <a:ln w="12954">
            <a:solidFill>
              <a:srgbClr val="DA0A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074249" y="4773881"/>
            <a:ext cx="10688" cy="14504"/>
          </a:xfrm>
          <a:custGeom>
            <a:avLst/>
            <a:gdLst/>
            <a:ahLst/>
            <a:cxnLst/>
            <a:rect l="l" t="t" r="r" b="b"/>
            <a:pathLst>
              <a:path w="10668" h="14477">
                <a:moveTo>
                  <a:pt x="0" y="0"/>
                </a:moveTo>
                <a:lnTo>
                  <a:pt x="10668" y="14477"/>
                </a:lnTo>
              </a:path>
            </a:pathLst>
          </a:custGeom>
          <a:ln w="12954">
            <a:solidFill>
              <a:srgbClr val="D306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084937" y="4788386"/>
            <a:ext cx="12215" cy="13741"/>
          </a:xfrm>
          <a:custGeom>
            <a:avLst/>
            <a:gdLst/>
            <a:ahLst/>
            <a:cxnLst/>
            <a:rect l="l" t="t" r="r" b="b"/>
            <a:pathLst>
              <a:path w="12192" h="13716">
                <a:moveTo>
                  <a:pt x="0" y="0"/>
                </a:moveTo>
                <a:lnTo>
                  <a:pt x="12192" y="13716"/>
                </a:lnTo>
              </a:path>
            </a:pathLst>
          </a:custGeom>
          <a:ln w="12953">
            <a:solidFill>
              <a:srgbClr val="CE05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097153" y="4802127"/>
            <a:ext cx="15267" cy="12977"/>
          </a:xfrm>
          <a:custGeom>
            <a:avLst/>
            <a:gdLst/>
            <a:ahLst/>
            <a:cxnLst/>
            <a:rect l="l" t="t" r="r" b="b"/>
            <a:pathLst>
              <a:path w="15239" h="12953">
                <a:moveTo>
                  <a:pt x="0" y="0"/>
                </a:moveTo>
                <a:lnTo>
                  <a:pt x="15239" y="12953"/>
                </a:lnTo>
              </a:path>
            </a:pathLst>
          </a:custGeom>
          <a:ln w="12954">
            <a:solidFill>
              <a:srgbClr val="C80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112421" y="4815106"/>
            <a:ext cx="16031" cy="13740"/>
          </a:xfrm>
          <a:custGeom>
            <a:avLst/>
            <a:gdLst/>
            <a:ahLst/>
            <a:cxnLst/>
            <a:rect l="l" t="t" r="r" b="b"/>
            <a:pathLst>
              <a:path w="16001" h="13715">
                <a:moveTo>
                  <a:pt x="0" y="0"/>
                </a:moveTo>
                <a:lnTo>
                  <a:pt x="16001" y="13715"/>
                </a:lnTo>
              </a:path>
            </a:pathLst>
          </a:custGeom>
          <a:ln w="12954">
            <a:solidFill>
              <a:srgbClr val="C5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28452" y="4828846"/>
            <a:ext cx="18321" cy="12978"/>
          </a:xfrm>
          <a:custGeom>
            <a:avLst/>
            <a:gdLst/>
            <a:ahLst/>
            <a:cxnLst/>
            <a:rect l="l" t="t" r="r" b="b"/>
            <a:pathLst>
              <a:path w="18287" h="12954">
                <a:moveTo>
                  <a:pt x="0" y="0"/>
                </a:moveTo>
                <a:lnTo>
                  <a:pt x="18287" y="12954"/>
                </a:lnTo>
              </a:path>
            </a:pathLst>
          </a:custGeom>
          <a:ln w="12954">
            <a:solidFill>
              <a:srgbClr val="C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146774" y="4841825"/>
            <a:ext cx="19849" cy="12214"/>
          </a:xfrm>
          <a:custGeom>
            <a:avLst/>
            <a:gdLst/>
            <a:ahLst/>
            <a:cxnLst/>
            <a:rect l="l" t="t" r="r" b="b"/>
            <a:pathLst>
              <a:path w="19812" h="12191">
                <a:moveTo>
                  <a:pt x="0" y="0"/>
                </a:moveTo>
                <a:lnTo>
                  <a:pt x="19812" y="12191"/>
                </a:lnTo>
              </a:path>
            </a:pathLst>
          </a:custGeom>
          <a:ln w="12954">
            <a:solidFill>
              <a:srgbClr val="BD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66623" y="4854039"/>
            <a:ext cx="22139" cy="12214"/>
          </a:xfrm>
          <a:custGeom>
            <a:avLst/>
            <a:gdLst/>
            <a:ahLst/>
            <a:cxnLst/>
            <a:rect l="l" t="t" r="r" b="b"/>
            <a:pathLst>
              <a:path w="22098" h="12191">
                <a:moveTo>
                  <a:pt x="0" y="0"/>
                </a:moveTo>
                <a:lnTo>
                  <a:pt x="22098" y="12191"/>
                </a:lnTo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88762" y="4866254"/>
            <a:ext cx="23665" cy="11451"/>
          </a:xfrm>
          <a:custGeom>
            <a:avLst/>
            <a:gdLst/>
            <a:ahLst/>
            <a:cxnLst/>
            <a:rect l="l" t="t" r="r" b="b"/>
            <a:pathLst>
              <a:path w="23621" h="11430">
                <a:moveTo>
                  <a:pt x="0" y="0"/>
                </a:moveTo>
                <a:lnTo>
                  <a:pt x="23621" y="11430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212428" y="4877705"/>
            <a:ext cx="24429" cy="11450"/>
          </a:xfrm>
          <a:custGeom>
            <a:avLst/>
            <a:gdLst/>
            <a:ahLst/>
            <a:cxnLst/>
            <a:rect l="l" t="t" r="r" b="b"/>
            <a:pathLst>
              <a:path w="24384" h="11429">
                <a:moveTo>
                  <a:pt x="0" y="0"/>
                </a:moveTo>
                <a:lnTo>
                  <a:pt x="24384" y="11429"/>
                </a:lnTo>
              </a:path>
            </a:pathLst>
          </a:custGeom>
          <a:ln w="12954">
            <a:solidFill>
              <a:srgbClr val="B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236857" y="4889156"/>
            <a:ext cx="26718" cy="10688"/>
          </a:xfrm>
          <a:custGeom>
            <a:avLst/>
            <a:gdLst/>
            <a:ahLst/>
            <a:cxnLst/>
            <a:rect l="l" t="t" r="r" b="b"/>
            <a:pathLst>
              <a:path w="26669" h="10668">
                <a:moveTo>
                  <a:pt x="0" y="0"/>
                </a:moveTo>
                <a:lnTo>
                  <a:pt x="26669" y="10668"/>
                </a:lnTo>
              </a:path>
            </a:pathLst>
          </a:custGeom>
          <a:ln w="12954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63577" y="4899844"/>
            <a:ext cx="28245" cy="10687"/>
          </a:xfrm>
          <a:custGeom>
            <a:avLst/>
            <a:gdLst/>
            <a:ahLst/>
            <a:cxnLst/>
            <a:rect l="l" t="t" r="r" b="b"/>
            <a:pathLst>
              <a:path w="28193" h="10667">
                <a:moveTo>
                  <a:pt x="0" y="0"/>
                </a:moveTo>
                <a:lnTo>
                  <a:pt x="28193" y="10667"/>
                </a:lnTo>
              </a:path>
            </a:pathLst>
          </a:custGeom>
          <a:ln w="12954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91823" y="4910532"/>
            <a:ext cx="29773" cy="9924"/>
          </a:xfrm>
          <a:custGeom>
            <a:avLst/>
            <a:gdLst/>
            <a:ahLst/>
            <a:cxnLst/>
            <a:rect l="l" t="t" r="r" b="b"/>
            <a:pathLst>
              <a:path w="29718" h="9906">
                <a:moveTo>
                  <a:pt x="0" y="0"/>
                </a:moveTo>
                <a:lnTo>
                  <a:pt x="29718" y="9906"/>
                </a:lnTo>
              </a:path>
            </a:pathLst>
          </a:custGeom>
          <a:ln w="12954">
            <a:solidFill>
              <a:srgbClr val="B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321595" y="4920457"/>
            <a:ext cx="30537" cy="9923"/>
          </a:xfrm>
          <a:custGeom>
            <a:avLst/>
            <a:gdLst/>
            <a:ahLst/>
            <a:cxnLst/>
            <a:rect l="l" t="t" r="r" b="b"/>
            <a:pathLst>
              <a:path w="30480" h="9905">
                <a:moveTo>
                  <a:pt x="0" y="0"/>
                </a:moveTo>
                <a:lnTo>
                  <a:pt x="30480" y="9905"/>
                </a:lnTo>
              </a:path>
            </a:pathLst>
          </a:custGeom>
          <a:ln w="12954">
            <a:solidFill>
              <a:srgbClr val="B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352133" y="4930380"/>
            <a:ext cx="32062" cy="9161"/>
          </a:xfrm>
          <a:custGeom>
            <a:avLst/>
            <a:gdLst/>
            <a:ahLst/>
            <a:cxnLst/>
            <a:rect l="l" t="t" r="r" b="b"/>
            <a:pathLst>
              <a:path w="32003" h="9144">
                <a:moveTo>
                  <a:pt x="0" y="0"/>
                </a:moveTo>
                <a:lnTo>
                  <a:pt x="32003" y="9144"/>
                </a:lnTo>
              </a:path>
            </a:pathLst>
          </a:custGeom>
          <a:ln w="12954">
            <a:solidFill>
              <a:srgbClr val="A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384196" y="4939542"/>
            <a:ext cx="33590" cy="8397"/>
          </a:xfrm>
          <a:custGeom>
            <a:avLst/>
            <a:gdLst/>
            <a:ahLst/>
            <a:cxnLst/>
            <a:rect l="l" t="t" r="r" b="b"/>
            <a:pathLst>
              <a:path w="33528" h="8381">
                <a:moveTo>
                  <a:pt x="0" y="0"/>
                </a:moveTo>
                <a:lnTo>
                  <a:pt x="33528" y="8381"/>
                </a:lnTo>
              </a:path>
            </a:pathLst>
          </a:custGeom>
          <a:ln w="12953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417786" y="4947939"/>
            <a:ext cx="35116" cy="8398"/>
          </a:xfrm>
          <a:custGeom>
            <a:avLst/>
            <a:gdLst/>
            <a:ahLst/>
            <a:cxnLst/>
            <a:rect l="l" t="t" r="r" b="b"/>
            <a:pathLst>
              <a:path w="35051" h="8382">
                <a:moveTo>
                  <a:pt x="0" y="0"/>
                </a:moveTo>
                <a:lnTo>
                  <a:pt x="35051" y="8382"/>
                </a:lnTo>
              </a:path>
            </a:pathLst>
          </a:custGeom>
          <a:ln w="12954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452903" y="4956337"/>
            <a:ext cx="35879" cy="6870"/>
          </a:xfrm>
          <a:custGeom>
            <a:avLst/>
            <a:gdLst/>
            <a:ahLst/>
            <a:cxnLst/>
            <a:rect l="l" t="t" r="r" b="b"/>
            <a:pathLst>
              <a:path w="35813" h="6857">
                <a:moveTo>
                  <a:pt x="0" y="0"/>
                </a:moveTo>
                <a:lnTo>
                  <a:pt x="35813" y="6857"/>
                </a:lnTo>
              </a:path>
            </a:pathLst>
          </a:custGeom>
          <a:ln w="12954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488784" y="4963207"/>
            <a:ext cx="36643" cy="6871"/>
          </a:xfrm>
          <a:custGeom>
            <a:avLst/>
            <a:gdLst/>
            <a:ahLst/>
            <a:cxnLst/>
            <a:rect l="l" t="t" r="r" b="b"/>
            <a:pathLst>
              <a:path w="36575" h="6858">
                <a:moveTo>
                  <a:pt x="0" y="0"/>
                </a:moveTo>
                <a:lnTo>
                  <a:pt x="36575" y="6858"/>
                </a:lnTo>
              </a:path>
            </a:pathLst>
          </a:custGeom>
          <a:ln w="12954">
            <a:solidFill>
              <a:srgbClr val="A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525427" y="4970078"/>
            <a:ext cx="38171" cy="6871"/>
          </a:xfrm>
          <a:custGeom>
            <a:avLst/>
            <a:gdLst/>
            <a:ahLst/>
            <a:cxnLst/>
            <a:rect l="l" t="t" r="r" b="b"/>
            <a:pathLst>
              <a:path w="38100" h="6858">
                <a:moveTo>
                  <a:pt x="0" y="0"/>
                </a:moveTo>
                <a:lnTo>
                  <a:pt x="38100" y="6858"/>
                </a:lnTo>
              </a:path>
            </a:pathLst>
          </a:custGeom>
          <a:ln w="12954">
            <a:solidFill>
              <a:srgbClr val="A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563598" y="4976949"/>
            <a:ext cx="38934" cy="5343"/>
          </a:xfrm>
          <a:custGeom>
            <a:avLst/>
            <a:gdLst/>
            <a:ahLst/>
            <a:cxnLst/>
            <a:rect l="l" t="t" r="r" b="b"/>
            <a:pathLst>
              <a:path w="38862" h="5333">
                <a:moveTo>
                  <a:pt x="0" y="0"/>
                </a:moveTo>
                <a:lnTo>
                  <a:pt x="38862" y="5333"/>
                </a:lnTo>
              </a:path>
            </a:pathLst>
          </a:custGeom>
          <a:ln w="12954">
            <a:solidFill>
              <a:srgbClr val="A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602532" y="4982292"/>
            <a:ext cx="39698" cy="5344"/>
          </a:xfrm>
          <a:custGeom>
            <a:avLst/>
            <a:gdLst/>
            <a:ahLst/>
            <a:cxnLst/>
            <a:rect l="l" t="t" r="r" b="b"/>
            <a:pathLst>
              <a:path w="39624" h="5334">
                <a:moveTo>
                  <a:pt x="0" y="0"/>
                </a:moveTo>
                <a:lnTo>
                  <a:pt x="39624" y="5334"/>
                </a:lnTo>
              </a:path>
            </a:pathLst>
          </a:custGeom>
          <a:ln w="12954">
            <a:solidFill>
              <a:srgbClr val="A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642229" y="4987637"/>
            <a:ext cx="40461" cy="4580"/>
          </a:xfrm>
          <a:custGeom>
            <a:avLst/>
            <a:gdLst/>
            <a:ahLst/>
            <a:cxnLst/>
            <a:rect l="l" t="t" r="r" b="b"/>
            <a:pathLst>
              <a:path w="40386" h="4572">
                <a:moveTo>
                  <a:pt x="0" y="0"/>
                </a:moveTo>
                <a:lnTo>
                  <a:pt x="40386" y="4572"/>
                </a:lnTo>
              </a:path>
            </a:pathLst>
          </a:custGeom>
          <a:ln w="12953">
            <a:solidFill>
              <a:srgbClr val="A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682691" y="4992217"/>
            <a:ext cx="41987" cy="3817"/>
          </a:xfrm>
          <a:custGeom>
            <a:avLst/>
            <a:gdLst/>
            <a:ahLst/>
            <a:cxnLst/>
            <a:rect l="l" t="t" r="r" b="b"/>
            <a:pathLst>
              <a:path w="41909" h="3810">
                <a:moveTo>
                  <a:pt x="0" y="0"/>
                </a:moveTo>
                <a:lnTo>
                  <a:pt x="41909" y="3810"/>
                </a:lnTo>
              </a:path>
            </a:pathLst>
          </a:custGeom>
          <a:ln w="12953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724678" y="4996034"/>
            <a:ext cx="42751" cy="3053"/>
          </a:xfrm>
          <a:custGeom>
            <a:avLst/>
            <a:gdLst/>
            <a:ahLst/>
            <a:cxnLst/>
            <a:rect l="l" t="t" r="r" b="b"/>
            <a:pathLst>
              <a:path w="42672" h="3047">
                <a:moveTo>
                  <a:pt x="0" y="0"/>
                </a:moveTo>
                <a:lnTo>
                  <a:pt x="42672" y="3047"/>
                </a:lnTo>
              </a:path>
            </a:pathLst>
          </a:custGeom>
          <a:ln w="12953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767429" y="4999087"/>
            <a:ext cx="42751" cy="3054"/>
          </a:xfrm>
          <a:custGeom>
            <a:avLst/>
            <a:gdLst/>
            <a:ahLst/>
            <a:cxnLst/>
            <a:rect l="l" t="t" r="r" b="b"/>
            <a:pathLst>
              <a:path w="42672" h="3048">
                <a:moveTo>
                  <a:pt x="0" y="0"/>
                </a:moveTo>
                <a:lnTo>
                  <a:pt x="42672" y="3048"/>
                </a:lnTo>
              </a:path>
            </a:pathLst>
          </a:custGeom>
          <a:ln w="12954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810180" y="5002141"/>
            <a:ext cx="43515" cy="1527"/>
          </a:xfrm>
          <a:custGeom>
            <a:avLst/>
            <a:gdLst/>
            <a:ahLst/>
            <a:cxnLst/>
            <a:rect l="l" t="t" r="r" b="b"/>
            <a:pathLst>
              <a:path w="43434" h="1524">
                <a:moveTo>
                  <a:pt x="0" y="0"/>
                </a:moveTo>
                <a:lnTo>
                  <a:pt x="43434" y="1524"/>
                </a:lnTo>
              </a:path>
            </a:pathLst>
          </a:custGeom>
          <a:ln w="12953">
            <a:solidFill>
              <a:srgbClr val="A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853695" y="5003668"/>
            <a:ext cx="44277" cy="1527"/>
          </a:xfrm>
          <a:custGeom>
            <a:avLst/>
            <a:gdLst/>
            <a:ahLst/>
            <a:cxnLst/>
            <a:rect l="l" t="t" r="r" b="b"/>
            <a:pathLst>
              <a:path w="44195" h="1524">
                <a:moveTo>
                  <a:pt x="0" y="0"/>
                </a:moveTo>
                <a:lnTo>
                  <a:pt x="44195" y="1524"/>
                </a:lnTo>
              </a:path>
            </a:pathLst>
          </a:custGeom>
          <a:ln w="12953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897973" y="5005195"/>
            <a:ext cx="45041" cy="0"/>
          </a:xfrm>
          <a:custGeom>
            <a:avLst/>
            <a:gdLst/>
            <a:ahLst/>
            <a:cxnLst/>
            <a:rect l="l" t="t" r="r" b="b"/>
            <a:pathLst>
              <a:path w="44958">
                <a:moveTo>
                  <a:pt x="0" y="0"/>
                </a:moveTo>
                <a:lnTo>
                  <a:pt x="44958" y="0"/>
                </a:lnTo>
              </a:path>
            </a:pathLst>
          </a:custGeom>
          <a:ln w="12954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943015" y="5005195"/>
            <a:ext cx="45041" cy="0"/>
          </a:xfrm>
          <a:custGeom>
            <a:avLst/>
            <a:gdLst/>
            <a:ahLst/>
            <a:cxnLst/>
            <a:rect l="l" t="t" r="r" b="b"/>
            <a:pathLst>
              <a:path w="44958">
                <a:moveTo>
                  <a:pt x="0" y="0"/>
                </a:moveTo>
                <a:lnTo>
                  <a:pt x="44958" y="0"/>
                </a:lnTo>
              </a:path>
            </a:pathLst>
          </a:custGeom>
          <a:ln w="12954">
            <a:solidFill>
              <a:srgbClr val="B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988056" y="5003668"/>
            <a:ext cx="44277" cy="1527"/>
          </a:xfrm>
          <a:custGeom>
            <a:avLst/>
            <a:gdLst/>
            <a:ahLst/>
            <a:cxnLst/>
            <a:rect l="l" t="t" r="r" b="b"/>
            <a:pathLst>
              <a:path w="44195" h="1524">
                <a:moveTo>
                  <a:pt x="0" y="1524"/>
                </a:moveTo>
                <a:lnTo>
                  <a:pt x="44195" y="0"/>
                </a:lnTo>
              </a:path>
            </a:pathLst>
          </a:custGeom>
          <a:ln w="12953">
            <a:solidFill>
              <a:srgbClr val="B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032334" y="5002141"/>
            <a:ext cx="43515" cy="1527"/>
          </a:xfrm>
          <a:custGeom>
            <a:avLst/>
            <a:gdLst/>
            <a:ahLst/>
            <a:cxnLst/>
            <a:rect l="l" t="t" r="r" b="b"/>
            <a:pathLst>
              <a:path w="43434" h="1524">
                <a:moveTo>
                  <a:pt x="0" y="1524"/>
                </a:moveTo>
                <a:lnTo>
                  <a:pt x="43434" y="0"/>
                </a:lnTo>
              </a:path>
            </a:pathLst>
          </a:custGeom>
          <a:ln w="12953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075848" y="4999087"/>
            <a:ext cx="42751" cy="3054"/>
          </a:xfrm>
          <a:custGeom>
            <a:avLst/>
            <a:gdLst/>
            <a:ahLst/>
            <a:cxnLst/>
            <a:rect l="l" t="t" r="r" b="b"/>
            <a:pathLst>
              <a:path w="42672" h="3048">
                <a:moveTo>
                  <a:pt x="0" y="3048"/>
                </a:moveTo>
                <a:lnTo>
                  <a:pt x="42672" y="0"/>
                </a:lnTo>
              </a:path>
            </a:pathLst>
          </a:custGeom>
          <a:ln w="12954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118600" y="4996034"/>
            <a:ext cx="42750" cy="3053"/>
          </a:xfrm>
          <a:custGeom>
            <a:avLst/>
            <a:gdLst/>
            <a:ahLst/>
            <a:cxnLst/>
            <a:rect l="l" t="t" r="r" b="b"/>
            <a:pathLst>
              <a:path w="42671" h="3047">
                <a:moveTo>
                  <a:pt x="0" y="3047"/>
                </a:moveTo>
                <a:lnTo>
                  <a:pt x="42671" y="0"/>
                </a:lnTo>
              </a:path>
            </a:pathLst>
          </a:custGeom>
          <a:ln w="12954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161351" y="4992217"/>
            <a:ext cx="41224" cy="3817"/>
          </a:xfrm>
          <a:custGeom>
            <a:avLst/>
            <a:gdLst/>
            <a:ahLst/>
            <a:cxnLst/>
            <a:rect l="l" t="t" r="r" b="b"/>
            <a:pathLst>
              <a:path w="41148" h="3810">
                <a:moveTo>
                  <a:pt x="0" y="3810"/>
                </a:moveTo>
                <a:lnTo>
                  <a:pt x="41148" y="0"/>
                </a:lnTo>
              </a:path>
            </a:pathLst>
          </a:custGeom>
          <a:ln w="12954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202575" y="4987637"/>
            <a:ext cx="40461" cy="4580"/>
          </a:xfrm>
          <a:custGeom>
            <a:avLst/>
            <a:gdLst/>
            <a:ahLst/>
            <a:cxnLst/>
            <a:rect l="l" t="t" r="r" b="b"/>
            <a:pathLst>
              <a:path w="40386" h="4572">
                <a:moveTo>
                  <a:pt x="0" y="4572"/>
                </a:moveTo>
                <a:lnTo>
                  <a:pt x="40386" y="0"/>
                </a:lnTo>
              </a:path>
            </a:pathLst>
          </a:custGeom>
          <a:ln w="12953">
            <a:solidFill>
              <a:srgbClr val="B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243036" y="4982292"/>
            <a:ext cx="38934" cy="5344"/>
          </a:xfrm>
          <a:custGeom>
            <a:avLst/>
            <a:gdLst/>
            <a:ahLst/>
            <a:cxnLst/>
            <a:rect l="l" t="t" r="r" b="b"/>
            <a:pathLst>
              <a:path w="38862" h="5334">
                <a:moveTo>
                  <a:pt x="0" y="5334"/>
                </a:moveTo>
                <a:lnTo>
                  <a:pt x="38862" y="0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281970" y="4976949"/>
            <a:ext cx="38934" cy="5343"/>
          </a:xfrm>
          <a:custGeom>
            <a:avLst/>
            <a:gdLst/>
            <a:ahLst/>
            <a:cxnLst/>
            <a:rect l="l" t="t" r="r" b="b"/>
            <a:pathLst>
              <a:path w="38862" h="5333">
                <a:moveTo>
                  <a:pt x="0" y="5333"/>
                </a:moveTo>
                <a:lnTo>
                  <a:pt x="38862" y="0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320905" y="4970078"/>
            <a:ext cx="37406" cy="6871"/>
          </a:xfrm>
          <a:custGeom>
            <a:avLst/>
            <a:gdLst/>
            <a:ahLst/>
            <a:cxnLst/>
            <a:rect l="l" t="t" r="r" b="b"/>
            <a:pathLst>
              <a:path w="37337" h="6858">
                <a:moveTo>
                  <a:pt x="0" y="6858"/>
                </a:moveTo>
                <a:lnTo>
                  <a:pt x="37337" y="0"/>
                </a:lnTo>
              </a:path>
            </a:pathLst>
          </a:custGeom>
          <a:ln w="12954">
            <a:solidFill>
              <a:srgbClr val="B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358312" y="4963207"/>
            <a:ext cx="35879" cy="6871"/>
          </a:xfrm>
          <a:custGeom>
            <a:avLst/>
            <a:gdLst/>
            <a:ahLst/>
            <a:cxnLst/>
            <a:rect l="l" t="t" r="r" b="b"/>
            <a:pathLst>
              <a:path w="35813" h="6858">
                <a:moveTo>
                  <a:pt x="0" y="6858"/>
                </a:moveTo>
                <a:lnTo>
                  <a:pt x="35813" y="0"/>
                </a:lnTo>
              </a:path>
            </a:pathLst>
          </a:custGeom>
          <a:ln w="12954">
            <a:solidFill>
              <a:srgbClr val="B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394192" y="4956337"/>
            <a:ext cx="35116" cy="6870"/>
          </a:xfrm>
          <a:custGeom>
            <a:avLst/>
            <a:gdLst/>
            <a:ahLst/>
            <a:cxnLst/>
            <a:rect l="l" t="t" r="r" b="b"/>
            <a:pathLst>
              <a:path w="35051" h="6857">
                <a:moveTo>
                  <a:pt x="0" y="6857"/>
                </a:moveTo>
                <a:lnTo>
                  <a:pt x="35051" y="0"/>
                </a:lnTo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429309" y="4947939"/>
            <a:ext cx="34354" cy="8398"/>
          </a:xfrm>
          <a:custGeom>
            <a:avLst/>
            <a:gdLst/>
            <a:ahLst/>
            <a:cxnLst/>
            <a:rect l="l" t="t" r="r" b="b"/>
            <a:pathLst>
              <a:path w="34290" h="8382">
                <a:moveTo>
                  <a:pt x="0" y="8382"/>
                </a:moveTo>
                <a:lnTo>
                  <a:pt x="34290" y="0"/>
                </a:lnTo>
              </a:path>
            </a:pathLst>
          </a:custGeom>
          <a:ln w="12954">
            <a:solidFill>
              <a:srgbClr val="B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463663" y="4939542"/>
            <a:ext cx="32826" cy="8397"/>
          </a:xfrm>
          <a:custGeom>
            <a:avLst/>
            <a:gdLst/>
            <a:ahLst/>
            <a:cxnLst/>
            <a:rect l="l" t="t" r="r" b="b"/>
            <a:pathLst>
              <a:path w="32765" h="8381">
                <a:moveTo>
                  <a:pt x="0" y="8381"/>
                </a:moveTo>
                <a:lnTo>
                  <a:pt x="32765" y="0"/>
                </a:lnTo>
              </a:path>
            </a:pathLst>
          </a:custGeom>
          <a:ln w="12953">
            <a:solidFill>
              <a:srgbClr val="B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496490" y="4930380"/>
            <a:ext cx="31299" cy="9161"/>
          </a:xfrm>
          <a:custGeom>
            <a:avLst/>
            <a:gdLst/>
            <a:ahLst/>
            <a:cxnLst/>
            <a:rect l="l" t="t" r="r" b="b"/>
            <a:pathLst>
              <a:path w="31241" h="9144">
                <a:moveTo>
                  <a:pt x="0" y="9144"/>
                </a:moveTo>
                <a:lnTo>
                  <a:pt x="31241" y="0"/>
                </a:lnTo>
              </a:path>
            </a:pathLst>
          </a:custGeom>
          <a:ln w="1295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527789" y="4920457"/>
            <a:ext cx="29773" cy="9923"/>
          </a:xfrm>
          <a:custGeom>
            <a:avLst/>
            <a:gdLst/>
            <a:ahLst/>
            <a:cxnLst/>
            <a:rect l="l" t="t" r="r" b="b"/>
            <a:pathLst>
              <a:path w="29718" h="9905">
                <a:moveTo>
                  <a:pt x="0" y="9905"/>
                </a:moveTo>
                <a:lnTo>
                  <a:pt x="29718" y="0"/>
                </a:lnTo>
              </a:path>
            </a:pathLst>
          </a:custGeom>
          <a:ln w="12954">
            <a:solidFill>
              <a:srgbClr val="C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557563" y="4910532"/>
            <a:ext cx="29009" cy="9924"/>
          </a:xfrm>
          <a:custGeom>
            <a:avLst/>
            <a:gdLst/>
            <a:ahLst/>
            <a:cxnLst/>
            <a:rect l="l" t="t" r="r" b="b"/>
            <a:pathLst>
              <a:path w="28955" h="9906">
                <a:moveTo>
                  <a:pt x="0" y="9906"/>
                </a:moveTo>
                <a:lnTo>
                  <a:pt x="28955" y="0"/>
                </a:lnTo>
              </a:path>
            </a:pathLst>
          </a:custGeom>
          <a:ln w="12954">
            <a:solidFill>
              <a:srgbClr val="C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586572" y="4899844"/>
            <a:ext cx="26719" cy="10687"/>
          </a:xfrm>
          <a:custGeom>
            <a:avLst/>
            <a:gdLst/>
            <a:ahLst/>
            <a:cxnLst/>
            <a:rect l="l" t="t" r="r" b="b"/>
            <a:pathLst>
              <a:path w="26670" h="10667">
                <a:moveTo>
                  <a:pt x="0" y="10667"/>
                </a:moveTo>
                <a:lnTo>
                  <a:pt x="26670" y="0"/>
                </a:lnTo>
              </a:path>
            </a:pathLst>
          </a:custGeom>
          <a:ln w="12954">
            <a:solidFill>
              <a:srgbClr val="C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613292" y="4889156"/>
            <a:ext cx="25955" cy="10688"/>
          </a:xfrm>
          <a:custGeom>
            <a:avLst/>
            <a:gdLst/>
            <a:ahLst/>
            <a:cxnLst/>
            <a:rect l="l" t="t" r="r" b="b"/>
            <a:pathLst>
              <a:path w="25907" h="10668">
                <a:moveTo>
                  <a:pt x="0" y="10668"/>
                </a:moveTo>
                <a:lnTo>
                  <a:pt x="25907" y="0"/>
                </a:lnTo>
              </a:path>
            </a:pathLst>
          </a:custGeom>
          <a:ln w="12954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639248" y="4877705"/>
            <a:ext cx="24429" cy="11450"/>
          </a:xfrm>
          <a:custGeom>
            <a:avLst/>
            <a:gdLst/>
            <a:ahLst/>
            <a:cxnLst/>
            <a:rect l="l" t="t" r="r" b="b"/>
            <a:pathLst>
              <a:path w="24384" h="11429">
                <a:moveTo>
                  <a:pt x="0" y="11429"/>
                </a:moveTo>
                <a:lnTo>
                  <a:pt x="24384" y="0"/>
                </a:lnTo>
              </a:path>
            </a:pathLst>
          </a:custGeom>
          <a:ln w="12954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663677" y="4866254"/>
            <a:ext cx="22139" cy="11451"/>
          </a:xfrm>
          <a:custGeom>
            <a:avLst/>
            <a:gdLst/>
            <a:ahLst/>
            <a:cxnLst/>
            <a:rect l="l" t="t" r="r" b="b"/>
            <a:pathLst>
              <a:path w="22098" h="11430">
                <a:moveTo>
                  <a:pt x="0" y="11430"/>
                </a:moveTo>
                <a:lnTo>
                  <a:pt x="22098" y="0"/>
                </a:lnTo>
              </a:path>
            </a:pathLst>
          </a:custGeom>
          <a:ln w="12954">
            <a:solidFill>
              <a:srgbClr val="C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685816" y="4854039"/>
            <a:ext cx="20612" cy="12214"/>
          </a:xfrm>
          <a:custGeom>
            <a:avLst/>
            <a:gdLst/>
            <a:ahLst/>
            <a:cxnLst/>
            <a:rect l="l" t="t" r="r" b="b"/>
            <a:pathLst>
              <a:path w="20574" h="12191">
                <a:moveTo>
                  <a:pt x="0" y="12191"/>
                </a:moveTo>
                <a:lnTo>
                  <a:pt x="20574" y="0"/>
                </a:lnTo>
              </a:path>
            </a:pathLst>
          </a:custGeom>
          <a:ln w="1295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706428" y="4841825"/>
            <a:ext cx="19085" cy="12214"/>
          </a:xfrm>
          <a:custGeom>
            <a:avLst/>
            <a:gdLst/>
            <a:ahLst/>
            <a:cxnLst/>
            <a:rect l="l" t="t" r="r" b="b"/>
            <a:pathLst>
              <a:path w="19050" h="12191">
                <a:moveTo>
                  <a:pt x="0" y="12191"/>
                </a:moveTo>
                <a:lnTo>
                  <a:pt x="19050" y="0"/>
                </a:lnTo>
              </a:path>
            </a:pathLst>
          </a:custGeom>
          <a:ln w="12954">
            <a:solidFill>
              <a:srgbClr val="C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725514" y="4828846"/>
            <a:ext cx="17558" cy="12978"/>
          </a:xfrm>
          <a:custGeom>
            <a:avLst/>
            <a:gdLst/>
            <a:ahLst/>
            <a:cxnLst/>
            <a:rect l="l" t="t" r="r" b="b"/>
            <a:pathLst>
              <a:path w="17525" h="12954">
                <a:moveTo>
                  <a:pt x="0" y="12954"/>
                </a:moveTo>
                <a:lnTo>
                  <a:pt x="17525" y="0"/>
                </a:lnTo>
              </a:path>
            </a:pathLst>
          </a:custGeom>
          <a:ln w="12954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743073" y="4815106"/>
            <a:ext cx="15267" cy="13740"/>
          </a:xfrm>
          <a:custGeom>
            <a:avLst/>
            <a:gdLst/>
            <a:ahLst/>
            <a:cxnLst/>
            <a:rect l="l" t="t" r="r" b="b"/>
            <a:pathLst>
              <a:path w="15239" h="13715">
                <a:moveTo>
                  <a:pt x="0" y="13715"/>
                </a:moveTo>
                <a:lnTo>
                  <a:pt x="15239" y="0"/>
                </a:lnTo>
              </a:path>
            </a:pathLst>
          </a:custGeom>
          <a:ln w="12953">
            <a:solidFill>
              <a:srgbClr val="D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758340" y="4802127"/>
            <a:ext cx="12978" cy="12977"/>
          </a:xfrm>
          <a:custGeom>
            <a:avLst/>
            <a:gdLst/>
            <a:ahLst/>
            <a:cxnLst/>
            <a:rect l="l" t="t" r="r" b="b"/>
            <a:pathLst>
              <a:path w="12954" h="12953">
                <a:moveTo>
                  <a:pt x="0" y="12953"/>
                </a:moveTo>
                <a:lnTo>
                  <a:pt x="12954" y="0"/>
                </a:lnTo>
              </a:path>
            </a:pathLst>
          </a:custGeom>
          <a:ln w="12954">
            <a:solidFill>
              <a:srgbClr val="D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771319" y="4788386"/>
            <a:ext cx="11450" cy="13741"/>
          </a:xfrm>
          <a:custGeom>
            <a:avLst/>
            <a:gdLst/>
            <a:ahLst/>
            <a:cxnLst/>
            <a:rect l="l" t="t" r="r" b="b"/>
            <a:pathLst>
              <a:path w="11429" h="13716">
                <a:moveTo>
                  <a:pt x="0" y="13716"/>
                </a:moveTo>
                <a:lnTo>
                  <a:pt x="11429" y="0"/>
                </a:lnTo>
              </a:path>
            </a:pathLst>
          </a:custGeom>
          <a:ln w="12954">
            <a:solidFill>
              <a:srgbClr val="DC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782770" y="4773881"/>
            <a:ext cx="9923" cy="14504"/>
          </a:xfrm>
          <a:custGeom>
            <a:avLst/>
            <a:gdLst/>
            <a:ahLst/>
            <a:cxnLst/>
            <a:rect l="l" t="t" r="r" b="b"/>
            <a:pathLst>
              <a:path w="9905" h="14477">
                <a:moveTo>
                  <a:pt x="0" y="14477"/>
                </a:moveTo>
                <a:lnTo>
                  <a:pt x="9905" y="0"/>
                </a:lnTo>
              </a:path>
            </a:pathLst>
          </a:custGeom>
          <a:ln w="12954">
            <a:solidFill>
              <a:srgbClr val="E00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792694" y="4759376"/>
            <a:ext cx="6871" cy="14504"/>
          </a:xfrm>
          <a:custGeom>
            <a:avLst/>
            <a:gdLst/>
            <a:ahLst/>
            <a:cxnLst/>
            <a:rect l="l" t="t" r="r" b="b"/>
            <a:pathLst>
              <a:path w="6858" h="14477">
                <a:moveTo>
                  <a:pt x="0" y="14477"/>
                </a:moveTo>
                <a:lnTo>
                  <a:pt x="6858" y="0"/>
                </a:lnTo>
              </a:path>
            </a:pathLst>
          </a:custGeom>
          <a:ln w="12954">
            <a:solidFill>
              <a:srgbClr val="EA07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799564" y="4752505"/>
            <a:ext cx="3054" cy="6871"/>
          </a:xfrm>
          <a:custGeom>
            <a:avLst/>
            <a:gdLst/>
            <a:ahLst/>
            <a:cxnLst/>
            <a:rect l="l" t="t" r="r" b="b"/>
            <a:pathLst>
              <a:path w="3048" h="6858">
                <a:moveTo>
                  <a:pt x="0" y="6858"/>
                </a:moveTo>
                <a:lnTo>
                  <a:pt x="3048" y="0"/>
                </a:lnTo>
              </a:path>
            </a:pathLst>
          </a:custGeom>
          <a:ln w="12954">
            <a:solidFill>
              <a:srgbClr val="F611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802618" y="4744871"/>
            <a:ext cx="2290" cy="7633"/>
          </a:xfrm>
          <a:custGeom>
            <a:avLst/>
            <a:gdLst/>
            <a:ahLst/>
            <a:cxnLst/>
            <a:rect l="l" t="t" r="r" b="b"/>
            <a:pathLst>
              <a:path w="2286" h="7619">
                <a:moveTo>
                  <a:pt x="0" y="7619"/>
                </a:moveTo>
                <a:lnTo>
                  <a:pt x="2286" y="0"/>
                </a:lnTo>
              </a:path>
            </a:pathLst>
          </a:custGeom>
          <a:ln w="12954">
            <a:solidFill>
              <a:srgbClr val="FF1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804908" y="4738000"/>
            <a:ext cx="1527" cy="6871"/>
          </a:xfrm>
          <a:custGeom>
            <a:avLst/>
            <a:gdLst/>
            <a:ahLst/>
            <a:cxnLst/>
            <a:rect l="l" t="t" r="r" b="b"/>
            <a:pathLst>
              <a:path w="1524" h="6858">
                <a:moveTo>
                  <a:pt x="0" y="6858"/>
                </a:moveTo>
                <a:lnTo>
                  <a:pt x="1524" y="0"/>
                </a:lnTo>
              </a:path>
            </a:pathLst>
          </a:custGeom>
          <a:ln w="12954">
            <a:solidFill>
              <a:srgbClr val="FF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806435" y="4730366"/>
            <a:ext cx="1527" cy="7634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0" y="7620"/>
                </a:moveTo>
                <a:lnTo>
                  <a:pt x="1524" y="0"/>
                </a:lnTo>
              </a:path>
            </a:pathLst>
          </a:custGeom>
          <a:ln w="12954">
            <a:solidFill>
              <a:srgbClr val="FE4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807962" y="4722732"/>
            <a:ext cx="763" cy="7633"/>
          </a:xfrm>
          <a:custGeom>
            <a:avLst/>
            <a:gdLst/>
            <a:ahLst/>
            <a:cxnLst/>
            <a:rect l="l" t="t" r="r" b="b"/>
            <a:pathLst>
              <a:path w="762" h="7619">
                <a:moveTo>
                  <a:pt x="0" y="7619"/>
                </a:moveTo>
                <a:lnTo>
                  <a:pt x="762" y="0"/>
                </a:lnTo>
              </a:path>
            </a:pathLst>
          </a:custGeom>
          <a:ln w="12954">
            <a:solidFill>
              <a:srgbClr val="FE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808726" y="4715098"/>
            <a:ext cx="0" cy="7634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FE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807962" y="4708227"/>
            <a:ext cx="763" cy="6870"/>
          </a:xfrm>
          <a:custGeom>
            <a:avLst/>
            <a:gdLst/>
            <a:ahLst/>
            <a:cxnLst/>
            <a:rect l="l" t="t" r="r" b="b"/>
            <a:pathLst>
              <a:path w="762" h="6857">
                <a:moveTo>
                  <a:pt x="762" y="6857"/>
                </a:moveTo>
                <a:lnTo>
                  <a:pt x="0" y="0"/>
                </a:lnTo>
              </a:path>
            </a:pathLst>
          </a:custGeom>
          <a:ln w="12954">
            <a:solidFill>
              <a:srgbClr val="FE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807199" y="4700593"/>
            <a:ext cx="763" cy="7634"/>
          </a:xfrm>
          <a:custGeom>
            <a:avLst/>
            <a:gdLst/>
            <a:ahLst/>
            <a:cxnLst/>
            <a:rect l="l" t="t" r="r" b="b"/>
            <a:pathLst>
              <a:path w="762" h="7620">
                <a:moveTo>
                  <a:pt x="762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FE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805672" y="4692959"/>
            <a:ext cx="1527" cy="7634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1524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FFB2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803382" y="4685325"/>
            <a:ext cx="2290" cy="7633"/>
          </a:xfrm>
          <a:custGeom>
            <a:avLst/>
            <a:gdLst/>
            <a:ahLst/>
            <a:cxnLst/>
            <a:rect l="l" t="t" r="r" b="b"/>
            <a:pathLst>
              <a:path w="2286" h="7619">
                <a:moveTo>
                  <a:pt x="2286" y="7619"/>
                </a:moveTo>
                <a:lnTo>
                  <a:pt x="0" y="0"/>
                </a:lnTo>
              </a:path>
            </a:pathLst>
          </a:custGeom>
          <a:ln w="12954">
            <a:solidFill>
              <a:srgbClr val="FF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800328" y="4678454"/>
            <a:ext cx="3054" cy="6871"/>
          </a:xfrm>
          <a:custGeom>
            <a:avLst/>
            <a:gdLst/>
            <a:ahLst/>
            <a:cxnLst/>
            <a:rect l="l" t="t" r="r" b="b"/>
            <a:pathLst>
              <a:path w="3048" h="6858">
                <a:moveTo>
                  <a:pt x="3048" y="6858"/>
                </a:moveTo>
                <a:lnTo>
                  <a:pt x="0" y="0"/>
                </a:lnTo>
              </a:path>
            </a:pathLst>
          </a:custGeom>
          <a:ln w="12954">
            <a:solidFill>
              <a:srgbClr val="FE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797274" y="4670820"/>
            <a:ext cx="3054" cy="7633"/>
          </a:xfrm>
          <a:custGeom>
            <a:avLst/>
            <a:gdLst/>
            <a:ahLst/>
            <a:cxnLst/>
            <a:rect l="l" t="t" r="r" b="b"/>
            <a:pathLst>
              <a:path w="3048" h="7619">
                <a:moveTo>
                  <a:pt x="3048" y="7619"/>
                </a:moveTo>
                <a:lnTo>
                  <a:pt x="0" y="0"/>
                </a:lnTo>
              </a:path>
            </a:pathLst>
          </a:custGeom>
          <a:ln w="12953">
            <a:solidFill>
              <a:srgbClr val="FF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789641" y="4656315"/>
            <a:ext cx="7633" cy="14505"/>
          </a:xfrm>
          <a:custGeom>
            <a:avLst/>
            <a:gdLst/>
            <a:ahLst/>
            <a:cxnLst/>
            <a:rect l="l" t="t" r="r" b="b"/>
            <a:pathLst>
              <a:path w="7619" h="14478">
                <a:moveTo>
                  <a:pt x="7619" y="14478"/>
                </a:moveTo>
                <a:lnTo>
                  <a:pt x="0" y="0"/>
                </a:lnTo>
              </a:path>
            </a:pathLst>
          </a:custGeom>
          <a:ln w="12954">
            <a:solidFill>
              <a:srgbClr val="FE6E6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778952" y="4642574"/>
            <a:ext cx="10688" cy="13740"/>
          </a:xfrm>
          <a:custGeom>
            <a:avLst/>
            <a:gdLst/>
            <a:ahLst/>
            <a:cxnLst/>
            <a:rect l="l" t="t" r="r" b="b"/>
            <a:pathLst>
              <a:path w="10668" h="13715">
                <a:moveTo>
                  <a:pt x="10668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FE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766738" y="4628833"/>
            <a:ext cx="12214" cy="13740"/>
          </a:xfrm>
          <a:custGeom>
            <a:avLst/>
            <a:gdLst/>
            <a:ahLst/>
            <a:cxnLst/>
            <a:rect l="l" t="t" r="r" b="b"/>
            <a:pathLst>
              <a:path w="12191" h="13715">
                <a:moveTo>
                  <a:pt x="12191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FF262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752997" y="4615091"/>
            <a:ext cx="13741" cy="13740"/>
          </a:xfrm>
          <a:custGeom>
            <a:avLst/>
            <a:gdLst/>
            <a:ahLst/>
            <a:cxnLst/>
            <a:rect l="l" t="t" r="r" b="b"/>
            <a:pathLst>
              <a:path w="13716" h="13715">
                <a:moveTo>
                  <a:pt x="13716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F514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736965" y="4601349"/>
            <a:ext cx="16031" cy="13741"/>
          </a:xfrm>
          <a:custGeom>
            <a:avLst/>
            <a:gdLst/>
            <a:ahLst/>
            <a:cxnLst/>
            <a:rect l="l" t="t" r="r" b="b"/>
            <a:pathLst>
              <a:path w="16001" h="13716">
                <a:moveTo>
                  <a:pt x="16001" y="13716"/>
                </a:moveTo>
                <a:lnTo>
                  <a:pt x="0" y="0"/>
                </a:lnTo>
              </a:path>
            </a:pathLst>
          </a:custGeom>
          <a:ln w="12954">
            <a:solidFill>
              <a:srgbClr val="E90B0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718643" y="4588372"/>
            <a:ext cx="18321" cy="12977"/>
          </a:xfrm>
          <a:custGeom>
            <a:avLst/>
            <a:gdLst/>
            <a:ahLst/>
            <a:cxnLst/>
            <a:rect l="l" t="t" r="r" b="b"/>
            <a:pathLst>
              <a:path w="18287" h="12953">
                <a:moveTo>
                  <a:pt x="18287" y="12953"/>
                </a:moveTo>
                <a:lnTo>
                  <a:pt x="0" y="0"/>
                </a:lnTo>
              </a:path>
            </a:pathLst>
          </a:custGeom>
          <a:ln w="12954">
            <a:solidFill>
              <a:srgbClr val="E006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698794" y="4576157"/>
            <a:ext cx="19849" cy="12214"/>
          </a:xfrm>
          <a:custGeom>
            <a:avLst/>
            <a:gdLst/>
            <a:ahLst/>
            <a:cxnLst/>
            <a:rect l="l" t="t" r="r" b="b"/>
            <a:pathLst>
              <a:path w="19812" h="12191">
                <a:moveTo>
                  <a:pt x="19812" y="12191"/>
                </a:moveTo>
                <a:lnTo>
                  <a:pt x="0" y="0"/>
                </a:lnTo>
              </a:path>
            </a:pathLst>
          </a:custGeom>
          <a:ln w="12954">
            <a:solidFill>
              <a:srgbClr val="DC040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677418" y="4563942"/>
            <a:ext cx="21376" cy="12215"/>
          </a:xfrm>
          <a:custGeom>
            <a:avLst/>
            <a:gdLst/>
            <a:ahLst/>
            <a:cxnLst/>
            <a:rect l="l" t="t" r="r" b="b"/>
            <a:pathLst>
              <a:path w="21336" h="12192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12954">
            <a:solidFill>
              <a:srgbClr val="D702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654517" y="4551727"/>
            <a:ext cx="22901" cy="12214"/>
          </a:xfrm>
          <a:custGeom>
            <a:avLst/>
            <a:gdLst/>
            <a:ahLst/>
            <a:cxnLst/>
            <a:rect l="l" t="t" r="r" b="b"/>
            <a:pathLst>
              <a:path w="22859" h="12191">
                <a:moveTo>
                  <a:pt x="22859" y="12191"/>
                </a:moveTo>
                <a:lnTo>
                  <a:pt x="0" y="0"/>
                </a:lnTo>
              </a:path>
            </a:pathLst>
          </a:custGeom>
          <a:ln w="12954">
            <a:solidFill>
              <a:srgbClr val="D4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629323" y="4540276"/>
            <a:ext cx="25193" cy="11451"/>
          </a:xfrm>
          <a:custGeom>
            <a:avLst/>
            <a:gdLst/>
            <a:ahLst/>
            <a:cxnLst/>
            <a:rect l="l" t="t" r="r" b="b"/>
            <a:pathLst>
              <a:path w="25146" h="11430">
                <a:moveTo>
                  <a:pt x="25146" y="11430"/>
                </a:moveTo>
                <a:lnTo>
                  <a:pt x="0" y="0"/>
                </a:lnTo>
              </a:path>
            </a:pathLst>
          </a:custGeom>
          <a:ln w="12954">
            <a:solidFill>
              <a:srgbClr val="D2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602604" y="4529589"/>
            <a:ext cx="26719" cy="10687"/>
          </a:xfrm>
          <a:custGeom>
            <a:avLst/>
            <a:gdLst/>
            <a:ahLst/>
            <a:cxnLst/>
            <a:rect l="l" t="t" r="r" b="b"/>
            <a:pathLst>
              <a:path w="26670" h="10667">
                <a:moveTo>
                  <a:pt x="26670" y="10667"/>
                </a:moveTo>
                <a:lnTo>
                  <a:pt x="0" y="0"/>
                </a:lnTo>
              </a:path>
            </a:pathLst>
          </a:custGeom>
          <a:ln w="12954">
            <a:solidFill>
              <a:srgbClr val="D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575121" y="4518901"/>
            <a:ext cx="27482" cy="10687"/>
          </a:xfrm>
          <a:custGeom>
            <a:avLst/>
            <a:gdLst/>
            <a:ahLst/>
            <a:cxnLst/>
            <a:rect l="l" t="t" r="r" b="b"/>
            <a:pathLst>
              <a:path w="27431" h="10667">
                <a:moveTo>
                  <a:pt x="27431" y="10667"/>
                </a:moveTo>
                <a:lnTo>
                  <a:pt x="0" y="0"/>
                </a:lnTo>
              </a:path>
            </a:pathLst>
          </a:custGeom>
          <a:ln w="12954">
            <a:solidFill>
              <a:srgbClr val="C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545348" y="4508212"/>
            <a:ext cx="29773" cy="10688"/>
          </a:xfrm>
          <a:custGeom>
            <a:avLst/>
            <a:gdLst/>
            <a:ahLst/>
            <a:cxnLst/>
            <a:rect l="l" t="t" r="r" b="b"/>
            <a:pathLst>
              <a:path w="29718" h="10668">
                <a:moveTo>
                  <a:pt x="29718" y="10668"/>
                </a:moveTo>
                <a:lnTo>
                  <a:pt x="0" y="0"/>
                </a:lnTo>
              </a:path>
            </a:pathLst>
          </a:custGeom>
          <a:ln w="12954">
            <a:solidFill>
              <a:srgbClr val="C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514048" y="4498289"/>
            <a:ext cx="31299" cy="9923"/>
          </a:xfrm>
          <a:custGeom>
            <a:avLst/>
            <a:gdLst/>
            <a:ahLst/>
            <a:cxnLst/>
            <a:rect l="l" t="t" r="r" b="b"/>
            <a:pathLst>
              <a:path w="31241" h="9905">
                <a:moveTo>
                  <a:pt x="31241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481985" y="4489127"/>
            <a:ext cx="32062" cy="9161"/>
          </a:xfrm>
          <a:custGeom>
            <a:avLst/>
            <a:gdLst/>
            <a:ahLst/>
            <a:cxnLst/>
            <a:rect l="l" t="t" r="r" b="b"/>
            <a:pathLst>
              <a:path w="32003" h="9144">
                <a:moveTo>
                  <a:pt x="32003" y="9144"/>
                </a:moveTo>
                <a:lnTo>
                  <a:pt x="0" y="0"/>
                </a:lnTo>
              </a:path>
            </a:pathLst>
          </a:custGeom>
          <a:ln w="12954">
            <a:solidFill>
              <a:srgbClr val="C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448394" y="4480730"/>
            <a:ext cx="33590" cy="8397"/>
          </a:xfrm>
          <a:custGeom>
            <a:avLst/>
            <a:gdLst/>
            <a:ahLst/>
            <a:cxnLst/>
            <a:rect l="l" t="t" r="r" b="b"/>
            <a:pathLst>
              <a:path w="33528" h="8381">
                <a:moveTo>
                  <a:pt x="33528" y="8381"/>
                </a:moveTo>
                <a:lnTo>
                  <a:pt x="0" y="0"/>
                </a:lnTo>
              </a:path>
            </a:pathLst>
          </a:custGeom>
          <a:ln w="12953">
            <a:solidFill>
              <a:srgbClr val="C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413278" y="4472332"/>
            <a:ext cx="35116" cy="8398"/>
          </a:xfrm>
          <a:custGeom>
            <a:avLst/>
            <a:gdLst/>
            <a:ahLst/>
            <a:cxnLst/>
            <a:rect l="l" t="t" r="r" b="b"/>
            <a:pathLst>
              <a:path w="35051" h="8382">
                <a:moveTo>
                  <a:pt x="35051" y="8382"/>
                </a:moveTo>
                <a:lnTo>
                  <a:pt x="0" y="0"/>
                </a:lnTo>
              </a:path>
            </a:pathLst>
          </a:custGeom>
          <a:ln w="12954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377397" y="4464698"/>
            <a:ext cx="35879" cy="7634"/>
          </a:xfrm>
          <a:custGeom>
            <a:avLst/>
            <a:gdLst/>
            <a:ahLst/>
            <a:cxnLst/>
            <a:rect l="l" t="t" r="r" b="b"/>
            <a:pathLst>
              <a:path w="35813" h="7620">
                <a:moveTo>
                  <a:pt x="35813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C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339990" y="4457828"/>
            <a:ext cx="37406" cy="6870"/>
          </a:xfrm>
          <a:custGeom>
            <a:avLst/>
            <a:gdLst/>
            <a:ahLst/>
            <a:cxnLst/>
            <a:rect l="l" t="t" r="r" b="b"/>
            <a:pathLst>
              <a:path w="37337" h="6857">
                <a:moveTo>
                  <a:pt x="37337" y="6857"/>
                </a:moveTo>
                <a:lnTo>
                  <a:pt x="0" y="0"/>
                </a:lnTo>
              </a:path>
            </a:pathLst>
          </a:custGeom>
          <a:ln w="12954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301819" y="4450956"/>
            <a:ext cx="38171" cy="6871"/>
          </a:xfrm>
          <a:custGeom>
            <a:avLst/>
            <a:gdLst/>
            <a:ahLst/>
            <a:cxnLst/>
            <a:rect l="l" t="t" r="r" b="b"/>
            <a:pathLst>
              <a:path w="38100" h="6858">
                <a:moveTo>
                  <a:pt x="38100" y="6858"/>
                </a:moveTo>
                <a:lnTo>
                  <a:pt x="0" y="0"/>
                </a:lnTo>
              </a:path>
            </a:pathLst>
          </a:custGeom>
          <a:ln w="12954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262885" y="4445613"/>
            <a:ext cx="38934" cy="5344"/>
          </a:xfrm>
          <a:custGeom>
            <a:avLst/>
            <a:gdLst/>
            <a:ahLst/>
            <a:cxnLst/>
            <a:rect l="l" t="t" r="r" b="b"/>
            <a:pathLst>
              <a:path w="38862" h="5334">
                <a:moveTo>
                  <a:pt x="38862" y="5334"/>
                </a:moveTo>
                <a:lnTo>
                  <a:pt x="0" y="0"/>
                </a:lnTo>
              </a:path>
            </a:pathLst>
          </a:custGeom>
          <a:ln w="12954">
            <a:solidFill>
              <a:srgbClr val="C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222424" y="4440269"/>
            <a:ext cx="40461" cy="5343"/>
          </a:xfrm>
          <a:custGeom>
            <a:avLst/>
            <a:gdLst/>
            <a:ahLst/>
            <a:cxnLst/>
            <a:rect l="l" t="t" r="r" b="b"/>
            <a:pathLst>
              <a:path w="40386" h="5333">
                <a:moveTo>
                  <a:pt x="40386" y="5333"/>
                </a:moveTo>
                <a:lnTo>
                  <a:pt x="0" y="0"/>
                </a:lnTo>
              </a:path>
            </a:pathLst>
          </a:custGeom>
          <a:ln w="12954">
            <a:solidFill>
              <a:srgbClr val="C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181200" y="4435688"/>
            <a:ext cx="41224" cy="4580"/>
          </a:xfrm>
          <a:custGeom>
            <a:avLst/>
            <a:gdLst/>
            <a:ahLst/>
            <a:cxnLst/>
            <a:rect l="l" t="t" r="r" b="b"/>
            <a:pathLst>
              <a:path w="41148" h="4572">
                <a:moveTo>
                  <a:pt x="41148" y="4572"/>
                </a:moveTo>
                <a:lnTo>
                  <a:pt x="0" y="0"/>
                </a:lnTo>
              </a:path>
            </a:pathLst>
          </a:custGeom>
          <a:ln w="12954">
            <a:solidFill>
              <a:srgbClr val="C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139212" y="4431108"/>
            <a:ext cx="41987" cy="4580"/>
          </a:xfrm>
          <a:custGeom>
            <a:avLst/>
            <a:gdLst/>
            <a:ahLst/>
            <a:cxnLst/>
            <a:rect l="l" t="t" r="r" b="b"/>
            <a:pathLst>
              <a:path w="41909" h="4572">
                <a:moveTo>
                  <a:pt x="41909" y="4572"/>
                </a:moveTo>
                <a:lnTo>
                  <a:pt x="0" y="0"/>
                </a:lnTo>
              </a:path>
            </a:pathLst>
          </a:custGeom>
          <a:ln w="12953">
            <a:solidFill>
              <a:srgbClr val="C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096461" y="4428054"/>
            <a:ext cx="42751" cy="3054"/>
          </a:xfrm>
          <a:custGeom>
            <a:avLst/>
            <a:gdLst/>
            <a:ahLst/>
            <a:cxnLst/>
            <a:rect l="l" t="t" r="r" b="b"/>
            <a:pathLst>
              <a:path w="42672" h="3048">
                <a:moveTo>
                  <a:pt x="42672" y="3048"/>
                </a:moveTo>
                <a:lnTo>
                  <a:pt x="0" y="0"/>
                </a:lnTo>
              </a:path>
            </a:pathLst>
          </a:custGeom>
          <a:ln w="1295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052946" y="4425764"/>
            <a:ext cx="43515" cy="2290"/>
          </a:xfrm>
          <a:custGeom>
            <a:avLst/>
            <a:gdLst/>
            <a:ahLst/>
            <a:cxnLst/>
            <a:rect l="l" t="t" r="r" b="b"/>
            <a:pathLst>
              <a:path w="43434" h="2286">
                <a:moveTo>
                  <a:pt x="43434" y="2286"/>
                </a:moveTo>
                <a:lnTo>
                  <a:pt x="0" y="0"/>
                </a:lnTo>
              </a:path>
            </a:pathLst>
          </a:custGeom>
          <a:ln w="12954">
            <a:solidFill>
              <a:srgbClr val="B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008668" y="4423474"/>
            <a:ext cx="44278" cy="2289"/>
          </a:xfrm>
          <a:custGeom>
            <a:avLst/>
            <a:gdLst/>
            <a:ahLst/>
            <a:cxnLst/>
            <a:rect l="l" t="t" r="r" b="b"/>
            <a:pathLst>
              <a:path w="44196" h="2285">
                <a:moveTo>
                  <a:pt x="44196" y="2285"/>
                </a:moveTo>
                <a:lnTo>
                  <a:pt x="0" y="0"/>
                </a:lnTo>
              </a:path>
            </a:pathLst>
          </a:custGeom>
          <a:ln w="12954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963627" y="4422710"/>
            <a:ext cx="45040" cy="763"/>
          </a:xfrm>
          <a:custGeom>
            <a:avLst/>
            <a:gdLst/>
            <a:ahLst/>
            <a:cxnLst/>
            <a:rect l="l" t="t" r="r" b="b"/>
            <a:pathLst>
              <a:path w="44957" h="762">
                <a:moveTo>
                  <a:pt x="44957" y="762"/>
                </a:moveTo>
                <a:lnTo>
                  <a:pt x="0" y="0"/>
                </a:lnTo>
              </a:path>
            </a:pathLst>
          </a:custGeom>
          <a:ln w="12954">
            <a:solidFill>
              <a:srgbClr val="B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917822" y="4421947"/>
            <a:ext cx="45805" cy="763"/>
          </a:xfrm>
          <a:custGeom>
            <a:avLst/>
            <a:gdLst/>
            <a:ahLst/>
            <a:cxnLst/>
            <a:rect l="l" t="t" r="r" b="b"/>
            <a:pathLst>
              <a:path w="45720" h="762">
                <a:moveTo>
                  <a:pt x="45720" y="762"/>
                </a:moveTo>
                <a:lnTo>
                  <a:pt x="0" y="0"/>
                </a:lnTo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930800" y="3969242"/>
            <a:ext cx="76341" cy="364148"/>
          </a:xfrm>
          <a:custGeom>
            <a:avLst/>
            <a:gdLst/>
            <a:ahLst/>
            <a:cxnLst/>
            <a:rect l="l" t="t" r="r" b="b"/>
            <a:pathLst>
              <a:path w="76200" h="363474">
                <a:moveTo>
                  <a:pt x="38100" y="0"/>
                </a:moveTo>
                <a:lnTo>
                  <a:pt x="35051" y="1524"/>
                </a:lnTo>
                <a:lnTo>
                  <a:pt x="33527" y="5334"/>
                </a:lnTo>
                <a:lnTo>
                  <a:pt x="33527" y="300228"/>
                </a:lnTo>
                <a:lnTo>
                  <a:pt x="35051" y="304038"/>
                </a:lnTo>
                <a:lnTo>
                  <a:pt x="38100" y="304800"/>
                </a:lnTo>
                <a:lnTo>
                  <a:pt x="35051" y="304038"/>
                </a:lnTo>
                <a:lnTo>
                  <a:pt x="33527" y="300228"/>
                </a:lnTo>
                <a:lnTo>
                  <a:pt x="38100" y="363474"/>
                </a:lnTo>
                <a:lnTo>
                  <a:pt x="41147" y="304038"/>
                </a:lnTo>
                <a:lnTo>
                  <a:pt x="42671" y="300228"/>
                </a:lnTo>
                <a:lnTo>
                  <a:pt x="42671" y="5334"/>
                </a:lnTo>
                <a:lnTo>
                  <a:pt x="41147" y="1524"/>
                </a:lnTo>
                <a:lnTo>
                  <a:pt x="38100" y="0"/>
                </a:lnTo>
                <a:close/>
              </a:path>
              <a:path w="76200" h="363474">
                <a:moveTo>
                  <a:pt x="42671" y="300228"/>
                </a:moveTo>
                <a:lnTo>
                  <a:pt x="41147" y="304038"/>
                </a:lnTo>
                <a:lnTo>
                  <a:pt x="38100" y="363474"/>
                </a:lnTo>
                <a:lnTo>
                  <a:pt x="76200" y="287274"/>
                </a:lnTo>
                <a:lnTo>
                  <a:pt x="42671" y="287273"/>
                </a:lnTo>
                <a:lnTo>
                  <a:pt x="42671" y="300228"/>
                </a:lnTo>
                <a:close/>
              </a:path>
              <a:path w="76200" h="363474">
                <a:moveTo>
                  <a:pt x="33527" y="300228"/>
                </a:moveTo>
                <a:lnTo>
                  <a:pt x="33527" y="287273"/>
                </a:lnTo>
                <a:lnTo>
                  <a:pt x="0" y="287274"/>
                </a:lnTo>
                <a:lnTo>
                  <a:pt x="38100" y="363474"/>
                </a:lnTo>
                <a:lnTo>
                  <a:pt x="33527" y="3002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724750" y="3301255"/>
            <a:ext cx="176349" cy="664933"/>
          </a:xfrm>
          <a:custGeom>
            <a:avLst/>
            <a:gdLst/>
            <a:ahLst/>
            <a:cxnLst/>
            <a:rect l="l" t="t" r="r" b="b"/>
            <a:pathLst>
              <a:path w="176022" h="663702">
                <a:moveTo>
                  <a:pt x="15239" y="663702"/>
                </a:moveTo>
                <a:lnTo>
                  <a:pt x="176022" y="462534"/>
                </a:lnTo>
                <a:lnTo>
                  <a:pt x="161543" y="0"/>
                </a:lnTo>
                <a:lnTo>
                  <a:pt x="0" y="200406"/>
                </a:lnTo>
                <a:lnTo>
                  <a:pt x="15239" y="663702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740018" y="3764648"/>
            <a:ext cx="161080" cy="201541"/>
          </a:xfrm>
          <a:custGeom>
            <a:avLst/>
            <a:gdLst/>
            <a:ahLst/>
            <a:cxnLst/>
            <a:rect l="l" t="t" r="r" b="b"/>
            <a:pathLst>
              <a:path w="160782" h="201168">
                <a:moveTo>
                  <a:pt x="0" y="201168"/>
                </a:moveTo>
                <a:lnTo>
                  <a:pt x="160782" y="0"/>
                </a:lnTo>
              </a:path>
            </a:pathLst>
          </a:custGeom>
          <a:ln w="762">
            <a:solidFill>
              <a:srgbClr val="97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045240" y="3301254"/>
            <a:ext cx="1841353" cy="200778"/>
          </a:xfrm>
          <a:custGeom>
            <a:avLst/>
            <a:gdLst/>
            <a:ahLst/>
            <a:cxnLst/>
            <a:rect l="l" t="t" r="r" b="b"/>
            <a:pathLst>
              <a:path w="1837943" h="200406">
                <a:moveTo>
                  <a:pt x="1676399" y="200406"/>
                </a:moveTo>
                <a:lnTo>
                  <a:pt x="1837943" y="0"/>
                </a:lnTo>
                <a:lnTo>
                  <a:pt x="161544" y="0"/>
                </a:lnTo>
                <a:lnTo>
                  <a:pt x="0" y="200406"/>
                </a:lnTo>
                <a:lnTo>
                  <a:pt x="1676399" y="200406"/>
                </a:lnTo>
                <a:close/>
              </a:path>
            </a:pathLst>
          </a:custGeom>
          <a:solidFill>
            <a:srgbClr val="E1E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724750" y="3301254"/>
            <a:ext cx="161843" cy="200778"/>
          </a:xfrm>
          <a:custGeom>
            <a:avLst/>
            <a:gdLst/>
            <a:ahLst/>
            <a:cxnLst/>
            <a:rect l="l" t="t" r="r" b="b"/>
            <a:pathLst>
              <a:path w="161543" h="200406">
                <a:moveTo>
                  <a:pt x="0" y="200406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E1E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045241" y="3502033"/>
            <a:ext cx="1694777" cy="464156"/>
          </a:xfrm>
          <a:custGeom>
            <a:avLst/>
            <a:gdLst/>
            <a:ahLst/>
            <a:cxnLst/>
            <a:rect l="l" t="t" r="r" b="b"/>
            <a:pathLst>
              <a:path w="1691639" h="463296">
                <a:moveTo>
                  <a:pt x="0" y="0"/>
                </a:moveTo>
                <a:lnTo>
                  <a:pt x="15239" y="463296"/>
                </a:lnTo>
                <a:lnTo>
                  <a:pt x="1691639" y="463296"/>
                </a:lnTo>
                <a:lnTo>
                  <a:pt x="1676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045240" y="3502033"/>
            <a:ext cx="15267" cy="464156"/>
          </a:xfrm>
          <a:custGeom>
            <a:avLst/>
            <a:gdLst/>
            <a:ahLst/>
            <a:cxnLst/>
            <a:rect l="l" t="t" r="r" b="b"/>
            <a:pathLst>
              <a:path w="15239" h="463296">
                <a:moveTo>
                  <a:pt x="0" y="0"/>
                </a:moveTo>
                <a:lnTo>
                  <a:pt x="15239" y="463296"/>
                </a:lnTo>
              </a:path>
            </a:pathLst>
          </a:custGeom>
          <a:ln w="12953">
            <a:solidFill>
              <a:srgbClr val="BABA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060509" y="3966189"/>
            <a:ext cx="1679509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12954">
            <a:solidFill>
              <a:srgbClr val="FEFF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724751" y="3502033"/>
            <a:ext cx="15267" cy="464156"/>
          </a:xfrm>
          <a:custGeom>
            <a:avLst/>
            <a:gdLst/>
            <a:ahLst/>
            <a:cxnLst/>
            <a:rect l="l" t="t" r="r" b="b"/>
            <a:pathLst>
              <a:path w="15239" h="463296">
                <a:moveTo>
                  <a:pt x="15239" y="463296"/>
                </a:moveTo>
                <a:lnTo>
                  <a:pt x="0" y="0"/>
                </a:lnTo>
              </a:path>
            </a:pathLst>
          </a:custGeom>
          <a:ln w="12953">
            <a:solidFill>
              <a:srgbClr val="BABA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045240" y="3502033"/>
            <a:ext cx="1679509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1676399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F2F3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060784" y="4928853"/>
            <a:ext cx="76341" cy="320633"/>
          </a:xfrm>
          <a:custGeom>
            <a:avLst/>
            <a:gdLst/>
            <a:ahLst/>
            <a:cxnLst/>
            <a:rect l="l" t="t" r="r" b="b"/>
            <a:pathLst>
              <a:path w="76200" h="320039">
                <a:moveTo>
                  <a:pt x="38100" y="0"/>
                </a:moveTo>
                <a:lnTo>
                  <a:pt x="35064" y="762"/>
                </a:lnTo>
                <a:lnTo>
                  <a:pt x="33540" y="4572"/>
                </a:lnTo>
                <a:lnTo>
                  <a:pt x="33540" y="256794"/>
                </a:lnTo>
                <a:lnTo>
                  <a:pt x="35064" y="260603"/>
                </a:lnTo>
                <a:lnTo>
                  <a:pt x="38100" y="261365"/>
                </a:lnTo>
                <a:lnTo>
                  <a:pt x="35064" y="260603"/>
                </a:lnTo>
                <a:lnTo>
                  <a:pt x="33540" y="256794"/>
                </a:lnTo>
                <a:lnTo>
                  <a:pt x="38100" y="320039"/>
                </a:lnTo>
                <a:lnTo>
                  <a:pt x="41148" y="260603"/>
                </a:lnTo>
                <a:lnTo>
                  <a:pt x="42672" y="256794"/>
                </a:lnTo>
                <a:lnTo>
                  <a:pt x="42672" y="4572"/>
                </a:lnTo>
                <a:lnTo>
                  <a:pt x="41148" y="762"/>
                </a:lnTo>
                <a:lnTo>
                  <a:pt x="38100" y="0"/>
                </a:lnTo>
                <a:close/>
              </a:path>
              <a:path w="76200" h="320039">
                <a:moveTo>
                  <a:pt x="42672" y="256794"/>
                </a:moveTo>
                <a:lnTo>
                  <a:pt x="41148" y="260603"/>
                </a:lnTo>
                <a:lnTo>
                  <a:pt x="38100" y="320039"/>
                </a:lnTo>
                <a:lnTo>
                  <a:pt x="76200" y="243839"/>
                </a:lnTo>
                <a:lnTo>
                  <a:pt x="42671" y="243839"/>
                </a:lnTo>
                <a:lnTo>
                  <a:pt x="42672" y="256794"/>
                </a:lnTo>
                <a:close/>
              </a:path>
              <a:path w="76200" h="320039">
                <a:moveTo>
                  <a:pt x="33540" y="256794"/>
                </a:moveTo>
                <a:lnTo>
                  <a:pt x="33540" y="243839"/>
                </a:lnTo>
                <a:lnTo>
                  <a:pt x="0" y="243839"/>
                </a:lnTo>
                <a:lnTo>
                  <a:pt x="38100" y="320039"/>
                </a:lnTo>
                <a:lnTo>
                  <a:pt x="33540" y="2567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160027" y="4244071"/>
            <a:ext cx="143534" cy="90082"/>
          </a:xfrm>
          <a:custGeom>
            <a:avLst/>
            <a:gdLst/>
            <a:ahLst/>
            <a:cxnLst/>
            <a:rect l="l" t="t" r="r" b="b"/>
            <a:pathLst>
              <a:path w="143268" h="89915">
                <a:moveTo>
                  <a:pt x="53340" y="89153"/>
                </a:moveTo>
                <a:lnTo>
                  <a:pt x="143268" y="0"/>
                </a:lnTo>
                <a:lnTo>
                  <a:pt x="89928" y="0"/>
                </a:lnTo>
                <a:lnTo>
                  <a:pt x="0" y="89915"/>
                </a:lnTo>
                <a:lnTo>
                  <a:pt x="53340" y="89153"/>
                </a:lnTo>
                <a:close/>
              </a:path>
            </a:pathLst>
          </a:custGeom>
          <a:solidFill>
            <a:srgbClr val="9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213467" y="4244071"/>
            <a:ext cx="90095" cy="89318"/>
          </a:xfrm>
          <a:custGeom>
            <a:avLst/>
            <a:gdLst/>
            <a:ahLst/>
            <a:cxnLst/>
            <a:rect l="l" t="t" r="r" b="b"/>
            <a:pathLst>
              <a:path w="89928" h="89153">
                <a:moveTo>
                  <a:pt x="0" y="89153"/>
                </a:moveTo>
                <a:lnTo>
                  <a:pt x="89928" y="0"/>
                </a:lnTo>
              </a:path>
            </a:pathLst>
          </a:custGeom>
          <a:ln w="762">
            <a:solidFill>
              <a:srgbClr val="9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108116" y="4244071"/>
            <a:ext cx="142007" cy="90845"/>
          </a:xfrm>
          <a:custGeom>
            <a:avLst/>
            <a:gdLst/>
            <a:ahLst/>
            <a:cxnLst/>
            <a:rect l="l" t="t" r="r" b="b"/>
            <a:pathLst>
              <a:path w="141744" h="90677">
                <a:moveTo>
                  <a:pt x="51815" y="89915"/>
                </a:moveTo>
                <a:lnTo>
                  <a:pt x="141744" y="0"/>
                </a:lnTo>
                <a:lnTo>
                  <a:pt x="89915" y="1524"/>
                </a:lnTo>
                <a:lnTo>
                  <a:pt x="0" y="90677"/>
                </a:lnTo>
                <a:lnTo>
                  <a:pt x="51815" y="89915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160027" y="4244071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9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056216" y="4245598"/>
            <a:ext cx="141982" cy="91609"/>
          </a:xfrm>
          <a:custGeom>
            <a:avLst/>
            <a:gdLst/>
            <a:ahLst/>
            <a:cxnLst/>
            <a:rect l="l" t="t" r="r" b="b"/>
            <a:pathLst>
              <a:path w="141719" h="91439">
                <a:moveTo>
                  <a:pt x="51803" y="89153"/>
                </a:moveTo>
                <a:lnTo>
                  <a:pt x="141719" y="0"/>
                </a:lnTo>
                <a:lnTo>
                  <a:pt x="89903" y="1524"/>
                </a:lnTo>
                <a:lnTo>
                  <a:pt x="0" y="91439"/>
                </a:lnTo>
                <a:lnTo>
                  <a:pt x="51803" y="8915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108116" y="4245598"/>
            <a:ext cx="90082" cy="89318"/>
          </a:xfrm>
          <a:custGeom>
            <a:avLst/>
            <a:gdLst/>
            <a:ahLst/>
            <a:cxnLst/>
            <a:rect l="l" t="t" r="r" b="b"/>
            <a:pathLst>
              <a:path w="89915" h="89153">
                <a:moveTo>
                  <a:pt x="0" y="89153"/>
                </a:moveTo>
                <a:lnTo>
                  <a:pt x="89915" y="0"/>
                </a:lnTo>
              </a:path>
            </a:pathLst>
          </a:custGeom>
          <a:ln w="762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005819" y="4247125"/>
            <a:ext cx="140467" cy="93135"/>
          </a:xfrm>
          <a:custGeom>
            <a:avLst/>
            <a:gdLst/>
            <a:ahLst/>
            <a:cxnLst/>
            <a:rect l="l" t="t" r="r" b="b"/>
            <a:pathLst>
              <a:path w="140207" h="92963">
                <a:moveTo>
                  <a:pt x="50304" y="89915"/>
                </a:moveTo>
                <a:lnTo>
                  <a:pt x="140207" y="0"/>
                </a:lnTo>
                <a:lnTo>
                  <a:pt x="89928" y="3048"/>
                </a:lnTo>
                <a:lnTo>
                  <a:pt x="0" y="92963"/>
                </a:lnTo>
                <a:lnTo>
                  <a:pt x="50304" y="89915"/>
                </a:lnTo>
                <a:close/>
              </a:path>
            </a:pathLst>
          </a:custGeom>
          <a:solidFill>
            <a:srgbClr val="9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056216" y="4247124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9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956209" y="4250179"/>
            <a:ext cx="139704" cy="93135"/>
          </a:xfrm>
          <a:custGeom>
            <a:avLst/>
            <a:gdLst/>
            <a:ahLst/>
            <a:cxnLst/>
            <a:rect l="l" t="t" r="r" b="b"/>
            <a:pathLst>
              <a:path w="139445" h="92963">
                <a:moveTo>
                  <a:pt x="49517" y="89915"/>
                </a:moveTo>
                <a:lnTo>
                  <a:pt x="139445" y="0"/>
                </a:lnTo>
                <a:lnTo>
                  <a:pt x="89141" y="3047"/>
                </a:lnTo>
                <a:lnTo>
                  <a:pt x="0" y="92963"/>
                </a:lnTo>
                <a:lnTo>
                  <a:pt x="49517" y="89915"/>
                </a:lnTo>
                <a:close/>
              </a:path>
            </a:pathLst>
          </a:custGeom>
          <a:solidFill>
            <a:srgbClr val="9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005818" y="4250179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1">
            <a:solidFill>
              <a:srgbClr val="9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907350" y="4253231"/>
            <a:ext cx="138165" cy="93900"/>
          </a:xfrm>
          <a:custGeom>
            <a:avLst/>
            <a:gdLst/>
            <a:ahLst/>
            <a:cxnLst/>
            <a:rect l="l" t="t" r="r" b="b"/>
            <a:pathLst>
              <a:path w="137909" h="93726">
                <a:moveTo>
                  <a:pt x="48768" y="89916"/>
                </a:moveTo>
                <a:lnTo>
                  <a:pt x="137909" y="0"/>
                </a:lnTo>
                <a:lnTo>
                  <a:pt x="89153" y="4572"/>
                </a:lnTo>
                <a:lnTo>
                  <a:pt x="0" y="93726"/>
                </a:lnTo>
                <a:lnTo>
                  <a:pt x="48768" y="89916"/>
                </a:lnTo>
                <a:close/>
              </a:path>
            </a:pathLst>
          </a:custGeom>
          <a:solidFill>
            <a:srgbClr val="9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956209" y="4253231"/>
            <a:ext cx="89306" cy="90083"/>
          </a:xfrm>
          <a:custGeom>
            <a:avLst/>
            <a:gdLst/>
            <a:ahLst/>
            <a:cxnLst/>
            <a:rect l="l" t="t" r="r" b="b"/>
            <a:pathLst>
              <a:path w="89141" h="89916">
                <a:moveTo>
                  <a:pt x="0" y="89916"/>
                </a:moveTo>
                <a:lnTo>
                  <a:pt x="89141" y="0"/>
                </a:lnTo>
              </a:path>
            </a:pathLst>
          </a:custGeom>
          <a:ln w="761">
            <a:solidFill>
              <a:srgbClr val="9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931767" y="4253231"/>
            <a:ext cx="113748" cy="92373"/>
          </a:xfrm>
          <a:custGeom>
            <a:avLst/>
            <a:gdLst/>
            <a:ahLst/>
            <a:cxnLst/>
            <a:rect l="l" t="t" r="r" b="b"/>
            <a:pathLst>
              <a:path w="113537" h="92202">
                <a:moveTo>
                  <a:pt x="24396" y="89916"/>
                </a:moveTo>
                <a:lnTo>
                  <a:pt x="113537" y="0"/>
                </a:lnTo>
                <a:lnTo>
                  <a:pt x="89166" y="2286"/>
                </a:lnTo>
                <a:lnTo>
                  <a:pt x="0" y="92202"/>
                </a:lnTo>
                <a:lnTo>
                  <a:pt x="24396" y="89916"/>
                </a:lnTo>
                <a:close/>
              </a:path>
            </a:pathLst>
          </a:custGeom>
          <a:solidFill>
            <a:srgbClr val="9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907350" y="4255521"/>
            <a:ext cx="113748" cy="91610"/>
          </a:xfrm>
          <a:custGeom>
            <a:avLst/>
            <a:gdLst/>
            <a:ahLst/>
            <a:cxnLst/>
            <a:rect l="l" t="t" r="r" b="b"/>
            <a:pathLst>
              <a:path w="113537" h="91440">
                <a:moveTo>
                  <a:pt x="24371" y="89916"/>
                </a:moveTo>
                <a:lnTo>
                  <a:pt x="113537" y="0"/>
                </a:lnTo>
                <a:lnTo>
                  <a:pt x="89153" y="2286"/>
                </a:lnTo>
                <a:lnTo>
                  <a:pt x="0" y="91440"/>
                </a:lnTo>
                <a:lnTo>
                  <a:pt x="24371" y="89916"/>
                </a:lnTo>
                <a:close/>
              </a:path>
            </a:pathLst>
          </a:custGeom>
          <a:solidFill>
            <a:srgbClr val="9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859256" y="4257812"/>
            <a:ext cx="137413" cy="94662"/>
          </a:xfrm>
          <a:custGeom>
            <a:avLst/>
            <a:gdLst/>
            <a:ahLst/>
            <a:cxnLst/>
            <a:rect l="l" t="t" r="r" b="b"/>
            <a:pathLst>
              <a:path w="137159" h="94487">
                <a:moveTo>
                  <a:pt x="48005" y="89154"/>
                </a:moveTo>
                <a:lnTo>
                  <a:pt x="137159" y="0"/>
                </a:lnTo>
                <a:lnTo>
                  <a:pt x="89903" y="4572"/>
                </a:lnTo>
                <a:lnTo>
                  <a:pt x="0" y="94487"/>
                </a:lnTo>
                <a:lnTo>
                  <a:pt x="48005" y="89154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907351" y="4257812"/>
            <a:ext cx="89318" cy="89319"/>
          </a:xfrm>
          <a:custGeom>
            <a:avLst/>
            <a:gdLst/>
            <a:ahLst/>
            <a:cxnLst/>
            <a:rect l="l" t="t" r="r" b="b"/>
            <a:pathLst>
              <a:path w="89153" h="89154">
                <a:moveTo>
                  <a:pt x="0" y="89154"/>
                </a:moveTo>
                <a:lnTo>
                  <a:pt x="89153" y="0"/>
                </a:lnTo>
              </a:path>
            </a:pathLst>
          </a:custGeom>
          <a:ln w="762">
            <a:solidFill>
              <a:srgbClr val="9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811924" y="4262392"/>
            <a:ext cx="137401" cy="95427"/>
          </a:xfrm>
          <a:custGeom>
            <a:avLst/>
            <a:gdLst/>
            <a:ahLst/>
            <a:cxnLst/>
            <a:rect l="l" t="t" r="r" b="b"/>
            <a:pathLst>
              <a:path w="137147" h="95250">
                <a:moveTo>
                  <a:pt x="47244" y="89915"/>
                </a:moveTo>
                <a:lnTo>
                  <a:pt x="137147" y="0"/>
                </a:lnTo>
                <a:lnTo>
                  <a:pt x="89915" y="5334"/>
                </a:lnTo>
                <a:lnTo>
                  <a:pt x="0" y="95250"/>
                </a:lnTo>
                <a:lnTo>
                  <a:pt x="47244" y="89915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859255" y="4262393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9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766882" y="4267736"/>
            <a:ext cx="135124" cy="96190"/>
          </a:xfrm>
          <a:custGeom>
            <a:avLst/>
            <a:gdLst/>
            <a:ahLst/>
            <a:cxnLst/>
            <a:rect l="l" t="t" r="r" b="b"/>
            <a:pathLst>
              <a:path w="134874" h="96012">
                <a:moveTo>
                  <a:pt x="44958" y="89915"/>
                </a:moveTo>
                <a:lnTo>
                  <a:pt x="134874" y="0"/>
                </a:lnTo>
                <a:lnTo>
                  <a:pt x="89903" y="6095"/>
                </a:lnTo>
                <a:lnTo>
                  <a:pt x="0" y="96012"/>
                </a:lnTo>
                <a:lnTo>
                  <a:pt x="44958" y="89915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811924" y="4267737"/>
            <a:ext cx="90082" cy="90082"/>
          </a:xfrm>
          <a:custGeom>
            <a:avLst/>
            <a:gdLst/>
            <a:ahLst/>
            <a:cxnLst/>
            <a:rect l="l" t="t" r="r" b="b"/>
            <a:pathLst>
              <a:path w="89915" h="89915">
                <a:moveTo>
                  <a:pt x="0" y="89915"/>
                </a:moveTo>
                <a:lnTo>
                  <a:pt x="89915" y="0"/>
                </a:lnTo>
              </a:path>
            </a:pathLst>
          </a:custGeom>
          <a:ln w="762">
            <a:solidFill>
              <a:srgbClr val="A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721828" y="4273843"/>
            <a:ext cx="135124" cy="96954"/>
          </a:xfrm>
          <a:custGeom>
            <a:avLst/>
            <a:gdLst/>
            <a:ahLst/>
            <a:cxnLst/>
            <a:rect l="l" t="t" r="r" b="b"/>
            <a:pathLst>
              <a:path w="134874" h="96774">
                <a:moveTo>
                  <a:pt x="44970" y="89916"/>
                </a:moveTo>
                <a:lnTo>
                  <a:pt x="134874" y="0"/>
                </a:lnTo>
                <a:lnTo>
                  <a:pt x="89928" y="6858"/>
                </a:lnTo>
                <a:lnTo>
                  <a:pt x="0" y="96774"/>
                </a:lnTo>
                <a:lnTo>
                  <a:pt x="44970" y="89916"/>
                </a:lnTo>
                <a:close/>
              </a:path>
            </a:pathLst>
          </a:custGeom>
          <a:solidFill>
            <a:srgbClr val="A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766882" y="4273843"/>
            <a:ext cx="90070" cy="90083"/>
          </a:xfrm>
          <a:custGeom>
            <a:avLst/>
            <a:gdLst/>
            <a:ahLst/>
            <a:cxnLst/>
            <a:rect l="l" t="t" r="r" b="b"/>
            <a:pathLst>
              <a:path w="89903" h="89916">
                <a:moveTo>
                  <a:pt x="0" y="89916"/>
                </a:moveTo>
                <a:lnTo>
                  <a:pt x="89903" y="0"/>
                </a:lnTo>
              </a:path>
            </a:pathLst>
          </a:custGeom>
          <a:ln w="762">
            <a:solidFill>
              <a:srgbClr val="A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679077" y="4280714"/>
            <a:ext cx="132846" cy="96954"/>
          </a:xfrm>
          <a:custGeom>
            <a:avLst/>
            <a:gdLst/>
            <a:ahLst/>
            <a:cxnLst/>
            <a:rect l="l" t="t" r="r" b="b"/>
            <a:pathLst>
              <a:path w="132600" h="96774">
                <a:moveTo>
                  <a:pt x="42672" y="89915"/>
                </a:moveTo>
                <a:lnTo>
                  <a:pt x="132600" y="0"/>
                </a:lnTo>
                <a:lnTo>
                  <a:pt x="89928" y="6858"/>
                </a:lnTo>
                <a:lnTo>
                  <a:pt x="0" y="96774"/>
                </a:lnTo>
                <a:lnTo>
                  <a:pt x="42672" y="89915"/>
                </a:lnTo>
                <a:close/>
              </a:path>
            </a:pathLst>
          </a:custGeom>
          <a:solidFill>
            <a:srgbClr val="A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721828" y="4280715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A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700453" y="4280715"/>
            <a:ext cx="111470" cy="93135"/>
          </a:xfrm>
          <a:custGeom>
            <a:avLst/>
            <a:gdLst/>
            <a:ahLst/>
            <a:cxnLst/>
            <a:rect l="l" t="t" r="r" b="b"/>
            <a:pathLst>
              <a:path w="111264" h="92963">
                <a:moveTo>
                  <a:pt x="21336" y="89915"/>
                </a:moveTo>
                <a:lnTo>
                  <a:pt x="111264" y="0"/>
                </a:lnTo>
                <a:lnTo>
                  <a:pt x="89928" y="3810"/>
                </a:lnTo>
                <a:lnTo>
                  <a:pt x="0" y="92963"/>
                </a:lnTo>
                <a:lnTo>
                  <a:pt x="21336" y="89915"/>
                </a:lnTo>
                <a:close/>
              </a:path>
            </a:pathLst>
          </a:custGeom>
          <a:solidFill>
            <a:srgbClr val="A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679077" y="4284532"/>
            <a:ext cx="111470" cy="93135"/>
          </a:xfrm>
          <a:custGeom>
            <a:avLst/>
            <a:gdLst/>
            <a:ahLst/>
            <a:cxnLst/>
            <a:rect l="l" t="t" r="r" b="b"/>
            <a:pathLst>
              <a:path w="111264" h="92963">
                <a:moveTo>
                  <a:pt x="21336" y="89153"/>
                </a:moveTo>
                <a:lnTo>
                  <a:pt x="111264" y="0"/>
                </a:lnTo>
                <a:lnTo>
                  <a:pt x="89928" y="3048"/>
                </a:lnTo>
                <a:lnTo>
                  <a:pt x="0" y="92963"/>
                </a:lnTo>
                <a:lnTo>
                  <a:pt x="21336" y="8915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637102" y="4287585"/>
            <a:ext cx="132070" cy="98480"/>
          </a:xfrm>
          <a:custGeom>
            <a:avLst/>
            <a:gdLst/>
            <a:ahLst/>
            <a:cxnLst/>
            <a:rect l="l" t="t" r="r" b="b"/>
            <a:pathLst>
              <a:path w="131825" h="98298">
                <a:moveTo>
                  <a:pt x="41897" y="89915"/>
                </a:moveTo>
                <a:lnTo>
                  <a:pt x="131825" y="0"/>
                </a:lnTo>
                <a:lnTo>
                  <a:pt x="89903" y="8381"/>
                </a:lnTo>
                <a:lnTo>
                  <a:pt x="0" y="98298"/>
                </a:lnTo>
                <a:lnTo>
                  <a:pt x="41897" y="89915"/>
                </a:lnTo>
                <a:close/>
              </a:path>
            </a:pathLst>
          </a:custGeom>
          <a:solidFill>
            <a:srgbClr val="A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679077" y="4287585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A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596641" y="4295983"/>
            <a:ext cx="130531" cy="98480"/>
          </a:xfrm>
          <a:custGeom>
            <a:avLst/>
            <a:gdLst/>
            <a:ahLst/>
            <a:cxnLst/>
            <a:rect l="l" t="t" r="r" b="b"/>
            <a:pathLst>
              <a:path w="130289" h="98298">
                <a:moveTo>
                  <a:pt x="40386" y="89916"/>
                </a:moveTo>
                <a:lnTo>
                  <a:pt x="130289" y="0"/>
                </a:lnTo>
                <a:lnTo>
                  <a:pt x="89915" y="8382"/>
                </a:lnTo>
                <a:lnTo>
                  <a:pt x="0" y="98298"/>
                </a:lnTo>
                <a:lnTo>
                  <a:pt x="40386" y="89916"/>
                </a:lnTo>
                <a:close/>
              </a:path>
            </a:pathLst>
          </a:custGeom>
          <a:solidFill>
            <a:srgbClr val="A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637102" y="4295982"/>
            <a:ext cx="90070" cy="90083"/>
          </a:xfrm>
          <a:custGeom>
            <a:avLst/>
            <a:gdLst/>
            <a:ahLst/>
            <a:cxnLst/>
            <a:rect l="l" t="t" r="r" b="b"/>
            <a:pathLst>
              <a:path w="89903" h="89916">
                <a:moveTo>
                  <a:pt x="0" y="89916"/>
                </a:moveTo>
                <a:lnTo>
                  <a:pt x="89903" y="0"/>
                </a:lnTo>
              </a:path>
            </a:pathLst>
          </a:custGeom>
          <a:ln w="762">
            <a:solidFill>
              <a:srgbClr val="A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617253" y="4295983"/>
            <a:ext cx="109919" cy="93899"/>
          </a:xfrm>
          <a:custGeom>
            <a:avLst/>
            <a:gdLst/>
            <a:ahLst/>
            <a:cxnLst/>
            <a:rect l="l" t="t" r="r" b="b"/>
            <a:pathLst>
              <a:path w="109715" h="93725">
                <a:moveTo>
                  <a:pt x="19812" y="89916"/>
                </a:moveTo>
                <a:lnTo>
                  <a:pt x="109715" y="0"/>
                </a:lnTo>
                <a:lnTo>
                  <a:pt x="89903" y="3810"/>
                </a:lnTo>
                <a:lnTo>
                  <a:pt x="0" y="93725"/>
                </a:lnTo>
                <a:lnTo>
                  <a:pt x="19812" y="89916"/>
                </a:lnTo>
                <a:close/>
              </a:path>
            </a:pathLst>
          </a:custGeom>
          <a:solidFill>
            <a:srgbClr val="A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596641" y="4299800"/>
            <a:ext cx="110682" cy="94662"/>
          </a:xfrm>
          <a:custGeom>
            <a:avLst/>
            <a:gdLst/>
            <a:ahLst/>
            <a:cxnLst/>
            <a:rect l="l" t="t" r="r" b="b"/>
            <a:pathLst>
              <a:path w="110477" h="94487">
                <a:moveTo>
                  <a:pt x="20574" y="89915"/>
                </a:moveTo>
                <a:lnTo>
                  <a:pt x="110477" y="0"/>
                </a:lnTo>
                <a:lnTo>
                  <a:pt x="89915" y="4572"/>
                </a:lnTo>
                <a:lnTo>
                  <a:pt x="0" y="94487"/>
                </a:lnTo>
                <a:lnTo>
                  <a:pt x="20574" y="89915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557707" y="4304380"/>
            <a:ext cx="129016" cy="99244"/>
          </a:xfrm>
          <a:custGeom>
            <a:avLst/>
            <a:gdLst/>
            <a:ahLst/>
            <a:cxnLst/>
            <a:rect l="l" t="t" r="r" b="b"/>
            <a:pathLst>
              <a:path w="128777" h="99060">
                <a:moveTo>
                  <a:pt x="38862" y="89915"/>
                </a:moveTo>
                <a:lnTo>
                  <a:pt x="128777" y="0"/>
                </a:lnTo>
                <a:lnTo>
                  <a:pt x="89915" y="9143"/>
                </a:lnTo>
                <a:lnTo>
                  <a:pt x="0" y="99060"/>
                </a:lnTo>
                <a:lnTo>
                  <a:pt x="38862" y="89915"/>
                </a:lnTo>
                <a:close/>
              </a:path>
            </a:pathLst>
          </a:custGeom>
          <a:solidFill>
            <a:srgbClr val="A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596641" y="4304380"/>
            <a:ext cx="90082" cy="90082"/>
          </a:xfrm>
          <a:custGeom>
            <a:avLst/>
            <a:gdLst/>
            <a:ahLst/>
            <a:cxnLst/>
            <a:rect l="l" t="t" r="r" b="b"/>
            <a:pathLst>
              <a:path w="89915" h="89915">
                <a:moveTo>
                  <a:pt x="0" y="89915"/>
                </a:moveTo>
                <a:lnTo>
                  <a:pt x="89915" y="0"/>
                </a:lnTo>
              </a:path>
            </a:pathLst>
          </a:custGeom>
          <a:ln w="762">
            <a:solidFill>
              <a:srgbClr val="A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520300" y="4313541"/>
            <a:ext cx="127489" cy="99244"/>
          </a:xfrm>
          <a:custGeom>
            <a:avLst/>
            <a:gdLst/>
            <a:ahLst/>
            <a:cxnLst/>
            <a:rect l="l" t="t" r="r" b="b"/>
            <a:pathLst>
              <a:path w="127253" h="99060">
                <a:moveTo>
                  <a:pt x="37337" y="89916"/>
                </a:moveTo>
                <a:lnTo>
                  <a:pt x="127253" y="0"/>
                </a:lnTo>
                <a:lnTo>
                  <a:pt x="89915" y="9144"/>
                </a:lnTo>
                <a:lnTo>
                  <a:pt x="0" y="99060"/>
                </a:lnTo>
                <a:lnTo>
                  <a:pt x="37337" y="89916"/>
                </a:lnTo>
                <a:close/>
              </a:path>
            </a:pathLst>
          </a:custGeom>
          <a:solidFill>
            <a:srgbClr val="A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557707" y="4313541"/>
            <a:ext cx="90082" cy="90083"/>
          </a:xfrm>
          <a:custGeom>
            <a:avLst/>
            <a:gdLst/>
            <a:ahLst/>
            <a:cxnLst/>
            <a:rect l="l" t="t" r="r" b="b"/>
            <a:pathLst>
              <a:path w="89915" h="89916">
                <a:moveTo>
                  <a:pt x="0" y="89916"/>
                </a:moveTo>
                <a:lnTo>
                  <a:pt x="89915" y="0"/>
                </a:lnTo>
              </a:path>
            </a:pathLst>
          </a:custGeom>
          <a:ln w="762">
            <a:solidFill>
              <a:srgbClr val="A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539385" y="4313542"/>
            <a:ext cx="108404" cy="94662"/>
          </a:xfrm>
          <a:custGeom>
            <a:avLst/>
            <a:gdLst/>
            <a:ahLst/>
            <a:cxnLst/>
            <a:rect l="l" t="t" r="r" b="b"/>
            <a:pathLst>
              <a:path w="108203" h="94487">
                <a:moveTo>
                  <a:pt x="18287" y="89916"/>
                </a:moveTo>
                <a:lnTo>
                  <a:pt x="108203" y="0"/>
                </a:lnTo>
                <a:lnTo>
                  <a:pt x="89915" y="4572"/>
                </a:lnTo>
                <a:lnTo>
                  <a:pt x="0" y="94487"/>
                </a:lnTo>
                <a:lnTo>
                  <a:pt x="18287" y="89916"/>
                </a:lnTo>
                <a:close/>
              </a:path>
            </a:pathLst>
          </a:custGeom>
          <a:solidFill>
            <a:srgbClr val="A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520300" y="4318122"/>
            <a:ext cx="109167" cy="94662"/>
          </a:xfrm>
          <a:custGeom>
            <a:avLst/>
            <a:gdLst/>
            <a:ahLst/>
            <a:cxnLst/>
            <a:rect l="l" t="t" r="r" b="b"/>
            <a:pathLst>
              <a:path w="108965" h="94487">
                <a:moveTo>
                  <a:pt x="19050" y="89915"/>
                </a:moveTo>
                <a:lnTo>
                  <a:pt x="108965" y="0"/>
                </a:lnTo>
                <a:lnTo>
                  <a:pt x="89915" y="4572"/>
                </a:lnTo>
                <a:lnTo>
                  <a:pt x="0" y="94487"/>
                </a:lnTo>
                <a:lnTo>
                  <a:pt x="19050" y="89915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484419" y="4322702"/>
            <a:ext cx="125962" cy="100771"/>
          </a:xfrm>
          <a:custGeom>
            <a:avLst/>
            <a:gdLst/>
            <a:ahLst/>
            <a:cxnLst/>
            <a:rect l="l" t="t" r="r" b="b"/>
            <a:pathLst>
              <a:path w="125729" h="100584">
                <a:moveTo>
                  <a:pt x="35813" y="89915"/>
                </a:moveTo>
                <a:lnTo>
                  <a:pt x="125729" y="0"/>
                </a:lnTo>
                <a:lnTo>
                  <a:pt x="89903" y="10667"/>
                </a:lnTo>
                <a:lnTo>
                  <a:pt x="0" y="100584"/>
                </a:lnTo>
                <a:lnTo>
                  <a:pt x="35813" y="89915"/>
                </a:lnTo>
                <a:close/>
              </a:path>
            </a:pathLst>
          </a:custGeom>
          <a:solidFill>
            <a:srgbClr val="A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520300" y="4322702"/>
            <a:ext cx="90082" cy="90082"/>
          </a:xfrm>
          <a:custGeom>
            <a:avLst/>
            <a:gdLst/>
            <a:ahLst/>
            <a:cxnLst/>
            <a:rect l="l" t="t" r="r" b="b"/>
            <a:pathLst>
              <a:path w="89915" h="89915">
                <a:moveTo>
                  <a:pt x="0" y="89915"/>
                </a:moveTo>
                <a:lnTo>
                  <a:pt x="89915" y="0"/>
                </a:lnTo>
              </a:path>
            </a:pathLst>
          </a:custGeom>
          <a:ln w="762">
            <a:solidFill>
              <a:srgbClr val="A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502741" y="4322702"/>
            <a:ext cx="107640" cy="95427"/>
          </a:xfrm>
          <a:custGeom>
            <a:avLst/>
            <a:gdLst/>
            <a:ahLst/>
            <a:cxnLst/>
            <a:rect l="l" t="t" r="r" b="b"/>
            <a:pathLst>
              <a:path w="107441" h="95250">
                <a:moveTo>
                  <a:pt x="17525" y="89915"/>
                </a:moveTo>
                <a:lnTo>
                  <a:pt x="107441" y="0"/>
                </a:lnTo>
                <a:lnTo>
                  <a:pt x="89903" y="5334"/>
                </a:lnTo>
                <a:lnTo>
                  <a:pt x="0" y="95250"/>
                </a:lnTo>
                <a:lnTo>
                  <a:pt x="17525" y="89915"/>
                </a:lnTo>
                <a:close/>
              </a:path>
            </a:pathLst>
          </a:custGeom>
          <a:solidFill>
            <a:srgbClr val="A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484419" y="4328047"/>
            <a:ext cx="108392" cy="95427"/>
          </a:xfrm>
          <a:custGeom>
            <a:avLst/>
            <a:gdLst/>
            <a:ahLst/>
            <a:cxnLst/>
            <a:rect l="l" t="t" r="r" b="b"/>
            <a:pathLst>
              <a:path w="108191" h="95250">
                <a:moveTo>
                  <a:pt x="18287" y="89915"/>
                </a:moveTo>
                <a:lnTo>
                  <a:pt x="108191" y="0"/>
                </a:lnTo>
                <a:lnTo>
                  <a:pt x="89903" y="5333"/>
                </a:lnTo>
                <a:lnTo>
                  <a:pt x="0" y="95250"/>
                </a:lnTo>
                <a:lnTo>
                  <a:pt x="18287" y="8991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450829" y="4333390"/>
            <a:ext cx="123660" cy="100007"/>
          </a:xfrm>
          <a:custGeom>
            <a:avLst/>
            <a:gdLst/>
            <a:ahLst/>
            <a:cxnLst/>
            <a:rect l="l" t="t" r="r" b="b"/>
            <a:pathLst>
              <a:path w="123431" h="99822">
                <a:moveTo>
                  <a:pt x="33527" y="89916"/>
                </a:moveTo>
                <a:lnTo>
                  <a:pt x="123431" y="0"/>
                </a:lnTo>
                <a:lnTo>
                  <a:pt x="89915" y="10668"/>
                </a:lnTo>
                <a:lnTo>
                  <a:pt x="0" y="99822"/>
                </a:lnTo>
                <a:lnTo>
                  <a:pt x="33527" y="89916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484419" y="4333390"/>
            <a:ext cx="90070" cy="90083"/>
          </a:xfrm>
          <a:custGeom>
            <a:avLst/>
            <a:gdLst/>
            <a:ahLst/>
            <a:cxnLst/>
            <a:rect l="l" t="t" r="r" b="b"/>
            <a:pathLst>
              <a:path w="89903" h="89916">
                <a:moveTo>
                  <a:pt x="0" y="89916"/>
                </a:moveTo>
                <a:lnTo>
                  <a:pt x="89903" y="0"/>
                </a:lnTo>
              </a:path>
            </a:pathLst>
          </a:custGeom>
          <a:ln w="76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418001" y="4344078"/>
            <a:ext cx="122910" cy="100770"/>
          </a:xfrm>
          <a:custGeom>
            <a:avLst/>
            <a:gdLst/>
            <a:ahLst/>
            <a:cxnLst/>
            <a:rect l="l" t="t" r="r" b="b"/>
            <a:pathLst>
              <a:path w="122682" h="100583">
                <a:moveTo>
                  <a:pt x="32766" y="89153"/>
                </a:moveTo>
                <a:lnTo>
                  <a:pt x="122682" y="0"/>
                </a:lnTo>
                <a:lnTo>
                  <a:pt x="89903" y="10667"/>
                </a:lnTo>
                <a:lnTo>
                  <a:pt x="0" y="100583"/>
                </a:lnTo>
                <a:lnTo>
                  <a:pt x="32766" y="89153"/>
                </a:lnTo>
                <a:close/>
              </a:path>
            </a:pathLst>
          </a:custGeom>
          <a:solidFill>
            <a:srgbClr val="A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450829" y="4344078"/>
            <a:ext cx="90082" cy="89318"/>
          </a:xfrm>
          <a:custGeom>
            <a:avLst/>
            <a:gdLst/>
            <a:ahLst/>
            <a:cxnLst/>
            <a:rect l="l" t="t" r="r" b="b"/>
            <a:pathLst>
              <a:path w="89915" h="89153">
                <a:moveTo>
                  <a:pt x="0" y="89153"/>
                </a:moveTo>
                <a:lnTo>
                  <a:pt x="89915" y="0"/>
                </a:lnTo>
              </a:path>
            </a:pathLst>
          </a:custGeom>
          <a:ln w="762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434033" y="4344077"/>
            <a:ext cx="106878" cy="95427"/>
          </a:xfrm>
          <a:custGeom>
            <a:avLst/>
            <a:gdLst/>
            <a:ahLst/>
            <a:cxnLst/>
            <a:rect l="l" t="t" r="r" b="b"/>
            <a:pathLst>
              <a:path w="106680" h="95250">
                <a:moveTo>
                  <a:pt x="16764" y="89153"/>
                </a:moveTo>
                <a:lnTo>
                  <a:pt x="106680" y="0"/>
                </a:lnTo>
                <a:lnTo>
                  <a:pt x="89916" y="5333"/>
                </a:lnTo>
                <a:lnTo>
                  <a:pt x="0" y="95250"/>
                </a:lnTo>
                <a:lnTo>
                  <a:pt x="16764" y="89153"/>
                </a:lnTo>
                <a:close/>
              </a:path>
            </a:pathLst>
          </a:custGeom>
          <a:solidFill>
            <a:srgbClr val="A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418001" y="4349421"/>
            <a:ext cx="106115" cy="95427"/>
          </a:xfrm>
          <a:custGeom>
            <a:avLst/>
            <a:gdLst/>
            <a:ahLst/>
            <a:cxnLst/>
            <a:rect l="l" t="t" r="r" b="b"/>
            <a:pathLst>
              <a:path w="105918" h="95250">
                <a:moveTo>
                  <a:pt x="16001" y="89916"/>
                </a:moveTo>
                <a:lnTo>
                  <a:pt x="105918" y="0"/>
                </a:lnTo>
                <a:lnTo>
                  <a:pt x="89903" y="5334"/>
                </a:lnTo>
                <a:lnTo>
                  <a:pt x="0" y="95250"/>
                </a:lnTo>
                <a:lnTo>
                  <a:pt x="16001" y="89916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387466" y="4354765"/>
            <a:ext cx="120606" cy="101534"/>
          </a:xfrm>
          <a:custGeom>
            <a:avLst/>
            <a:gdLst/>
            <a:ahLst/>
            <a:cxnLst/>
            <a:rect l="l" t="t" r="r" b="b"/>
            <a:pathLst>
              <a:path w="120383" h="101346">
                <a:moveTo>
                  <a:pt x="30479" y="89915"/>
                </a:moveTo>
                <a:lnTo>
                  <a:pt x="120383" y="0"/>
                </a:lnTo>
                <a:lnTo>
                  <a:pt x="89915" y="11430"/>
                </a:lnTo>
                <a:lnTo>
                  <a:pt x="0" y="101346"/>
                </a:lnTo>
                <a:lnTo>
                  <a:pt x="30479" y="89915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418002" y="4354766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408078" y="4354766"/>
            <a:ext cx="99994" cy="93899"/>
          </a:xfrm>
          <a:custGeom>
            <a:avLst/>
            <a:gdLst/>
            <a:ahLst/>
            <a:cxnLst/>
            <a:rect l="l" t="t" r="r" b="b"/>
            <a:pathLst>
              <a:path w="99809" h="93725">
                <a:moveTo>
                  <a:pt x="9905" y="89915"/>
                </a:moveTo>
                <a:lnTo>
                  <a:pt x="99809" y="0"/>
                </a:lnTo>
                <a:lnTo>
                  <a:pt x="89903" y="3810"/>
                </a:lnTo>
                <a:lnTo>
                  <a:pt x="0" y="93725"/>
                </a:lnTo>
                <a:lnTo>
                  <a:pt x="9905" y="89915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398154" y="4358583"/>
            <a:ext cx="99994" cy="93899"/>
          </a:xfrm>
          <a:custGeom>
            <a:avLst/>
            <a:gdLst/>
            <a:ahLst/>
            <a:cxnLst/>
            <a:rect l="l" t="t" r="r" b="b"/>
            <a:pathLst>
              <a:path w="99809" h="93725">
                <a:moveTo>
                  <a:pt x="9906" y="89915"/>
                </a:moveTo>
                <a:lnTo>
                  <a:pt x="99809" y="0"/>
                </a:lnTo>
                <a:lnTo>
                  <a:pt x="89154" y="3810"/>
                </a:lnTo>
                <a:lnTo>
                  <a:pt x="0" y="93725"/>
                </a:lnTo>
                <a:lnTo>
                  <a:pt x="9906" y="89915"/>
                </a:lnTo>
                <a:close/>
              </a:path>
            </a:pathLst>
          </a:custGeom>
          <a:solidFill>
            <a:srgbClr val="B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387465" y="4362400"/>
            <a:ext cx="100007" cy="93899"/>
          </a:xfrm>
          <a:custGeom>
            <a:avLst/>
            <a:gdLst/>
            <a:ahLst/>
            <a:cxnLst/>
            <a:rect l="l" t="t" r="r" b="b"/>
            <a:pathLst>
              <a:path w="99822" h="93725">
                <a:moveTo>
                  <a:pt x="10667" y="89915"/>
                </a:moveTo>
                <a:lnTo>
                  <a:pt x="99822" y="0"/>
                </a:lnTo>
                <a:lnTo>
                  <a:pt x="89915" y="3810"/>
                </a:lnTo>
                <a:lnTo>
                  <a:pt x="0" y="93725"/>
                </a:lnTo>
                <a:lnTo>
                  <a:pt x="10667" y="89915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359219" y="4366218"/>
            <a:ext cx="118329" cy="102296"/>
          </a:xfrm>
          <a:custGeom>
            <a:avLst/>
            <a:gdLst/>
            <a:ahLst/>
            <a:cxnLst/>
            <a:rect l="l" t="t" r="r" b="b"/>
            <a:pathLst>
              <a:path w="118110" h="102107">
                <a:moveTo>
                  <a:pt x="28194" y="89915"/>
                </a:moveTo>
                <a:lnTo>
                  <a:pt x="118110" y="0"/>
                </a:lnTo>
                <a:lnTo>
                  <a:pt x="89154" y="12191"/>
                </a:lnTo>
                <a:lnTo>
                  <a:pt x="0" y="102107"/>
                </a:lnTo>
                <a:lnTo>
                  <a:pt x="28194" y="89915"/>
                </a:lnTo>
                <a:close/>
              </a:path>
            </a:pathLst>
          </a:custGeom>
          <a:solidFill>
            <a:srgbClr val="B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387466" y="4366218"/>
            <a:ext cx="90082" cy="90082"/>
          </a:xfrm>
          <a:custGeom>
            <a:avLst/>
            <a:gdLst/>
            <a:ahLst/>
            <a:cxnLst/>
            <a:rect l="l" t="t" r="r" b="b"/>
            <a:pathLst>
              <a:path w="89915" h="89915">
                <a:moveTo>
                  <a:pt x="0" y="89915"/>
                </a:moveTo>
                <a:lnTo>
                  <a:pt x="89915" y="0"/>
                </a:lnTo>
              </a:path>
            </a:pathLst>
          </a:custGeom>
          <a:ln w="762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372961" y="4366218"/>
            <a:ext cx="104587" cy="96190"/>
          </a:xfrm>
          <a:custGeom>
            <a:avLst/>
            <a:gdLst/>
            <a:ahLst/>
            <a:cxnLst/>
            <a:rect l="l" t="t" r="r" b="b"/>
            <a:pathLst>
              <a:path w="104393" h="96012">
                <a:moveTo>
                  <a:pt x="14477" y="89915"/>
                </a:moveTo>
                <a:lnTo>
                  <a:pt x="104393" y="0"/>
                </a:lnTo>
                <a:lnTo>
                  <a:pt x="89915" y="6095"/>
                </a:lnTo>
                <a:lnTo>
                  <a:pt x="0" y="96012"/>
                </a:lnTo>
                <a:lnTo>
                  <a:pt x="14477" y="89915"/>
                </a:lnTo>
                <a:close/>
              </a:path>
            </a:pathLst>
          </a:custGeom>
          <a:solidFill>
            <a:srgbClr val="B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359219" y="4372324"/>
            <a:ext cx="103824" cy="96190"/>
          </a:xfrm>
          <a:custGeom>
            <a:avLst/>
            <a:gdLst/>
            <a:ahLst/>
            <a:cxnLst/>
            <a:rect l="l" t="t" r="r" b="b"/>
            <a:pathLst>
              <a:path w="103632" h="96012">
                <a:moveTo>
                  <a:pt x="13716" y="89916"/>
                </a:moveTo>
                <a:lnTo>
                  <a:pt x="103632" y="0"/>
                </a:lnTo>
                <a:lnTo>
                  <a:pt x="89154" y="6096"/>
                </a:lnTo>
                <a:lnTo>
                  <a:pt x="0" y="96012"/>
                </a:lnTo>
                <a:lnTo>
                  <a:pt x="13716" y="89916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331736" y="4378431"/>
            <a:ext cx="116802" cy="102297"/>
          </a:xfrm>
          <a:custGeom>
            <a:avLst/>
            <a:gdLst/>
            <a:ahLst/>
            <a:cxnLst/>
            <a:rect l="l" t="t" r="r" b="b"/>
            <a:pathLst>
              <a:path w="116586" h="102108">
                <a:moveTo>
                  <a:pt x="27431" y="89915"/>
                </a:moveTo>
                <a:lnTo>
                  <a:pt x="116586" y="0"/>
                </a:lnTo>
                <a:lnTo>
                  <a:pt x="89915" y="12191"/>
                </a:lnTo>
                <a:lnTo>
                  <a:pt x="0" y="102108"/>
                </a:lnTo>
                <a:lnTo>
                  <a:pt x="27431" y="89915"/>
                </a:lnTo>
                <a:close/>
              </a:path>
            </a:pathLst>
          </a:custGeom>
          <a:solidFill>
            <a:srgbClr val="B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359219" y="4378432"/>
            <a:ext cx="89319" cy="90082"/>
          </a:xfrm>
          <a:custGeom>
            <a:avLst/>
            <a:gdLst/>
            <a:ahLst/>
            <a:cxnLst/>
            <a:rect l="l" t="t" r="r" b="b"/>
            <a:pathLst>
              <a:path w="89154" h="89915">
                <a:moveTo>
                  <a:pt x="0" y="89915"/>
                </a:moveTo>
                <a:lnTo>
                  <a:pt x="89154" y="0"/>
                </a:lnTo>
              </a:path>
            </a:pathLst>
          </a:custGeom>
          <a:ln w="762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350058" y="4378432"/>
            <a:ext cx="98480" cy="93899"/>
          </a:xfrm>
          <a:custGeom>
            <a:avLst/>
            <a:gdLst/>
            <a:ahLst/>
            <a:cxnLst/>
            <a:rect l="l" t="t" r="r" b="b"/>
            <a:pathLst>
              <a:path w="98298" h="93725">
                <a:moveTo>
                  <a:pt x="9143" y="89915"/>
                </a:moveTo>
                <a:lnTo>
                  <a:pt x="98298" y="0"/>
                </a:lnTo>
                <a:lnTo>
                  <a:pt x="89915" y="3810"/>
                </a:lnTo>
                <a:lnTo>
                  <a:pt x="0" y="93725"/>
                </a:lnTo>
                <a:lnTo>
                  <a:pt x="9143" y="89915"/>
                </a:lnTo>
                <a:close/>
              </a:path>
            </a:pathLst>
          </a:custGeom>
          <a:solidFill>
            <a:srgbClr val="B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340897" y="4382249"/>
            <a:ext cx="99244" cy="94662"/>
          </a:xfrm>
          <a:custGeom>
            <a:avLst/>
            <a:gdLst/>
            <a:ahLst/>
            <a:cxnLst/>
            <a:rect l="l" t="t" r="r" b="b"/>
            <a:pathLst>
              <a:path w="99060" h="94487">
                <a:moveTo>
                  <a:pt x="9144" y="89915"/>
                </a:moveTo>
                <a:lnTo>
                  <a:pt x="99060" y="0"/>
                </a:lnTo>
                <a:lnTo>
                  <a:pt x="89916" y="4571"/>
                </a:lnTo>
                <a:lnTo>
                  <a:pt x="0" y="94487"/>
                </a:lnTo>
                <a:lnTo>
                  <a:pt x="9144" y="89915"/>
                </a:lnTo>
                <a:close/>
              </a:path>
            </a:pathLst>
          </a:custGeom>
          <a:solidFill>
            <a:srgbClr val="B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331736" y="4386829"/>
            <a:ext cx="99244" cy="93900"/>
          </a:xfrm>
          <a:custGeom>
            <a:avLst/>
            <a:gdLst/>
            <a:ahLst/>
            <a:cxnLst/>
            <a:rect l="l" t="t" r="r" b="b"/>
            <a:pathLst>
              <a:path w="99060" h="93726">
                <a:moveTo>
                  <a:pt x="9143" y="89916"/>
                </a:moveTo>
                <a:lnTo>
                  <a:pt x="99060" y="0"/>
                </a:lnTo>
                <a:lnTo>
                  <a:pt x="89915" y="3810"/>
                </a:lnTo>
                <a:lnTo>
                  <a:pt x="0" y="93726"/>
                </a:lnTo>
                <a:lnTo>
                  <a:pt x="9143" y="89916"/>
                </a:lnTo>
                <a:close/>
              </a:path>
            </a:pathLst>
          </a:custGeom>
          <a:solidFill>
            <a:srgbClr val="B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307307" y="4390646"/>
            <a:ext cx="114512" cy="103061"/>
          </a:xfrm>
          <a:custGeom>
            <a:avLst/>
            <a:gdLst/>
            <a:ahLst/>
            <a:cxnLst/>
            <a:rect l="l" t="t" r="r" b="b"/>
            <a:pathLst>
              <a:path w="114300" h="102870">
                <a:moveTo>
                  <a:pt x="24384" y="89916"/>
                </a:moveTo>
                <a:lnTo>
                  <a:pt x="114300" y="0"/>
                </a:lnTo>
                <a:lnTo>
                  <a:pt x="89915" y="12954"/>
                </a:lnTo>
                <a:lnTo>
                  <a:pt x="0" y="102870"/>
                </a:lnTo>
                <a:lnTo>
                  <a:pt x="24384" y="89916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331736" y="4390646"/>
            <a:ext cx="90082" cy="90083"/>
          </a:xfrm>
          <a:custGeom>
            <a:avLst/>
            <a:gdLst/>
            <a:ahLst/>
            <a:cxnLst/>
            <a:rect l="l" t="t" r="r" b="b"/>
            <a:pathLst>
              <a:path w="89915" h="89916">
                <a:moveTo>
                  <a:pt x="0" y="89916"/>
                </a:moveTo>
                <a:lnTo>
                  <a:pt x="89915" y="0"/>
                </a:lnTo>
              </a:path>
            </a:pathLst>
          </a:custGeom>
          <a:ln w="762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324102" y="4390646"/>
            <a:ext cx="97717" cy="94662"/>
          </a:xfrm>
          <a:custGeom>
            <a:avLst/>
            <a:gdLst/>
            <a:ahLst/>
            <a:cxnLst/>
            <a:rect l="l" t="t" r="r" b="b"/>
            <a:pathLst>
              <a:path w="97536" h="94487">
                <a:moveTo>
                  <a:pt x="7620" y="89916"/>
                </a:moveTo>
                <a:lnTo>
                  <a:pt x="97536" y="0"/>
                </a:lnTo>
                <a:lnTo>
                  <a:pt x="89153" y="4572"/>
                </a:lnTo>
                <a:lnTo>
                  <a:pt x="0" y="94487"/>
                </a:lnTo>
                <a:lnTo>
                  <a:pt x="7620" y="89916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315705" y="4395227"/>
            <a:ext cx="97716" cy="93899"/>
          </a:xfrm>
          <a:custGeom>
            <a:avLst/>
            <a:gdLst/>
            <a:ahLst/>
            <a:cxnLst/>
            <a:rect l="l" t="t" r="r" b="b"/>
            <a:pathLst>
              <a:path w="97535" h="93725">
                <a:moveTo>
                  <a:pt x="8381" y="89915"/>
                </a:moveTo>
                <a:lnTo>
                  <a:pt x="97535" y="0"/>
                </a:lnTo>
                <a:lnTo>
                  <a:pt x="89915" y="3810"/>
                </a:lnTo>
                <a:lnTo>
                  <a:pt x="0" y="93725"/>
                </a:lnTo>
                <a:lnTo>
                  <a:pt x="8381" y="89915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307307" y="4399044"/>
            <a:ext cx="98480" cy="94662"/>
          </a:xfrm>
          <a:custGeom>
            <a:avLst/>
            <a:gdLst/>
            <a:ahLst/>
            <a:cxnLst/>
            <a:rect l="l" t="t" r="r" b="b"/>
            <a:pathLst>
              <a:path w="98298" h="94487">
                <a:moveTo>
                  <a:pt x="8382" y="89915"/>
                </a:moveTo>
                <a:lnTo>
                  <a:pt x="98298" y="0"/>
                </a:lnTo>
                <a:lnTo>
                  <a:pt x="89915" y="4572"/>
                </a:lnTo>
                <a:lnTo>
                  <a:pt x="0" y="94487"/>
                </a:lnTo>
                <a:lnTo>
                  <a:pt x="8382" y="89915"/>
                </a:lnTo>
                <a:close/>
              </a:path>
            </a:pathLst>
          </a:custGeom>
          <a:solidFill>
            <a:srgbClr val="B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284405" y="4403625"/>
            <a:ext cx="112984" cy="103060"/>
          </a:xfrm>
          <a:custGeom>
            <a:avLst/>
            <a:gdLst/>
            <a:ahLst/>
            <a:cxnLst/>
            <a:rect l="l" t="t" r="r" b="b"/>
            <a:pathLst>
              <a:path w="112775" h="102869">
                <a:moveTo>
                  <a:pt x="22860" y="89915"/>
                </a:moveTo>
                <a:lnTo>
                  <a:pt x="112775" y="0"/>
                </a:lnTo>
                <a:lnTo>
                  <a:pt x="89916" y="12953"/>
                </a:lnTo>
                <a:lnTo>
                  <a:pt x="0" y="102869"/>
                </a:lnTo>
                <a:lnTo>
                  <a:pt x="22860" y="89915"/>
                </a:lnTo>
                <a:close/>
              </a:path>
            </a:pathLst>
          </a:custGeom>
          <a:solidFill>
            <a:srgbClr val="B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307307" y="4403625"/>
            <a:ext cx="90082" cy="90082"/>
          </a:xfrm>
          <a:custGeom>
            <a:avLst/>
            <a:gdLst/>
            <a:ahLst/>
            <a:cxnLst/>
            <a:rect l="l" t="t" r="r" b="b"/>
            <a:pathLst>
              <a:path w="89915" h="89915">
                <a:moveTo>
                  <a:pt x="0" y="89915"/>
                </a:moveTo>
                <a:lnTo>
                  <a:pt x="89915" y="0"/>
                </a:lnTo>
              </a:path>
            </a:pathLst>
          </a:custGeom>
          <a:ln w="762">
            <a:solidFill>
              <a:srgbClr val="B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299673" y="4403625"/>
            <a:ext cx="97717" cy="93899"/>
          </a:xfrm>
          <a:custGeom>
            <a:avLst/>
            <a:gdLst/>
            <a:ahLst/>
            <a:cxnLst/>
            <a:rect l="l" t="t" r="r" b="b"/>
            <a:pathLst>
              <a:path w="97536" h="93725">
                <a:moveTo>
                  <a:pt x="7620" y="89915"/>
                </a:moveTo>
                <a:lnTo>
                  <a:pt x="97536" y="0"/>
                </a:lnTo>
                <a:lnTo>
                  <a:pt x="89916" y="4571"/>
                </a:lnTo>
                <a:lnTo>
                  <a:pt x="0" y="93725"/>
                </a:lnTo>
                <a:lnTo>
                  <a:pt x="7620" y="89915"/>
                </a:lnTo>
                <a:close/>
              </a:path>
            </a:pathLst>
          </a:custGeom>
          <a:solidFill>
            <a:srgbClr val="B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292038" y="4408205"/>
            <a:ext cx="97717" cy="93899"/>
          </a:xfrm>
          <a:custGeom>
            <a:avLst/>
            <a:gdLst/>
            <a:ahLst/>
            <a:cxnLst/>
            <a:rect l="l" t="t" r="r" b="b"/>
            <a:pathLst>
              <a:path w="97536" h="93725">
                <a:moveTo>
                  <a:pt x="7619" y="89154"/>
                </a:moveTo>
                <a:lnTo>
                  <a:pt x="97536" y="0"/>
                </a:lnTo>
                <a:lnTo>
                  <a:pt x="89915" y="3810"/>
                </a:lnTo>
                <a:lnTo>
                  <a:pt x="0" y="93725"/>
                </a:lnTo>
                <a:lnTo>
                  <a:pt x="7619" y="89154"/>
                </a:lnTo>
                <a:close/>
              </a:path>
            </a:pathLst>
          </a:custGeom>
          <a:solidFill>
            <a:srgbClr val="B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284404" y="4412022"/>
            <a:ext cx="97717" cy="94662"/>
          </a:xfrm>
          <a:custGeom>
            <a:avLst/>
            <a:gdLst/>
            <a:ahLst/>
            <a:cxnLst/>
            <a:rect l="l" t="t" r="r" b="b"/>
            <a:pathLst>
              <a:path w="97536" h="94487">
                <a:moveTo>
                  <a:pt x="7620" y="89915"/>
                </a:moveTo>
                <a:lnTo>
                  <a:pt x="97536" y="0"/>
                </a:lnTo>
                <a:lnTo>
                  <a:pt x="89916" y="4572"/>
                </a:lnTo>
                <a:lnTo>
                  <a:pt x="0" y="94487"/>
                </a:lnTo>
                <a:lnTo>
                  <a:pt x="7620" y="89915"/>
                </a:lnTo>
                <a:close/>
              </a:path>
            </a:pathLst>
          </a:custGeom>
          <a:solidFill>
            <a:srgbClr val="B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263792" y="4416603"/>
            <a:ext cx="110695" cy="103823"/>
          </a:xfrm>
          <a:custGeom>
            <a:avLst/>
            <a:gdLst/>
            <a:ahLst/>
            <a:cxnLst/>
            <a:rect l="l" t="t" r="r" b="b"/>
            <a:pathLst>
              <a:path w="110490" h="103631">
                <a:moveTo>
                  <a:pt x="20574" y="89915"/>
                </a:moveTo>
                <a:lnTo>
                  <a:pt x="110490" y="0"/>
                </a:lnTo>
                <a:lnTo>
                  <a:pt x="89916" y="13715"/>
                </a:lnTo>
                <a:lnTo>
                  <a:pt x="0" y="103631"/>
                </a:lnTo>
                <a:lnTo>
                  <a:pt x="20574" y="89915"/>
                </a:lnTo>
                <a:close/>
              </a:path>
            </a:pathLst>
          </a:custGeom>
          <a:solidFill>
            <a:srgbClr val="B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284404" y="4416602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279060" y="4416603"/>
            <a:ext cx="95427" cy="93135"/>
          </a:xfrm>
          <a:custGeom>
            <a:avLst/>
            <a:gdLst/>
            <a:ahLst/>
            <a:cxnLst/>
            <a:rect l="l" t="t" r="r" b="b"/>
            <a:pathLst>
              <a:path w="95250" h="92963">
                <a:moveTo>
                  <a:pt x="5333" y="89915"/>
                </a:moveTo>
                <a:lnTo>
                  <a:pt x="95250" y="0"/>
                </a:lnTo>
                <a:lnTo>
                  <a:pt x="89915" y="3810"/>
                </a:lnTo>
                <a:lnTo>
                  <a:pt x="0" y="92963"/>
                </a:lnTo>
                <a:lnTo>
                  <a:pt x="5333" y="89915"/>
                </a:lnTo>
                <a:close/>
              </a:path>
            </a:pathLst>
          </a:custGeom>
          <a:solidFill>
            <a:srgbClr val="B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274481" y="4420420"/>
            <a:ext cx="94662" cy="93135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572" y="89153"/>
                </a:moveTo>
                <a:lnTo>
                  <a:pt x="94487" y="0"/>
                </a:lnTo>
                <a:lnTo>
                  <a:pt x="89153" y="3048"/>
                </a:lnTo>
                <a:lnTo>
                  <a:pt x="0" y="92963"/>
                </a:lnTo>
                <a:lnTo>
                  <a:pt x="4572" y="89153"/>
                </a:lnTo>
                <a:close/>
              </a:path>
            </a:pathLst>
          </a:custGeom>
          <a:solidFill>
            <a:srgbClr val="B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269137" y="4423474"/>
            <a:ext cx="94662" cy="93135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5334" y="89915"/>
                </a:moveTo>
                <a:lnTo>
                  <a:pt x="94487" y="0"/>
                </a:lnTo>
                <a:lnTo>
                  <a:pt x="89915" y="3047"/>
                </a:lnTo>
                <a:lnTo>
                  <a:pt x="0" y="92963"/>
                </a:lnTo>
                <a:lnTo>
                  <a:pt x="5334" y="899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263792" y="4426527"/>
            <a:ext cx="95427" cy="93899"/>
          </a:xfrm>
          <a:custGeom>
            <a:avLst/>
            <a:gdLst/>
            <a:ahLst/>
            <a:cxnLst/>
            <a:rect l="l" t="t" r="r" b="b"/>
            <a:pathLst>
              <a:path w="95250" h="93725">
                <a:moveTo>
                  <a:pt x="5334" y="89916"/>
                </a:moveTo>
                <a:lnTo>
                  <a:pt x="95250" y="0"/>
                </a:lnTo>
                <a:lnTo>
                  <a:pt x="89916" y="3810"/>
                </a:lnTo>
                <a:lnTo>
                  <a:pt x="0" y="93725"/>
                </a:lnTo>
                <a:lnTo>
                  <a:pt x="5334" y="89916"/>
                </a:lnTo>
                <a:close/>
              </a:path>
            </a:pathLst>
          </a:custGeom>
          <a:solidFill>
            <a:srgbClr val="C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245470" y="4430343"/>
            <a:ext cx="108405" cy="103824"/>
          </a:xfrm>
          <a:custGeom>
            <a:avLst/>
            <a:gdLst/>
            <a:ahLst/>
            <a:cxnLst/>
            <a:rect l="l" t="t" r="r" b="b"/>
            <a:pathLst>
              <a:path w="108204" h="103632">
                <a:moveTo>
                  <a:pt x="18287" y="89915"/>
                </a:moveTo>
                <a:lnTo>
                  <a:pt x="108204" y="0"/>
                </a:lnTo>
                <a:lnTo>
                  <a:pt x="89916" y="13715"/>
                </a:lnTo>
                <a:lnTo>
                  <a:pt x="0" y="103632"/>
                </a:lnTo>
                <a:lnTo>
                  <a:pt x="18287" y="89915"/>
                </a:lnTo>
                <a:close/>
              </a:path>
            </a:pathLst>
          </a:custGeom>
          <a:solidFill>
            <a:srgbClr val="C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263792" y="4430344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C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254631" y="4430343"/>
            <a:ext cx="99244" cy="96954"/>
          </a:xfrm>
          <a:custGeom>
            <a:avLst/>
            <a:gdLst/>
            <a:ahLst/>
            <a:cxnLst/>
            <a:rect l="l" t="t" r="r" b="b"/>
            <a:pathLst>
              <a:path w="99060" h="96774">
                <a:moveTo>
                  <a:pt x="9143" y="89915"/>
                </a:moveTo>
                <a:lnTo>
                  <a:pt x="99060" y="0"/>
                </a:lnTo>
                <a:lnTo>
                  <a:pt x="89915" y="6858"/>
                </a:lnTo>
                <a:lnTo>
                  <a:pt x="0" y="96774"/>
                </a:lnTo>
                <a:lnTo>
                  <a:pt x="9143" y="89915"/>
                </a:lnTo>
                <a:close/>
              </a:path>
            </a:pathLst>
          </a:custGeom>
          <a:solidFill>
            <a:srgbClr val="C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245470" y="4437214"/>
            <a:ext cx="99244" cy="96954"/>
          </a:xfrm>
          <a:custGeom>
            <a:avLst/>
            <a:gdLst/>
            <a:ahLst/>
            <a:cxnLst/>
            <a:rect l="l" t="t" r="r" b="b"/>
            <a:pathLst>
              <a:path w="99060" h="96774">
                <a:moveTo>
                  <a:pt x="9144" y="89915"/>
                </a:moveTo>
                <a:lnTo>
                  <a:pt x="99060" y="0"/>
                </a:lnTo>
                <a:lnTo>
                  <a:pt x="89916" y="6857"/>
                </a:lnTo>
                <a:lnTo>
                  <a:pt x="0" y="96774"/>
                </a:lnTo>
                <a:lnTo>
                  <a:pt x="9144" y="89915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229438" y="4444085"/>
            <a:ext cx="106115" cy="103824"/>
          </a:xfrm>
          <a:custGeom>
            <a:avLst/>
            <a:gdLst/>
            <a:ahLst/>
            <a:cxnLst/>
            <a:rect l="l" t="t" r="r" b="b"/>
            <a:pathLst>
              <a:path w="105918" h="103632">
                <a:moveTo>
                  <a:pt x="16001" y="89916"/>
                </a:moveTo>
                <a:lnTo>
                  <a:pt x="105918" y="0"/>
                </a:lnTo>
                <a:lnTo>
                  <a:pt x="89915" y="14478"/>
                </a:lnTo>
                <a:lnTo>
                  <a:pt x="0" y="103632"/>
                </a:lnTo>
                <a:lnTo>
                  <a:pt x="16001" y="89916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245470" y="4444085"/>
            <a:ext cx="90083" cy="90083"/>
          </a:xfrm>
          <a:custGeom>
            <a:avLst/>
            <a:gdLst/>
            <a:ahLst/>
            <a:cxnLst/>
            <a:rect l="l" t="t" r="r" b="b"/>
            <a:pathLst>
              <a:path w="89916" h="89916">
                <a:moveTo>
                  <a:pt x="0" y="89916"/>
                </a:moveTo>
                <a:lnTo>
                  <a:pt x="89916" y="0"/>
                </a:lnTo>
              </a:path>
            </a:pathLst>
          </a:custGeom>
          <a:ln w="762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211261" y="4610509"/>
            <a:ext cx="101533" cy="104587"/>
          </a:xfrm>
          <a:custGeom>
            <a:avLst/>
            <a:gdLst/>
            <a:ahLst/>
            <a:cxnLst/>
            <a:rect l="l" t="t" r="r" b="b"/>
            <a:pathLst>
              <a:path w="101345" h="104393">
                <a:moveTo>
                  <a:pt x="0" y="104393"/>
                </a:moveTo>
                <a:lnTo>
                  <a:pt x="89903" y="15239"/>
                </a:lnTo>
                <a:lnTo>
                  <a:pt x="101345" y="0"/>
                </a:lnTo>
                <a:lnTo>
                  <a:pt x="12191" y="89915"/>
                </a:lnTo>
                <a:lnTo>
                  <a:pt x="0" y="104393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211261" y="4625778"/>
            <a:ext cx="90070" cy="89318"/>
          </a:xfrm>
          <a:custGeom>
            <a:avLst/>
            <a:gdLst/>
            <a:ahLst/>
            <a:cxnLst/>
            <a:rect l="l" t="t" r="r" b="b"/>
            <a:pathLst>
              <a:path w="89903" h="89153">
                <a:moveTo>
                  <a:pt x="0" y="89153"/>
                </a:moveTo>
                <a:lnTo>
                  <a:pt x="89903" y="0"/>
                </a:lnTo>
              </a:path>
            </a:pathLst>
          </a:custGeom>
          <a:ln w="762">
            <a:solidFill>
              <a:srgbClr val="C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211261" y="4618143"/>
            <a:ext cx="96177" cy="96954"/>
          </a:xfrm>
          <a:custGeom>
            <a:avLst/>
            <a:gdLst/>
            <a:ahLst/>
            <a:cxnLst/>
            <a:rect l="l" t="t" r="r" b="b"/>
            <a:pathLst>
              <a:path w="95999" h="96774">
                <a:moveTo>
                  <a:pt x="0" y="96774"/>
                </a:moveTo>
                <a:lnTo>
                  <a:pt x="89903" y="7620"/>
                </a:lnTo>
                <a:lnTo>
                  <a:pt x="95999" y="0"/>
                </a:lnTo>
                <a:lnTo>
                  <a:pt x="6095" y="89916"/>
                </a:lnTo>
                <a:lnTo>
                  <a:pt x="0" y="96774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217368" y="4610509"/>
            <a:ext cx="95427" cy="97717"/>
          </a:xfrm>
          <a:custGeom>
            <a:avLst/>
            <a:gdLst/>
            <a:ahLst/>
            <a:cxnLst/>
            <a:rect l="l" t="t" r="r" b="b"/>
            <a:pathLst>
              <a:path w="95250" h="97536">
                <a:moveTo>
                  <a:pt x="0" y="97536"/>
                </a:moveTo>
                <a:lnTo>
                  <a:pt x="89903" y="7619"/>
                </a:lnTo>
                <a:lnTo>
                  <a:pt x="95250" y="0"/>
                </a:lnTo>
                <a:lnTo>
                  <a:pt x="6096" y="89915"/>
                </a:lnTo>
                <a:lnTo>
                  <a:pt x="0" y="97536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7223475" y="4602875"/>
            <a:ext cx="94663" cy="97717"/>
          </a:xfrm>
          <a:custGeom>
            <a:avLst/>
            <a:gdLst/>
            <a:ahLst/>
            <a:cxnLst/>
            <a:rect l="l" t="t" r="r" b="b"/>
            <a:pathLst>
              <a:path w="94488" h="97536">
                <a:moveTo>
                  <a:pt x="0" y="97536"/>
                </a:moveTo>
                <a:lnTo>
                  <a:pt x="89153" y="7620"/>
                </a:lnTo>
                <a:lnTo>
                  <a:pt x="94488" y="0"/>
                </a:lnTo>
                <a:lnTo>
                  <a:pt x="4559" y="89915"/>
                </a:lnTo>
                <a:lnTo>
                  <a:pt x="0" y="97536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223476" y="4610509"/>
            <a:ext cx="89318" cy="90082"/>
          </a:xfrm>
          <a:custGeom>
            <a:avLst/>
            <a:gdLst/>
            <a:ahLst/>
            <a:cxnLst/>
            <a:rect l="l" t="t" r="r" b="b"/>
            <a:pathLst>
              <a:path w="89153" h="89915">
                <a:moveTo>
                  <a:pt x="0" y="89915"/>
                </a:moveTo>
                <a:lnTo>
                  <a:pt x="89153" y="0"/>
                </a:lnTo>
              </a:path>
            </a:pathLst>
          </a:custGeom>
          <a:ln w="762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228044" y="4595242"/>
            <a:ext cx="93899" cy="97716"/>
          </a:xfrm>
          <a:custGeom>
            <a:avLst/>
            <a:gdLst/>
            <a:ahLst/>
            <a:cxnLst/>
            <a:rect l="l" t="t" r="r" b="b"/>
            <a:pathLst>
              <a:path w="93725" h="97535">
                <a:moveTo>
                  <a:pt x="0" y="97535"/>
                </a:moveTo>
                <a:lnTo>
                  <a:pt x="89928" y="7619"/>
                </a:lnTo>
                <a:lnTo>
                  <a:pt x="93725" y="0"/>
                </a:lnTo>
                <a:lnTo>
                  <a:pt x="3822" y="89915"/>
                </a:lnTo>
                <a:lnTo>
                  <a:pt x="0" y="97535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228044" y="4602875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D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228043" y="4599058"/>
            <a:ext cx="91622" cy="93899"/>
          </a:xfrm>
          <a:custGeom>
            <a:avLst/>
            <a:gdLst/>
            <a:ahLst/>
            <a:cxnLst/>
            <a:rect l="l" t="t" r="r" b="b"/>
            <a:pathLst>
              <a:path w="91452" h="93725">
                <a:moveTo>
                  <a:pt x="0" y="93725"/>
                </a:moveTo>
                <a:lnTo>
                  <a:pt x="89928" y="3810"/>
                </a:lnTo>
                <a:lnTo>
                  <a:pt x="91452" y="0"/>
                </a:lnTo>
                <a:lnTo>
                  <a:pt x="2298" y="89916"/>
                </a:lnTo>
                <a:lnTo>
                  <a:pt x="0" y="93725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230346" y="4595242"/>
            <a:ext cx="91597" cy="93899"/>
          </a:xfrm>
          <a:custGeom>
            <a:avLst/>
            <a:gdLst/>
            <a:ahLst/>
            <a:cxnLst/>
            <a:rect l="l" t="t" r="r" b="b"/>
            <a:pathLst>
              <a:path w="91427" h="93725">
                <a:moveTo>
                  <a:pt x="0" y="93725"/>
                </a:moveTo>
                <a:lnTo>
                  <a:pt x="89153" y="3809"/>
                </a:lnTo>
                <a:lnTo>
                  <a:pt x="91427" y="0"/>
                </a:lnTo>
                <a:lnTo>
                  <a:pt x="1524" y="89915"/>
                </a:lnTo>
                <a:lnTo>
                  <a:pt x="0" y="93725"/>
                </a:lnTo>
                <a:close/>
              </a:path>
            </a:pathLst>
          </a:custGeom>
          <a:solidFill>
            <a:srgbClr val="D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231873" y="4587607"/>
            <a:ext cx="93899" cy="97717"/>
          </a:xfrm>
          <a:custGeom>
            <a:avLst/>
            <a:gdLst/>
            <a:ahLst/>
            <a:cxnLst/>
            <a:rect l="l" t="t" r="r" b="b"/>
            <a:pathLst>
              <a:path w="93725" h="97536">
                <a:moveTo>
                  <a:pt x="0" y="97536"/>
                </a:moveTo>
                <a:lnTo>
                  <a:pt x="89903" y="7620"/>
                </a:lnTo>
                <a:lnTo>
                  <a:pt x="93725" y="0"/>
                </a:lnTo>
                <a:lnTo>
                  <a:pt x="3809" y="89915"/>
                </a:lnTo>
                <a:lnTo>
                  <a:pt x="0" y="97536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231873" y="4595242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D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231873" y="4591424"/>
            <a:ext cx="92360" cy="93899"/>
          </a:xfrm>
          <a:custGeom>
            <a:avLst/>
            <a:gdLst/>
            <a:ahLst/>
            <a:cxnLst/>
            <a:rect l="l" t="t" r="r" b="b"/>
            <a:pathLst>
              <a:path w="92189" h="93725">
                <a:moveTo>
                  <a:pt x="0" y="93725"/>
                </a:moveTo>
                <a:lnTo>
                  <a:pt x="89903" y="3810"/>
                </a:lnTo>
                <a:lnTo>
                  <a:pt x="92189" y="0"/>
                </a:lnTo>
                <a:lnTo>
                  <a:pt x="2273" y="89915"/>
                </a:lnTo>
                <a:lnTo>
                  <a:pt x="0" y="93725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234151" y="4587607"/>
            <a:ext cx="91622" cy="93899"/>
          </a:xfrm>
          <a:custGeom>
            <a:avLst/>
            <a:gdLst/>
            <a:ahLst/>
            <a:cxnLst/>
            <a:rect l="l" t="t" r="r" b="b"/>
            <a:pathLst>
              <a:path w="91452" h="93725">
                <a:moveTo>
                  <a:pt x="0" y="93725"/>
                </a:moveTo>
                <a:lnTo>
                  <a:pt x="89915" y="3810"/>
                </a:lnTo>
                <a:lnTo>
                  <a:pt x="91452" y="0"/>
                </a:lnTo>
                <a:lnTo>
                  <a:pt x="1536" y="89915"/>
                </a:lnTo>
                <a:lnTo>
                  <a:pt x="0" y="93725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235690" y="4579972"/>
            <a:ext cx="93136" cy="97717"/>
          </a:xfrm>
          <a:custGeom>
            <a:avLst/>
            <a:gdLst/>
            <a:ahLst/>
            <a:cxnLst/>
            <a:rect l="l" t="t" r="r" b="b"/>
            <a:pathLst>
              <a:path w="92964" h="97536">
                <a:moveTo>
                  <a:pt x="0" y="97536"/>
                </a:moveTo>
                <a:lnTo>
                  <a:pt x="89916" y="7620"/>
                </a:lnTo>
                <a:lnTo>
                  <a:pt x="92964" y="0"/>
                </a:lnTo>
                <a:lnTo>
                  <a:pt x="3048" y="89916"/>
                </a:lnTo>
                <a:lnTo>
                  <a:pt x="0" y="97536"/>
                </a:lnTo>
                <a:close/>
              </a:path>
            </a:pathLst>
          </a:custGeom>
          <a:solidFill>
            <a:srgbClr val="D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235690" y="4587607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D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235690" y="4583790"/>
            <a:ext cx="91610" cy="93899"/>
          </a:xfrm>
          <a:custGeom>
            <a:avLst/>
            <a:gdLst/>
            <a:ahLst/>
            <a:cxnLst/>
            <a:rect l="l" t="t" r="r" b="b"/>
            <a:pathLst>
              <a:path w="91440" h="93725">
                <a:moveTo>
                  <a:pt x="0" y="93725"/>
                </a:moveTo>
                <a:lnTo>
                  <a:pt x="89916" y="3810"/>
                </a:lnTo>
                <a:lnTo>
                  <a:pt x="91440" y="0"/>
                </a:lnTo>
                <a:lnTo>
                  <a:pt x="1524" y="89915"/>
                </a:lnTo>
                <a:lnTo>
                  <a:pt x="0" y="93725"/>
                </a:lnTo>
                <a:close/>
              </a:path>
            </a:pathLst>
          </a:custGeom>
          <a:solidFill>
            <a:srgbClr val="D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237216" y="4579973"/>
            <a:ext cx="91610" cy="93899"/>
          </a:xfrm>
          <a:custGeom>
            <a:avLst/>
            <a:gdLst/>
            <a:ahLst/>
            <a:cxnLst/>
            <a:rect l="l" t="t" r="r" b="b"/>
            <a:pathLst>
              <a:path w="91440" h="93725">
                <a:moveTo>
                  <a:pt x="0" y="93725"/>
                </a:moveTo>
                <a:lnTo>
                  <a:pt x="89916" y="3810"/>
                </a:lnTo>
                <a:lnTo>
                  <a:pt x="91440" y="0"/>
                </a:lnTo>
                <a:lnTo>
                  <a:pt x="1524" y="89916"/>
                </a:lnTo>
                <a:lnTo>
                  <a:pt x="0" y="93725"/>
                </a:lnTo>
                <a:close/>
              </a:path>
            </a:pathLst>
          </a:custGeom>
          <a:solidFill>
            <a:srgbClr val="D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238744" y="4572338"/>
            <a:ext cx="92372" cy="97717"/>
          </a:xfrm>
          <a:custGeom>
            <a:avLst/>
            <a:gdLst/>
            <a:ahLst/>
            <a:cxnLst/>
            <a:rect l="l" t="t" r="r" b="b"/>
            <a:pathLst>
              <a:path w="92201" h="97536">
                <a:moveTo>
                  <a:pt x="0" y="97536"/>
                </a:moveTo>
                <a:lnTo>
                  <a:pt x="89916" y="7619"/>
                </a:lnTo>
                <a:lnTo>
                  <a:pt x="92201" y="0"/>
                </a:lnTo>
                <a:lnTo>
                  <a:pt x="2285" y="89915"/>
                </a:lnTo>
                <a:lnTo>
                  <a:pt x="0" y="97536"/>
                </a:lnTo>
                <a:close/>
              </a:path>
            </a:pathLst>
          </a:custGeom>
          <a:solidFill>
            <a:srgbClr val="D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238743" y="4579972"/>
            <a:ext cx="90083" cy="90083"/>
          </a:xfrm>
          <a:custGeom>
            <a:avLst/>
            <a:gdLst/>
            <a:ahLst/>
            <a:cxnLst/>
            <a:rect l="l" t="t" r="r" b="b"/>
            <a:pathLst>
              <a:path w="89916" h="89916">
                <a:moveTo>
                  <a:pt x="0" y="89916"/>
                </a:moveTo>
                <a:lnTo>
                  <a:pt x="89916" y="0"/>
                </a:lnTo>
              </a:path>
            </a:pathLst>
          </a:custGeom>
          <a:ln w="762">
            <a:solidFill>
              <a:srgbClr val="D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241033" y="4564704"/>
            <a:ext cx="91610" cy="97717"/>
          </a:xfrm>
          <a:custGeom>
            <a:avLst/>
            <a:gdLst/>
            <a:ahLst/>
            <a:cxnLst/>
            <a:rect l="l" t="t" r="r" b="b"/>
            <a:pathLst>
              <a:path w="91440" h="97536">
                <a:moveTo>
                  <a:pt x="0" y="97536"/>
                </a:moveTo>
                <a:lnTo>
                  <a:pt x="89916" y="7620"/>
                </a:lnTo>
                <a:lnTo>
                  <a:pt x="91440" y="0"/>
                </a:lnTo>
                <a:lnTo>
                  <a:pt x="1524" y="89915"/>
                </a:lnTo>
                <a:lnTo>
                  <a:pt x="0" y="97536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241034" y="4572339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D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241034" y="4568522"/>
            <a:ext cx="90845" cy="93899"/>
          </a:xfrm>
          <a:custGeom>
            <a:avLst/>
            <a:gdLst/>
            <a:ahLst/>
            <a:cxnLst/>
            <a:rect l="l" t="t" r="r" b="b"/>
            <a:pathLst>
              <a:path w="90677" h="93725">
                <a:moveTo>
                  <a:pt x="0" y="93725"/>
                </a:moveTo>
                <a:lnTo>
                  <a:pt x="89916" y="3810"/>
                </a:lnTo>
                <a:lnTo>
                  <a:pt x="90677" y="0"/>
                </a:lnTo>
                <a:lnTo>
                  <a:pt x="762" y="89915"/>
                </a:lnTo>
                <a:lnTo>
                  <a:pt x="0" y="93725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241798" y="4564705"/>
            <a:ext cx="90845" cy="93899"/>
          </a:xfrm>
          <a:custGeom>
            <a:avLst/>
            <a:gdLst/>
            <a:ahLst/>
            <a:cxnLst/>
            <a:rect l="l" t="t" r="r" b="b"/>
            <a:pathLst>
              <a:path w="90677" h="93725">
                <a:moveTo>
                  <a:pt x="0" y="93725"/>
                </a:moveTo>
                <a:lnTo>
                  <a:pt x="89915" y="3810"/>
                </a:lnTo>
                <a:lnTo>
                  <a:pt x="90677" y="0"/>
                </a:lnTo>
                <a:lnTo>
                  <a:pt x="761" y="89915"/>
                </a:lnTo>
                <a:lnTo>
                  <a:pt x="0" y="93725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242561" y="4557071"/>
            <a:ext cx="90845" cy="97716"/>
          </a:xfrm>
          <a:custGeom>
            <a:avLst/>
            <a:gdLst/>
            <a:ahLst/>
            <a:cxnLst/>
            <a:rect l="l" t="t" r="r" b="b"/>
            <a:pathLst>
              <a:path w="90677" h="97535">
                <a:moveTo>
                  <a:pt x="0" y="97535"/>
                </a:moveTo>
                <a:lnTo>
                  <a:pt x="89916" y="7619"/>
                </a:lnTo>
                <a:lnTo>
                  <a:pt x="90677" y="0"/>
                </a:lnTo>
                <a:lnTo>
                  <a:pt x="1511" y="89915"/>
                </a:lnTo>
                <a:lnTo>
                  <a:pt x="0" y="97535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242560" y="4564705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244075" y="4549436"/>
            <a:ext cx="90095" cy="97717"/>
          </a:xfrm>
          <a:custGeom>
            <a:avLst/>
            <a:gdLst/>
            <a:ahLst/>
            <a:cxnLst/>
            <a:rect l="l" t="t" r="r" b="b"/>
            <a:pathLst>
              <a:path w="89928" h="97536">
                <a:moveTo>
                  <a:pt x="0" y="97536"/>
                </a:moveTo>
                <a:lnTo>
                  <a:pt x="89166" y="7620"/>
                </a:lnTo>
                <a:lnTo>
                  <a:pt x="89928" y="0"/>
                </a:lnTo>
                <a:lnTo>
                  <a:pt x="0" y="89153"/>
                </a:lnTo>
                <a:lnTo>
                  <a:pt x="0" y="97536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244076" y="4557071"/>
            <a:ext cx="89331" cy="90082"/>
          </a:xfrm>
          <a:custGeom>
            <a:avLst/>
            <a:gdLst/>
            <a:ahLst/>
            <a:cxnLst/>
            <a:rect l="l" t="t" r="r" b="b"/>
            <a:pathLst>
              <a:path w="89166" h="89915">
                <a:moveTo>
                  <a:pt x="0" y="89915"/>
                </a:moveTo>
                <a:lnTo>
                  <a:pt x="89166" y="0"/>
                </a:lnTo>
              </a:path>
            </a:pathLst>
          </a:custGeom>
          <a:ln w="762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244075" y="4541038"/>
            <a:ext cx="90095" cy="97717"/>
          </a:xfrm>
          <a:custGeom>
            <a:avLst/>
            <a:gdLst/>
            <a:ahLst/>
            <a:cxnLst/>
            <a:rect l="l" t="t" r="r" b="b"/>
            <a:pathLst>
              <a:path w="89928" h="97536">
                <a:moveTo>
                  <a:pt x="0" y="97536"/>
                </a:moveTo>
                <a:lnTo>
                  <a:pt x="89928" y="8382"/>
                </a:lnTo>
                <a:lnTo>
                  <a:pt x="89166" y="0"/>
                </a:lnTo>
                <a:lnTo>
                  <a:pt x="0" y="89916"/>
                </a:lnTo>
                <a:lnTo>
                  <a:pt x="0" y="97536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244075" y="4549437"/>
            <a:ext cx="90095" cy="89318"/>
          </a:xfrm>
          <a:custGeom>
            <a:avLst/>
            <a:gdLst/>
            <a:ahLst/>
            <a:cxnLst/>
            <a:rect l="l" t="t" r="r" b="b"/>
            <a:pathLst>
              <a:path w="89928" h="89153">
                <a:moveTo>
                  <a:pt x="0" y="89153"/>
                </a:moveTo>
                <a:lnTo>
                  <a:pt x="89928" y="0"/>
                </a:lnTo>
              </a:path>
            </a:pathLst>
          </a:custGeom>
          <a:ln w="762">
            <a:solidFill>
              <a:srgbClr val="E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242561" y="4533404"/>
            <a:ext cx="90845" cy="97717"/>
          </a:xfrm>
          <a:custGeom>
            <a:avLst/>
            <a:gdLst/>
            <a:ahLst/>
            <a:cxnLst/>
            <a:rect l="l" t="t" r="r" b="b"/>
            <a:pathLst>
              <a:path w="90677" h="97536">
                <a:moveTo>
                  <a:pt x="1511" y="97536"/>
                </a:moveTo>
                <a:lnTo>
                  <a:pt x="90677" y="7619"/>
                </a:lnTo>
                <a:lnTo>
                  <a:pt x="89916" y="0"/>
                </a:lnTo>
                <a:lnTo>
                  <a:pt x="0" y="89915"/>
                </a:lnTo>
                <a:lnTo>
                  <a:pt x="1511" y="97536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244076" y="4541038"/>
            <a:ext cx="89331" cy="90083"/>
          </a:xfrm>
          <a:custGeom>
            <a:avLst/>
            <a:gdLst/>
            <a:ahLst/>
            <a:cxnLst/>
            <a:rect l="l" t="t" r="r" b="b"/>
            <a:pathLst>
              <a:path w="89166" h="89916">
                <a:moveTo>
                  <a:pt x="0" y="89916"/>
                </a:moveTo>
                <a:lnTo>
                  <a:pt x="89166" y="0"/>
                </a:lnTo>
              </a:path>
            </a:pathLst>
          </a:custGeom>
          <a:ln w="761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241033" y="4525770"/>
            <a:ext cx="91610" cy="97717"/>
          </a:xfrm>
          <a:custGeom>
            <a:avLst/>
            <a:gdLst/>
            <a:ahLst/>
            <a:cxnLst/>
            <a:rect l="l" t="t" r="r" b="b"/>
            <a:pathLst>
              <a:path w="91440" h="97536">
                <a:moveTo>
                  <a:pt x="1524" y="97536"/>
                </a:moveTo>
                <a:lnTo>
                  <a:pt x="91440" y="7620"/>
                </a:lnTo>
                <a:lnTo>
                  <a:pt x="89916" y="0"/>
                </a:lnTo>
                <a:lnTo>
                  <a:pt x="0" y="89915"/>
                </a:lnTo>
                <a:lnTo>
                  <a:pt x="1524" y="97536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242560" y="4533405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241798" y="4529588"/>
            <a:ext cx="90845" cy="93899"/>
          </a:xfrm>
          <a:custGeom>
            <a:avLst/>
            <a:gdLst/>
            <a:ahLst/>
            <a:cxnLst/>
            <a:rect l="l" t="t" r="r" b="b"/>
            <a:pathLst>
              <a:path w="90677" h="93725">
                <a:moveTo>
                  <a:pt x="761" y="93725"/>
                </a:moveTo>
                <a:lnTo>
                  <a:pt x="90677" y="3810"/>
                </a:lnTo>
                <a:lnTo>
                  <a:pt x="89915" y="0"/>
                </a:lnTo>
                <a:lnTo>
                  <a:pt x="0" y="89915"/>
                </a:lnTo>
                <a:lnTo>
                  <a:pt x="761" y="93725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241034" y="4525771"/>
            <a:ext cx="90845" cy="93899"/>
          </a:xfrm>
          <a:custGeom>
            <a:avLst/>
            <a:gdLst/>
            <a:ahLst/>
            <a:cxnLst/>
            <a:rect l="l" t="t" r="r" b="b"/>
            <a:pathLst>
              <a:path w="90677" h="93725">
                <a:moveTo>
                  <a:pt x="762" y="93725"/>
                </a:moveTo>
                <a:lnTo>
                  <a:pt x="90677" y="3810"/>
                </a:lnTo>
                <a:lnTo>
                  <a:pt x="89916" y="0"/>
                </a:lnTo>
                <a:lnTo>
                  <a:pt x="0" y="89915"/>
                </a:lnTo>
                <a:lnTo>
                  <a:pt x="762" y="93725"/>
                </a:lnTo>
                <a:close/>
              </a:path>
            </a:pathLst>
          </a:custGeom>
          <a:solidFill>
            <a:srgbClr val="D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238744" y="4518137"/>
            <a:ext cx="92372" cy="97716"/>
          </a:xfrm>
          <a:custGeom>
            <a:avLst/>
            <a:gdLst/>
            <a:ahLst/>
            <a:cxnLst/>
            <a:rect l="l" t="t" r="r" b="b"/>
            <a:pathLst>
              <a:path w="92201" h="97535">
                <a:moveTo>
                  <a:pt x="2285" y="97535"/>
                </a:moveTo>
                <a:lnTo>
                  <a:pt x="92201" y="7619"/>
                </a:lnTo>
                <a:lnTo>
                  <a:pt x="89916" y="0"/>
                </a:lnTo>
                <a:lnTo>
                  <a:pt x="0" y="89153"/>
                </a:lnTo>
                <a:lnTo>
                  <a:pt x="2285" y="97535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241034" y="4525770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D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235690" y="4510502"/>
            <a:ext cx="93136" cy="96954"/>
          </a:xfrm>
          <a:custGeom>
            <a:avLst/>
            <a:gdLst/>
            <a:ahLst/>
            <a:cxnLst/>
            <a:rect l="l" t="t" r="r" b="b"/>
            <a:pathLst>
              <a:path w="92964" h="96774">
                <a:moveTo>
                  <a:pt x="3048" y="96774"/>
                </a:moveTo>
                <a:lnTo>
                  <a:pt x="92964" y="7620"/>
                </a:lnTo>
                <a:lnTo>
                  <a:pt x="89916" y="0"/>
                </a:lnTo>
                <a:lnTo>
                  <a:pt x="0" y="89153"/>
                </a:lnTo>
                <a:lnTo>
                  <a:pt x="3048" y="96774"/>
                </a:lnTo>
                <a:close/>
              </a:path>
            </a:pathLst>
          </a:custGeom>
          <a:solidFill>
            <a:srgbClr val="D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238743" y="4518138"/>
            <a:ext cx="90083" cy="89318"/>
          </a:xfrm>
          <a:custGeom>
            <a:avLst/>
            <a:gdLst/>
            <a:ahLst/>
            <a:cxnLst/>
            <a:rect l="l" t="t" r="r" b="b"/>
            <a:pathLst>
              <a:path w="89916" h="89153">
                <a:moveTo>
                  <a:pt x="0" y="89153"/>
                </a:moveTo>
                <a:lnTo>
                  <a:pt x="89916" y="0"/>
                </a:lnTo>
              </a:path>
            </a:pathLst>
          </a:custGeom>
          <a:ln w="762">
            <a:solidFill>
              <a:srgbClr val="D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237216" y="4514320"/>
            <a:ext cx="91610" cy="93135"/>
          </a:xfrm>
          <a:custGeom>
            <a:avLst/>
            <a:gdLst/>
            <a:ahLst/>
            <a:cxnLst/>
            <a:rect l="l" t="t" r="r" b="b"/>
            <a:pathLst>
              <a:path w="91440" h="92963">
                <a:moveTo>
                  <a:pt x="1524" y="92963"/>
                </a:moveTo>
                <a:lnTo>
                  <a:pt x="91440" y="3810"/>
                </a:lnTo>
                <a:lnTo>
                  <a:pt x="89916" y="0"/>
                </a:lnTo>
                <a:lnTo>
                  <a:pt x="0" y="89153"/>
                </a:lnTo>
                <a:lnTo>
                  <a:pt x="1524" y="92963"/>
                </a:lnTo>
                <a:close/>
              </a:path>
            </a:pathLst>
          </a:custGeom>
          <a:solidFill>
            <a:srgbClr val="D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235690" y="4510503"/>
            <a:ext cx="91610" cy="93135"/>
          </a:xfrm>
          <a:custGeom>
            <a:avLst/>
            <a:gdLst/>
            <a:ahLst/>
            <a:cxnLst/>
            <a:rect l="l" t="t" r="r" b="b"/>
            <a:pathLst>
              <a:path w="91440" h="92963">
                <a:moveTo>
                  <a:pt x="1524" y="92963"/>
                </a:moveTo>
                <a:lnTo>
                  <a:pt x="91440" y="3810"/>
                </a:lnTo>
                <a:lnTo>
                  <a:pt x="89916" y="0"/>
                </a:lnTo>
                <a:lnTo>
                  <a:pt x="0" y="89153"/>
                </a:lnTo>
                <a:lnTo>
                  <a:pt x="1524" y="92963"/>
                </a:lnTo>
                <a:close/>
              </a:path>
            </a:pathLst>
          </a:custGeom>
          <a:solidFill>
            <a:srgbClr val="D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231873" y="4502867"/>
            <a:ext cx="93899" cy="96954"/>
          </a:xfrm>
          <a:custGeom>
            <a:avLst/>
            <a:gdLst/>
            <a:ahLst/>
            <a:cxnLst/>
            <a:rect l="l" t="t" r="r" b="b"/>
            <a:pathLst>
              <a:path w="93725" h="96774">
                <a:moveTo>
                  <a:pt x="3809" y="96774"/>
                </a:moveTo>
                <a:lnTo>
                  <a:pt x="93725" y="7620"/>
                </a:lnTo>
                <a:lnTo>
                  <a:pt x="89903" y="0"/>
                </a:lnTo>
                <a:lnTo>
                  <a:pt x="0" y="89154"/>
                </a:lnTo>
                <a:lnTo>
                  <a:pt x="3809" y="96774"/>
                </a:lnTo>
                <a:close/>
              </a:path>
            </a:pathLst>
          </a:custGeom>
          <a:solidFill>
            <a:srgbClr val="D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235690" y="4510502"/>
            <a:ext cx="90083" cy="89318"/>
          </a:xfrm>
          <a:custGeom>
            <a:avLst/>
            <a:gdLst/>
            <a:ahLst/>
            <a:cxnLst/>
            <a:rect l="l" t="t" r="r" b="b"/>
            <a:pathLst>
              <a:path w="89916" h="89153">
                <a:moveTo>
                  <a:pt x="0" y="89153"/>
                </a:moveTo>
                <a:lnTo>
                  <a:pt x="89916" y="0"/>
                </a:lnTo>
              </a:path>
            </a:pathLst>
          </a:custGeom>
          <a:ln w="762">
            <a:solidFill>
              <a:srgbClr val="D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234151" y="4506685"/>
            <a:ext cx="91622" cy="93135"/>
          </a:xfrm>
          <a:custGeom>
            <a:avLst/>
            <a:gdLst/>
            <a:ahLst/>
            <a:cxnLst/>
            <a:rect l="l" t="t" r="r" b="b"/>
            <a:pathLst>
              <a:path w="91452" h="92963">
                <a:moveTo>
                  <a:pt x="1536" y="92963"/>
                </a:moveTo>
                <a:lnTo>
                  <a:pt x="91452" y="3810"/>
                </a:lnTo>
                <a:lnTo>
                  <a:pt x="89915" y="0"/>
                </a:lnTo>
                <a:lnTo>
                  <a:pt x="0" y="89154"/>
                </a:lnTo>
                <a:lnTo>
                  <a:pt x="1536" y="92963"/>
                </a:lnTo>
                <a:close/>
              </a:path>
            </a:pathLst>
          </a:custGeom>
          <a:solidFill>
            <a:srgbClr val="D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231873" y="4502868"/>
            <a:ext cx="92360" cy="93136"/>
          </a:xfrm>
          <a:custGeom>
            <a:avLst/>
            <a:gdLst/>
            <a:ahLst/>
            <a:cxnLst/>
            <a:rect l="l" t="t" r="r" b="b"/>
            <a:pathLst>
              <a:path w="92189" h="92964">
                <a:moveTo>
                  <a:pt x="2273" y="92964"/>
                </a:moveTo>
                <a:lnTo>
                  <a:pt x="92189" y="3810"/>
                </a:lnTo>
                <a:lnTo>
                  <a:pt x="89903" y="0"/>
                </a:lnTo>
                <a:lnTo>
                  <a:pt x="0" y="89154"/>
                </a:lnTo>
                <a:lnTo>
                  <a:pt x="2273" y="92964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228044" y="4495233"/>
            <a:ext cx="93899" cy="96954"/>
          </a:xfrm>
          <a:custGeom>
            <a:avLst/>
            <a:gdLst/>
            <a:ahLst/>
            <a:cxnLst/>
            <a:rect l="l" t="t" r="r" b="b"/>
            <a:pathLst>
              <a:path w="93725" h="96774">
                <a:moveTo>
                  <a:pt x="3822" y="96774"/>
                </a:moveTo>
                <a:lnTo>
                  <a:pt x="93725" y="7619"/>
                </a:lnTo>
                <a:lnTo>
                  <a:pt x="89928" y="0"/>
                </a:lnTo>
                <a:lnTo>
                  <a:pt x="0" y="89915"/>
                </a:lnTo>
                <a:lnTo>
                  <a:pt x="3822" y="96774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231873" y="4502868"/>
            <a:ext cx="90070" cy="89319"/>
          </a:xfrm>
          <a:custGeom>
            <a:avLst/>
            <a:gdLst/>
            <a:ahLst/>
            <a:cxnLst/>
            <a:rect l="l" t="t" r="r" b="b"/>
            <a:pathLst>
              <a:path w="89903" h="89154">
                <a:moveTo>
                  <a:pt x="0" y="89154"/>
                </a:moveTo>
                <a:lnTo>
                  <a:pt x="89903" y="0"/>
                </a:lnTo>
              </a:path>
            </a:pathLst>
          </a:custGeom>
          <a:ln w="761">
            <a:solidFill>
              <a:srgbClr val="D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231098" y="4499816"/>
            <a:ext cx="90845" cy="92372"/>
          </a:xfrm>
          <a:custGeom>
            <a:avLst/>
            <a:gdLst/>
            <a:ahLst/>
            <a:cxnLst/>
            <a:rect l="l" t="t" r="r" b="b"/>
            <a:pathLst>
              <a:path w="90677" h="92201">
                <a:moveTo>
                  <a:pt x="774" y="92201"/>
                </a:moveTo>
                <a:lnTo>
                  <a:pt x="90677" y="3047"/>
                </a:lnTo>
                <a:lnTo>
                  <a:pt x="89153" y="0"/>
                </a:lnTo>
                <a:lnTo>
                  <a:pt x="0" y="89915"/>
                </a:lnTo>
                <a:lnTo>
                  <a:pt x="774" y="92201"/>
                </a:lnTo>
                <a:close/>
              </a:path>
            </a:pathLst>
          </a:custGeom>
          <a:solidFill>
            <a:srgbClr val="D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229571" y="4497524"/>
            <a:ext cx="90845" cy="92372"/>
          </a:xfrm>
          <a:custGeom>
            <a:avLst/>
            <a:gdLst/>
            <a:ahLst/>
            <a:cxnLst/>
            <a:rect l="l" t="t" r="r" b="b"/>
            <a:pathLst>
              <a:path w="90677" h="92201">
                <a:moveTo>
                  <a:pt x="1524" y="92201"/>
                </a:moveTo>
                <a:lnTo>
                  <a:pt x="90677" y="2286"/>
                </a:lnTo>
                <a:lnTo>
                  <a:pt x="89928" y="0"/>
                </a:lnTo>
                <a:lnTo>
                  <a:pt x="0" y="89915"/>
                </a:lnTo>
                <a:lnTo>
                  <a:pt x="1524" y="92201"/>
                </a:lnTo>
                <a:close/>
              </a:path>
            </a:pathLst>
          </a:custGeom>
          <a:solidFill>
            <a:srgbClr val="D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228043" y="4495234"/>
            <a:ext cx="91622" cy="92372"/>
          </a:xfrm>
          <a:custGeom>
            <a:avLst/>
            <a:gdLst/>
            <a:ahLst/>
            <a:cxnLst/>
            <a:rect l="l" t="t" r="r" b="b"/>
            <a:pathLst>
              <a:path w="91452" h="92201">
                <a:moveTo>
                  <a:pt x="1524" y="92201"/>
                </a:moveTo>
                <a:lnTo>
                  <a:pt x="91452" y="2286"/>
                </a:lnTo>
                <a:lnTo>
                  <a:pt x="89928" y="0"/>
                </a:lnTo>
                <a:lnTo>
                  <a:pt x="0" y="89915"/>
                </a:lnTo>
                <a:lnTo>
                  <a:pt x="1524" y="92201"/>
                </a:lnTo>
                <a:close/>
              </a:path>
            </a:pathLst>
          </a:custGeom>
          <a:solidFill>
            <a:srgbClr val="D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223475" y="4487599"/>
            <a:ext cx="94663" cy="97717"/>
          </a:xfrm>
          <a:custGeom>
            <a:avLst/>
            <a:gdLst/>
            <a:ahLst/>
            <a:cxnLst/>
            <a:rect l="l" t="t" r="r" b="b"/>
            <a:pathLst>
              <a:path w="94488" h="97536">
                <a:moveTo>
                  <a:pt x="4559" y="97536"/>
                </a:moveTo>
                <a:lnTo>
                  <a:pt x="94488" y="7620"/>
                </a:lnTo>
                <a:lnTo>
                  <a:pt x="89153" y="0"/>
                </a:lnTo>
                <a:lnTo>
                  <a:pt x="0" y="89915"/>
                </a:lnTo>
                <a:lnTo>
                  <a:pt x="4559" y="97536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228044" y="4495234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D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226517" y="4492181"/>
            <a:ext cx="91622" cy="93135"/>
          </a:xfrm>
          <a:custGeom>
            <a:avLst/>
            <a:gdLst/>
            <a:ahLst/>
            <a:cxnLst/>
            <a:rect l="l" t="t" r="r" b="b"/>
            <a:pathLst>
              <a:path w="91452" h="92963">
                <a:moveTo>
                  <a:pt x="1524" y="92963"/>
                </a:moveTo>
                <a:lnTo>
                  <a:pt x="91452" y="3048"/>
                </a:lnTo>
                <a:lnTo>
                  <a:pt x="89928" y="0"/>
                </a:lnTo>
                <a:lnTo>
                  <a:pt x="0" y="89915"/>
                </a:lnTo>
                <a:lnTo>
                  <a:pt x="1524" y="92963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224990" y="4489890"/>
            <a:ext cx="91622" cy="92372"/>
          </a:xfrm>
          <a:custGeom>
            <a:avLst/>
            <a:gdLst/>
            <a:ahLst/>
            <a:cxnLst/>
            <a:rect l="l" t="t" r="r" b="b"/>
            <a:pathLst>
              <a:path w="91452" h="92201">
                <a:moveTo>
                  <a:pt x="1524" y="92201"/>
                </a:moveTo>
                <a:lnTo>
                  <a:pt x="91452" y="2286"/>
                </a:lnTo>
                <a:lnTo>
                  <a:pt x="89928" y="0"/>
                </a:lnTo>
                <a:lnTo>
                  <a:pt x="0" y="89915"/>
                </a:lnTo>
                <a:lnTo>
                  <a:pt x="1524" y="92201"/>
                </a:lnTo>
                <a:close/>
              </a:path>
            </a:pathLst>
          </a:custGeom>
          <a:solidFill>
            <a:srgbClr val="D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223475" y="4487600"/>
            <a:ext cx="91610" cy="92372"/>
          </a:xfrm>
          <a:custGeom>
            <a:avLst/>
            <a:gdLst/>
            <a:ahLst/>
            <a:cxnLst/>
            <a:rect l="l" t="t" r="r" b="b"/>
            <a:pathLst>
              <a:path w="91440" h="92201">
                <a:moveTo>
                  <a:pt x="1511" y="92201"/>
                </a:moveTo>
                <a:lnTo>
                  <a:pt x="91440" y="2286"/>
                </a:lnTo>
                <a:lnTo>
                  <a:pt x="89153" y="0"/>
                </a:lnTo>
                <a:lnTo>
                  <a:pt x="0" y="89915"/>
                </a:lnTo>
                <a:lnTo>
                  <a:pt x="1511" y="92201"/>
                </a:lnTo>
                <a:close/>
              </a:path>
            </a:pathLst>
          </a:custGeom>
          <a:solidFill>
            <a:srgbClr val="D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211261" y="4473095"/>
            <a:ext cx="101533" cy="104587"/>
          </a:xfrm>
          <a:custGeom>
            <a:avLst/>
            <a:gdLst/>
            <a:ahLst/>
            <a:cxnLst/>
            <a:rect l="l" t="t" r="r" b="b"/>
            <a:pathLst>
              <a:path w="101345" h="104393">
                <a:moveTo>
                  <a:pt x="12191" y="104393"/>
                </a:moveTo>
                <a:lnTo>
                  <a:pt x="101345" y="14477"/>
                </a:lnTo>
                <a:lnTo>
                  <a:pt x="89903" y="0"/>
                </a:lnTo>
                <a:lnTo>
                  <a:pt x="0" y="89153"/>
                </a:lnTo>
                <a:lnTo>
                  <a:pt x="12191" y="104393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223476" y="4487600"/>
            <a:ext cx="89318" cy="90082"/>
          </a:xfrm>
          <a:custGeom>
            <a:avLst/>
            <a:gdLst/>
            <a:ahLst/>
            <a:cxnLst/>
            <a:rect l="l" t="t" r="r" b="b"/>
            <a:pathLst>
              <a:path w="89153" h="89915">
                <a:moveTo>
                  <a:pt x="0" y="89915"/>
                </a:moveTo>
                <a:lnTo>
                  <a:pt x="89153" y="0"/>
                </a:lnTo>
              </a:path>
            </a:pathLst>
          </a:custGeom>
          <a:ln w="762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220422" y="4483783"/>
            <a:ext cx="92372" cy="93899"/>
          </a:xfrm>
          <a:custGeom>
            <a:avLst/>
            <a:gdLst/>
            <a:ahLst/>
            <a:cxnLst/>
            <a:rect l="l" t="t" r="r" b="b"/>
            <a:pathLst>
              <a:path w="92201" h="93725">
                <a:moveTo>
                  <a:pt x="3048" y="93725"/>
                </a:moveTo>
                <a:lnTo>
                  <a:pt x="92201" y="3810"/>
                </a:lnTo>
                <a:lnTo>
                  <a:pt x="89903" y="0"/>
                </a:lnTo>
                <a:lnTo>
                  <a:pt x="0" y="89916"/>
                </a:lnTo>
                <a:lnTo>
                  <a:pt x="3048" y="93725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217369" y="4479967"/>
            <a:ext cx="93123" cy="93899"/>
          </a:xfrm>
          <a:custGeom>
            <a:avLst/>
            <a:gdLst/>
            <a:ahLst/>
            <a:cxnLst/>
            <a:rect l="l" t="t" r="r" b="b"/>
            <a:pathLst>
              <a:path w="92951" h="93725">
                <a:moveTo>
                  <a:pt x="3048" y="93725"/>
                </a:moveTo>
                <a:lnTo>
                  <a:pt x="92951" y="3809"/>
                </a:lnTo>
                <a:lnTo>
                  <a:pt x="89903" y="0"/>
                </a:lnTo>
                <a:lnTo>
                  <a:pt x="0" y="89915"/>
                </a:lnTo>
                <a:lnTo>
                  <a:pt x="3048" y="93725"/>
                </a:lnTo>
                <a:close/>
              </a:path>
            </a:pathLst>
          </a:custGeom>
          <a:solidFill>
            <a:srgbClr val="D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214315" y="4476149"/>
            <a:ext cx="93123" cy="93899"/>
          </a:xfrm>
          <a:custGeom>
            <a:avLst/>
            <a:gdLst/>
            <a:ahLst/>
            <a:cxnLst/>
            <a:rect l="l" t="t" r="r" b="b"/>
            <a:pathLst>
              <a:path w="92951" h="93725">
                <a:moveTo>
                  <a:pt x="3047" y="93725"/>
                </a:moveTo>
                <a:lnTo>
                  <a:pt x="92951" y="3810"/>
                </a:lnTo>
                <a:lnTo>
                  <a:pt x="89903" y="0"/>
                </a:lnTo>
                <a:lnTo>
                  <a:pt x="0" y="89915"/>
                </a:lnTo>
                <a:lnTo>
                  <a:pt x="3047" y="93725"/>
                </a:lnTo>
                <a:close/>
              </a:path>
            </a:pathLst>
          </a:custGeom>
          <a:solidFill>
            <a:srgbClr val="D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211261" y="4473095"/>
            <a:ext cx="93123" cy="93135"/>
          </a:xfrm>
          <a:custGeom>
            <a:avLst/>
            <a:gdLst/>
            <a:ahLst/>
            <a:cxnLst/>
            <a:rect l="l" t="t" r="r" b="b"/>
            <a:pathLst>
              <a:path w="92951" h="92963">
                <a:moveTo>
                  <a:pt x="3048" y="92963"/>
                </a:moveTo>
                <a:lnTo>
                  <a:pt x="92951" y="3048"/>
                </a:lnTo>
                <a:lnTo>
                  <a:pt x="89903" y="0"/>
                </a:lnTo>
                <a:lnTo>
                  <a:pt x="0" y="89153"/>
                </a:lnTo>
                <a:lnTo>
                  <a:pt x="3048" y="92963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197520" y="4458590"/>
            <a:ext cx="103811" cy="103823"/>
          </a:xfrm>
          <a:custGeom>
            <a:avLst/>
            <a:gdLst/>
            <a:ahLst/>
            <a:cxnLst/>
            <a:rect l="l" t="t" r="r" b="b"/>
            <a:pathLst>
              <a:path w="103619" h="103631">
                <a:moveTo>
                  <a:pt x="13716" y="103631"/>
                </a:moveTo>
                <a:lnTo>
                  <a:pt x="103619" y="14477"/>
                </a:lnTo>
                <a:lnTo>
                  <a:pt x="89916" y="0"/>
                </a:lnTo>
                <a:lnTo>
                  <a:pt x="0" y="89153"/>
                </a:lnTo>
                <a:lnTo>
                  <a:pt x="13716" y="103631"/>
                </a:lnTo>
                <a:close/>
              </a:path>
            </a:pathLst>
          </a:custGeom>
          <a:solidFill>
            <a:srgbClr val="C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211261" y="4473095"/>
            <a:ext cx="90070" cy="89318"/>
          </a:xfrm>
          <a:custGeom>
            <a:avLst/>
            <a:gdLst/>
            <a:ahLst/>
            <a:cxnLst/>
            <a:rect l="l" t="t" r="r" b="b"/>
            <a:pathLst>
              <a:path w="89903" h="89153">
                <a:moveTo>
                  <a:pt x="0" y="89153"/>
                </a:moveTo>
                <a:lnTo>
                  <a:pt x="89903" y="0"/>
                </a:lnTo>
              </a:path>
            </a:pathLst>
          </a:custGeom>
          <a:ln w="762">
            <a:solidFill>
              <a:srgbClr val="C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208959" y="4470041"/>
            <a:ext cx="92372" cy="92372"/>
          </a:xfrm>
          <a:custGeom>
            <a:avLst/>
            <a:gdLst/>
            <a:ahLst/>
            <a:cxnLst/>
            <a:rect l="l" t="t" r="r" b="b"/>
            <a:pathLst>
              <a:path w="92201" h="92201">
                <a:moveTo>
                  <a:pt x="2298" y="92201"/>
                </a:moveTo>
                <a:lnTo>
                  <a:pt x="92201" y="3048"/>
                </a:lnTo>
                <a:lnTo>
                  <a:pt x="89928" y="0"/>
                </a:lnTo>
                <a:lnTo>
                  <a:pt x="0" y="89915"/>
                </a:lnTo>
                <a:lnTo>
                  <a:pt x="2298" y="92201"/>
                </a:lnTo>
                <a:close/>
              </a:path>
            </a:pathLst>
          </a:custGeom>
          <a:solidFill>
            <a:srgbClr val="C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205905" y="4466988"/>
            <a:ext cx="93148" cy="93135"/>
          </a:xfrm>
          <a:custGeom>
            <a:avLst/>
            <a:gdLst/>
            <a:ahLst/>
            <a:cxnLst/>
            <a:rect l="l" t="t" r="r" b="b"/>
            <a:pathLst>
              <a:path w="92976" h="92963">
                <a:moveTo>
                  <a:pt x="3048" y="92963"/>
                </a:moveTo>
                <a:lnTo>
                  <a:pt x="92976" y="3048"/>
                </a:lnTo>
                <a:lnTo>
                  <a:pt x="89928" y="0"/>
                </a:lnTo>
                <a:lnTo>
                  <a:pt x="0" y="89916"/>
                </a:lnTo>
                <a:lnTo>
                  <a:pt x="3048" y="92963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203627" y="4463934"/>
            <a:ext cx="92372" cy="93136"/>
          </a:xfrm>
          <a:custGeom>
            <a:avLst/>
            <a:gdLst/>
            <a:ahLst/>
            <a:cxnLst/>
            <a:rect l="l" t="t" r="r" b="b"/>
            <a:pathLst>
              <a:path w="92201" h="92964">
                <a:moveTo>
                  <a:pt x="2273" y="92964"/>
                </a:moveTo>
                <a:lnTo>
                  <a:pt x="92201" y="3048"/>
                </a:lnTo>
                <a:lnTo>
                  <a:pt x="89153" y="0"/>
                </a:lnTo>
                <a:lnTo>
                  <a:pt x="0" y="89916"/>
                </a:lnTo>
                <a:lnTo>
                  <a:pt x="2273" y="92964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200573" y="4460882"/>
            <a:ext cx="92372" cy="93135"/>
          </a:xfrm>
          <a:custGeom>
            <a:avLst/>
            <a:gdLst/>
            <a:ahLst/>
            <a:cxnLst/>
            <a:rect l="l" t="t" r="r" b="b"/>
            <a:pathLst>
              <a:path w="92201" h="92963">
                <a:moveTo>
                  <a:pt x="3048" y="92963"/>
                </a:moveTo>
                <a:lnTo>
                  <a:pt x="92201" y="3047"/>
                </a:lnTo>
                <a:lnTo>
                  <a:pt x="89916" y="0"/>
                </a:lnTo>
                <a:lnTo>
                  <a:pt x="0" y="89915"/>
                </a:lnTo>
                <a:lnTo>
                  <a:pt x="3048" y="9296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197519" y="4458590"/>
            <a:ext cx="93136" cy="92372"/>
          </a:xfrm>
          <a:custGeom>
            <a:avLst/>
            <a:gdLst/>
            <a:ahLst/>
            <a:cxnLst/>
            <a:rect l="l" t="t" r="r" b="b"/>
            <a:pathLst>
              <a:path w="92964" h="92201">
                <a:moveTo>
                  <a:pt x="3048" y="92201"/>
                </a:moveTo>
                <a:lnTo>
                  <a:pt x="92964" y="2286"/>
                </a:lnTo>
                <a:lnTo>
                  <a:pt x="89916" y="0"/>
                </a:lnTo>
                <a:lnTo>
                  <a:pt x="0" y="89153"/>
                </a:lnTo>
                <a:lnTo>
                  <a:pt x="3048" y="92201"/>
                </a:lnTo>
                <a:close/>
              </a:path>
            </a:pathLst>
          </a:custGeom>
          <a:solidFill>
            <a:srgbClr val="C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181487" y="4444085"/>
            <a:ext cx="106115" cy="103824"/>
          </a:xfrm>
          <a:custGeom>
            <a:avLst/>
            <a:gdLst/>
            <a:ahLst/>
            <a:cxnLst/>
            <a:rect l="l" t="t" r="r" b="b"/>
            <a:pathLst>
              <a:path w="105918" h="103632">
                <a:moveTo>
                  <a:pt x="16001" y="103632"/>
                </a:moveTo>
                <a:lnTo>
                  <a:pt x="105918" y="14478"/>
                </a:lnTo>
                <a:lnTo>
                  <a:pt x="89916" y="0"/>
                </a:lnTo>
                <a:lnTo>
                  <a:pt x="0" y="89916"/>
                </a:lnTo>
                <a:lnTo>
                  <a:pt x="16001" y="103632"/>
                </a:lnTo>
                <a:close/>
              </a:path>
            </a:pathLst>
          </a:custGeom>
          <a:solidFill>
            <a:srgbClr val="C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197519" y="4458590"/>
            <a:ext cx="90083" cy="89318"/>
          </a:xfrm>
          <a:custGeom>
            <a:avLst/>
            <a:gdLst/>
            <a:ahLst/>
            <a:cxnLst/>
            <a:rect l="l" t="t" r="r" b="b"/>
            <a:pathLst>
              <a:path w="89916" h="89153">
                <a:moveTo>
                  <a:pt x="0" y="89153"/>
                </a:moveTo>
                <a:lnTo>
                  <a:pt x="89916" y="0"/>
                </a:lnTo>
              </a:path>
            </a:pathLst>
          </a:custGeom>
          <a:ln w="762">
            <a:solidFill>
              <a:srgbClr val="C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193702" y="4454773"/>
            <a:ext cx="93899" cy="93135"/>
          </a:xfrm>
          <a:custGeom>
            <a:avLst/>
            <a:gdLst/>
            <a:ahLst/>
            <a:cxnLst/>
            <a:rect l="l" t="t" r="r" b="b"/>
            <a:pathLst>
              <a:path w="93725" h="92963">
                <a:moveTo>
                  <a:pt x="3809" y="92963"/>
                </a:moveTo>
                <a:lnTo>
                  <a:pt x="93725" y="3810"/>
                </a:lnTo>
                <a:lnTo>
                  <a:pt x="89903" y="0"/>
                </a:lnTo>
                <a:lnTo>
                  <a:pt x="0" y="89915"/>
                </a:lnTo>
                <a:lnTo>
                  <a:pt x="3809" y="92963"/>
                </a:lnTo>
                <a:close/>
              </a:path>
            </a:pathLst>
          </a:custGeom>
          <a:solidFill>
            <a:srgbClr val="C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189873" y="4450956"/>
            <a:ext cx="93899" cy="93899"/>
          </a:xfrm>
          <a:custGeom>
            <a:avLst/>
            <a:gdLst/>
            <a:ahLst/>
            <a:cxnLst/>
            <a:rect l="l" t="t" r="r" b="b"/>
            <a:pathLst>
              <a:path w="93725" h="93725">
                <a:moveTo>
                  <a:pt x="3822" y="93725"/>
                </a:moveTo>
                <a:lnTo>
                  <a:pt x="93725" y="3810"/>
                </a:lnTo>
                <a:lnTo>
                  <a:pt x="89928" y="0"/>
                </a:lnTo>
                <a:lnTo>
                  <a:pt x="0" y="89915"/>
                </a:lnTo>
                <a:lnTo>
                  <a:pt x="3822" y="93725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185305" y="4447903"/>
            <a:ext cx="94663" cy="93135"/>
          </a:xfrm>
          <a:custGeom>
            <a:avLst/>
            <a:gdLst/>
            <a:ahLst/>
            <a:cxnLst/>
            <a:rect l="l" t="t" r="r" b="b"/>
            <a:pathLst>
              <a:path w="94488" h="92963">
                <a:moveTo>
                  <a:pt x="4559" y="92963"/>
                </a:moveTo>
                <a:lnTo>
                  <a:pt x="94488" y="3048"/>
                </a:lnTo>
                <a:lnTo>
                  <a:pt x="89916" y="0"/>
                </a:lnTo>
                <a:lnTo>
                  <a:pt x="0" y="89154"/>
                </a:lnTo>
                <a:lnTo>
                  <a:pt x="4559" y="92963"/>
                </a:lnTo>
                <a:close/>
              </a:path>
            </a:pathLst>
          </a:custGeom>
          <a:solidFill>
            <a:srgbClr val="C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181488" y="4444085"/>
            <a:ext cx="93899" cy="93136"/>
          </a:xfrm>
          <a:custGeom>
            <a:avLst/>
            <a:gdLst/>
            <a:ahLst/>
            <a:cxnLst/>
            <a:rect l="l" t="t" r="r" b="b"/>
            <a:pathLst>
              <a:path w="93725" h="92964">
                <a:moveTo>
                  <a:pt x="3809" y="92964"/>
                </a:moveTo>
                <a:lnTo>
                  <a:pt x="93725" y="3810"/>
                </a:lnTo>
                <a:lnTo>
                  <a:pt x="89916" y="0"/>
                </a:lnTo>
                <a:lnTo>
                  <a:pt x="0" y="89916"/>
                </a:lnTo>
                <a:lnTo>
                  <a:pt x="3809" y="92964"/>
                </a:lnTo>
                <a:close/>
              </a:path>
            </a:pathLst>
          </a:custGeom>
          <a:solidFill>
            <a:srgbClr val="C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163165" y="4430343"/>
            <a:ext cx="108405" cy="103824"/>
          </a:xfrm>
          <a:custGeom>
            <a:avLst/>
            <a:gdLst/>
            <a:ahLst/>
            <a:cxnLst/>
            <a:rect l="l" t="t" r="r" b="b"/>
            <a:pathLst>
              <a:path w="108204" h="103632">
                <a:moveTo>
                  <a:pt x="18288" y="103632"/>
                </a:moveTo>
                <a:lnTo>
                  <a:pt x="108204" y="13715"/>
                </a:lnTo>
                <a:lnTo>
                  <a:pt x="89903" y="0"/>
                </a:lnTo>
                <a:lnTo>
                  <a:pt x="0" y="89915"/>
                </a:lnTo>
                <a:lnTo>
                  <a:pt x="18288" y="103632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181487" y="4444085"/>
            <a:ext cx="90083" cy="90083"/>
          </a:xfrm>
          <a:custGeom>
            <a:avLst/>
            <a:gdLst/>
            <a:ahLst/>
            <a:cxnLst/>
            <a:rect l="l" t="t" r="r" b="b"/>
            <a:pathLst>
              <a:path w="89916" h="89916">
                <a:moveTo>
                  <a:pt x="0" y="89916"/>
                </a:moveTo>
                <a:lnTo>
                  <a:pt x="89916" y="0"/>
                </a:lnTo>
              </a:path>
            </a:pathLst>
          </a:custGeom>
          <a:ln w="762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176895" y="4440268"/>
            <a:ext cx="94675" cy="93899"/>
          </a:xfrm>
          <a:custGeom>
            <a:avLst/>
            <a:gdLst/>
            <a:ahLst/>
            <a:cxnLst/>
            <a:rect l="l" t="t" r="r" b="b"/>
            <a:pathLst>
              <a:path w="94500" h="93725">
                <a:moveTo>
                  <a:pt x="4584" y="93725"/>
                </a:moveTo>
                <a:lnTo>
                  <a:pt x="94500" y="3809"/>
                </a:lnTo>
                <a:lnTo>
                  <a:pt x="89915" y="0"/>
                </a:lnTo>
                <a:lnTo>
                  <a:pt x="0" y="89915"/>
                </a:lnTo>
                <a:lnTo>
                  <a:pt x="4584" y="93725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172315" y="4437215"/>
            <a:ext cx="94662" cy="93135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572" y="92963"/>
                </a:moveTo>
                <a:lnTo>
                  <a:pt x="94487" y="3048"/>
                </a:lnTo>
                <a:lnTo>
                  <a:pt x="89928" y="0"/>
                </a:lnTo>
                <a:lnTo>
                  <a:pt x="0" y="89915"/>
                </a:lnTo>
                <a:lnTo>
                  <a:pt x="4572" y="92963"/>
                </a:lnTo>
                <a:close/>
              </a:path>
            </a:pathLst>
          </a:custGeom>
          <a:solidFill>
            <a:srgbClr val="C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167734" y="4433397"/>
            <a:ext cx="94675" cy="93899"/>
          </a:xfrm>
          <a:custGeom>
            <a:avLst/>
            <a:gdLst/>
            <a:ahLst/>
            <a:cxnLst/>
            <a:rect l="l" t="t" r="r" b="b"/>
            <a:pathLst>
              <a:path w="94500" h="93725">
                <a:moveTo>
                  <a:pt x="4572" y="93725"/>
                </a:moveTo>
                <a:lnTo>
                  <a:pt x="94500" y="3810"/>
                </a:lnTo>
                <a:lnTo>
                  <a:pt x="89928" y="0"/>
                </a:lnTo>
                <a:lnTo>
                  <a:pt x="0" y="89915"/>
                </a:lnTo>
                <a:lnTo>
                  <a:pt x="4572" y="93725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163166" y="4430344"/>
            <a:ext cx="94663" cy="93135"/>
          </a:xfrm>
          <a:custGeom>
            <a:avLst/>
            <a:gdLst/>
            <a:ahLst/>
            <a:cxnLst/>
            <a:rect l="l" t="t" r="r" b="b"/>
            <a:pathLst>
              <a:path w="94488" h="92963">
                <a:moveTo>
                  <a:pt x="4559" y="92963"/>
                </a:moveTo>
                <a:lnTo>
                  <a:pt x="94488" y="3048"/>
                </a:lnTo>
                <a:lnTo>
                  <a:pt x="89903" y="0"/>
                </a:lnTo>
                <a:lnTo>
                  <a:pt x="0" y="89915"/>
                </a:lnTo>
                <a:lnTo>
                  <a:pt x="4559" y="92963"/>
                </a:lnTo>
                <a:close/>
              </a:path>
            </a:pathLst>
          </a:custGeom>
          <a:solidFill>
            <a:srgbClr val="C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142554" y="4416603"/>
            <a:ext cx="110682" cy="103823"/>
          </a:xfrm>
          <a:custGeom>
            <a:avLst/>
            <a:gdLst/>
            <a:ahLst/>
            <a:cxnLst/>
            <a:rect l="l" t="t" r="r" b="b"/>
            <a:pathLst>
              <a:path w="110477" h="103631">
                <a:moveTo>
                  <a:pt x="20574" y="103631"/>
                </a:moveTo>
                <a:lnTo>
                  <a:pt x="110477" y="13715"/>
                </a:lnTo>
                <a:lnTo>
                  <a:pt x="89903" y="0"/>
                </a:lnTo>
                <a:lnTo>
                  <a:pt x="0" y="89915"/>
                </a:lnTo>
                <a:lnTo>
                  <a:pt x="20574" y="103631"/>
                </a:lnTo>
                <a:close/>
              </a:path>
            </a:pathLst>
          </a:custGeom>
          <a:solidFill>
            <a:srgbClr val="C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163166" y="4430344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C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157809" y="4426527"/>
            <a:ext cx="95427" cy="93899"/>
          </a:xfrm>
          <a:custGeom>
            <a:avLst/>
            <a:gdLst/>
            <a:ahLst/>
            <a:cxnLst/>
            <a:rect l="l" t="t" r="r" b="b"/>
            <a:pathLst>
              <a:path w="95250" h="93725">
                <a:moveTo>
                  <a:pt x="5346" y="93725"/>
                </a:moveTo>
                <a:lnTo>
                  <a:pt x="95250" y="3810"/>
                </a:lnTo>
                <a:lnTo>
                  <a:pt x="89915" y="0"/>
                </a:lnTo>
                <a:lnTo>
                  <a:pt x="0" y="89916"/>
                </a:lnTo>
                <a:lnTo>
                  <a:pt x="5346" y="93725"/>
                </a:lnTo>
                <a:close/>
              </a:path>
            </a:pathLst>
          </a:custGeom>
          <a:solidFill>
            <a:srgbClr val="C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152464" y="4423474"/>
            <a:ext cx="95427" cy="93135"/>
          </a:xfrm>
          <a:custGeom>
            <a:avLst/>
            <a:gdLst/>
            <a:ahLst/>
            <a:cxnLst/>
            <a:rect l="l" t="t" r="r" b="b"/>
            <a:pathLst>
              <a:path w="95250" h="92963">
                <a:moveTo>
                  <a:pt x="5334" y="92963"/>
                </a:moveTo>
                <a:lnTo>
                  <a:pt x="95250" y="3047"/>
                </a:lnTo>
                <a:lnTo>
                  <a:pt x="89928" y="0"/>
                </a:lnTo>
                <a:lnTo>
                  <a:pt x="0" y="89915"/>
                </a:lnTo>
                <a:lnTo>
                  <a:pt x="5334" y="92963"/>
                </a:lnTo>
                <a:close/>
              </a:path>
            </a:pathLst>
          </a:custGeom>
          <a:solidFill>
            <a:srgbClr val="C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147898" y="4420420"/>
            <a:ext cx="94662" cy="93135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559" y="92963"/>
                </a:moveTo>
                <a:lnTo>
                  <a:pt x="94487" y="3048"/>
                </a:lnTo>
                <a:lnTo>
                  <a:pt x="89153" y="0"/>
                </a:lnTo>
                <a:lnTo>
                  <a:pt x="0" y="89153"/>
                </a:lnTo>
                <a:lnTo>
                  <a:pt x="4559" y="9296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142553" y="4416603"/>
            <a:ext cx="94663" cy="93135"/>
          </a:xfrm>
          <a:custGeom>
            <a:avLst/>
            <a:gdLst/>
            <a:ahLst/>
            <a:cxnLst/>
            <a:rect l="l" t="t" r="r" b="b"/>
            <a:pathLst>
              <a:path w="94488" h="92963">
                <a:moveTo>
                  <a:pt x="5334" y="92963"/>
                </a:moveTo>
                <a:lnTo>
                  <a:pt x="94488" y="3810"/>
                </a:lnTo>
                <a:lnTo>
                  <a:pt x="89903" y="0"/>
                </a:lnTo>
                <a:lnTo>
                  <a:pt x="0" y="89915"/>
                </a:lnTo>
                <a:lnTo>
                  <a:pt x="5334" y="92963"/>
                </a:lnTo>
                <a:close/>
              </a:path>
            </a:pathLst>
          </a:custGeom>
          <a:solidFill>
            <a:srgbClr val="B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119639" y="4403625"/>
            <a:ext cx="112984" cy="103060"/>
          </a:xfrm>
          <a:custGeom>
            <a:avLst/>
            <a:gdLst/>
            <a:ahLst/>
            <a:cxnLst/>
            <a:rect l="l" t="t" r="r" b="b"/>
            <a:pathLst>
              <a:path w="112775" h="102869">
                <a:moveTo>
                  <a:pt x="22872" y="102869"/>
                </a:moveTo>
                <a:lnTo>
                  <a:pt x="112775" y="12953"/>
                </a:lnTo>
                <a:lnTo>
                  <a:pt x="89915" y="0"/>
                </a:lnTo>
                <a:lnTo>
                  <a:pt x="0" y="89915"/>
                </a:lnTo>
                <a:lnTo>
                  <a:pt x="22872" y="102869"/>
                </a:lnTo>
                <a:close/>
              </a:path>
            </a:pathLst>
          </a:custGeom>
          <a:solidFill>
            <a:srgbClr val="B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142554" y="4416602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134920" y="4412022"/>
            <a:ext cx="97704" cy="94662"/>
          </a:xfrm>
          <a:custGeom>
            <a:avLst/>
            <a:gdLst/>
            <a:ahLst/>
            <a:cxnLst/>
            <a:rect l="l" t="t" r="r" b="b"/>
            <a:pathLst>
              <a:path w="97523" h="94487">
                <a:moveTo>
                  <a:pt x="7619" y="94487"/>
                </a:moveTo>
                <a:lnTo>
                  <a:pt x="97523" y="4572"/>
                </a:lnTo>
                <a:lnTo>
                  <a:pt x="89903" y="0"/>
                </a:lnTo>
                <a:lnTo>
                  <a:pt x="0" y="89915"/>
                </a:lnTo>
                <a:lnTo>
                  <a:pt x="7619" y="94487"/>
                </a:lnTo>
                <a:close/>
              </a:path>
            </a:pathLst>
          </a:custGeom>
          <a:solidFill>
            <a:srgbClr val="B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127285" y="4408205"/>
            <a:ext cx="97704" cy="93899"/>
          </a:xfrm>
          <a:custGeom>
            <a:avLst/>
            <a:gdLst/>
            <a:ahLst/>
            <a:cxnLst/>
            <a:rect l="l" t="t" r="r" b="b"/>
            <a:pathLst>
              <a:path w="97523" h="93725">
                <a:moveTo>
                  <a:pt x="7620" y="93725"/>
                </a:moveTo>
                <a:lnTo>
                  <a:pt x="97523" y="3810"/>
                </a:lnTo>
                <a:lnTo>
                  <a:pt x="89915" y="0"/>
                </a:lnTo>
                <a:lnTo>
                  <a:pt x="0" y="89154"/>
                </a:lnTo>
                <a:lnTo>
                  <a:pt x="7620" y="93725"/>
                </a:lnTo>
                <a:close/>
              </a:path>
            </a:pathLst>
          </a:custGeom>
          <a:solidFill>
            <a:srgbClr val="B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119639" y="4403625"/>
            <a:ext cx="97729" cy="93899"/>
          </a:xfrm>
          <a:custGeom>
            <a:avLst/>
            <a:gdLst/>
            <a:ahLst/>
            <a:cxnLst/>
            <a:rect l="l" t="t" r="r" b="b"/>
            <a:pathLst>
              <a:path w="97548" h="93725">
                <a:moveTo>
                  <a:pt x="7632" y="93725"/>
                </a:moveTo>
                <a:lnTo>
                  <a:pt x="97548" y="4571"/>
                </a:lnTo>
                <a:lnTo>
                  <a:pt x="89915" y="0"/>
                </a:lnTo>
                <a:lnTo>
                  <a:pt x="0" y="89915"/>
                </a:lnTo>
                <a:lnTo>
                  <a:pt x="7632" y="93725"/>
                </a:lnTo>
                <a:close/>
              </a:path>
            </a:pathLst>
          </a:custGeom>
          <a:solidFill>
            <a:srgbClr val="B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095209" y="4390646"/>
            <a:ext cx="114512" cy="103061"/>
          </a:xfrm>
          <a:custGeom>
            <a:avLst/>
            <a:gdLst/>
            <a:ahLst/>
            <a:cxnLst/>
            <a:rect l="l" t="t" r="r" b="b"/>
            <a:pathLst>
              <a:path w="114300" h="102870">
                <a:moveTo>
                  <a:pt x="24384" y="102870"/>
                </a:moveTo>
                <a:lnTo>
                  <a:pt x="114300" y="12954"/>
                </a:lnTo>
                <a:lnTo>
                  <a:pt x="89166" y="0"/>
                </a:lnTo>
                <a:lnTo>
                  <a:pt x="0" y="89916"/>
                </a:lnTo>
                <a:lnTo>
                  <a:pt x="24384" y="102870"/>
                </a:lnTo>
                <a:close/>
              </a:path>
            </a:pathLst>
          </a:custGeom>
          <a:solidFill>
            <a:srgbClr val="B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119639" y="4403625"/>
            <a:ext cx="90082" cy="90082"/>
          </a:xfrm>
          <a:custGeom>
            <a:avLst/>
            <a:gdLst/>
            <a:ahLst/>
            <a:cxnLst/>
            <a:rect l="l" t="t" r="r" b="b"/>
            <a:pathLst>
              <a:path w="89915" h="89915">
                <a:moveTo>
                  <a:pt x="0" y="89915"/>
                </a:moveTo>
                <a:lnTo>
                  <a:pt x="89915" y="0"/>
                </a:lnTo>
              </a:path>
            </a:pathLst>
          </a:custGeom>
          <a:ln w="762">
            <a:solidFill>
              <a:srgbClr val="B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111242" y="4399044"/>
            <a:ext cx="98479" cy="94662"/>
          </a:xfrm>
          <a:custGeom>
            <a:avLst/>
            <a:gdLst/>
            <a:ahLst/>
            <a:cxnLst/>
            <a:rect l="l" t="t" r="r" b="b"/>
            <a:pathLst>
              <a:path w="98297" h="94487">
                <a:moveTo>
                  <a:pt x="8381" y="94487"/>
                </a:moveTo>
                <a:lnTo>
                  <a:pt x="98297" y="4572"/>
                </a:lnTo>
                <a:lnTo>
                  <a:pt x="89928" y="0"/>
                </a:lnTo>
                <a:lnTo>
                  <a:pt x="0" y="89915"/>
                </a:lnTo>
                <a:lnTo>
                  <a:pt x="8381" y="94487"/>
                </a:lnTo>
                <a:close/>
              </a:path>
            </a:pathLst>
          </a:custGeom>
          <a:solidFill>
            <a:srgbClr val="B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102856" y="4395227"/>
            <a:ext cx="98480" cy="93899"/>
          </a:xfrm>
          <a:custGeom>
            <a:avLst/>
            <a:gdLst/>
            <a:ahLst/>
            <a:cxnLst/>
            <a:rect l="l" t="t" r="r" b="b"/>
            <a:pathLst>
              <a:path w="98298" h="93725">
                <a:moveTo>
                  <a:pt x="8369" y="93725"/>
                </a:moveTo>
                <a:lnTo>
                  <a:pt x="98298" y="3810"/>
                </a:lnTo>
                <a:lnTo>
                  <a:pt x="89903" y="0"/>
                </a:lnTo>
                <a:lnTo>
                  <a:pt x="0" y="89915"/>
                </a:lnTo>
                <a:lnTo>
                  <a:pt x="8369" y="93725"/>
                </a:lnTo>
                <a:close/>
              </a:path>
            </a:pathLst>
          </a:custGeom>
          <a:solidFill>
            <a:srgbClr val="B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095209" y="4390646"/>
            <a:ext cx="97717" cy="94662"/>
          </a:xfrm>
          <a:custGeom>
            <a:avLst/>
            <a:gdLst/>
            <a:ahLst/>
            <a:cxnLst/>
            <a:rect l="l" t="t" r="r" b="b"/>
            <a:pathLst>
              <a:path w="97536" h="94487">
                <a:moveTo>
                  <a:pt x="7632" y="94487"/>
                </a:moveTo>
                <a:lnTo>
                  <a:pt x="97536" y="4572"/>
                </a:lnTo>
                <a:lnTo>
                  <a:pt x="89166" y="0"/>
                </a:lnTo>
                <a:lnTo>
                  <a:pt x="0" y="89916"/>
                </a:lnTo>
                <a:lnTo>
                  <a:pt x="7632" y="94487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067739" y="4378431"/>
            <a:ext cx="116802" cy="102297"/>
          </a:xfrm>
          <a:custGeom>
            <a:avLst/>
            <a:gdLst/>
            <a:ahLst/>
            <a:cxnLst/>
            <a:rect l="l" t="t" r="r" b="b"/>
            <a:pathLst>
              <a:path w="116586" h="102108">
                <a:moveTo>
                  <a:pt x="27419" y="102108"/>
                </a:moveTo>
                <a:lnTo>
                  <a:pt x="116586" y="12191"/>
                </a:lnTo>
                <a:lnTo>
                  <a:pt x="89903" y="0"/>
                </a:lnTo>
                <a:lnTo>
                  <a:pt x="0" y="89915"/>
                </a:lnTo>
                <a:lnTo>
                  <a:pt x="27419" y="102108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095209" y="4390646"/>
            <a:ext cx="89331" cy="90083"/>
          </a:xfrm>
          <a:custGeom>
            <a:avLst/>
            <a:gdLst/>
            <a:ahLst/>
            <a:cxnLst/>
            <a:rect l="l" t="t" r="r" b="b"/>
            <a:pathLst>
              <a:path w="89166" h="89916">
                <a:moveTo>
                  <a:pt x="0" y="89916"/>
                </a:moveTo>
                <a:lnTo>
                  <a:pt x="89166" y="0"/>
                </a:lnTo>
              </a:path>
            </a:pathLst>
          </a:custGeom>
          <a:ln w="762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086061" y="4386829"/>
            <a:ext cx="98480" cy="93900"/>
          </a:xfrm>
          <a:custGeom>
            <a:avLst/>
            <a:gdLst/>
            <a:ahLst/>
            <a:cxnLst/>
            <a:rect l="l" t="t" r="r" b="b"/>
            <a:pathLst>
              <a:path w="98298" h="93726">
                <a:moveTo>
                  <a:pt x="9131" y="93726"/>
                </a:moveTo>
                <a:lnTo>
                  <a:pt x="98298" y="3810"/>
                </a:lnTo>
                <a:lnTo>
                  <a:pt x="89916" y="0"/>
                </a:lnTo>
                <a:lnTo>
                  <a:pt x="0" y="89916"/>
                </a:lnTo>
                <a:lnTo>
                  <a:pt x="9131" y="93726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076888" y="4382249"/>
            <a:ext cx="99256" cy="94662"/>
          </a:xfrm>
          <a:custGeom>
            <a:avLst/>
            <a:gdLst/>
            <a:ahLst/>
            <a:cxnLst/>
            <a:rect l="l" t="t" r="r" b="b"/>
            <a:pathLst>
              <a:path w="99072" h="94487">
                <a:moveTo>
                  <a:pt x="9156" y="94487"/>
                </a:moveTo>
                <a:lnTo>
                  <a:pt x="99072" y="4571"/>
                </a:lnTo>
                <a:lnTo>
                  <a:pt x="89928" y="0"/>
                </a:lnTo>
                <a:lnTo>
                  <a:pt x="0" y="89915"/>
                </a:lnTo>
                <a:lnTo>
                  <a:pt x="9156" y="94487"/>
                </a:lnTo>
                <a:close/>
              </a:path>
            </a:pathLst>
          </a:custGeom>
          <a:solidFill>
            <a:srgbClr val="B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067739" y="4378432"/>
            <a:ext cx="99244" cy="93899"/>
          </a:xfrm>
          <a:custGeom>
            <a:avLst/>
            <a:gdLst/>
            <a:ahLst/>
            <a:cxnLst/>
            <a:rect l="l" t="t" r="r" b="b"/>
            <a:pathLst>
              <a:path w="99060" h="93725">
                <a:moveTo>
                  <a:pt x="9131" y="93725"/>
                </a:moveTo>
                <a:lnTo>
                  <a:pt x="99060" y="3810"/>
                </a:lnTo>
                <a:lnTo>
                  <a:pt x="89903" y="0"/>
                </a:lnTo>
                <a:lnTo>
                  <a:pt x="0" y="89915"/>
                </a:lnTo>
                <a:lnTo>
                  <a:pt x="9131" y="93725"/>
                </a:lnTo>
                <a:close/>
              </a:path>
            </a:pathLst>
          </a:custGeom>
          <a:solidFill>
            <a:srgbClr val="B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039493" y="4366218"/>
            <a:ext cx="118316" cy="102296"/>
          </a:xfrm>
          <a:custGeom>
            <a:avLst/>
            <a:gdLst/>
            <a:ahLst/>
            <a:cxnLst/>
            <a:rect l="l" t="t" r="r" b="b"/>
            <a:pathLst>
              <a:path w="118097" h="102107">
                <a:moveTo>
                  <a:pt x="28193" y="102107"/>
                </a:moveTo>
                <a:lnTo>
                  <a:pt x="118097" y="12191"/>
                </a:lnTo>
                <a:lnTo>
                  <a:pt x="89903" y="0"/>
                </a:lnTo>
                <a:lnTo>
                  <a:pt x="0" y="89915"/>
                </a:lnTo>
                <a:lnTo>
                  <a:pt x="28193" y="102107"/>
                </a:lnTo>
                <a:close/>
              </a:path>
            </a:pathLst>
          </a:custGeom>
          <a:solidFill>
            <a:srgbClr val="B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067739" y="4378432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053986" y="4372324"/>
            <a:ext cx="103823" cy="96190"/>
          </a:xfrm>
          <a:custGeom>
            <a:avLst/>
            <a:gdLst/>
            <a:ahLst/>
            <a:cxnLst/>
            <a:rect l="l" t="t" r="r" b="b"/>
            <a:pathLst>
              <a:path w="103631" h="96012">
                <a:moveTo>
                  <a:pt x="13728" y="96012"/>
                </a:moveTo>
                <a:lnTo>
                  <a:pt x="103631" y="6096"/>
                </a:lnTo>
                <a:lnTo>
                  <a:pt x="89166" y="0"/>
                </a:lnTo>
                <a:lnTo>
                  <a:pt x="0" y="89916"/>
                </a:lnTo>
                <a:lnTo>
                  <a:pt x="13728" y="96012"/>
                </a:lnTo>
                <a:close/>
              </a:path>
            </a:pathLst>
          </a:custGeom>
          <a:solidFill>
            <a:srgbClr val="B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039493" y="4366218"/>
            <a:ext cx="103823" cy="96190"/>
          </a:xfrm>
          <a:custGeom>
            <a:avLst/>
            <a:gdLst/>
            <a:ahLst/>
            <a:cxnLst/>
            <a:rect l="l" t="t" r="r" b="b"/>
            <a:pathLst>
              <a:path w="103631" h="96012">
                <a:moveTo>
                  <a:pt x="14465" y="96012"/>
                </a:moveTo>
                <a:lnTo>
                  <a:pt x="103631" y="6095"/>
                </a:lnTo>
                <a:lnTo>
                  <a:pt x="89903" y="0"/>
                </a:lnTo>
                <a:lnTo>
                  <a:pt x="0" y="89915"/>
                </a:lnTo>
                <a:lnTo>
                  <a:pt x="14465" y="96012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008957" y="4354765"/>
            <a:ext cx="120606" cy="101534"/>
          </a:xfrm>
          <a:custGeom>
            <a:avLst/>
            <a:gdLst/>
            <a:ahLst/>
            <a:cxnLst/>
            <a:rect l="l" t="t" r="r" b="b"/>
            <a:pathLst>
              <a:path w="120383" h="101346">
                <a:moveTo>
                  <a:pt x="30480" y="101346"/>
                </a:moveTo>
                <a:lnTo>
                  <a:pt x="120383" y="11430"/>
                </a:lnTo>
                <a:lnTo>
                  <a:pt x="89903" y="0"/>
                </a:lnTo>
                <a:lnTo>
                  <a:pt x="0" y="89915"/>
                </a:lnTo>
                <a:lnTo>
                  <a:pt x="30480" y="101346"/>
                </a:lnTo>
                <a:close/>
              </a:path>
            </a:pathLst>
          </a:custGeom>
          <a:solidFill>
            <a:srgbClr val="B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039493" y="4366218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028805" y="4362400"/>
            <a:ext cx="100758" cy="93899"/>
          </a:xfrm>
          <a:custGeom>
            <a:avLst/>
            <a:gdLst/>
            <a:ahLst/>
            <a:cxnLst/>
            <a:rect l="l" t="t" r="r" b="b"/>
            <a:pathLst>
              <a:path w="100571" h="93725">
                <a:moveTo>
                  <a:pt x="10668" y="93725"/>
                </a:moveTo>
                <a:lnTo>
                  <a:pt x="100571" y="3810"/>
                </a:lnTo>
                <a:lnTo>
                  <a:pt x="89916" y="0"/>
                </a:lnTo>
                <a:lnTo>
                  <a:pt x="0" y="89915"/>
                </a:lnTo>
                <a:lnTo>
                  <a:pt x="10668" y="93725"/>
                </a:lnTo>
                <a:close/>
              </a:path>
            </a:pathLst>
          </a:custGeom>
          <a:solidFill>
            <a:srgbClr val="B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018867" y="4358583"/>
            <a:ext cx="100019" cy="93899"/>
          </a:xfrm>
          <a:custGeom>
            <a:avLst/>
            <a:gdLst/>
            <a:ahLst/>
            <a:cxnLst/>
            <a:rect l="l" t="t" r="r" b="b"/>
            <a:pathLst>
              <a:path w="99834" h="93725">
                <a:moveTo>
                  <a:pt x="9918" y="93725"/>
                </a:moveTo>
                <a:lnTo>
                  <a:pt x="99834" y="3810"/>
                </a:lnTo>
                <a:lnTo>
                  <a:pt x="89928" y="0"/>
                </a:lnTo>
                <a:lnTo>
                  <a:pt x="0" y="89915"/>
                </a:lnTo>
                <a:lnTo>
                  <a:pt x="9918" y="93725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008956" y="4354766"/>
            <a:ext cx="100007" cy="93899"/>
          </a:xfrm>
          <a:custGeom>
            <a:avLst/>
            <a:gdLst/>
            <a:ahLst/>
            <a:cxnLst/>
            <a:rect l="l" t="t" r="r" b="b"/>
            <a:pathLst>
              <a:path w="99822" h="93725">
                <a:moveTo>
                  <a:pt x="9893" y="93725"/>
                </a:moveTo>
                <a:lnTo>
                  <a:pt x="99822" y="3810"/>
                </a:lnTo>
                <a:lnTo>
                  <a:pt x="89903" y="0"/>
                </a:lnTo>
                <a:lnTo>
                  <a:pt x="0" y="89915"/>
                </a:lnTo>
                <a:lnTo>
                  <a:pt x="9893" y="93725"/>
                </a:lnTo>
                <a:close/>
              </a:path>
            </a:pathLst>
          </a:custGeom>
          <a:solidFill>
            <a:srgbClr val="B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976129" y="4344078"/>
            <a:ext cx="122897" cy="100770"/>
          </a:xfrm>
          <a:custGeom>
            <a:avLst/>
            <a:gdLst/>
            <a:ahLst/>
            <a:cxnLst/>
            <a:rect l="l" t="t" r="r" b="b"/>
            <a:pathLst>
              <a:path w="122669" h="100583">
                <a:moveTo>
                  <a:pt x="32765" y="100583"/>
                </a:moveTo>
                <a:lnTo>
                  <a:pt x="122669" y="10667"/>
                </a:lnTo>
                <a:lnTo>
                  <a:pt x="89915" y="0"/>
                </a:lnTo>
                <a:lnTo>
                  <a:pt x="0" y="89153"/>
                </a:lnTo>
                <a:lnTo>
                  <a:pt x="32765" y="100583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008956" y="4354766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992161" y="4349421"/>
            <a:ext cx="106865" cy="95427"/>
          </a:xfrm>
          <a:custGeom>
            <a:avLst/>
            <a:gdLst/>
            <a:ahLst/>
            <a:cxnLst/>
            <a:rect l="l" t="t" r="r" b="b"/>
            <a:pathLst>
              <a:path w="106667" h="95250">
                <a:moveTo>
                  <a:pt x="16763" y="95250"/>
                </a:moveTo>
                <a:lnTo>
                  <a:pt x="106667" y="5334"/>
                </a:lnTo>
                <a:lnTo>
                  <a:pt x="89916" y="0"/>
                </a:lnTo>
                <a:lnTo>
                  <a:pt x="0" y="89916"/>
                </a:lnTo>
                <a:lnTo>
                  <a:pt x="16763" y="95250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976129" y="4344077"/>
            <a:ext cx="106115" cy="95427"/>
          </a:xfrm>
          <a:custGeom>
            <a:avLst/>
            <a:gdLst/>
            <a:ahLst/>
            <a:cxnLst/>
            <a:rect l="l" t="t" r="r" b="b"/>
            <a:pathLst>
              <a:path w="105918" h="95250">
                <a:moveTo>
                  <a:pt x="16001" y="95250"/>
                </a:moveTo>
                <a:lnTo>
                  <a:pt x="105918" y="5333"/>
                </a:lnTo>
                <a:lnTo>
                  <a:pt x="89915" y="0"/>
                </a:lnTo>
                <a:lnTo>
                  <a:pt x="0" y="89153"/>
                </a:lnTo>
                <a:lnTo>
                  <a:pt x="16001" y="95250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942526" y="4333390"/>
            <a:ext cx="123685" cy="100007"/>
          </a:xfrm>
          <a:custGeom>
            <a:avLst/>
            <a:gdLst/>
            <a:ahLst/>
            <a:cxnLst/>
            <a:rect l="l" t="t" r="r" b="b"/>
            <a:pathLst>
              <a:path w="123456" h="99822">
                <a:moveTo>
                  <a:pt x="33540" y="99822"/>
                </a:moveTo>
                <a:lnTo>
                  <a:pt x="123456" y="10668"/>
                </a:lnTo>
                <a:lnTo>
                  <a:pt x="89166" y="0"/>
                </a:lnTo>
                <a:lnTo>
                  <a:pt x="0" y="89916"/>
                </a:lnTo>
                <a:lnTo>
                  <a:pt x="33540" y="99822"/>
                </a:lnTo>
                <a:close/>
              </a:path>
            </a:pathLst>
          </a:custGeom>
          <a:solidFill>
            <a:srgbClr val="A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976130" y="4344078"/>
            <a:ext cx="90082" cy="89318"/>
          </a:xfrm>
          <a:custGeom>
            <a:avLst/>
            <a:gdLst/>
            <a:ahLst/>
            <a:cxnLst/>
            <a:rect l="l" t="t" r="r" b="b"/>
            <a:pathLst>
              <a:path w="89915" h="89153">
                <a:moveTo>
                  <a:pt x="0" y="89153"/>
                </a:moveTo>
                <a:lnTo>
                  <a:pt x="89915" y="0"/>
                </a:lnTo>
              </a:path>
            </a:pathLst>
          </a:custGeom>
          <a:ln w="762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906646" y="4322702"/>
            <a:ext cx="125212" cy="100771"/>
          </a:xfrm>
          <a:custGeom>
            <a:avLst/>
            <a:gdLst/>
            <a:ahLst/>
            <a:cxnLst/>
            <a:rect l="l" t="t" r="r" b="b"/>
            <a:pathLst>
              <a:path w="124980" h="100584">
                <a:moveTo>
                  <a:pt x="35813" y="100584"/>
                </a:moveTo>
                <a:lnTo>
                  <a:pt x="124980" y="10667"/>
                </a:lnTo>
                <a:lnTo>
                  <a:pt x="89916" y="0"/>
                </a:lnTo>
                <a:lnTo>
                  <a:pt x="0" y="89915"/>
                </a:lnTo>
                <a:lnTo>
                  <a:pt x="35813" y="100584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942526" y="4333390"/>
            <a:ext cx="89331" cy="90083"/>
          </a:xfrm>
          <a:custGeom>
            <a:avLst/>
            <a:gdLst/>
            <a:ahLst/>
            <a:cxnLst/>
            <a:rect l="l" t="t" r="r" b="b"/>
            <a:pathLst>
              <a:path w="89166" h="89916">
                <a:moveTo>
                  <a:pt x="0" y="89916"/>
                </a:moveTo>
                <a:lnTo>
                  <a:pt x="89166" y="0"/>
                </a:lnTo>
              </a:path>
            </a:pathLst>
          </a:custGeom>
          <a:ln w="76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924205" y="4328047"/>
            <a:ext cx="107653" cy="95427"/>
          </a:xfrm>
          <a:custGeom>
            <a:avLst/>
            <a:gdLst/>
            <a:ahLst/>
            <a:cxnLst/>
            <a:rect l="l" t="t" r="r" b="b"/>
            <a:pathLst>
              <a:path w="107454" h="95250">
                <a:moveTo>
                  <a:pt x="18287" y="95250"/>
                </a:moveTo>
                <a:lnTo>
                  <a:pt x="107454" y="5333"/>
                </a:lnTo>
                <a:lnTo>
                  <a:pt x="89928" y="0"/>
                </a:lnTo>
                <a:lnTo>
                  <a:pt x="0" y="89915"/>
                </a:lnTo>
                <a:lnTo>
                  <a:pt x="18287" y="9525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906647" y="4322702"/>
            <a:ext cx="107653" cy="95427"/>
          </a:xfrm>
          <a:custGeom>
            <a:avLst/>
            <a:gdLst/>
            <a:ahLst/>
            <a:cxnLst/>
            <a:rect l="l" t="t" r="r" b="b"/>
            <a:pathLst>
              <a:path w="107454" h="95250">
                <a:moveTo>
                  <a:pt x="17525" y="95250"/>
                </a:moveTo>
                <a:lnTo>
                  <a:pt x="107454" y="5334"/>
                </a:lnTo>
                <a:lnTo>
                  <a:pt x="89916" y="0"/>
                </a:lnTo>
                <a:lnTo>
                  <a:pt x="0" y="89915"/>
                </a:lnTo>
                <a:lnTo>
                  <a:pt x="17525" y="9525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869252" y="4313541"/>
            <a:ext cx="127477" cy="99244"/>
          </a:xfrm>
          <a:custGeom>
            <a:avLst/>
            <a:gdLst/>
            <a:ahLst/>
            <a:cxnLst/>
            <a:rect l="l" t="t" r="r" b="b"/>
            <a:pathLst>
              <a:path w="127241" h="99060">
                <a:moveTo>
                  <a:pt x="37325" y="99060"/>
                </a:moveTo>
                <a:lnTo>
                  <a:pt x="127241" y="9144"/>
                </a:lnTo>
                <a:lnTo>
                  <a:pt x="89903" y="0"/>
                </a:lnTo>
                <a:lnTo>
                  <a:pt x="0" y="89916"/>
                </a:lnTo>
                <a:lnTo>
                  <a:pt x="37325" y="99060"/>
                </a:lnTo>
                <a:close/>
              </a:path>
            </a:pathLst>
          </a:custGeom>
          <a:solidFill>
            <a:srgbClr val="A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906646" y="4322702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A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887561" y="4318122"/>
            <a:ext cx="109168" cy="94662"/>
          </a:xfrm>
          <a:custGeom>
            <a:avLst/>
            <a:gdLst/>
            <a:ahLst/>
            <a:cxnLst/>
            <a:rect l="l" t="t" r="r" b="b"/>
            <a:pathLst>
              <a:path w="108966" h="94487">
                <a:moveTo>
                  <a:pt x="19050" y="94487"/>
                </a:moveTo>
                <a:lnTo>
                  <a:pt x="108966" y="4572"/>
                </a:lnTo>
                <a:lnTo>
                  <a:pt x="89916" y="0"/>
                </a:lnTo>
                <a:lnTo>
                  <a:pt x="0" y="89915"/>
                </a:lnTo>
                <a:lnTo>
                  <a:pt x="19050" y="94487"/>
                </a:lnTo>
                <a:close/>
              </a:path>
            </a:pathLst>
          </a:custGeom>
          <a:solidFill>
            <a:srgbClr val="A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869252" y="4313542"/>
            <a:ext cx="108392" cy="94662"/>
          </a:xfrm>
          <a:custGeom>
            <a:avLst/>
            <a:gdLst/>
            <a:ahLst/>
            <a:cxnLst/>
            <a:rect l="l" t="t" r="r" b="b"/>
            <a:pathLst>
              <a:path w="108191" h="94487">
                <a:moveTo>
                  <a:pt x="18275" y="94487"/>
                </a:moveTo>
                <a:lnTo>
                  <a:pt x="108191" y="4572"/>
                </a:lnTo>
                <a:lnTo>
                  <a:pt x="89903" y="0"/>
                </a:lnTo>
                <a:lnTo>
                  <a:pt x="0" y="89916"/>
                </a:lnTo>
                <a:lnTo>
                  <a:pt x="18275" y="94487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830306" y="4304380"/>
            <a:ext cx="129016" cy="99244"/>
          </a:xfrm>
          <a:custGeom>
            <a:avLst/>
            <a:gdLst/>
            <a:ahLst/>
            <a:cxnLst/>
            <a:rect l="l" t="t" r="r" b="b"/>
            <a:pathLst>
              <a:path w="128777" h="99060">
                <a:moveTo>
                  <a:pt x="38874" y="99060"/>
                </a:moveTo>
                <a:lnTo>
                  <a:pt x="128777" y="9143"/>
                </a:lnTo>
                <a:lnTo>
                  <a:pt x="89916" y="0"/>
                </a:lnTo>
                <a:lnTo>
                  <a:pt x="0" y="89915"/>
                </a:lnTo>
                <a:lnTo>
                  <a:pt x="38874" y="99060"/>
                </a:lnTo>
                <a:close/>
              </a:path>
            </a:pathLst>
          </a:custGeom>
          <a:solidFill>
            <a:srgbClr val="A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869252" y="4313541"/>
            <a:ext cx="90070" cy="90083"/>
          </a:xfrm>
          <a:custGeom>
            <a:avLst/>
            <a:gdLst/>
            <a:ahLst/>
            <a:cxnLst/>
            <a:rect l="l" t="t" r="r" b="b"/>
            <a:pathLst>
              <a:path w="89903" h="89916">
                <a:moveTo>
                  <a:pt x="0" y="89916"/>
                </a:moveTo>
                <a:lnTo>
                  <a:pt x="89903" y="0"/>
                </a:lnTo>
              </a:path>
            </a:pathLst>
          </a:custGeom>
          <a:ln w="762">
            <a:solidFill>
              <a:srgbClr val="A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789843" y="4295983"/>
            <a:ext cx="130544" cy="98480"/>
          </a:xfrm>
          <a:custGeom>
            <a:avLst/>
            <a:gdLst/>
            <a:ahLst/>
            <a:cxnLst/>
            <a:rect l="l" t="t" r="r" b="b"/>
            <a:pathLst>
              <a:path w="130302" h="98298">
                <a:moveTo>
                  <a:pt x="40386" y="98298"/>
                </a:moveTo>
                <a:lnTo>
                  <a:pt x="130302" y="8382"/>
                </a:lnTo>
                <a:lnTo>
                  <a:pt x="89928" y="0"/>
                </a:lnTo>
                <a:lnTo>
                  <a:pt x="0" y="89916"/>
                </a:lnTo>
                <a:lnTo>
                  <a:pt x="40386" y="98298"/>
                </a:lnTo>
                <a:close/>
              </a:path>
            </a:pathLst>
          </a:custGeom>
          <a:solidFill>
            <a:srgbClr val="A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830305" y="4304380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A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809693" y="4299800"/>
            <a:ext cx="110695" cy="94662"/>
          </a:xfrm>
          <a:custGeom>
            <a:avLst/>
            <a:gdLst/>
            <a:ahLst/>
            <a:cxnLst/>
            <a:rect l="l" t="t" r="r" b="b"/>
            <a:pathLst>
              <a:path w="110490" h="94487">
                <a:moveTo>
                  <a:pt x="20574" y="94487"/>
                </a:moveTo>
                <a:lnTo>
                  <a:pt x="110490" y="4572"/>
                </a:lnTo>
                <a:lnTo>
                  <a:pt x="89928" y="0"/>
                </a:lnTo>
                <a:lnTo>
                  <a:pt x="0" y="89915"/>
                </a:lnTo>
                <a:lnTo>
                  <a:pt x="20574" y="94487"/>
                </a:lnTo>
                <a:close/>
              </a:path>
            </a:pathLst>
          </a:custGeom>
          <a:solidFill>
            <a:srgbClr val="A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789843" y="4295983"/>
            <a:ext cx="109944" cy="93899"/>
          </a:xfrm>
          <a:custGeom>
            <a:avLst/>
            <a:gdLst/>
            <a:ahLst/>
            <a:cxnLst/>
            <a:rect l="l" t="t" r="r" b="b"/>
            <a:pathLst>
              <a:path w="109740" h="93725">
                <a:moveTo>
                  <a:pt x="19812" y="93725"/>
                </a:moveTo>
                <a:lnTo>
                  <a:pt x="109740" y="3810"/>
                </a:lnTo>
                <a:lnTo>
                  <a:pt x="89928" y="0"/>
                </a:lnTo>
                <a:lnTo>
                  <a:pt x="0" y="89916"/>
                </a:lnTo>
                <a:lnTo>
                  <a:pt x="19812" y="93725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747856" y="4287585"/>
            <a:ext cx="132083" cy="98480"/>
          </a:xfrm>
          <a:custGeom>
            <a:avLst/>
            <a:gdLst/>
            <a:ahLst/>
            <a:cxnLst/>
            <a:rect l="l" t="t" r="r" b="b"/>
            <a:pathLst>
              <a:path w="131838" h="98298">
                <a:moveTo>
                  <a:pt x="41909" y="98298"/>
                </a:moveTo>
                <a:lnTo>
                  <a:pt x="131838" y="8381"/>
                </a:lnTo>
                <a:lnTo>
                  <a:pt x="89928" y="0"/>
                </a:lnTo>
                <a:lnTo>
                  <a:pt x="0" y="89915"/>
                </a:lnTo>
                <a:lnTo>
                  <a:pt x="41909" y="98298"/>
                </a:lnTo>
                <a:close/>
              </a:path>
            </a:pathLst>
          </a:custGeom>
          <a:solidFill>
            <a:srgbClr val="A6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789843" y="4295982"/>
            <a:ext cx="90095" cy="90083"/>
          </a:xfrm>
          <a:custGeom>
            <a:avLst/>
            <a:gdLst/>
            <a:ahLst/>
            <a:cxnLst/>
            <a:rect l="l" t="t" r="r" b="b"/>
            <a:pathLst>
              <a:path w="89928" h="89916">
                <a:moveTo>
                  <a:pt x="0" y="89916"/>
                </a:moveTo>
                <a:lnTo>
                  <a:pt x="89928" y="0"/>
                </a:lnTo>
              </a:path>
            </a:pathLst>
          </a:custGeom>
          <a:ln w="762">
            <a:solidFill>
              <a:srgbClr val="A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704354" y="4280714"/>
            <a:ext cx="133597" cy="96954"/>
          </a:xfrm>
          <a:custGeom>
            <a:avLst/>
            <a:gdLst/>
            <a:ahLst/>
            <a:cxnLst/>
            <a:rect l="l" t="t" r="r" b="b"/>
            <a:pathLst>
              <a:path w="133350" h="96774">
                <a:moveTo>
                  <a:pt x="43421" y="96774"/>
                </a:moveTo>
                <a:lnTo>
                  <a:pt x="133350" y="6858"/>
                </a:lnTo>
                <a:lnTo>
                  <a:pt x="89916" y="0"/>
                </a:lnTo>
                <a:lnTo>
                  <a:pt x="0" y="89915"/>
                </a:lnTo>
                <a:lnTo>
                  <a:pt x="43421" y="96774"/>
                </a:lnTo>
                <a:close/>
              </a:path>
            </a:pathLst>
          </a:custGeom>
          <a:solidFill>
            <a:srgbClr val="A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747856" y="4287585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A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726494" y="4284532"/>
            <a:ext cx="111457" cy="93135"/>
          </a:xfrm>
          <a:custGeom>
            <a:avLst/>
            <a:gdLst/>
            <a:ahLst/>
            <a:cxnLst/>
            <a:rect l="l" t="t" r="r" b="b"/>
            <a:pathLst>
              <a:path w="111251" h="92963">
                <a:moveTo>
                  <a:pt x="21323" y="92963"/>
                </a:moveTo>
                <a:lnTo>
                  <a:pt x="111251" y="3048"/>
                </a:lnTo>
                <a:lnTo>
                  <a:pt x="89915" y="0"/>
                </a:lnTo>
                <a:lnTo>
                  <a:pt x="0" y="89153"/>
                </a:lnTo>
                <a:lnTo>
                  <a:pt x="21323" y="92963"/>
                </a:lnTo>
                <a:close/>
              </a:path>
            </a:pathLst>
          </a:custGeom>
          <a:solidFill>
            <a:srgbClr val="A5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704354" y="4280715"/>
            <a:ext cx="112221" cy="93135"/>
          </a:xfrm>
          <a:custGeom>
            <a:avLst/>
            <a:gdLst/>
            <a:ahLst/>
            <a:cxnLst/>
            <a:rect l="l" t="t" r="r" b="b"/>
            <a:pathLst>
              <a:path w="112013" h="92963">
                <a:moveTo>
                  <a:pt x="22098" y="92963"/>
                </a:moveTo>
                <a:lnTo>
                  <a:pt x="112013" y="3810"/>
                </a:lnTo>
                <a:lnTo>
                  <a:pt x="89916" y="0"/>
                </a:lnTo>
                <a:lnTo>
                  <a:pt x="0" y="89915"/>
                </a:lnTo>
                <a:lnTo>
                  <a:pt x="22098" y="9296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660064" y="4273843"/>
            <a:ext cx="134373" cy="96954"/>
          </a:xfrm>
          <a:custGeom>
            <a:avLst/>
            <a:gdLst/>
            <a:ahLst/>
            <a:cxnLst/>
            <a:rect l="l" t="t" r="r" b="b"/>
            <a:pathLst>
              <a:path w="134124" h="96774">
                <a:moveTo>
                  <a:pt x="44208" y="96774"/>
                </a:moveTo>
                <a:lnTo>
                  <a:pt x="134124" y="6858"/>
                </a:lnTo>
                <a:lnTo>
                  <a:pt x="89916" y="0"/>
                </a:lnTo>
                <a:lnTo>
                  <a:pt x="0" y="89916"/>
                </a:lnTo>
                <a:lnTo>
                  <a:pt x="44208" y="96774"/>
                </a:lnTo>
                <a:close/>
              </a:path>
            </a:pathLst>
          </a:custGeom>
          <a:solidFill>
            <a:srgbClr val="A2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704354" y="4280715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A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614259" y="4267736"/>
            <a:ext cx="135888" cy="96190"/>
          </a:xfrm>
          <a:custGeom>
            <a:avLst/>
            <a:gdLst/>
            <a:ahLst/>
            <a:cxnLst/>
            <a:rect l="l" t="t" r="r" b="b"/>
            <a:pathLst>
              <a:path w="135636" h="96012">
                <a:moveTo>
                  <a:pt x="45720" y="96012"/>
                </a:moveTo>
                <a:lnTo>
                  <a:pt x="135636" y="6095"/>
                </a:lnTo>
                <a:lnTo>
                  <a:pt x="89928" y="0"/>
                </a:lnTo>
                <a:lnTo>
                  <a:pt x="0" y="89915"/>
                </a:lnTo>
                <a:lnTo>
                  <a:pt x="45720" y="96012"/>
                </a:lnTo>
                <a:close/>
              </a:path>
            </a:pathLst>
          </a:custGeom>
          <a:solidFill>
            <a:srgbClr val="A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660064" y="4273843"/>
            <a:ext cx="90083" cy="90083"/>
          </a:xfrm>
          <a:custGeom>
            <a:avLst/>
            <a:gdLst/>
            <a:ahLst/>
            <a:cxnLst/>
            <a:rect l="l" t="t" r="r" b="b"/>
            <a:pathLst>
              <a:path w="89916" h="89916">
                <a:moveTo>
                  <a:pt x="0" y="89916"/>
                </a:moveTo>
                <a:lnTo>
                  <a:pt x="89916" y="0"/>
                </a:lnTo>
              </a:path>
            </a:pathLst>
          </a:custGeom>
          <a:ln w="762">
            <a:solidFill>
              <a:srgbClr val="A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567703" y="4262392"/>
            <a:ext cx="136651" cy="95427"/>
          </a:xfrm>
          <a:custGeom>
            <a:avLst/>
            <a:gdLst/>
            <a:ahLst/>
            <a:cxnLst/>
            <a:rect l="l" t="t" r="r" b="b"/>
            <a:pathLst>
              <a:path w="136398" h="95250">
                <a:moveTo>
                  <a:pt x="46469" y="95250"/>
                </a:moveTo>
                <a:lnTo>
                  <a:pt x="136398" y="5334"/>
                </a:lnTo>
                <a:lnTo>
                  <a:pt x="89916" y="0"/>
                </a:lnTo>
                <a:lnTo>
                  <a:pt x="0" y="89915"/>
                </a:lnTo>
                <a:lnTo>
                  <a:pt x="46469" y="95250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614259" y="4267737"/>
            <a:ext cx="90095" cy="90082"/>
          </a:xfrm>
          <a:custGeom>
            <a:avLst/>
            <a:gdLst/>
            <a:ahLst/>
            <a:cxnLst/>
            <a:rect l="l" t="t" r="r" b="b"/>
            <a:pathLst>
              <a:path w="89928" h="89915">
                <a:moveTo>
                  <a:pt x="0" y="89915"/>
                </a:moveTo>
                <a:lnTo>
                  <a:pt x="89928" y="0"/>
                </a:lnTo>
              </a:path>
            </a:pathLst>
          </a:custGeom>
          <a:ln w="762">
            <a:solidFill>
              <a:srgbClr val="A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519596" y="4257812"/>
            <a:ext cx="138190" cy="94662"/>
          </a:xfrm>
          <a:custGeom>
            <a:avLst/>
            <a:gdLst/>
            <a:ahLst/>
            <a:cxnLst/>
            <a:rect l="l" t="t" r="r" b="b"/>
            <a:pathLst>
              <a:path w="137934" h="94487">
                <a:moveTo>
                  <a:pt x="48018" y="94487"/>
                </a:moveTo>
                <a:lnTo>
                  <a:pt x="137934" y="4572"/>
                </a:lnTo>
                <a:lnTo>
                  <a:pt x="89928" y="0"/>
                </a:lnTo>
                <a:lnTo>
                  <a:pt x="0" y="89154"/>
                </a:lnTo>
                <a:lnTo>
                  <a:pt x="48018" y="94487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567703" y="4262393"/>
            <a:ext cx="90083" cy="90082"/>
          </a:xfrm>
          <a:custGeom>
            <a:avLst/>
            <a:gdLst/>
            <a:ahLst/>
            <a:cxnLst/>
            <a:rect l="l" t="t" r="r" b="b"/>
            <a:pathLst>
              <a:path w="89916" h="89915">
                <a:moveTo>
                  <a:pt x="0" y="89915"/>
                </a:moveTo>
                <a:lnTo>
                  <a:pt x="89916" y="0"/>
                </a:lnTo>
              </a:path>
            </a:pathLst>
          </a:custGeom>
          <a:ln w="762">
            <a:solidFill>
              <a:srgbClr val="9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470737" y="4253231"/>
            <a:ext cx="138953" cy="93900"/>
          </a:xfrm>
          <a:custGeom>
            <a:avLst/>
            <a:gdLst/>
            <a:ahLst/>
            <a:cxnLst/>
            <a:rect l="l" t="t" r="r" b="b"/>
            <a:pathLst>
              <a:path w="138696" h="93726">
                <a:moveTo>
                  <a:pt x="48768" y="93726"/>
                </a:moveTo>
                <a:lnTo>
                  <a:pt x="138696" y="4572"/>
                </a:lnTo>
                <a:lnTo>
                  <a:pt x="89915" y="0"/>
                </a:lnTo>
                <a:lnTo>
                  <a:pt x="0" y="89916"/>
                </a:lnTo>
                <a:lnTo>
                  <a:pt x="48768" y="93726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519596" y="4257812"/>
            <a:ext cx="90095" cy="89319"/>
          </a:xfrm>
          <a:custGeom>
            <a:avLst/>
            <a:gdLst/>
            <a:ahLst/>
            <a:cxnLst/>
            <a:rect l="l" t="t" r="r" b="b"/>
            <a:pathLst>
              <a:path w="89928" h="89154">
                <a:moveTo>
                  <a:pt x="0" y="89154"/>
                </a:moveTo>
                <a:lnTo>
                  <a:pt x="89928" y="0"/>
                </a:lnTo>
              </a:path>
            </a:pathLst>
          </a:custGeom>
          <a:ln w="761">
            <a:solidFill>
              <a:srgbClr val="9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495178" y="4255521"/>
            <a:ext cx="114512" cy="91610"/>
          </a:xfrm>
          <a:custGeom>
            <a:avLst/>
            <a:gdLst/>
            <a:ahLst/>
            <a:cxnLst/>
            <a:rect l="l" t="t" r="r" b="b"/>
            <a:pathLst>
              <a:path w="114300" h="91440">
                <a:moveTo>
                  <a:pt x="24371" y="91440"/>
                </a:moveTo>
                <a:lnTo>
                  <a:pt x="114300" y="2286"/>
                </a:lnTo>
                <a:lnTo>
                  <a:pt x="89903" y="0"/>
                </a:lnTo>
                <a:lnTo>
                  <a:pt x="0" y="89916"/>
                </a:lnTo>
                <a:lnTo>
                  <a:pt x="24371" y="91440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470737" y="4253231"/>
            <a:ext cx="114512" cy="92373"/>
          </a:xfrm>
          <a:custGeom>
            <a:avLst/>
            <a:gdLst/>
            <a:ahLst/>
            <a:cxnLst/>
            <a:rect l="l" t="t" r="r" b="b"/>
            <a:pathLst>
              <a:path w="114300" h="92202">
                <a:moveTo>
                  <a:pt x="24396" y="92202"/>
                </a:moveTo>
                <a:lnTo>
                  <a:pt x="114300" y="2286"/>
                </a:lnTo>
                <a:lnTo>
                  <a:pt x="89915" y="0"/>
                </a:lnTo>
                <a:lnTo>
                  <a:pt x="0" y="89916"/>
                </a:lnTo>
                <a:lnTo>
                  <a:pt x="24396" y="92202"/>
                </a:lnTo>
                <a:close/>
              </a:path>
            </a:pathLst>
          </a:custGeom>
          <a:solidFill>
            <a:srgbClr val="9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421128" y="4250179"/>
            <a:ext cx="139692" cy="93135"/>
          </a:xfrm>
          <a:custGeom>
            <a:avLst/>
            <a:gdLst/>
            <a:ahLst/>
            <a:cxnLst/>
            <a:rect l="l" t="t" r="r" b="b"/>
            <a:pathLst>
              <a:path w="139433" h="92963">
                <a:moveTo>
                  <a:pt x="49517" y="92963"/>
                </a:moveTo>
                <a:lnTo>
                  <a:pt x="139433" y="3047"/>
                </a:lnTo>
                <a:lnTo>
                  <a:pt x="89915" y="0"/>
                </a:lnTo>
                <a:lnTo>
                  <a:pt x="0" y="89915"/>
                </a:lnTo>
                <a:lnTo>
                  <a:pt x="49517" y="92963"/>
                </a:lnTo>
                <a:close/>
              </a:path>
            </a:pathLst>
          </a:custGeom>
          <a:solidFill>
            <a:srgbClr val="9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470738" y="4253231"/>
            <a:ext cx="90082" cy="90083"/>
          </a:xfrm>
          <a:custGeom>
            <a:avLst/>
            <a:gdLst/>
            <a:ahLst/>
            <a:cxnLst/>
            <a:rect l="l" t="t" r="r" b="b"/>
            <a:pathLst>
              <a:path w="89915" h="89916">
                <a:moveTo>
                  <a:pt x="0" y="89916"/>
                </a:moveTo>
                <a:lnTo>
                  <a:pt x="89915" y="0"/>
                </a:lnTo>
              </a:path>
            </a:pathLst>
          </a:custGeom>
          <a:ln w="761">
            <a:solidFill>
              <a:srgbClr val="9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370730" y="4247125"/>
            <a:ext cx="140480" cy="93135"/>
          </a:xfrm>
          <a:custGeom>
            <a:avLst/>
            <a:gdLst/>
            <a:ahLst/>
            <a:cxnLst/>
            <a:rect l="l" t="t" r="r" b="b"/>
            <a:pathLst>
              <a:path w="140220" h="92963">
                <a:moveTo>
                  <a:pt x="50304" y="92963"/>
                </a:moveTo>
                <a:lnTo>
                  <a:pt x="140220" y="3048"/>
                </a:lnTo>
                <a:lnTo>
                  <a:pt x="89166" y="0"/>
                </a:lnTo>
                <a:lnTo>
                  <a:pt x="0" y="89915"/>
                </a:lnTo>
                <a:lnTo>
                  <a:pt x="50304" y="92963"/>
                </a:lnTo>
                <a:close/>
              </a:path>
            </a:pathLst>
          </a:custGeom>
          <a:solidFill>
            <a:srgbClr val="9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421128" y="4250179"/>
            <a:ext cx="90082" cy="90082"/>
          </a:xfrm>
          <a:custGeom>
            <a:avLst/>
            <a:gdLst/>
            <a:ahLst/>
            <a:cxnLst/>
            <a:rect l="l" t="t" r="r" b="b"/>
            <a:pathLst>
              <a:path w="89915" h="89915">
                <a:moveTo>
                  <a:pt x="0" y="89915"/>
                </a:moveTo>
                <a:lnTo>
                  <a:pt x="89915" y="0"/>
                </a:lnTo>
              </a:path>
            </a:pathLst>
          </a:custGeom>
          <a:ln w="762">
            <a:solidFill>
              <a:srgbClr val="9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318830" y="4245598"/>
            <a:ext cx="141231" cy="91609"/>
          </a:xfrm>
          <a:custGeom>
            <a:avLst/>
            <a:gdLst/>
            <a:ahLst/>
            <a:cxnLst/>
            <a:rect l="l" t="t" r="r" b="b"/>
            <a:pathLst>
              <a:path w="140969" h="91439">
                <a:moveTo>
                  <a:pt x="51803" y="91439"/>
                </a:moveTo>
                <a:lnTo>
                  <a:pt x="140969" y="1524"/>
                </a:lnTo>
                <a:lnTo>
                  <a:pt x="89903" y="0"/>
                </a:lnTo>
                <a:lnTo>
                  <a:pt x="0" y="89153"/>
                </a:lnTo>
                <a:lnTo>
                  <a:pt x="51803" y="91439"/>
                </a:lnTo>
                <a:close/>
              </a:path>
            </a:pathLst>
          </a:custGeom>
          <a:solidFill>
            <a:srgbClr val="9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70730" y="4247124"/>
            <a:ext cx="89331" cy="90082"/>
          </a:xfrm>
          <a:custGeom>
            <a:avLst/>
            <a:gdLst/>
            <a:ahLst/>
            <a:cxnLst/>
            <a:rect l="l" t="t" r="r" b="b"/>
            <a:pathLst>
              <a:path w="89166" h="89915">
                <a:moveTo>
                  <a:pt x="0" y="89915"/>
                </a:moveTo>
                <a:lnTo>
                  <a:pt x="89166" y="0"/>
                </a:lnTo>
              </a:path>
            </a:pathLst>
          </a:custGeom>
          <a:ln w="762">
            <a:solidFill>
              <a:srgbClr val="9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266155" y="4244071"/>
            <a:ext cx="142745" cy="90845"/>
          </a:xfrm>
          <a:custGeom>
            <a:avLst/>
            <a:gdLst/>
            <a:ahLst/>
            <a:cxnLst/>
            <a:rect l="l" t="t" r="r" b="b"/>
            <a:pathLst>
              <a:path w="142481" h="90677">
                <a:moveTo>
                  <a:pt x="52578" y="90677"/>
                </a:moveTo>
                <a:lnTo>
                  <a:pt x="142481" y="1524"/>
                </a:lnTo>
                <a:lnTo>
                  <a:pt x="89903" y="0"/>
                </a:lnTo>
                <a:lnTo>
                  <a:pt x="0" y="89915"/>
                </a:lnTo>
                <a:lnTo>
                  <a:pt x="52578" y="90677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18830" y="4245598"/>
            <a:ext cx="90070" cy="89318"/>
          </a:xfrm>
          <a:custGeom>
            <a:avLst/>
            <a:gdLst/>
            <a:ahLst/>
            <a:cxnLst/>
            <a:rect l="l" t="t" r="r" b="b"/>
            <a:pathLst>
              <a:path w="89903" h="89153">
                <a:moveTo>
                  <a:pt x="0" y="89153"/>
                </a:moveTo>
                <a:lnTo>
                  <a:pt x="89903" y="0"/>
                </a:lnTo>
              </a:path>
            </a:pathLst>
          </a:custGeom>
          <a:ln w="762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213467" y="4244071"/>
            <a:ext cx="142758" cy="90082"/>
          </a:xfrm>
          <a:custGeom>
            <a:avLst/>
            <a:gdLst/>
            <a:ahLst/>
            <a:cxnLst/>
            <a:rect l="l" t="t" r="r" b="b"/>
            <a:pathLst>
              <a:path w="142494" h="89915">
                <a:moveTo>
                  <a:pt x="52590" y="89915"/>
                </a:moveTo>
                <a:lnTo>
                  <a:pt x="142494" y="0"/>
                </a:lnTo>
                <a:lnTo>
                  <a:pt x="89928" y="0"/>
                </a:lnTo>
                <a:lnTo>
                  <a:pt x="0" y="89153"/>
                </a:lnTo>
                <a:lnTo>
                  <a:pt x="52590" y="89915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266155" y="4244071"/>
            <a:ext cx="90070" cy="90082"/>
          </a:xfrm>
          <a:custGeom>
            <a:avLst/>
            <a:gdLst/>
            <a:ahLst/>
            <a:cxnLst/>
            <a:rect l="l" t="t" r="r" b="b"/>
            <a:pathLst>
              <a:path w="89903" h="89915">
                <a:moveTo>
                  <a:pt x="0" y="89915"/>
                </a:moveTo>
                <a:lnTo>
                  <a:pt x="89903" y="0"/>
                </a:lnTo>
              </a:path>
            </a:pathLst>
          </a:custGeom>
          <a:ln w="762">
            <a:solidFill>
              <a:srgbClr val="9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182871" y="4333390"/>
            <a:ext cx="2061204" cy="610907"/>
          </a:xfrm>
          <a:custGeom>
            <a:avLst/>
            <a:gdLst/>
            <a:ahLst/>
            <a:cxnLst/>
            <a:rect l="l" t="t" r="r" b="b"/>
            <a:pathLst>
              <a:path w="2057387" h="609776">
                <a:moveTo>
                  <a:pt x="1853184" y="122682"/>
                </a:moveTo>
                <a:lnTo>
                  <a:pt x="1781261" y="97644"/>
                </a:lnTo>
                <a:lnTo>
                  <a:pt x="1744281" y="86447"/>
                </a:lnTo>
                <a:lnTo>
                  <a:pt x="1706712" y="76090"/>
                </a:lnTo>
                <a:lnTo>
                  <a:pt x="1668624" y="66545"/>
                </a:lnTo>
                <a:lnTo>
                  <a:pt x="1630084" y="57782"/>
                </a:lnTo>
                <a:lnTo>
                  <a:pt x="1591160" y="49772"/>
                </a:lnTo>
                <a:lnTo>
                  <a:pt x="1551921" y="42486"/>
                </a:lnTo>
                <a:lnTo>
                  <a:pt x="1512435" y="35893"/>
                </a:lnTo>
                <a:lnTo>
                  <a:pt x="1472769" y="29965"/>
                </a:lnTo>
                <a:lnTo>
                  <a:pt x="1432993" y="24672"/>
                </a:lnTo>
                <a:lnTo>
                  <a:pt x="1393174" y="19985"/>
                </a:lnTo>
                <a:lnTo>
                  <a:pt x="1353381" y="15874"/>
                </a:lnTo>
                <a:lnTo>
                  <a:pt x="1313682" y="12310"/>
                </a:lnTo>
                <a:lnTo>
                  <a:pt x="1274145" y="9264"/>
                </a:lnTo>
                <a:lnTo>
                  <a:pt x="1234838" y="6705"/>
                </a:lnTo>
                <a:lnTo>
                  <a:pt x="1195830" y="4605"/>
                </a:lnTo>
                <a:lnTo>
                  <a:pt x="1157188" y="2934"/>
                </a:lnTo>
                <a:lnTo>
                  <a:pt x="1118981" y="1663"/>
                </a:lnTo>
                <a:lnTo>
                  <a:pt x="1028687" y="0"/>
                </a:lnTo>
                <a:lnTo>
                  <a:pt x="990823" y="413"/>
                </a:lnTo>
                <a:lnTo>
                  <a:pt x="914472" y="2280"/>
                </a:lnTo>
                <a:lnTo>
                  <a:pt x="876050" y="3783"/>
                </a:lnTo>
                <a:lnTo>
                  <a:pt x="837510" y="5695"/>
                </a:lnTo>
                <a:lnTo>
                  <a:pt x="798882" y="8043"/>
                </a:lnTo>
                <a:lnTo>
                  <a:pt x="760201" y="10848"/>
                </a:lnTo>
                <a:lnTo>
                  <a:pt x="721499" y="14135"/>
                </a:lnTo>
                <a:lnTo>
                  <a:pt x="682809" y="17928"/>
                </a:lnTo>
                <a:lnTo>
                  <a:pt x="644164" y="22250"/>
                </a:lnTo>
                <a:lnTo>
                  <a:pt x="605598" y="27125"/>
                </a:lnTo>
                <a:lnTo>
                  <a:pt x="567142" y="32578"/>
                </a:lnTo>
                <a:lnTo>
                  <a:pt x="528831" y="38631"/>
                </a:lnTo>
                <a:lnTo>
                  <a:pt x="490698" y="45309"/>
                </a:lnTo>
                <a:lnTo>
                  <a:pt x="452774" y="52635"/>
                </a:lnTo>
                <a:lnTo>
                  <a:pt x="415093" y="60633"/>
                </a:lnTo>
                <a:lnTo>
                  <a:pt x="377689" y="69327"/>
                </a:lnTo>
                <a:lnTo>
                  <a:pt x="340593" y="78740"/>
                </a:lnTo>
                <a:lnTo>
                  <a:pt x="303840" y="88897"/>
                </a:lnTo>
                <a:lnTo>
                  <a:pt x="254079" y="104545"/>
                </a:lnTo>
                <a:lnTo>
                  <a:pt x="208210" y="121551"/>
                </a:lnTo>
                <a:lnTo>
                  <a:pt x="157516" y="143083"/>
                </a:lnTo>
                <a:lnTo>
                  <a:pt x="123427" y="160123"/>
                </a:lnTo>
                <a:lnTo>
                  <a:pt x="75434" y="189970"/>
                </a:lnTo>
                <a:lnTo>
                  <a:pt x="35504" y="225273"/>
                </a:lnTo>
                <a:lnTo>
                  <a:pt x="8471" y="266379"/>
                </a:lnTo>
                <a:lnTo>
                  <a:pt x="0" y="297180"/>
                </a:lnTo>
                <a:lnTo>
                  <a:pt x="157" y="311517"/>
                </a:lnTo>
                <a:lnTo>
                  <a:pt x="11982" y="351513"/>
                </a:lnTo>
                <a:lnTo>
                  <a:pt x="37554" y="386969"/>
                </a:lnTo>
                <a:lnTo>
                  <a:pt x="72651" y="417866"/>
                </a:lnTo>
                <a:lnTo>
                  <a:pt x="113051" y="444184"/>
                </a:lnTo>
                <a:lnTo>
                  <a:pt x="154529" y="465905"/>
                </a:lnTo>
                <a:lnTo>
                  <a:pt x="192865" y="483008"/>
                </a:lnTo>
                <a:lnTo>
                  <a:pt x="240289" y="500675"/>
                </a:lnTo>
                <a:lnTo>
                  <a:pt x="276928" y="512755"/>
                </a:lnTo>
                <a:lnTo>
                  <a:pt x="314083" y="523950"/>
                </a:lnTo>
                <a:lnTo>
                  <a:pt x="351701" y="534292"/>
                </a:lnTo>
                <a:lnTo>
                  <a:pt x="389733" y="543813"/>
                </a:lnTo>
                <a:lnTo>
                  <a:pt x="428127" y="552544"/>
                </a:lnTo>
                <a:lnTo>
                  <a:pt x="466834" y="560517"/>
                </a:lnTo>
                <a:lnTo>
                  <a:pt x="505801" y="567764"/>
                </a:lnTo>
                <a:lnTo>
                  <a:pt x="544980" y="574316"/>
                </a:lnTo>
                <a:lnTo>
                  <a:pt x="584319" y="580205"/>
                </a:lnTo>
                <a:lnTo>
                  <a:pt x="623766" y="585463"/>
                </a:lnTo>
                <a:lnTo>
                  <a:pt x="663273" y="590122"/>
                </a:lnTo>
                <a:lnTo>
                  <a:pt x="702787" y="594212"/>
                </a:lnTo>
                <a:lnTo>
                  <a:pt x="742258" y="597766"/>
                </a:lnTo>
                <a:lnTo>
                  <a:pt x="781636" y="600815"/>
                </a:lnTo>
                <a:lnTo>
                  <a:pt x="820869" y="603391"/>
                </a:lnTo>
                <a:lnTo>
                  <a:pt x="859908" y="605526"/>
                </a:lnTo>
                <a:lnTo>
                  <a:pt x="898701" y="607251"/>
                </a:lnTo>
                <a:lnTo>
                  <a:pt x="937197" y="608599"/>
                </a:lnTo>
                <a:lnTo>
                  <a:pt x="975347" y="609600"/>
                </a:lnTo>
                <a:lnTo>
                  <a:pt x="1015452" y="609776"/>
                </a:lnTo>
                <a:lnTo>
                  <a:pt x="1055924" y="609573"/>
                </a:lnTo>
                <a:lnTo>
                  <a:pt x="1096712" y="608964"/>
                </a:lnTo>
                <a:lnTo>
                  <a:pt x="1137765" y="607921"/>
                </a:lnTo>
                <a:lnTo>
                  <a:pt x="1179034" y="606416"/>
                </a:lnTo>
                <a:lnTo>
                  <a:pt x="1220469" y="604423"/>
                </a:lnTo>
                <a:lnTo>
                  <a:pt x="1262020" y="601914"/>
                </a:lnTo>
                <a:lnTo>
                  <a:pt x="1303637" y="598860"/>
                </a:lnTo>
                <a:lnTo>
                  <a:pt x="1345269" y="595235"/>
                </a:lnTo>
                <a:lnTo>
                  <a:pt x="1386866" y="591011"/>
                </a:lnTo>
                <a:lnTo>
                  <a:pt x="1428380" y="586161"/>
                </a:lnTo>
                <a:lnTo>
                  <a:pt x="1469758" y="580657"/>
                </a:lnTo>
                <a:lnTo>
                  <a:pt x="1510952" y="574471"/>
                </a:lnTo>
                <a:lnTo>
                  <a:pt x="1551912" y="567576"/>
                </a:lnTo>
                <a:lnTo>
                  <a:pt x="1592586" y="559945"/>
                </a:lnTo>
                <a:lnTo>
                  <a:pt x="1632926" y="551550"/>
                </a:lnTo>
                <a:lnTo>
                  <a:pt x="1672882" y="542363"/>
                </a:lnTo>
                <a:lnTo>
                  <a:pt x="1712402" y="532357"/>
                </a:lnTo>
                <a:lnTo>
                  <a:pt x="1751437" y="521504"/>
                </a:lnTo>
                <a:lnTo>
                  <a:pt x="1789938" y="509778"/>
                </a:lnTo>
                <a:lnTo>
                  <a:pt x="1832492" y="495390"/>
                </a:lnTo>
                <a:lnTo>
                  <a:pt x="1882071" y="475534"/>
                </a:lnTo>
                <a:lnTo>
                  <a:pt x="1933605" y="450299"/>
                </a:lnTo>
                <a:lnTo>
                  <a:pt x="1966545" y="430531"/>
                </a:lnTo>
                <a:lnTo>
                  <a:pt x="2010075" y="396527"/>
                </a:lnTo>
                <a:lnTo>
                  <a:pt x="2042045" y="357381"/>
                </a:lnTo>
                <a:lnTo>
                  <a:pt x="2057387" y="313182"/>
                </a:lnTo>
                <a:lnTo>
                  <a:pt x="2057282" y="298821"/>
                </a:lnTo>
                <a:lnTo>
                  <a:pt x="2045542" y="258789"/>
                </a:lnTo>
                <a:lnTo>
                  <a:pt x="2019974" y="223337"/>
                </a:lnTo>
                <a:lnTo>
                  <a:pt x="1984832" y="192466"/>
                </a:lnTo>
                <a:lnTo>
                  <a:pt x="1944371" y="166179"/>
                </a:lnTo>
                <a:lnTo>
                  <a:pt x="1902848" y="144478"/>
                </a:lnTo>
                <a:lnTo>
                  <a:pt x="1864516" y="127366"/>
                </a:lnTo>
                <a:lnTo>
                  <a:pt x="1853184" y="122682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160027" y="4333390"/>
            <a:ext cx="53439" cy="763"/>
          </a:xfrm>
          <a:custGeom>
            <a:avLst/>
            <a:gdLst/>
            <a:ahLst/>
            <a:cxnLst/>
            <a:rect l="l" t="t" r="r" b="b"/>
            <a:pathLst>
              <a:path w="53340" h="762">
                <a:moveTo>
                  <a:pt x="53340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108116" y="4334153"/>
            <a:ext cx="51911" cy="763"/>
          </a:xfrm>
          <a:custGeom>
            <a:avLst/>
            <a:gdLst/>
            <a:ahLst/>
            <a:cxnLst/>
            <a:rect l="l" t="t" r="r" b="b"/>
            <a:pathLst>
              <a:path w="51815" h="762">
                <a:moveTo>
                  <a:pt x="51815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056216" y="4334917"/>
            <a:ext cx="51899" cy="2290"/>
          </a:xfrm>
          <a:custGeom>
            <a:avLst/>
            <a:gdLst/>
            <a:ahLst/>
            <a:cxnLst/>
            <a:rect l="l" t="t" r="r" b="b"/>
            <a:pathLst>
              <a:path w="51803" h="2286">
                <a:moveTo>
                  <a:pt x="51803" y="0"/>
                </a:moveTo>
                <a:lnTo>
                  <a:pt x="0" y="2286"/>
                </a:lnTo>
              </a:path>
            </a:pathLst>
          </a:custGeom>
          <a:ln w="12954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005818" y="4337207"/>
            <a:ext cx="50397" cy="3054"/>
          </a:xfrm>
          <a:custGeom>
            <a:avLst/>
            <a:gdLst/>
            <a:ahLst/>
            <a:cxnLst/>
            <a:rect l="l" t="t" r="r" b="b"/>
            <a:pathLst>
              <a:path w="50304" h="3048">
                <a:moveTo>
                  <a:pt x="50304" y="0"/>
                </a:moveTo>
                <a:lnTo>
                  <a:pt x="0" y="3048"/>
                </a:lnTo>
              </a:path>
            </a:pathLst>
          </a:custGeom>
          <a:ln w="12954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956209" y="4340260"/>
            <a:ext cx="49609" cy="3054"/>
          </a:xfrm>
          <a:custGeom>
            <a:avLst/>
            <a:gdLst/>
            <a:ahLst/>
            <a:cxnLst/>
            <a:rect l="l" t="t" r="r" b="b"/>
            <a:pathLst>
              <a:path w="49517" h="3048">
                <a:moveTo>
                  <a:pt x="49517" y="0"/>
                </a:moveTo>
                <a:lnTo>
                  <a:pt x="0" y="3048"/>
                </a:lnTo>
              </a:path>
            </a:pathLst>
          </a:custGeom>
          <a:ln w="12954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907350" y="4343314"/>
            <a:ext cx="48858" cy="3817"/>
          </a:xfrm>
          <a:custGeom>
            <a:avLst/>
            <a:gdLst/>
            <a:ahLst/>
            <a:cxnLst/>
            <a:rect l="l" t="t" r="r" b="b"/>
            <a:pathLst>
              <a:path w="48768" h="3810">
                <a:moveTo>
                  <a:pt x="48768" y="0"/>
                </a:moveTo>
                <a:lnTo>
                  <a:pt x="0" y="3810"/>
                </a:lnTo>
              </a:path>
            </a:pathLst>
          </a:custGeom>
          <a:ln w="12954">
            <a:solidFill>
              <a:srgbClr val="B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859255" y="4347133"/>
            <a:ext cx="48094" cy="5343"/>
          </a:xfrm>
          <a:custGeom>
            <a:avLst/>
            <a:gdLst/>
            <a:ahLst/>
            <a:cxnLst/>
            <a:rect l="l" t="t" r="r" b="b"/>
            <a:pathLst>
              <a:path w="48005" h="5333">
                <a:moveTo>
                  <a:pt x="48005" y="0"/>
                </a:moveTo>
                <a:lnTo>
                  <a:pt x="0" y="5333"/>
                </a:lnTo>
              </a:path>
            </a:pathLst>
          </a:custGeom>
          <a:ln w="12954">
            <a:solidFill>
              <a:srgbClr val="B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811923" y="4352475"/>
            <a:ext cx="47332" cy="5344"/>
          </a:xfrm>
          <a:custGeom>
            <a:avLst/>
            <a:gdLst/>
            <a:ahLst/>
            <a:cxnLst/>
            <a:rect l="l" t="t" r="r" b="b"/>
            <a:pathLst>
              <a:path w="47244" h="5334">
                <a:moveTo>
                  <a:pt x="47244" y="0"/>
                </a:moveTo>
                <a:lnTo>
                  <a:pt x="0" y="5334"/>
                </a:lnTo>
              </a:path>
            </a:pathLst>
          </a:custGeom>
          <a:ln w="12954">
            <a:solidFill>
              <a:srgbClr val="B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766882" y="4357819"/>
            <a:ext cx="45041" cy="6107"/>
          </a:xfrm>
          <a:custGeom>
            <a:avLst/>
            <a:gdLst/>
            <a:ahLst/>
            <a:cxnLst/>
            <a:rect l="l" t="t" r="r" b="b"/>
            <a:pathLst>
              <a:path w="44958" h="6096">
                <a:moveTo>
                  <a:pt x="44958" y="0"/>
                </a:moveTo>
                <a:lnTo>
                  <a:pt x="0" y="6096"/>
                </a:lnTo>
              </a:path>
            </a:pathLst>
          </a:custGeom>
          <a:ln w="12954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721829" y="4363927"/>
            <a:ext cx="45053" cy="6870"/>
          </a:xfrm>
          <a:custGeom>
            <a:avLst/>
            <a:gdLst/>
            <a:ahLst/>
            <a:cxnLst/>
            <a:rect l="l" t="t" r="r" b="b"/>
            <a:pathLst>
              <a:path w="44970" h="6857">
                <a:moveTo>
                  <a:pt x="44970" y="0"/>
                </a:moveTo>
                <a:lnTo>
                  <a:pt x="0" y="6857"/>
                </a:lnTo>
              </a:path>
            </a:pathLst>
          </a:custGeom>
          <a:ln w="12954">
            <a:solidFill>
              <a:srgbClr val="A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79077" y="4370797"/>
            <a:ext cx="42751" cy="6871"/>
          </a:xfrm>
          <a:custGeom>
            <a:avLst/>
            <a:gdLst/>
            <a:ahLst/>
            <a:cxnLst/>
            <a:rect l="l" t="t" r="r" b="b"/>
            <a:pathLst>
              <a:path w="42672" h="6858">
                <a:moveTo>
                  <a:pt x="42672" y="0"/>
                </a:moveTo>
                <a:lnTo>
                  <a:pt x="0" y="6858"/>
                </a:lnTo>
              </a:path>
            </a:pathLst>
          </a:custGeom>
          <a:ln w="12954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37102" y="4377668"/>
            <a:ext cx="41975" cy="8398"/>
          </a:xfrm>
          <a:custGeom>
            <a:avLst/>
            <a:gdLst/>
            <a:ahLst/>
            <a:cxnLst/>
            <a:rect l="l" t="t" r="r" b="b"/>
            <a:pathLst>
              <a:path w="41897" h="8382">
                <a:moveTo>
                  <a:pt x="41897" y="0"/>
                </a:moveTo>
                <a:lnTo>
                  <a:pt x="0" y="8382"/>
                </a:lnTo>
              </a:path>
            </a:pathLst>
          </a:custGeom>
          <a:ln w="12954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596640" y="4386067"/>
            <a:ext cx="40461" cy="8397"/>
          </a:xfrm>
          <a:custGeom>
            <a:avLst/>
            <a:gdLst/>
            <a:ahLst/>
            <a:cxnLst/>
            <a:rect l="l" t="t" r="r" b="b"/>
            <a:pathLst>
              <a:path w="40386" h="8381">
                <a:moveTo>
                  <a:pt x="40386" y="0"/>
                </a:moveTo>
                <a:lnTo>
                  <a:pt x="0" y="8381"/>
                </a:lnTo>
              </a:path>
            </a:pathLst>
          </a:custGeom>
          <a:ln w="12954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557706" y="4394463"/>
            <a:ext cx="38934" cy="9161"/>
          </a:xfrm>
          <a:custGeom>
            <a:avLst/>
            <a:gdLst/>
            <a:ahLst/>
            <a:cxnLst/>
            <a:rect l="l" t="t" r="r" b="b"/>
            <a:pathLst>
              <a:path w="38862" h="9144">
                <a:moveTo>
                  <a:pt x="38862" y="0"/>
                </a:moveTo>
                <a:lnTo>
                  <a:pt x="0" y="9144"/>
                </a:lnTo>
              </a:path>
            </a:pathLst>
          </a:custGeom>
          <a:ln w="12954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520300" y="4403625"/>
            <a:ext cx="37406" cy="9160"/>
          </a:xfrm>
          <a:custGeom>
            <a:avLst/>
            <a:gdLst/>
            <a:ahLst/>
            <a:cxnLst/>
            <a:rect l="l" t="t" r="r" b="b"/>
            <a:pathLst>
              <a:path w="37337" h="9143">
                <a:moveTo>
                  <a:pt x="37337" y="0"/>
                </a:moveTo>
                <a:lnTo>
                  <a:pt x="0" y="9143"/>
                </a:lnTo>
              </a:path>
            </a:pathLst>
          </a:custGeom>
          <a:ln w="12954">
            <a:solidFill>
              <a:srgbClr val="A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484419" y="4412785"/>
            <a:ext cx="35879" cy="10688"/>
          </a:xfrm>
          <a:custGeom>
            <a:avLst/>
            <a:gdLst/>
            <a:ahLst/>
            <a:cxnLst/>
            <a:rect l="l" t="t" r="r" b="b"/>
            <a:pathLst>
              <a:path w="35813" h="10668">
                <a:moveTo>
                  <a:pt x="35813" y="0"/>
                </a:moveTo>
                <a:lnTo>
                  <a:pt x="0" y="10668"/>
                </a:lnTo>
              </a:path>
            </a:pathLst>
          </a:custGeom>
          <a:ln w="12953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450829" y="4423474"/>
            <a:ext cx="33589" cy="9923"/>
          </a:xfrm>
          <a:custGeom>
            <a:avLst/>
            <a:gdLst/>
            <a:ahLst/>
            <a:cxnLst/>
            <a:rect l="l" t="t" r="r" b="b"/>
            <a:pathLst>
              <a:path w="33527" h="9905">
                <a:moveTo>
                  <a:pt x="33527" y="0"/>
                </a:moveTo>
                <a:lnTo>
                  <a:pt x="0" y="9905"/>
                </a:lnTo>
              </a:path>
            </a:pathLst>
          </a:custGeom>
          <a:ln w="12954">
            <a:solidFill>
              <a:srgbClr val="B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418002" y="4433398"/>
            <a:ext cx="32827" cy="11450"/>
          </a:xfrm>
          <a:custGeom>
            <a:avLst/>
            <a:gdLst/>
            <a:ahLst/>
            <a:cxnLst/>
            <a:rect l="l" t="t" r="r" b="b"/>
            <a:pathLst>
              <a:path w="32766" h="11429">
                <a:moveTo>
                  <a:pt x="32766" y="0"/>
                </a:moveTo>
                <a:lnTo>
                  <a:pt x="0" y="11429"/>
                </a:lnTo>
              </a:path>
            </a:pathLst>
          </a:custGeom>
          <a:ln w="12954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387465" y="4444848"/>
            <a:ext cx="30536" cy="11451"/>
          </a:xfrm>
          <a:custGeom>
            <a:avLst/>
            <a:gdLst/>
            <a:ahLst/>
            <a:cxnLst/>
            <a:rect l="l" t="t" r="r" b="b"/>
            <a:pathLst>
              <a:path w="30479" h="11430">
                <a:moveTo>
                  <a:pt x="30479" y="0"/>
                </a:moveTo>
                <a:lnTo>
                  <a:pt x="0" y="11430"/>
                </a:lnTo>
              </a:path>
            </a:pathLst>
          </a:custGeom>
          <a:ln w="12954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359219" y="4456300"/>
            <a:ext cx="28246" cy="12214"/>
          </a:xfrm>
          <a:custGeom>
            <a:avLst/>
            <a:gdLst/>
            <a:ahLst/>
            <a:cxnLst/>
            <a:rect l="l" t="t" r="r" b="b"/>
            <a:pathLst>
              <a:path w="28194" h="12191">
                <a:moveTo>
                  <a:pt x="28194" y="0"/>
                </a:moveTo>
                <a:lnTo>
                  <a:pt x="0" y="12191"/>
                </a:lnTo>
              </a:path>
            </a:pathLst>
          </a:custGeom>
          <a:ln w="12954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331736" y="4468514"/>
            <a:ext cx="27482" cy="12215"/>
          </a:xfrm>
          <a:custGeom>
            <a:avLst/>
            <a:gdLst/>
            <a:ahLst/>
            <a:cxnLst/>
            <a:rect l="l" t="t" r="r" b="b"/>
            <a:pathLst>
              <a:path w="27431" h="12192">
                <a:moveTo>
                  <a:pt x="27431" y="0"/>
                </a:moveTo>
                <a:lnTo>
                  <a:pt x="0" y="12192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307307" y="4480730"/>
            <a:ext cx="24429" cy="12977"/>
          </a:xfrm>
          <a:custGeom>
            <a:avLst/>
            <a:gdLst/>
            <a:ahLst/>
            <a:cxnLst/>
            <a:rect l="l" t="t" r="r" b="b"/>
            <a:pathLst>
              <a:path w="24384" h="12953">
                <a:moveTo>
                  <a:pt x="24384" y="0"/>
                </a:moveTo>
                <a:lnTo>
                  <a:pt x="0" y="12953"/>
                </a:lnTo>
              </a:path>
            </a:pathLst>
          </a:custGeom>
          <a:ln w="12954">
            <a:solidFill>
              <a:srgbClr val="B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284404" y="4493707"/>
            <a:ext cx="22902" cy="12977"/>
          </a:xfrm>
          <a:custGeom>
            <a:avLst/>
            <a:gdLst/>
            <a:ahLst/>
            <a:cxnLst/>
            <a:rect l="l" t="t" r="r" b="b"/>
            <a:pathLst>
              <a:path w="22860" h="12953">
                <a:moveTo>
                  <a:pt x="22860" y="0"/>
                </a:moveTo>
                <a:lnTo>
                  <a:pt x="0" y="12953"/>
                </a:lnTo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263792" y="4506685"/>
            <a:ext cx="20612" cy="13740"/>
          </a:xfrm>
          <a:custGeom>
            <a:avLst/>
            <a:gdLst/>
            <a:ahLst/>
            <a:cxnLst/>
            <a:rect l="l" t="t" r="r" b="b"/>
            <a:pathLst>
              <a:path w="20574" h="13715">
                <a:moveTo>
                  <a:pt x="20574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245471" y="4520426"/>
            <a:ext cx="18321" cy="13741"/>
          </a:xfrm>
          <a:custGeom>
            <a:avLst/>
            <a:gdLst/>
            <a:ahLst/>
            <a:cxnLst/>
            <a:rect l="l" t="t" r="r" b="b"/>
            <a:pathLst>
              <a:path w="18287" h="13716">
                <a:moveTo>
                  <a:pt x="18287" y="0"/>
                </a:moveTo>
                <a:lnTo>
                  <a:pt x="0" y="13716"/>
                </a:lnTo>
              </a:path>
            </a:pathLst>
          </a:custGeom>
          <a:ln w="12954">
            <a:solidFill>
              <a:srgbClr val="C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229439" y="4534168"/>
            <a:ext cx="16031" cy="13740"/>
          </a:xfrm>
          <a:custGeom>
            <a:avLst/>
            <a:gdLst/>
            <a:ahLst/>
            <a:cxnLst/>
            <a:rect l="l" t="t" r="r" b="b"/>
            <a:pathLst>
              <a:path w="16001" h="13715">
                <a:moveTo>
                  <a:pt x="16001" y="0"/>
                </a:moveTo>
                <a:lnTo>
                  <a:pt x="0" y="13715"/>
                </a:lnTo>
              </a:path>
            </a:pathLst>
          </a:custGeom>
          <a:ln w="12954">
            <a:solidFill>
              <a:srgbClr val="C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214934" y="4547909"/>
            <a:ext cx="14504" cy="14504"/>
          </a:xfrm>
          <a:custGeom>
            <a:avLst/>
            <a:gdLst/>
            <a:ahLst/>
            <a:cxnLst/>
            <a:rect l="l" t="t" r="r" b="b"/>
            <a:pathLst>
              <a:path w="14477" h="14477">
                <a:moveTo>
                  <a:pt x="14477" y="0"/>
                </a:moveTo>
                <a:lnTo>
                  <a:pt x="0" y="14477"/>
                </a:lnTo>
              </a:path>
            </a:pathLst>
          </a:custGeom>
          <a:ln w="12954">
            <a:solidFill>
              <a:srgbClr val="C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203483" y="4562415"/>
            <a:ext cx="11451" cy="15267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11430" y="0"/>
                </a:moveTo>
                <a:lnTo>
                  <a:pt x="0" y="15239"/>
                </a:lnTo>
              </a:path>
            </a:pathLst>
          </a:custGeom>
          <a:ln w="12954">
            <a:solidFill>
              <a:srgbClr val="C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198903" y="4577682"/>
            <a:ext cx="4579" cy="7634"/>
          </a:xfrm>
          <a:custGeom>
            <a:avLst/>
            <a:gdLst/>
            <a:ahLst/>
            <a:cxnLst/>
            <a:rect l="l" t="t" r="r" b="b"/>
            <a:pathLst>
              <a:path w="4571" h="7620">
                <a:moveTo>
                  <a:pt x="4571" y="0"/>
                </a:moveTo>
                <a:lnTo>
                  <a:pt x="0" y="7620"/>
                </a:lnTo>
              </a:path>
            </a:pathLst>
          </a:custGeom>
          <a:ln w="12954">
            <a:solidFill>
              <a:srgbClr val="C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195085" y="4585316"/>
            <a:ext cx="3817" cy="6871"/>
          </a:xfrm>
          <a:custGeom>
            <a:avLst/>
            <a:gdLst/>
            <a:ahLst/>
            <a:cxnLst/>
            <a:rect l="l" t="t" r="r" b="b"/>
            <a:pathLst>
              <a:path w="3810" h="6858">
                <a:moveTo>
                  <a:pt x="3810" y="0"/>
                </a:moveTo>
                <a:lnTo>
                  <a:pt x="0" y="6858"/>
                </a:lnTo>
              </a:path>
            </a:pathLst>
          </a:custGeom>
          <a:ln w="12954">
            <a:solidFill>
              <a:srgbClr val="C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191268" y="4592188"/>
            <a:ext cx="3817" cy="7633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3810" y="0"/>
                </a:moveTo>
                <a:lnTo>
                  <a:pt x="0" y="7619"/>
                </a:lnTo>
              </a:path>
            </a:pathLst>
          </a:custGeom>
          <a:ln w="12954">
            <a:solidFill>
              <a:srgbClr val="D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188214" y="4599821"/>
            <a:ext cx="3054" cy="7634"/>
          </a:xfrm>
          <a:custGeom>
            <a:avLst/>
            <a:gdLst/>
            <a:ahLst/>
            <a:cxnLst/>
            <a:rect l="l" t="t" r="r" b="b"/>
            <a:pathLst>
              <a:path w="3048" h="7620">
                <a:moveTo>
                  <a:pt x="3048" y="0"/>
                </a:moveTo>
                <a:lnTo>
                  <a:pt x="0" y="7620"/>
                </a:lnTo>
              </a:path>
            </a:pathLst>
          </a:custGeom>
          <a:ln w="12954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185924" y="4607456"/>
            <a:ext cx="2290" cy="8397"/>
          </a:xfrm>
          <a:custGeom>
            <a:avLst/>
            <a:gdLst/>
            <a:ahLst/>
            <a:cxnLst/>
            <a:rect l="l" t="t" r="r" b="b"/>
            <a:pathLst>
              <a:path w="2286" h="8381">
                <a:moveTo>
                  <a:pt x="2286" y="0"/>
                </a:moveTo>
                <a:lnTo>
                  <a:pt x="0" y="8381"/>
                </a:lnTo>
              </a:path>
            </a:pathLst>
          </a:custGeom>
          <a:ln w="12953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84397" y="4615853"/>
            <a:ext cx="1527" cy="7634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1524" y="0"/>
                </a:moveTo>
                <a:lnTo>
                  <a:pt x="0" y="7620"/>
                </a:lnTo>
              </a:path>
            </a:pathLst>
          </a:custGeom>
          <a:ln w="12954">
            <a:solidFill>
              <a:srgbClr val="D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182871" y="4623487"/>
            <a:ext cx="1526" cy="7634"/>
          </a:xfrm>
          <a:custGeom>
            <a:avLst/>
            <a:gdLst/>
            <a:ahLst/>
            <a:cxnLst/>
            <a:rect l="l" t="t" r="r" b="b"/>
            <a:pathLst>
              <a:path w="1523" h="7620">
                <a:moveTo>
                  <a:pt x="1523" y="0"/>
                </a:moveTo>
                <a:lnTo>
                  <a:pt x="0" y="7620"/>
                </a:lnTo>
              </a:path>
            </a:pathLst>
          </a:custGeom>
          <a:ln w="12954">
            <a:solidFill>
              <a:srgbClr val="D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182870" y="4631122"/>
            <a:ext cx="0" cy="7633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0" y="0"/>
                </a:moveTo>
                <a:lnTo>
                  <a:pt x="0" y="7619"/>
                </a:lnTo>
              </a:path>
            </a:pathLst>
          </a:custGeom>
          <a:ln w="12954">
            <a:solidFill>
              <a:srgbClr val="D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182870" y="4638755"/>
            <a:ext cx="0" cy="8398"/>
          </a:xfrm>
          <a:custGeom>
            <a:avLst/>
            <a:gdLst/>
            <a:ahLst/>
            <a:cxnLst/>
            <a:rect l="l" t="t" r="r" b="b"/>
            <a:pathLst>
              <a:path h="8382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12954">
            <a:solidFill>
              <a:srgbClr val="D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182871" y="4647153"/>
            <a:ext cx="1526" cy="7633"/>
          </a:xfrm>
          <a:custGeom>
            <a:avLst/>
            <a:gdLst/>
            <a:ahLst/>
            <a:cxnLst/>
            <a:rect l="l" t="t" r="r" b="b"/>
            <a:pathLst>
              <a:path w="1523" h="7619">
                <a:moveTo>
                  <a:pt x="0" y="0"/>
                </a:moveTo>
                <a:lnTo>
                  <a:pt x="1523" y="7619"/>
                </a:lnTo>
              </a:path>
            </a:pathLst>
          </a:custGeom>
          <a:ln w="12954">
            <a:solidFill>
              <a:srgbClr val="D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184397" y="4654787"/>
            <a:ext cx="1527" cy="7634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0" y="0"/>
                </a:moveTo>
                <a:lnTo>
                  <a:pt x="1524" y="7620"/>
                </a:lnTo>
              </a:path>
            </a:pathLst>
          </a:custGeom>
          <a:ln w="12954">
            <a:solidFill>
              <a:srgbClr val="D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185924" y="4662421"/>
            <a:ext cx="2290" cy="7634"/>
          </a:xfrm>
          <a:custGeom>
            <a:avLst/>
            <a:gdLst/>
            <a:ahLst/>
            <a:cxnLst/>
            <a:rect l="l" t="t" r="r" b="b"/>
            <a:pathLst>
              <a:path w="2286" h="7620">
                <a:moveTo>
                  <a:pt x="0" y="0"/>
                </a:moveTo>
                <a:lnTo>
                  <a:pt x="2286" y="7620"/>
                </a:lnTo>
              </a:path>
            </a:pathLst>
          </a:custGeom>
          <a:ln w="12954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188214" y="4670057"/>
            <a:ext cx="3054" cy="7633"/>
          </a:xfrm>
          <a:custGeom>
            <a:avLst/>
            <a:gdLst/>
            <a:ahLst/>
            <a:cxnLst/>
            <a:rect l="l" t="t" r="r" b="b"/>
            <a:pathLst>
              <a:path w="3048" h="7619">
                <a:moveTo>
                  <a:pt x="0" y="0"/>
                </a:moveTo>
                <a:lnTo>
                  <a:pt x="3048" y="7619"/>
                </a:lnTo>
              </a:path>
            </a:pathLst>
          </a:custGeom>
          <a:ln w="12953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191268" y="4677689"/>
            <a:ext cx="3817" cy="7634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0" y="0"/>
                </a:moveTo>
                <a:lnTo>
                  <a:pt x="3810" y="7620"/>
                </a:lnTo>
              </a:path>
            </a:pathLst>
          </a:custGeom>
          <a:ln w="12953">
            <a:solidFill>
              <a:srgbClr val="D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195085" y="4685324"/>
            <a:ext cx="3817" cy="7633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0" y="0"/>
                </a:moveTo>
                <a:lnTo>
                  <a:pt x="3810" y="7619"/>
                </a:lnTo>
              </a:path>
            </a:pathLst>
          </a:custGeom>
          <a:ln w="12954">
            <a:solidFill>
              <a:srgbClr val="C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198903" y="4692958"/>
            <a:ext cx="4579" cy="7634"/>
          </a:xfrm>
          <a:custGeom>
            <a:avLst/>
            <a:gdLst/>
            <a:ahLst/>
            <a:cxnLst/>
            <a:rect l="l" t="t" r="r" b="b"/>
            <a:pathLst>
              <a:path w="4571" h="7620">
                <a:moveTo>
                  <a:pt x="0" y="0"/>
                </a:moveTo>
                <a:lnTo>
                  <a:pt x="4571" y="7620"/>
                </a:lnTo>
              </a:path>
            </a:pathLst>
          </a:custGeom>
          <a:ln w="12954">
            <a:solidFill>
              <a:srgbClr val="C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203483" y="4700592"/>
            <a:ext cx="11451" cy="14504"/>
          </a:xfrm>
          <a:custGeom>
            <a:avLst/>
            <a:gdLst/>
            <a:ahLst/>
            <a:cxnLst/>
            <a:rect l="l" t="t" r="r" b="b"/>
            <a:pathLst>
              <a:path w="11430" h="14477">
                <a:moveTo>
                  <a:pt x="0" y="0"/>
                </a:moveTo>
                <a:lnTo>
                  <a:pt x="11430" y="14477"/>
                </a:lnTo>
              </a:path>
            </a:pathLst>
          </a:custGeom>
          <a:ln w="12954">
            <a:solidFill>
              <a:srgbClr val="C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214934" y="4715097"/>
            <a:ext cx="14504" cy="14505"/>
          </a:xfrm>
          <a:custGeom>
            <a:avLst/>
            <a:gdLst/>
            <a:ahLst/>
            <a:cxnLst/>
            <a:rect l="l" t="t" r="r" b="b"/>
            <a:pathLst>
              <a:path w="14477" h="14478">
                <a:moveTo>
                  <a:pt x="0" y="0"/>
                </a:moveTo>
                <a:lnTo>
                  <a:pt x="14477" y="14478"/>
                </a:lnTo>
              </a:path>
            </a:pathLst>
          </a:custGeom>
          <a:ln w="12954">
            <a:solidFill>
              <a:srgbClr val="C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229439" y="4729603"/>
            <a:ext cx="16031" cy="14504"/>
          </a:xfrm>
          <a:custGeom>
            <a:avLst/>
            <a:gdLst/>
            <a:ahLst/>
            <a:cxnLst/>
            <a:rect l="l" t="t" r="r" b="b"/>
            <a:pathLst>
              <a:path w="16001" h="14477">
                <a:moveTo>
                  <a:pt x="0" y="0"/>
                </a:moveTo>
                <a:lnTo>
                  <a:pt x="16001" y="14477"/>
                </a:lnTo>
              </a:path>
            </a:pathLst>
          </a:custGeom>
          <a:ln w="12954">
            <a:solidFill>
              <a:srgbClr val="C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245471" y="4744107"/>
            <a:ext cx="18321" cy="13740"/>
          </a:xfrm>
          <a:custGeom>
            <a:avLst/>
            <a:gdLst/>
            <a:ahLst/>
            <a:cxnLst/>
            <a:rect l="l" t="t" r="r" b="b"/>
            <a:pathLst>
              <a:path w="18287" h="13715">
                <a:moveTo>
                  <a:pt x="0" y="0"/>
                </a:moveTo>
                <a:lnTo>
                  <a:pt x="18287" y="13715"/>
                </a:lnTo>
              </a:path>
            </a:pathLst>
          </a:custGeom>
          <a:ln w="12954">
            <a:solidFill>
              <a:srgbClr val="C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263792" y="4757849"/>
            <a:ext cx="20612" cy="13740"/>
          </a:xfrm>
          <a:custGeom>
            <a:avLst/>
            <a:gdLst/>
            <a:ahLst/>
            <a:cxnLst/>
            <a:rect l="l" t="t" r="r" b="b"/>
            <a:pathLst>
              <a:path w="20574" h="13715">
                <a:moveTo>
                  <a:pt x="0" y="0"/>
                </a:moveTo>
                <a:lnTo>
                  <a:pt x="20574" y="13715"/>
                </a:lnTo>
              </a:path>
            </a:pathLst>
          </a:custGeom>
          <a:ln w="12954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284404" y="4771589"/>
            <a:ext cx="22902" cy="12978"/>
          </a:xfrm>
          <a:custGeom>
            <a:avLst/>
            <a:gdLst/>
            <a:ahLst/>
            <a:cxnLst/>
            <a:rect l="l" t="t" r="r" b="b"/>
            <a:pathLst>
              <a:path w="22860" h="12954">
                <a:moveTo>
                  <a:pt x="0" y="0"/>
                </a:moveTo>
                <a:lnTo>
                  <a:pt x="22860" y="12954"/>
                </a:lnTo>
              </a:path>
            </a:pathLst>
          </a:custGeom>
          <a:ln w="12953">
            <a:solidFill>
              <a:srgbClr val="B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307307" y="4784569"/>
            <a:ext cx="24429" cy="12977"/>
          </a:xfrm>
          <a:custGeom>
            <a:avLst/>
            <a:gdLst/>
            <a:ahLst/>
            <a:cxnLst/>
            <a:rect l="l" t="t" r="r" b="b"/>
            <a:pathLst>
              <a:path w="24384" h="12953">
                <a:moveTo>
                  <a:pt x="0" y="0"/>
                </a:moveTo>
                <a:lnTo>
                  <a:pt x="24384" y="12953"/>
                </a:lnTo>
              </a:path>
            </a:pathLst>
          </a:custGeom>
          <a:ln w="12954">
            <a:solidFill>
              <a:srgbClr val="B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331736" y="4797546"/>
            <a:ext cx="27482" cy="12214"/>
          </a:xfrm>
          <a:custGeom>
            <a:avLst/>
            <a:gdLst/>
            <a:ahLst/>
            <a:cxnLst/>
            <a:rect l="l" t="t" r="r" b="b"/>
            <a:pathLst>
              <a:path w="27431" h="12191">
                <a:moveTo>
                  <a:pt x="0" y="0"/>
                </a:moveTo>
                <a:lnTo>
                  <a:pt x="27431" y="12191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359219" y="4809760"/>
            <a:ext cx="28246" cy="12215"/>
          </a:xfrm>
          <a:custGeom>
            <a:avLst/>
            <a:gdLst/>
            <a:ahLst/>
            <a:cxnLst/>
            <a:rect l="l" t="t" r="r" b="b"/>
            <a:pathLst>
              <a:path w="28194" h="12192">
                <a:moveTo>
                  <a:pt x="0" y="0"/>
                </a:moveTo>
                <a:lnTo>
                  <a:pt x="28194" y="12192"/>
                </a:lnTo>
              </a:path>
            </a:pathLst>
          </a:custGeom>
          <a:ln w="12954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87465" y="4821975"/>
            <a:ext cx="30536" cy="1145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0"/>
                </a:moveTo>
                <a:lnTo>
                  <a:pt x="30479" y="11429"/>
                </a:lnTo>
              </a:path>
            </a:pathLst>
          </a:custGeom>
          <a:ln w="12954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418002" y="4833426"/>
            <a:ext cx="32827" cy="10688"/>
          </a:xfrm>
          <a:custGeom>
            <a:avLst/>
            <a:gdLst/>
            <a:ahLst/>
            <a:cxnLst/>
            <a:rect l="l" t="t" r="r" b="b"/>
            <a:pathLst>
              <a:path w="32766" h="10668">
                <a:moveTo>
                  <a:pt x="0" y="0"/>
                </a:moveTo>
                <a:lnTo>
                  <a:pt x="32766" y="10668"/>
                </a:lnTo>
              </a:path>
            </a:pathLst>
          </a:custGeom>
          <a:ln w="12953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450829" y="4844115"/>
            <a:ext cx="33589" cy="10687"/>
          </a:xfrm>
          <a:custGeom>
            <a:avLst/>
            <a:gdLst/>
            <a:ahLst/>
            <a:cxnLst/>
            <a:rect l="l" t="t" r="r" b="b"/>
            <a:pathLst>
              <a:path w="33527" h="10667">
                <a:moveTo>
                  <a:pt x="0" y="0"/>
                </a:moveTo>
                <a:lnTo>
                  <a:pt x="33527" y="10667"/>
                </a:lnTo>
              </a:path>
            </a:pathLst>
          </a:custGeom>
          <a:ln w="12954">
            <a:solidFill>
              <a:srgbClr val="B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484419" y="4854802"/>
            <a:ext cx="35879" cy="9923"/>
          </a:xfrm>
          <a:custGeom>
            <a:avLst/>
            <a:gdLst/>
            <a:ahLst/>
            <a:cxnLst/>
            <a:rect l="l" t="t" r="r" b="b"/>
            <a:pathLst>
              <a:path w="35813" h="9905">
                <a:moveTo>
                  <a:pt x="0" y="0"/>
                </a:moveTo>
                <a:lnTo>
                  <a:pt x="35813" y="9905"/>
                </a:lnTo>
              </a:path>
            </a:pathLst>
          </a:custGeom>
          <a:ln w="12954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520300" y="4864726"/>
            <a:ext cx="37406" cy="9924"/>
          </a:xfrm>
          <a:custGeom>
            <a:avLst/>
            <a:gdLst/>
            <a:ahLst/>
            <a:cxnLst/>
            <a:rect l="l" t="t" r="r" b="b"/>
            <a:pathLst>
              <a:path w="37337" h="9906">
                <a:moveTo>
                  <a:pt x="0" y="0"/>
                </a:moveTo>
                <a:lnTo>
                  <a:pt x="37337" y="9906"/>
                </a:lnTo>
              </a:path>
            </a:pathLst>
          </a:custGeom>
          <a:ln w="12954">
            <a:solidFill>
              <a:srgbClr val="A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557706" y="4874651"/>
            <a:ext cx="38934" cy="9160"/>
          </a:xfrm>
          <a:custGeom>
            <a:avLst/>
            <a:gdLst/>
            <a:ahLst/>
            <a:cxnLst/>
            <a:rect l="l" t="t" r="r" b="b"/>
            <a:pathLst>
              <a:path w="38862" h="9143">
                <a:moveTo>
                  <a:pt x="0" y="0"/>
                </a:moveTo>
                <a:lnTo>
                  <a:pt x="38862" y="9143"/>
                </a:lnTo>
              </a:path>
            </a:pathLst>
          </a:custGeom>
          <a:ln w="12954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596640" y="4883811"/>
            <a:ext cx="40461" cy="8398"/>
          </a:xfrm>
          <a:custGeom>
            <a:avLst/>
            <a:gdLst/>
            <a:ahLst/>
            <a:cxnLst/>
            <a:rect l="l" t="t" r="r" b="b"/>
            <a:pathLst>
              <a:path w="40386" h="8382">
                <a:moveTo>
                  <a:pt x="0" y="0"/>
                </a:moveTo>
                <a:lnTo>
                  <a:pt x="40386" y="8382"/>
                </a:lnTo>
              </a:path>
            </a:pathLst>
          </a:custGeom>
          <a:ln w="12954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637102" y="4892209"/>
            <a:ext cx="41975" cy="7634"/>
          </a:xfrm>
          <a:custGeom>
            <a:avLst/>
            <a:gdLst/>
            <a:ahLst/>
            <a:cxnLst/>
            <a:rect l="l" t="t" r="r" b="b"/>
            <a:pathLst>
              <a:path w="41897" h="7620">
                <a:moveTo>
                  <a:pt x="0" y="0"/>
                </a:moveTo>
                <a:lnTo>
                  <a:pt x="41897" y="7620"/>
                </a:lnTo>
              </a:path>
            </a:pathLst>
          </a:custGeom>
          <a:ln w="12954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679077" y="4899844"/>
            <a:ext cx="42751" cy="7633"/>
          </a:xfrm>
          <a:custGeom>
            <a:avLst/>
            <a:gdLst/>
            <a:ahLst/>
            <a:cxnLst/>
            <a:rect l="l" t="t" r="r" b="b"/>
            <a:pathLst>
              <a:path w="42672" h="7619">
                <a:moveTo>
                  <a:pt x="0" y="0"/>
                </a:moveTo>
                <a:lnTo>
                  <a:pt x="42672" y="7619"/>
                </a:lnTo>
              </a:path>
            </a:pathLst>
          </a:custGeom>
          <a:ln w="12954">
            <a:solidFill>
              <a:srgbClr val="A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721829" y="4907477"/>
            <a:ext cx="45053" cy="6871"/>
          </a:xfrm>
          <a:custGeom>
            <a:avLst/>
            <a:gdLst/>
            <a:ahLst/>
            <a:cxnLst/>
            <a:rect l="l" t="t" r="r" b="b"/>
            <a:pathLst>
              <a:path w="44970" h="6858">
                <a:moveTo>
                  <a:pt x="0" y="0"/>
                </a:moveTo>
                <a:lnTo>
                  <a:pt x="44970" y="6858"/>
                </a:lnTo>
              </a:path>
            </a:pathLst>
          </a:custGeom>
          <a:ln w="12954">
            <a:solidFill>
              <a:srgbClr val="A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766882" y="4914348"/>
            <a:ext cx="45041" cy="6107"/>
          </a:xfrm>
          <a:custGeom>
            <a:avLst/>
            <a:gdLst/>
            <a:ahLst/>
            <a:cxnLst/>
            <a:rect l="l" t="t" r="r" b="b"/>
            <a:pathLst>
              <a:path w="44958" h="6096">
                <a:moveTo>
                  <a:pt x="0" y="0"/>
                </a:moveTo>
                <a:lnTo>
                  <a:pt x="44958" y="6096"/>
                </a:lnTo>
              </a:path>
            </a:pathLst>
          </a:custGeom>
          <a:ln w="12954">
            <a:solidFill>
              <a:srgbClr val="A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811923" y="4920456"/>
            <a:ext cx="47332" cy="5343"/>
          </a:xfrm>
          <a:custGeom>
            <a:avLst/>
            <a:gdLst/>
            <a:ahLst/>
            <a:cxnLst/>
            <a:rect l="l" t="t" r="r" b="b"/>
            <a:pathLst>
              <a:path w="47244" h="5333">
                <a:moveTo>
                  <a:pt x="0" y="0"/>
                </a:moveTo>
                <a:lnTo>
                  <a:pt x="47244" y="5333"/>
                </a:lnTo>
              </a:path>
            </a:pathLst>
          </a:custGeom>
          <a:ln w="12954">
            <a:solidFill>
              <a:srgbClr val="B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859255" y="4925799"/>
            <a:ext cx="48094" cy="4580"/>
          </a:xfrm>
          <a:custGeom>
            <a:avLst/>
            <a:gdLst/>
            <a:ahLst/>
            <a:cxnLst/>
            <a:rect l="l" t="t" r="r" b="b"/>
            <a:pathLst>
              <a:path w="48005" h="4572">
                <a:moveTo>
                  <a:pt x="0" y="0"/>
                </a:moveTo>
                <a:lnTo>
                  <a:pt x="48005" y="4572"/>
                </a:lnTo>
              </a:path>
            </a:pathLst>
          </a:custGeom>
          <a:ln w="12954">
            <a:solidFill>
              <a:srgbClr val="B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907350" y="4930380"/>
            <a:ext cx="48858" cy="4580"/>
          </a:xfrm>
          <a:custGeom>
            <a:avLst/>
            <a:gdLst/>
            <a:ahLst/>
            <a:cxnLst/>
            <a:rect l="l" t="t" r="r" b="b"/>
            <a:pathLst>
              <a:path w="48768" h="4572">
                <a:moveTo>
                  <a:pt x="0" y="0"/>
                </a:moveTo>
                <a:lnTo>
                  <a:pt x="48768" y="4572"/>
                </a:lnTo>
              </a:path>
            </a:pathLst>
          </a:custGeom>
          <a:ln w="12954">
            <a:solidFill>
              <a:srgbClr val="B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956209" y="4934960"/>
            <a:ext cx="49609" cy="3054"/>
          </a:xfrm>
          <a:custGeom>
            <a:avLst/>
            <a:gdLst/>
            <a:ahLst/>
            <a:cxnLst/>
            <a:rect l="l" t="t" r="r" b="b"/>
            <a:pathLst>
              <a:path w="49517" h="3048">
                <a:moveTo>
                  <a:pt x="0" y="0"/>
                </a:moveTo>
                <a:lnTo>
                  <a:pt x="49517" y="3048"/>
                </a:lnTo>
              </a:path>
            </a:pathLst>
          </a:custGeom>
          <a:ln w="12954">
            <a:solidFill>
              <a:srgbClr val="B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005818" y="4938015"/>
            <a:ext cx="50397" cy="3053"/>
          </a:xfrm>
          <a:custGeom>
            <a:avLst/>
            <a:gdLst/>
            <a:ahLst/>
            <a:cxnLst/>
            <a:rect l="l" t="t" r="r" b="b"/>
            <a:pathLst>
              <a:path w="50304" h="3047">
                <a:moveTo>
                  <a:pt x="0" y="0"/>
                </a:moveTo>
                <a:lnTo>
                  <a:pt x="50304" y="3047"/>
                </a:lnTo>
              </a:path>
            </a:pathLst>
          </a:custGeom>
          <a:ln w="12954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056216" y="4941067"/>
            <a:ext cx="51899" cy="1527"/>
          </a:xfrm>
          <a:custGeom>
            <a:avLst/>
            <a:gdLst/>
            <a:ahLst/>
            <a:cxnLst/>
            <a:rect l="l" t="t" r="r" b="b"/>
            <a:pathLst>
              <a:path w="51803" h="1524">
                <a:moveTo>
                  <a:pt x="0" y="0"/>
                </a:moveTo>
                <a:lnTo>
                  <a:pt x="51803" y="1524"/>
                </a:lnTo>
              </a:path>
            </a:pathLst>
          </a:custGeom>
          <a:ln w="12954">
            <a:solidFill>
              <a:srgbClr val="B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108116" y="4942594"/>
            <a:ext cx="51911" cy="1527"/>
          </a:xfrm>
          <a:custGeom>
            <a:avLst/>
            <a:gdLst/>
            <a:ahLst/>
            <a:cxnLst/>
            <a:rect l="l" t="t" r="r" b="b"/>
            <a:pathLst>
              <a:path w="51815" h="1524">
                <a:moveTo>
                  <a:pt x="0" y="0"/>
                </a:moveTo>
                <a:lnTo>
                  <a:pt x="51815" y="1524"/>
                </a:lnTo>
              </a:path>
            </a:pathLst>
          </a:custGeom>
          <a:ln w="12954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6160027" y="4944121"/>
            <a:ext cx="53439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12954">
            <a:solidFill>
              <a:srgbClr val="B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213467" y="4944121"/>
            <a:ext cx="52688" cy="0"/>
          </a:xfrm>
          <a:custGeom>
            <a:avLst/>
            <a:gdLst/>
            <a:ahLst/>
            <a:cxnLst/>
            <a:rect l="l" t="t" r="r" b="b"/>
            <a:pathLst>
              <a:path w="52590">
                <a:moveTo>
                  <a:pt x="0" y="0"/>
                </a:moveTo>
                <a:lnTo>
                  <a:pt x="52590" y="0"/>
                </a:lnTo>
              </a:path>
            </a:pathLst>
          </a:custGeom>
          <a:ln w="12954">
            <a:solidFill>
              <a:srgbClr val="B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6266154" y="4942594"/>
            <a:ext cx="52676" cy="1527"/>
          </a:xfrm>
          <a:custGeom>
            <a:avLst/>
            <a:gdLst/>
            <a:ahLst/>
            <a:cxnLst/>
            <a:rect l="l" t="t" r="r" b="b"/>
            <a:pathLst>
              <a:path w="52578" h="1524">
                <a:moveTo>
                  <a:pt x="0" y="1524"/>
                </a:moveTo>
                <a:lnTo>
                  <a:pt x="52578" y="0"/>
                </a:lnTo>
              </a:path>
            </a:pathLst>
          </a:custGeom>
          <a:ln w="12953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6318830" y="4941067"/>
            <a:ext cx="51899" cy="1527"/>
          </a:xfrm>
          <a:custGeom>
            <a:avLst/>
            <a:gdLst/>
            <a:ahLst/>
            <a:cxnLst/>
            <a:rect l="l" t="t" r="r" b="b"/>
            <a:pathLst>
              <a:path w="51803" h="1524">
                <a:moveTo>
                  <a:pt x="0" y="1524"/>
                </a:moveTo>
                <a:lnTo>
                  <a:pt x="51803" y="0"/>
                </a:lnTo>
              </a:path>
            </a:pathLst>
          </a:custGeom>
          <a:ln w="12953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370730" y="4938015"/>
            <a:ext cx="50397" cy="3053"/>
          </a:xfrm>
          <a:custGeom>
            <a:avLst/>
            <a:gdLst/>
            <a:ahLst/>
            <a:cxnLst/>
            <a:rect l="l" t="t" r="r" b="b"/>
            <a:pathLst>
              <a:path w="50304" h="3047">
                <a:moveTo>
                  <a:pt x="0" y="3047"/>
                </a:moveTo>
                <a:lnTo>
                  <a:pt x="50304" y="0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6421128" y="4934960"/>
            <a:ext cx="49609" cy="3054"/>
          </a:xfrm>
          <a:custGeom>
            <a:avLst/>
            <a:gdLst/>
            <a:ahLst/>
            <a:cxnLst/>
            <a:rect l="l" t="t" r="r" b="b"/>
            <a:pathLst>
              <a:path w="49517" h="3048">
                <a:moveTo>
                  <a:pt x="0" y="3048"/>
                </a:moveTo>
                <a:lnTo>
                  <a:pt x="49517" y="0"/>
                </a:lnTo>
              </a:path>
            </a:pathLst>
          </a:custGeom>
          <a:ln w="12954">
            <a:solidFill>
              <a:srgbClr val="B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470737" y="4930380"/>
            <a:ext cx="48858" cy="4580"/>
          </a:xfrm>
          <a:custGeom>
            <a:avLst/>
            <a:gdLst/>
            <a:ahLst/>
            <a:cxnLst/>
            <a:rect l="l" t="t" r="r" b="b"/>
            <a:pathLst>
              <a:path w="48768" h="4572">
                <a:moveTo>
                  <a:pt x="0" y="4572"/>
                </a:moveTo>
                <a:lnTo>
                  <a:pt x="48768" y="0"/>
                </a:lnTo>
              </a:path>
            </a:pathLst>
          </a:custGeom>
          <a:ln w="12954">
            <a:solidFill>
              <a:srgbClr val="B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6519596" y="4925799"/>
            <a:ext cx="48107" cy="4580"/>
          </a:xfrm>
          <a:custGeom>
            <a:avLst/>
            <a:gdLst/>
            <a:ahLst/>
            <a:cxnLst/>
            <a:rect l="l" t="t" r="r" b="b"/>
            <a:pathLst>
              <a:path w="48018" h="4572">
                <a:moveTo>
                  <a:pt x="0" y="4572"/>
                </a:moveTo>
                <a:lnTo>
                  <a:pt x="48018" y="0"/>
                </a:lnTo>
              </a:path>
            </a:pathLst>
          </a:custGeom>
          <a:ln w="12953">
            <a:solidFill>
              <a:srgbClr val="B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6567703" y="4920456"/>
            <a:ext cx="46555" cy="5343"/>
          </a:xfrm>
          <a:custGeom>
            <a:avLst/>
            <a:gdLst/>
            <a:ahLst/>
            <a:cxnLst/>
            <a:rect l="l" t="t" r="r" b="b"/>
            <a:pathLst>
              <a:path w="46469" h="5333">
                <a:moveTo>
                  <a:pt x="0" y="5333"/>
                </a:moveTo>
                <a:lnTo>
                  <a:pt x="46469" y="0"/>
                </a:lnTo>
              </a:path>
            </a:pathLst>
          </a:custGeom>
          <a:ln w="12954">
            <a:solidFill>
              <a:srgbClr val="B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614259" y="4914348"/>
            <a:ext cx="45805" cy="6107"/>
          </a:xfrm>
          <a:custGeom>
            <a:avLst/>
            <a:gdLst/>
            <a:ahLst/>
            <a:cxnLst/>
            <a:rect l="l" t="t" r="r" b="b"/>
            <a:pathLst>
              <a:path w="45720" h="6096">
                <a:moveTo>
                  <a:pt x="0" y="6096"/>
                </a:moveTo>
                <a:lnTo>
                  <a:pt x="45720" y="0"/>
                </a:lnTo>
              </a:path>
            </a:pathLst>
          </a:custGeom>
          <a:ln w="12954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6660064" y="4907477"/>
            <a:ext cx="44290" cy="6871"/>
          </a:xfrm>
          <a:custGeom>
            <a:avLst/>
            <a:gdLst/>
            <a:ahLst/>
            <a:cxnLst/>
            <a:rect l="l" t="t" r="r" b="b"/>
            <a:pathLst>
              <a:path w="44208" h="6858">
                <a:moveTo>
                  <a:pt x="0" y="6858"/>
                </a:moveTo>
                <a:lnTo>
                  <a:pt x="44208" y="0"/>
                </a:lnTo>
              </a:path>
            </a:pathLst>
          </a:custGeom>
          <a:ln w="12954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704354" y="4899844"/>
            <a:ext cx="43502" cy="7633"/>
          </a:xfrm>
          <a:custGeom>
            <a:avLst/>
            <a:gdLst/>
            <a:ahLst/>
            <a:cxnLst/>
            <a:rect l="l" t="t" r="r" b="b"/>
            <a:pathLst>
              <a:path w="43421" h="7619">
                <a:moveTo>
                  <a:pt x="0" y="7619"/>
                </a:moveTo>
                <a:lnTo>
                  <a:pt x="43421" y="0"/>
                </a:lnTo>
              </a:path>
            </a:pathLst>
          </a:custGeom>
          <a:ln w="12954">
            <a:solidFill>
              <a:srgbClr val="B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6747857" y="4892209"/>
            <a:ext cx="41987" cy="7634"/>
          </a:xfrm>
          <a:custGeom>
            <a:avLst/>
            <a:gdLst/>
            <a:ahLst/>
            <a:cxnLst/>
            <a:rect l="l" t="t" r="r" b="b"/>
            <a:pathLst>
              <a:path w="41909" h="7620">
                <a:moveTo>
                  <a:pt x="0" y="7620"/>
                </a:moveTo>
                <a:lnTo>
                  <a:pt x="41909" y="0"/>
                </a:lnTo>
              </a:path>
            </a:pathLst>
          </a:custGeom>
          <a:ln w="1295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6789843" y="4883811"/>
            <a:ext cx="40461" cy="8398"/>
          </a:xfrm>
          <a:custGeom>
            <a:avLst/>
            <a:gdLst/>
            <a:ahLst/>
            <a:cxnLst/>
            <a:rect l="l" t="t" r="r" b="b"/>
            <a:pathLst>
              <a:path w="40386" h="8382">
                <a:moveTo>
                  <a:pt x="0" y="8382"/>
                </a:moveTo>
                <a:lnTo>
                  <a:pt x="40386" y="0"/>
                </a:lnTo>
              </a:path>
            </a:pathLst>
          </a:custGeom>
          <a:ln w="12954">
            <a:solidFill>
              <a:srgbClr val="C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6830305" y="4874651"/>
            <a:ext cx="38946" cy="9160"/>
          </a:xfrm>
          <a:custGeom>
            <a:avLst/>
            <a:gdLst/>
            <a:ahLst/>
            <a:cxnLst/>
            <a:rect l="l" t="t" r="r" b="b"/>
            <a:pathLst>
              <a:path w="38874" h="9143">
                <a:moveTo>
                  <a:pt x="0" y="9143"/>
                </a:moveTo>
                <a:lnTo>
                  <a:pt x="38874" y="0"/>
                </a:lnTo>
              </a:path>
            </a:pathLst>
          </a:custGeom>
          <a:ln w="12954">
            <a:solidFill>
              <a:srgbClr val="C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869252" y="4864726"/>
            <a:ext cx="37394" cy="9924"/>
          </a:xfrm>
          <a:custGeom>
            <a:avLst/>
            <a:gdLst/>
            <a:ahLst/>
            <a:cxnLst/>
            <a:rect l="l" t="t" r="r" b="b"/>
            <a:pathLst>
              <a:path w="37325" h="9906">
                <a:moveTo>
                  <a:pt x="0" y="9906"/>
                </a:moveTo>
                <a:lnTo>
                  <a:pt x="37325" y="0"/>
                </a:lnTo>
              </a:path>
            </a:pathLst>
          </a:custGeom>
          <a:ln w="12954">
            <a:solidFill>
              <a:srgbClr val="C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906647" y="4854802"/>
            <a:ext cx="35879" cy="9923"/>
          </a:xfrm>
          <a:custGeom>
            <a:avLst/>
            <a:gdLst/>
            <a:ahLst/>
            <a:cxnLst/>
            <a:rect l="l" t="t" r="r" b="b"/>
            <a:pathLst>
              <a:path w="35813" h="9905">
                <a:moveTo>
                  <a:pt x="0" y="9905"/>
                </a:moveTo>
                <a:lnTo>
                  <a:pt x="35813" y="0"/>
                </a:lnTo>
              </a:path>
            </a:pathLst>
          </a:custGeom>
          <a:ln w="12953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942526" y="4844115"/>
            <a:ext cx="33602" cy="10687"/>
          </a:xfrm>
          <a:custGeom>
            <a:avLst/>
            <a:gdLst/>
            <a:ahLst/>
            <a:cxnLst/>
            <a:rect l="l" t="t" r="r" b="b"/>
            <a:pathLst>
              <a:path w="33540" h="10667">
                <a:moveTo>
                  <a:pt x="0" y="10667"/>
                </a:moveTo>
                <a:lnTo>
                  <a:pt x="33540" y="0"/>
                </a:lnTo>
              </a:path>
            </a:pathLst>
          </a:custGeom>
          <a:ln w="12954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976129" y="4833426"/>
            <a:ext cx="32826" cy="10688"/>
          </a:xfrm>
          <a:custGeom>
            <a:avLst/>
            <a:gdLst/>
            <a:ahLst/>
            <a:cxnLst/>
            <a:rect l="l" t="t" r="r" b="b"/>
            <a:pathLst>
              <a:path w="32765" h="10668">
                <a:moveTo>
                  <a:pt x="0" y="10668"/>
                </a:moveTo>
                <a:lnTo>
                  <a:pt x="32765" y="0"/>
                </a:lnTo>
              </a:path>
            </a:pathLst>
          </a:custGeom>
          <a:ln w="12954">
            <a:solidFill>
              <a:srgbClr val="C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008956" y="4821975"/>
            <a:ext cx="30537" cy="11450"/>
          </a:xfrm>
          <a:custGeom>
            <a:avLst/>
            <a:gdLst/>
            <a:ahLst/>
            <a:cxnLst/>
            <a:rect l="l" t="t" r="r" b="b"/>
            <a:pathLst>
              <a:path w="30480" h="11429">
                <a:moveTo>
                  <a:pt x="0" y="11429"/>
                </a:moveTo>
                <a:lnTo>
                  <a:pt x="30480" y="0"/>
                </a:lnTo>
              </a:path>
            </a:pathLst>
          </a:custGeom>
          <a:ln w="12954">
            <a:solidFill>
              <a:srgbClr val="C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039493" y="4809760"/>
            <a:ext cx="28245" cy="12215"/>
          </a:xfrm>
          <a:custGeom>
            <a:avLst/>
            <a:gdLst/>
            <a:ahLst/>
            <a:cxnLst/>
            <a:rect l="l" t="t" r="r" b="b"/>
            <a:pathLst>
              <a:path w="28193" h="12192">
                <a:moveTo>
                  <a:pt x="0" y="12192"/>
                </a:moveTo>
                <a:lnTo>
                  <a:pt x="28193" y="0"/>
                </a:lnTo>
              </a:path>
            </a:pathLst>
          </a:custGeom>
          <a:ln w="12954">
            <a:solidFill>
              <a:srgbClr val="C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067739" y="4797546"/>
            <a:ext cx="27470" cy="12214"/>
          </a:xfrm>
          <a:custGeom>
            <a:avLst/>
            <a:gdLst/>
            <a:ahLst/>
            <a:cxnLst/>
            <a:rect l="l" t="t" r="r" b="b"/>
            <a:pathLst>
              <a:path w="27419" h="12191">
                <a:moveTo>
                  <a:pt x="0" y="12191"/>
                </a:moveTo>
                <a:lnTo>
                  <a:pt x="27419" y="0"/>
                </a:lnTo>
              </a:path>
            </a:pathLst>
          </a:custGeom>
          <a:ln w="1295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095209" y="4784569"/>
            <a:ext cx="24429" cy="12977"/>
          </a:xfrm>
          <a:custGeom>
            <a:avLst/>
            <a:gdLst/>
            <a:ahLst/>
            <a:cxnLst/>
            <a:rect l="l" t="t" r="r" b="b"/>
            <a:pathLst>
              <a:path w="24384" h="12953">
                <a:moveTo>
                  <a:pt x="0" y="12953"/>
                </a:moveTo>
                <a:lnTo>
                  <a:pt x="24384" y="0"/>
                </a:lnTo>
              </a:path>
            </a:pathLst>
          </a:custGeom>
          <a:ln w="12954">
            <a:solidFill>
              <a:srgbClr val="C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119639" y="4771589"/>
            <a:ext cx="22914" cy="12978"/>
          </a:xfrm>
          <a:custGeom>
            <a:avLst/>
            <a:gdLst/>
            <a:ahLst/>
            <a:cxnLst/>
            <a:rect l="l" t="t" r="r" b="b"/>
            <a:pathLst>
              <a:path w="22872" h="12954">
                <a:moveTo>
                  <a:pt x="0" y="12954"/>
                </a:moveTo>
                <a:lnTo>
                  <a:pt x="22872" y="0"/>
                </a:lnTo>
              </a:path>
            </a:pathLst>
          </a:custGeom>
          <a:ln w="12954">
            <a:solidFill>
              <a:srgbClr val="D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142553" y="4757849"/>
            <a:ext cx="20612" cy="13740"/>
          </a:xfrm>
          <a:custGeom>
            <a:avLst/>
            <a:gdLst/>
            <a:ahLst/>
            <a:cxnLst/>
            <a:rect l="l" t="t" r="r" b="b"/>
            <a:pathLst>
              <a:path w="20574" h="13715">
                <a:moveTo>
                  <a:pt x="0" y="13715"/>
                </a:moveTo>
                <a:lnTo>
                  <a:pt x="20574" y="0"/>
                </a:lnTo>
              </a:path>
            </a:pathLst>
          </a:custGeom>
          <a:ln w="12954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163165" y="4744107"/>
            <a:ext cx="18322" cy="13740"/>
          </a:xfrm>
          <a:custGeom>
            <a:avLst/>
            <a:gdLst/>
            <a:ahLst/>
            <a:cxnLst/>
            <a:rect l="l" t="t" r="r" b="b"/>
            <a:pathLst>
              <a:path w="18288" h="13715">
                <a:moveTo>
                  <a:pt x="0" y="13715"/>
                </a:moveTo>
                <a:lnTo>
                  <a:pt x="18288" y="0"/>
                </a:lnTo>
              </a:path>
            </a:pathLst>
          </a:custGeom>
          <a:ln w="12954">
            <a:solidFill>
              <a:srgbClr val="D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181488" y="4729603"/>
            <a:ext cx="16031" cy="14504"/>
          </a:xfrm>
          <a:custGeom>
            <a:avLst/>
            <a:gdLst/>
            <a:ahLst/>
            <a:cxnLst/>
            <a:rect l="l" t="t" r="r" b="b"/>
            <a:pathLst>
              <a:path w="16001" h="14477">
                <a:moveTo>
                  <a:pt x="0" y="14477"/>
                </a:moveTo>
                <a:lnTo>
                  <a:pt x="16001" y="0"/>
                </a:lnTo>
              </a:path>
            </a:pathLst>
          </a:custGeom>
          <a:ln w="12954">
            <a:solidFill>
              <a:srgbClr val="D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197519" y="4715097"/>
            <a:ext cx="13741" cy="14505"/>
          </a:xfrm>
          <a:custGeom>
            <a:avLst/>
            <a:gdLst/>
            <a:ahLst/>
            <a:cxnLst/>
            <a:rect l="l" t="t" r="r" b="b"/>
            <a:pathLst>
              <a:path w="13716" h="14478">
                <a:moveTo>
                  <a:pt x="0" y="14478"/>
                </a:moveTo>
                <a:lnTo>
                  <a:pt x="13716" y="0"/>
                </a:lnTo>
              </a:path>
            </a:pathLst>
          </a:custGeom>
          <a:ln w="12954">
            <a:solidFill>
              <a:srgbClr val="D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7211261" y="4700592"/>
            <a:ext cx="12214" cy="14504"/>
          </a:xfrm>
          <a:custGeom>
            <a:avLst/>
            <a:gdLst/>
            <a:ahLst/>
            <a:cxnLst/>
            <a:rect l="l" t="t" r="r" b="b"/>
            <a:pathLst>
              <a:path w="12191" h="14477">
                <a:moveTo>
                  <a:pt x="0" y="14477"/>
                </a:moveTo>
                <a:lnTo>
                  <a:pt x="12191" y="0"/>
                </a:lnTo>
              </a:path>
            </a:pathLst>
          </a:custGeom>
          <a:ln w="12954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223476" y="4692958"/>
            <a:ext cx="4567" cy="7634"/>
          </a:xfrm>
          <a:custGeom>
            <a:avLst/>
            <a:gdLst/>
            <a:ahLst/>
            <a:cxnLst/>
            <a:rect l="l" t="t" r="r" b="b"/>
            <a:pathLst>
              <a:path w="4559" h="7620">
                <a:moveTo>
                  <a:pt x="0" y="7620"/>
                </a:moveTo>
                <a:lnTo>
                  <a:pt x="4559" y="0"/>
                </a:lnTo>
              </a:path>
            </a:pathLst>
          </a:custGeom>
          <a:ln w="12954">
            <a:solidFill>
              <a:srgbClr val="E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7228044" y="4685324"/>
            <a:ext cx="3829" cy="7633"/>
          </a:xfrm>
          <a:custGeom>
            <a:avLst/>
            <a:gdLst/>
            <a:ahLst/>
            <a:cxnLst/>
            <a:rect l="l" t="t" r="r" b="b"/>
            <a:pathLst>
              <a:path w="3822" h="7619">
                <a:moveTo>
                  <a:pt x="0" y="7619"/>
                </a:moveTo>
                <a:lnTo>
                  <a:pt x="3822" y="0"/>
                </a:lnTo>
              </a:path>
            </a:pathLst>
          </a:custGeom>
          <a:ln w="12953">
            <a:solidFill>
              <a:srgbClr val="E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7231873" y="4677689"/>
            <a:ext cx="3816" cy="7634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0" y="7620"/>
                </a:moveTo>
                <a:lnTo>
                  <a:pt x="3809" y="0"/>
                </a:lnTo>
              </a:path>
            </a:pathLst>
          </a:custGeom>
          <a:ln w="12954">
            <a:solidFill>
              <a:srgbClr val="E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7235690" y="4670057"/>
            <a:ext cx="3054" cy="7633"/>
          </a:xfrm>
          <a:custGeom>
            <a:avLst/>
            <a:gdLst/>
            <a:ahLst/>
            <a:cxnLst/>
            <a:rect l="l" t="t" r="r" b="b"/>
            <a:pathLst>
              <a:path w="3048" h="7619">
                <a:moveTo>
                  <a:pt x="0" y="7619"/>
                </a:moveTo>
                <a:lnTo>
                  <a:pt x="3048" y="0"/>
                </a:lnTo>
              </a:path>
            </a:pathLst>
          </a:custGeom>
          <a:ln w="12953">
            <a:solidFill>
              <a:srgbClr val="E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7238744" y="4662421"/>
            <a:ext cx="2289" cy="7634"/>
          </a:xfrm>
          <a:custGeom>
            <a:avLst/>
            <a:gdLst/>
            <a:ahLst/>
            <a:cxnLst/>
            <a:rect l="l" t="t" r="r" b="b"/>
            <a:pathLst>
              <a:path w="2285" h="7620">
                <a:moveTo>
                  <a:pt x="0" y="7620"/>
                </a:moveTo>
                <a:lnTo>
                  <a:pt x="2285" y="0"/>
                </a:lnTo>
              </a:path>
            </a:pathLst>
          </a:custGeom>
          <a:ln w="12954">
            <a:solidFill>
              <a:srgbClr val="E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7241034" y="4654787"/>
            <a:ext cx="1527" cy="7634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0" y="7620"/>
                </a:moveTo>
                <a:lnTo>
                  <a:pt x="1524" y="0"/>
                </a:lnTo>
              </a:path>
            </a:pathLst>
          </a:custGeom>
          <a:ln w="12954">
            <a:solidFill>
              <a:srgbClr val="E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7242561" y="4647153"/>
            <a:ext cx="1514" cy="7633"/>
          </a:xfrm>
          <a:custGeom>
            <a:avLst/>
            <a:gdLst/>
            <a:ahLst/>
            <a:cxnLst/>
            <a:rect l="l" t="t" r="r" b="b"/>
            <a:pathLst>
              <a:path w="1511" h="7619">
                <a:moveTo>
                  <a:pt x="0" y="7619"/>
                </a:moveTo>
                <a:lnTo>
                  <a:pt x="1511" y="0"/>
                </a:lnTo>
              </a:path>
            </a:pathLst>
          </a:custGeom>
          <a:ln w="12954">
            <a:solidFill>
              <a:srgbClr val="E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7244075" y="4631121"/>
            <a:ext cx="0" cy="16031"/>
          </a:xfrm>
          <a:custGeom>
            <a:avLst/>
            <a:gdLst/>
            <a:ahLst/>
            <a:cxnLst/>
            <a:rect l="l" t="t" r="r" b="b"/>
            <a:pathLst>
              <a:path h="16001">
                <a:moveTo>
                  <a:pt x="0" y="16001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12954">
            <a:solidFill>
              <a:srgbClr val="E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242561" y="4623487"/>
            <a:ext cx="1514" cy="7634"/>
          </a:xfrm>
          <a:custGeom>
            <a:avLst/>
            <a:gdLst/>
            <a:ahLst/>
            <a:cxnLst/>
            <a:rect l="l" t="t" r="r" b="b"/>
            <a:pathLst>
              <a:path w="1511" h="7620">
                <a:moveTo>
                  <a:pt x="1511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E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241034" y="4615853"/>
            <a:ext cx="1527" cy="7634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1524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E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238744" y="4607456"/>
            <a:ext cx="2289" cy="8397"/>
          </a:xfrm>
          <a:custGeom>
            <a:avLst/>
            <a:gdLst/>
            <a:ahLst/>
            <a:cxnLst/>
            <a:rect l="l" t="t" r="r" b="b"/>
            <a:pathLst>
              <a:path w="2285" h="8381">
                <a:moveTo>
                  <a:pt x="2285" y="8381"/>
                </a:moveTo>
                <a:lnTo>
                  <a:pt x="0" y="0"/>
                </a:lnTo>
              </a:path>
            </a:pathLst>
          </a:custGeom>
          <a:ln w="12954">
            <a:solidFill>
              <a:srgbClr val="E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235690" y="4599821"/>
            <a:ext cx="3054" cy="7634"/>
          </a:xfrm>
          <a:custGeom>
            <a:avLst/>
            <a:gdLst/>
            <a:ahLst/>
            <a:cxnLst/>
            <a:rect l="l" t="t" r="r" b="b"/>
            <a:pathLst>
              <a:path w="3048" h="7620">
                <a:moveTo>
                  <a:pt x="3048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E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7231873" y="4592188"/>
            <a:ext cx="3816" cy="7633"/>
          </a:xfrm>
          <a:custGeom>
            <a:avLst/>
            <a:gdLst/>
            <a:ahLst/>
            <a:cxnLst/>
            <a:rect l="l" t="t" r="r" b="b"/>
            <a:pathLst>
              <a:path w="3809" h="7619">
                <a:moveTo>
                  <a:pt x="3809" y="7619"/>
                </a:moveTo>
                <a:lnTo>
                  <a:pt x="0" y="0"/>
                </a:lnTo>
              </a:path>
            </a:pathLst>
          </a:custGeom>
          <a:ln w="12954">
            <a:solidFill>
              <a:srgbClr val="E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228044" y="4585316"/>
            <a:ext cx="3829" cy="6871"/>
          </a:xfrm>
          <a:custGeom>
            <a:avLst/>
            <a:gdLst/>
            <a:ahLst/>
            <a:cxnLst/>
            <a:rect l="l" t="t" r="r" b="b"/>
            <a:pathLst>
              <a:path w="3822" h="6858">
                <a:moveTo>
                  <a:pt x="3822" y="6858"/>
                </a:moveTo>
                <a:lnTo>
                  <a:pt x="0" y="0"/>
                </a:lnTo>
              </a:path>
            </a:pathLst>
          </a:custGeom>
          <a:ln w="12953">
            <a:solidFill>
              <a:srgbClr val="E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7223476" y="4577682"/>
            <a:ext cx="4567" cy="7634"/>
          </a:xfrm>
          <a:custGeom>
            <a:avLst/>
            <a:gdLst/>
            <a:ahLst/>
            <a:cxnLst/>
            <a:rect l="l" t="t" r="r" b="b"/>
            <a:pathLst>
              <a:path w="4559" h="7620">
                <a:moveTo>
                  <a:pt x="4559" y="7620"/>
                </a:moveTo>
                <a:lnTo>
                  <a:pt x="0" y="0"/>
                </a:lnTo>
              </a:path>
            </a:pathLst>
          </a:custGeom>
          <a:ln w="12954">
            <a:solidFill>
              <a:srgbClr val="E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211261" y="4562415"/>
            <a:ext cx="12214" cy="15267"/>
          </a:xfrm>
          <a:custGeom>
            <a:avLst/>
            <a:gdLst/>
            <a:ahLst/>
            <a:cxnLst/>
            <a:rect l="l" t="t" r="r" b="b"/>
            <a:pathLst>
              <a:path w="12191" h="15239">
                <a:moveTo>
                  <a:pt x="12191" y="15239"/>
                </a:moveTo>
                <a:lnTo>
                  <a:pt x="0" y="0"/>
                </a:lnTo>
              </a:path>
            </a:pathLst>
          </a:custGeom>
          <a:ln w="12953">
            <a:solidFill>
              <a:srgbClr val="D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197519" y="4547909"/>
            <a:ext cx="13741" cy="14504"/>
          </a:xfrm>
          <a:custGeom>
            <a:avLst/>
            <a:gdLst/>
            <a:ahLst/>
            <a:cxnLst/>
            <a:rect l="l" t="t" r="r" b="b"/>
            <a:pathLst>
              <a:path w="13716" h="14477">
                <a:moveTo>
                  <a:pt x="13716" y="14477"/>
                </a:moveTo>
                <a:lnTo>
                  <a:pt x="0" y="0"/>
                </a:lnTo>
              </a:path>
            </a:pathLst>
          </a:custGeom>
          <a:ln w="12954">
            <a:solidFill>
              <a:srgbClr val="D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181488" y="4534168"/>
            <a:ext cx="16031" cy="13740"/>
          </a:xfrm>
          <a:custGeom>
            <a:avLst/>
            <a:gdLst/>
            <a:ahLst/>
            <a:cxnLst/>
            <a:rect l="l" t="t" r="r" b="b"/>
            <a:pathLst>
              <a:path w="16001" h="13715">
                <a:moveTo>
                  <a:pt x="16001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D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163165" y="4520426"/>
            <a:ext cx="18322" cy="13741"/>
          </a:xfrm>
          <a:custGeom>
            <a:avLst/>
            <a:gdLst/>
            <a:ahLst/>
            <a:cxnLst/>
            <a:rect l="l" t="t" r="r" b="b"/>
            <a:pathLst>
              <a:path w="18288" h="13716">
                <a:moveTo>
                  <a:pt x="18288" y="13716"/>
                </a:moveTo>
                <a:lnTo>
                  <a:pt x="0" y="0"/>
                </a:lnTo>
              </a:path>
            </a:pathLst>
          </a:custGeom>
          <a:ln w="12954">
            <a:solidFill>
              <a:srgbClr val="D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142553" y="4506685"/>
            <a:ext cx="20612" cy="13740"/>
          </a:xfrm>
          <a:custGeom>
            <a:avLst/>
            <a:gdLst/>
            <a:ahLst/>
            <a:cxnLst/>
            <a:rect l="l" t="t" r="r" b="b"/>
            <a:pathLst>
              <a:path w="20574" h="13715">
                <a:moveTo>
                  <a:pt x="20574" y="13715"/>
                </a:moveTo>
                <a:lnTo>
                  <a:pt x="0" y="0"/>
                </a:lnTo>
              </a:path>
            </a:pathLst>
          </a:custGeom>
          <a:ln w="12954">
            <a:solidFill>
              <a:srgbClr val="D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119639" y="4493707"/>
            <a:ext cx="22914" cy="12977"/>
          </a:xfrm>
          <a:custGeom>
            <a:avLst/>
            <a:gdLst/>
            <a:ahLst/>
            <a:cxnLst/>
            <a:rect l="l" t="t" r="r" b="b"/>
            <a:pathLst>
              <a:path w="22872" h="12953">
                <a:moveTo>
                  <a:pt x="22872" y="12953"/>
                </a:moveTo>
                <a:lnTo>
                  <a:pt x="0" y="0"/>
                </a:lnTo>
              </a:path>
            </a:pathLst>
          </a:custGeom>
          <a:ln w="12954">
            <a:solidFill>
              <a:srgbClr val="D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095209" y="4480730"/>
            <a:ext cx="24429" cy="12977"/>
          </a:xfrm>
          <a:custGeom>
            <a:avLst/>
            <a:gdLst/>
            <a:ahLst/>
            <a:cxnLst/>
            <a:rect l="l" t="t" r="r" b="b"/>
            <a:pathLst>
              <a:path w="24384" h="12953">
                <a:moveTo>
                  <a:pt x="24384" y="12953"/>
                </a:moveTo>
                <a:lnTo>
                  <a:pt x="0" y="0"/>
                </a:lnTo>
              </a:path>
            </a:pathLst>
          </a:custGeom>
          <a:ln w="12954">
            <a:solidFill>
              <a:srgbClr val="C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067739" y="4468514"/>
            <a:ext cx="27470" cy="12215"/>
          </a:xfrm>
          <a:custGeom>
            <a:avLst/>
            <a:gdLst/>
            <a:ahLst/>
            <a:cxnLst/>
            <a:rect l="l" t="t" r="r" b="b"/>
            <a:pathLst>
              <a:path w="27419" h="12192">
                <a:moveTo>
                  <a:pt x="27419" y="12192"/>
                </a:moveTo>
                <a:lnTo>
                  <a:pt x="0" y="0"/>
                </a:lnTo>
              </a:path>
            </a:pathLst>
          </a:custGeom>
          <a:ln w="1295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039493" y="4456300"/>
            <a:ext cx="28245" cy="12214"/>
          </a:xfrm>
          <a:custGeom>
            <a:avLst/>
            <a:gdLst/>
            <a:ahLst/>
            <a:cxnLst/>
            <a:rect l="l" t="t" r="r" b="b"/>
            <a:pathLst>
              <a:path w="28193" h="12191">
                <a:moveTo>
                  <a:pt x="28193" y="12191"/>
                </a:moveTo>
                <a:lnTo>
                  <a:pt x="0" y="0"/>
                </a:lnTo>
              </a:path>
            </a:pathLst>
          </a:custGeom>
          <a:ln w="12954">
            <a:solidFill>
              <a:srgbClr val="C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7008956" y="4444848"/>
            <a:ext cx="30537" cy="11451"/>
          </a:xfrm>
          <a:custGeom>
            <a:avLst/>
            <a:gdLst/>
            <a:ahLst/>
            <a:cxnLst/>
            <a:rect l="l" t="t" r="r" b="b"/>
            <a:pathLst>
              <a:path w="30480" h="11430">
                <a:moveTo>
                  <a:pt x="30480" y="11430"/>
                </a:moveTo>
                <a:lnTo>
                  <a:pt x="0" y="0"/>
                </a:lnTo>
              </a:path>
            </a:pathLst>
          </a:custGeom>
          <a:ln w="12954">
            <a:solidFill>
              <a:srgbClr val="C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976129" y="4433398"/>
            <a:ext cx="32826" cy="11450"/>
          </a:xfrm>
          <a:custGeom>
            <a:avLst/>
            <a:gdLst/>
            <a:ahLst/>
            <a:cxnLst/>
            <a:rect l="l" t="t" r="r" b="b"/>
            <a:pathLst>
              <a:path w="32765" h="11429">
                <a:moveTo>
                  <a:pt x="32765" y="11429"/>
                </a:moveTo>
                <a:lnTo>
                  <a:pt x="0" y="0"/>
                </a:lnTo>
              </a:path>
            </a:pathLst>
          </a:custGeom>
          <a:ln w="12954">
            <a:solidFill>
              <a:srgbClr val="C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942526" y="4423474"/>
            <a:ext cx="33602" cy="9923"/>
          </a:xfrm>
          <a:custGeom>
            <a:avLst/>
            <a:gdLst/>
            <a:ahLst/>
            <a:cxnLst/>
            <a:rect l="l" t="t" r="r" b="b"/>
            <a:pathLst>
              <a:path w="33540" h="9905">
                <a:moveTo>
                  <a:pt x="33540" y="9905"/>
                </a:moveTo>
                <a:lnTo>
                  <a:pt x="0" y="0"/>
                </a:lnTo>
              </a:path>
            </a:pathLst>
          </a:custGeom>
          <a:ln w="12954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906647" y="4412785"/>
            <a:ext cx="35879" cy="10688"/>
          </a:xfrm>
          <a:custGeom>
            <a:avLst/>
            <a:gdLst/>
            <a:ahLst/>
            <a:cxnLst/>
            <a:rect l="l" t="t" r="r" b="b"/>
            <a:pathLst>
              <a:path w="35813" h="10668">
                <a:moveTo>
                  <a:pt x="35813" y="10668"/>
                </a:moveTo>
                <a:lnTo>
                  <a:pt x="0" y="0"/>
                </a:lnTo>
              </a:path>
            </a:pathLst>
          </a:custGeom>
          <a:ln w="12954">
            <a:solidFill>
              <a:srgbClr val="C5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869252" y="4403625"/>
            <a:ext cx="37394" cy="9160"/>
          </a:xfrm>
          <a:custGeom>
            <a:avLst/>
            <a:gdLst/>
            <a:ahLst/>
            <a:cxnLst/>
            <a:rect l="l" t="t" r="r" b="b"/>
            <a:pathLst>
              <a:path w="37325" h="9143">
                <a:moveTo>
                  <a:pt x="37325" y="9143"/>
                </a:moveTo>
                <a:lnTo>
                  <a:pt x="0" y="0"/>
                </a:lnTo>
              </a:path>
            </a:pathLst>
          </a:custGeom>
          <a:ln w="12954">
            <a:solidFill>
              <a:srgbClr val="C4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830305" y="4394463"/>
            <a:ext cx="38946" cy="9161"/>
          </a:xfrm>
          <a:custGeom>
            <a:avLst/>
            <a:gdLst/>
            <a:ahLst/>
            <a:cxnLst/>
            <a:rect l="l" t="t" r="r" b="b"/>
            <a:pathLst>
              <a:path w="38874" h="9144">
                <a:moveTo>
                  <a:pt x="38874" y="9144"/>
                </a:moveTo>
                <a:lnTo>
                  <a:pt x="0" y="0"/>
                </a:lnTo>
              </a:path>
            </a:pathLst>
          </a:custGeom>
          <a:ln w="12954">
            <a:solidFill>
              <a:srgbClr val="C2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6789843" y="4386067"/>
            <a:ext cx="40461" cy="8397"/>
          </a:xfrm>
          <a:custGeom>
            <a:avLst/>
            <a:gdLst/>
            <a:ahLst/>
            <a:cxnLst/>
            <a:rect l="l" t="t" r="r" b="b"/>
            <a:pathLst>
              <a:path w="40386" h="8381">
                <a:moveTo>
                  <a:pt x="40386" y="8381"/>
                </a:moveTo>
                <a:lnTo>
                  <a:pt x="0" y="0"/>
                </a:lnTo>
              </a:path>
            </a:pathLst>
          </a:custGeom>
          <a:ln w="12954">
            <a:solidFill>
              <a:srgbClr val="C1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747857" y="4377668"/>
            <a:ext cx="41987" cy="8398"/>
          </a:xfrm>
          <a:custGeom>
            <a:avLst/>
            <a:gdLst/>
            <a:ahLst/>
            <a:cxnLst/>
            <a:rect l="l" t="t" r="r" b="b"/>
            <a:pathLst>
              <a:path w="41909" h="8382">
                <a:moveTo>
                  <a:pt x="41909" y="8382"/>
                </a:moveTo>
                <a:lnTo>
                  <a:pt x="0" y="0"/>
                </a:lnTo>
              </a:path>
            </a:pathLst>
          </a:custGeom>
          <a:ln w="1295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704354" y="4370797"/>
            <a:ext cx="43502" cy="6871"/>
          </a:xfrm>
          <a:custGeom>
            <a:avLst/>
            <a:gdLst/>
            <a:ahLst/>
            <a:cxnLst/>
            <a:rect l="l" t="t" r="r" b="b"/>
            <a:pathLst>
              <a:path w="43421" h="6858">
                <a:moveTo>
                  <a:pt x="43421" y="6858"/>
                </a:moveTo>
                <a:lnTo>
                  <a:pt x="0" y="0"/>
                </a:lnTo>
              </a:path>
            </a:pathLst>
          </a:custGeom>
          <a:ln w="12954">
            <a:solidFill>
              <a:srgbClr val="B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660064" y="4363927"/>
            <a:ext cx="44290" cy="6870"/>
          </a:xfrm>
          <a:custGeom>
            <a:avLst/>
            <a:gdLst/>
            <a:ahLst/>
            <a:cxnLst/>
            <a:rect l="l" t="t" r="r" b="b"/>
            <a:pathLst>
              <a:path w="44208" h="6857">
                <a:moveTo>
                  <a:pt x="44208" y="6857"/>
                </a:moveTo>
                <a:lnTo>
                  <a:pt x="0" y="0"/>
                </a:lnTo>
              </a:path>
            </a:pathLst>
          </a:custGeom>
          <a:ln w="12954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614259" y="4357819"/>
            <a:ext cx="45805" cy="6107"/>
          </a:xfrm>
          <a:custGeom>
            <a:avLst/>
            <a:gdLst/>
            <a:ahLst/>
            <a:cxnLst/>
            <a:rect l="l" t="t" r="r" b="b"/>
            <a:pathLst>
              <a:path w="45720" h="6096">
                <a:moveTo>
                  <a:pt x="45720" y="6096"/>
                </a:moveTo>
                <a:lnTo>
                  <a:pt x="0" y="0"/>
                </a:lnTo>
              </a:path>
            </a:pathLst>
          </a:custGeom>
          <a:ln w="12954">
            <a:solidFill>
              <a:srgbClr val="B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567703" y="4352475"/>
            <a:ext cx="46555" cy="5344"/>
          </a:xfrm>
          <a:custGeom>
            <a:avLst/>
            <a:gdLst/>
            <a:ahLst/>
            <a:cxnLst/>
            <a:rect l="l" t="t" r="r" b="b"/>
            <a:pathLst>
              <a:path w="46469" h="5334">
                <a:moveTo>
                  <a:pt x="46469" y="5334"/>
                </a:moveTo>
                <a:lnTo>
                  <a:pt x="0" y="0"/>
                </a:lnTo>
              </a:path>
            </a:pathLst>
          </a:custGeom>
          <a:ln w="12954">
            <a:solidFill>
              <a:srgbClr val="B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6519596" y="4347133"/>
            <a:ext cx="48107" cy="5343"/>
          </a:xfrm>
          <a:custGeom>
            <a:avLst/>
            <a:gdLst/>
            <a:ahLst/>
            <a:cxnLst/>
            <a:rect l="l" t="t" r="r" b="b"/>
            <a:pathLst>
              <a:path w="48018" h="5333">
                <a:moveTo>
                  <a:pt x="48018" y="5333"/>
                </a:moveTo>
                <a:lnTo>
                  <a:pt x="0" y="0"/>
                </a:lnTo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6470737" y="4343314"/>
            <a:ext cx="48858" cy="3817"/>
          </a:xfrm>
          <a:custGeom>
            <a:avLst/>
            <a:gdLst/>
            <a:ahLst/>
            <a:cxnLst/>
            <a:rect l="l" t="t" r="r" b="b"/>
            <a:pathLst>
              <a:path w="48768" h="3810">
                <a:moveTo>
                  <a:pt x="48768" y="3810"/>
                </a:moveTo>
                <a:lnTo>
                  <a:pt x="0" y="0"/>
                </a:lnTo>
              </a:path>
            </a:pathLst>
          </a:custGeom>
          <a:ln w="12954">
            <a:solidFill>
              <a:srgbClr val="B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421128" y="4340260"/>
            <a:ext cx="49609" cy="3054"/>
          </a:xfrm>
          <a:custGeom>
            <a:avLst/>
            <a:gdLst/>
            <a:ahLst/>
            <a:cxnLst/>
            <a:rect l="l" t="t" r="r" b="b"/>
            <a:pathLst>
              <a:path w="49517" h="3048">
                <a:moveTo>
                  <a:pt x="49517" y="3048"/>
                </a:moveTo>
                <a:lnTo>
                  <a:pt x="0" y="0"/>
                </a:lnTo>
              </a:path>
            </a:pathLst>
          </a:custGeom>
          <a:ln w="12954">
            <a:solidFill>
              <a:srgbClr val="B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370730" y="4337207"/>
            <a:ext cx="50397" cy="3054"/>
          </a:xfrm>
          <a:custGeom>
            <a:avLst/>
            <a:gdLst/>
            <a:ahLst/>
            <a:cxnLst/>
            <a:rect l="l" t="t" r="r" b="b"/>
            <a:pathLst>
              <a:path w="50304" h="3048">
                <a:moveTo>
                  <a:pt x="50304" y="3048"/>
                </a:moveTo>
                <a:lnTo>
                  <a:pt x="0" y="0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318830" y="4334917"/>
            <a:ext cx="51899" cy="2290"/>
          </a:xfrm>
          <a:custGeom>
            <a:avLst/>
            <a:gdLst/>
            <a:ahLst/>
            <a:cxnLst/>
            <a:rect l="l" t="t" r="r" b="b"/>
            <a:pathLst>
              <a:path w="51803" h="2286">
                <a:moveTo>
                  <a:pt x="51803" y="2286"/>
                </a:moveTo>
                <a:lnTo>
                  <a:pt x="0" y="0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266154" y="4334153"/>
            <a:ext cx="52676" cy="763"/>
          </a:xfrm>
          <a:custGeom>
            <a:avLst/>
            <a:gdLst/>
            <a:ahLst/>
            <a:cxnLst/>
            <a:rect l="l" t="t" r="r" b="b"/>
            <a:pathLst>
              <a:path w="52578" h="762">
                <a:moveTo>
                  <a:pt x="52578" y="762"/>
                </a:moveTo>
                <a:lnTo>
                  <a:pt x="0" y="0"/>
                </a:lnTo>
              </a:path>
            </a:pathLst>
          </a:custGeom>
          <a:ln w="12954">
            <a:solidFill>
              <a:srgbClr val="B8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213467" y="4333390"/>
            <a:ext cx="52688" cy="763"/>
          </a:xfrm>
          <a:custGeom>
            <a:avLst/>
            <a:gdLst/>
            <a:ahLst/>
            <a:cxnLst/>
            <a:rect l="l" t="t" r="r" b="b"/>
            <a:pathLst>
              <a:path w="52590" h="762">
                <a:moveTo>
                  <a:pt x="52590" y="762"/>
                </a:moveTo>
                <a:lnTo>
                  <a:pt x="0" y="0"/>
                </a:lnTo>
              </a:path>
            </a:pathLst>
          </a:custGeom>
          <a:ln w="12954">
            <a:solidFill>
              <a:srgbClr val="B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6938710" y="3331792"/>
            <a:ext cx="161844" cy="642793"/>
          </a:xfrm>
          <a:custGeom>
            <a:avLst/>
            <a:gdLst/>
            <a:ahLst/>
            <a:cxnLst/>
            <a:rect l="l" t="t" r="r" b="b"/>
            <a:pathLst>
              <a:path w="161544" h="641603">
                <a:moveTo>
                  <a:pt x="0" y="641603"/>
                </a:moveTo>
                <a:lnTo>
                  <a:pt x="161544" y="479298"/>
                </a:lnTo>
                <a:lnTo>
                  <a:pt x="161544" y="0"/>
                </a:lnTo>
                <a:lnTo>
                  <a:pt x="0" y="161543"/>
                </a:lnTo>
                <a:lnTo>
                  <a:pt x="0" y="641603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938710" y="3811979"/>
            <a:ext cx="161844" cy="162606"/>
          </a:xfrm>
          <a:custGeom>
            <a:avLst/>
            <a:gdLst/>
            <a:ahLst/>
            <a:cxnLst/>
            <a:rect l="l" t="t" r="r" b="b"/>
            <a:pathLst>
              <a:path w="161544" h="162305">
                <a:moveTo>
                  <a:pt x="0" y="162305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97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259212" y="3331791"/>
            <a:ext cx="1841341" cy="161843"/>
          </a:xfrm>
          <a:custGeom>
            <a:avLst/>
            <a:gdLst/>
            <a:ahLst/>
            <a:cxnLst/>
            <a:rect l="l" t="t" r="r" b="b"/>
            <a:pathLst>
              <a:path w="1837931" h="161543">
                <a:moveTo>
                  <a:pt x="1676387" y="161543"/>
                </a:moveTo>
                <a:lnTo>
                  <a:pt x="1837931" y="0"/>
                </a:lnTo>
                <a:lnTo>
                  <a:pt x="161543" y="0"/>
                </a:lnTo>
                <a:lnTo>
                  <a:pt x="0" y="161543"/>
                </a:lnTo>
                <a:lnTo>
                  <a:pt x="1676387" y="161543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6938710" y="3331791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E0E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259212" y="3493635"/>
            <a:ext cx="1679509" cy="480951"/>
          </a:xfrm>
          <a:custGeom>
            <a:avLst/>
            <a:gdLst/>
            <a:ahLst/>
            <a:cxnLst/>
            <a:rect l="l" t="t" r="r" b="b"/>
            <a:pathLst>
              <a:path w="1676399" h="480060">
                <a:moveTo>
                  <a:pt x="0" y="0"/>
                </a:moveTo>
                <a:lnTo>
                  <a:pt x="0" y="480060"/>
                </a:lnTo>
                <a:lnTo>
                  <a:pt x="1676399" y="480060"/>
                </a:lnTo>
                <a:lnTo>
                  <a:pt x="1676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259212" y="3493635"/>
            <a:ext cx="0" cy="480951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ln w="12954">
            <a:solidFill>
              <a:srgbClr val="B7B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259212" y="3974585"/>
            <a:ext cx="1679497" cy="0"/>
          </a:xfrm>
          <a:custGeom>
            <a:avLst/>
            <a:gdLst/>
            <a:ahLst/>
            <a:cxnLst/>
            <a:rect l="l" t="t" r="r" b="b"/>
            <a:pathLst>
              <a:path w="1676387">
                <a:moveTo>
                  <a:pt x="0" y="0"/>
                </a:moveTo>
                <a:lnTo>
                  <a:pt x="1676387" y="0"/>
                </a:lnTo>
              </a:path>
            </a:pathLst>
          </a:custGeom>
          <a:ln w="12954">
            <a:solidFill>
              <a:srgbClr val="FFFF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938710" y="3493635"/>
            <a:ext cx="0" cy="480951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B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259212" y="3493635"/>
            <a:ext cx="1679497" cy="0"/>
          </a:xfrm>
          <a:custGeom>
            <a:avLst/>
            <a:gdLst/>
            <a:ahLst/>
            <a:cxnLst/>
            <a:rect l="l" t="t" r="r" b="b"/>
            <a:pathLst>
              <a:path w="1676387">
                <a:moveTo>
                  <a:pt x="1676387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E7E7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60784" y="3969241"/>
            <a:ext cx="76341" cy="287807"/>
          </a:xfrm>
          <a:custGeom>
            <a:avLst/>
            <a:gdLst/>
            <a:ahLst/>
            <a:cxnLst/>
            <a:rect l="l" t="t" r="r" b="b"/>
            <a:pathLst>
              <a:path w="76200" h="287274">
                <a:moveTo>
                  <a:pt x="38100" y="0"/>
                </a:moveTo>
                <a:lnTo>
                  <a:pt x="35064" y="1524"/>
                </a:lnTo>
                <a:lnTo>
                  <a:pt x="33540" y="5334"/>
                </a:lnTo>
                <a:lnTo>
                  <a:pt x="33540" y="224028"/>
                </a:lnTo>
                <a:lnTo>
                  <a:pt x="35064" y="227837"/>
                </a:lnTo>
                <a:lnTo>
                  <a:pt x="38100" y="228600"/>
                </a:lnTo>
                <a:lnTo>
                  <a:pt x="35064" y="227837"/>
                </a:lnTo>
                <a:lnTo>
                  <a:pt x="33540" y="224028"/>
                </a:lnTo>
                <a:lnTo>
                  <a:pt x="38100" y="287274"/>
                </a:lnTo>
                <a:lnTo>
                  <a:pt x="41148" y="227837"/>
                </a:lnTo>
                <a:lnTo>
                  <a:pt x="42672" y="224028"/>
                </a:lnTo>
                <a:lnTo>
                  <a:pt x="42672" y="5334"/>
                </a:lnTo>
                <a:lnTo>
                  <a:pt x="41148" y="1524"/>
                </a:lnTo>
                <a:lnTo>
                  <a:pt x="38100" y="0"/>
                </a:lnTo>
                <a:close/>
              </a:path>
              <a:path w="76200" h="287274">
                <a:moveTo>
                  <a:pt x="42672" y="224028"/>
                </a:moveTo>
                <a:lnTo>
                  <a:pt x="41148" y="227837"/>
                </a:lnTo>
                <a:lnTo>
                  <a:pt x="38100" y="287274"/>
                </a:lnTo>
                <a:lnTo>
                  <a:pt x="76200" y="211074"/>
                </a:lnTo>
                <a:lnTo>
                  <a:pt x="42672" y="211074"/>
                </a:lnTo>
                <a:lnTo>
                  <a:pt x="42672" y="224028"/>
                </a:lnTo>
                <a:close/>
              </a:path>
              <a:path w="76200" h="287274">
                <a:moveTo>
                  <a:pt x="33540" y="224028"/>
                </a:moveTo>
                <a:lnTo>
                  <a:pt x="33540" y="211074"/>
                </a:lnTo>
                <a:lnTo>
                  <a:pt x="0" y="211074"/>
                </a:lnTo>
                <a:lnTo>
                  <a:pt x="38100" y="287274"/>
                </a:lnTo>
                <a:lnTo>
                  <a:pt x="33540" y="2240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392046" y="5240326"/>
            <a:ext cx="168713" cy="162606"/>
          </a:xfrm>
          <a:custGeom>
            <a:avLst/>
            <a:gdLst/>
            <a:ahLst/>
            <a:cxnLst/>
            <a:rect l="l" t="t" r="r" b="b"/>
            <a:pathLst>
              <a:path w="168401" h="162305">
                <a:moveTo>
                  <a:pt x="6095" y="161543"/>
                </a:moveTo>
                <a:lnTo>
                  <a:pt x="168401" y="0"/>
                </a:lnTo>
                <a:lnTo>
                  <a:pt x="161543" y="762"/>
                </a:lnTo>
                <a:lnTo>
                  <a:pt x="0" y="162305"/>
                </a:lnTo>
                <a:lnTo>
                  <a:pt x="6095" y="161543"/>
                </a:lnTo>
                <a:close/>
              </a:path>
            </a:pathLst>
          </a:custGeom>
          <a:solidFill>
            <a:srgbClr val="9C7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398153" y="5240326"/>
            <a:ext cx="162607" cy="161843"/>
          </a:xfrm>
          <a:custGeom>
            <a:avLst/>
            <a:gdLst/>
            <a:ahLst/>
            <a:cxnLst/>
            <a:rect l="l" t="t" r="r" b="b"/>
            <a:pathLst>
              <a:path w="162306" h="161543">
                <a:moveTo>
                  <a:pt x="0" y="161543"/>
                </a:moveTo>
                <a:lnTo>
                  <a:pt x="162306" y="0"/>
                </a:lnTo>
              </a:path>
            </a:pathLst>
          </a:custGeom>
          <a:ln w="762">
            <a:solidFill>
              <a:srgbClr val="9C7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396626" y="5240326"/>
            <a:ext cx="164134" cy="162606"/>
          </a:xfrm>
          <a:custGeom>
            <a:avLst/>
            <a:gdLst/>
            <a:ahLst/>
            <a:cxnLst/>
            <a:rect l="l" t="t" r="r" b="b"/>
            <a:pathLst>
              <a:path w="163830" h="162305">
                <a:moveTo>
                  <a:pt x="1524" y="161543"/>
                </a:moveTo>
                <a:lnTo>
                  <a:pt x="163830" y="0"/>
                </a:lnTo>
                <a:lnTo>
                  <a:pt x="161544" y="0"/>
                </a:lnTo>
                <a:lnTo>
                  <a:pt x="0" y="162305"/>
                </a:lnTo>
                <a:lnTo>
                  <a:pt x="1524" y="161543"/>
                </a:lnTo>
                <a:close/>
              </a:path>
            </a:pathLst>
          </a:custGeom>
          <a:solidFill>
            <a:srgbClr val="9C7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394336" y="5240326"/>
            <a:ext cx="164134" cy="162606"/>
          </a:xfrm>
          <a:custGeom>
            <a:avLst/>
            <a:gdLst/>
            <a:ahLst/>
            <a:cxnLst/>
            <a:rect l="l" t="t" r="r" b="b"/>
            <a:pathLst>
              <a:path w="163830" h="162305">
                <a:moveTo>
                  <a:pt x="2286" y="162305"/>
                </a:moveTo>
                <a:lnTo>
                  <a:pt x="163830" y="0"/>
                </a:lnTo>
                <a:lnTo>
                  <a:pt x="161531" y="762"/>
                </a:lnTo>
                <a:lnTo>
                  <a:pt x="0" y="162305"/>
                </a:lnTo>
                <a:lnTo>
                  <a:pt x="2286" y="162305"/>
                </a:lnTo>
                <a:close/>
              </a:path>
            </a:pathLst>
          </a:custGeom>
          <a:solidFill>
            <a:srgbClr val="9D7C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392046" y="5241089"/>
            <a:ext cx="164121" cy="161843"/>
          </a:xfrm>
          <a:custGeom>
            <a:avLst/>
            <a:gdLst/>
            <a:ahLst/>
            <a:cxnLst/>
            <a:rect l="l" t="t" r="r" b="b"/>
            <a:pathLst>
              <a:path w="163817" h="161543">
                <a:moveTo>
                  <a:pt x="2285" y="161543"/>
                </a:moveTo>
                <a:lnTo>
                  <a:pt x="163817" y="0"/>
                </a:lnTo>
                <a:lnTo>
                  <a:pt x="161543" y="0"/>
                </a:lnTo>
                <a:lnTo>
                  <a:pt x="0" y="161543"/>
                </a:lnTo>
                <a:lnTo>
                  <a:pt x="2285" y="161543"/>
                </a:lnTo>
                <a:close/>
              </a:path>
            </a:pathLst>
          </a:custGeom>
          <a:solidFill>
            <a:srgbClr val="9E7D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385939" y="5241089"/>
            <a:ext cx="167950" cy="162606"/>
          </a:xfrm>
          <a:custGeom>
            <a:avLst/>
            <a:gdLst/>
            <a:ahLst/>
            <a:cxnLst/>
            <a:rect l="l" t="t" r="r" b="b"/>
            <a:pathLst>
              <a:path w="167639" h="162305">
                <a:moveTo>
                  <a:pt x="6096" y="161543"/>
                </a:moveTo>
                <a:lnTo>
                  <a:pt x="167639" y="0"/>
                </a:lnTo>
                <a:lnTo>
                  <a:pt x="161531" y="762"/>
                </a:lnTo>
                <a:lnTo>
                  <a:pt x="0" y="162305"/>
                </a:lnTo>
                <a:lnTo>
                  <a:pt x="6096" y="161543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392046" y="5241089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9F7E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389756" y="5241089"/>
            <a:ext cx="164133" cy="161843"/>
          </a:xfrm>
          <a:custGeom>
            <a:avLst/>
            <a:gdLst/>
            <a:ahLst/>
            <a:cxnLst/>
            <a:rect l="l" t="t" r="r" b="b"/>
            <a:pathLst>
              <a:path w="163829" h="161543">
                <a:moveTo>
                  <a:pt x="2286" y="161543"/>
                </a:moveTo>
                <a:lnTo>
                  <a:pt x="163829" y="0"/>
                </a:lnTo>
                <a:lnTo>
                  <a:pt x="161543" y="0"/>
                </a:lnTo>
                <a:lnTo>
                  <a:pt x="0" y="161543"/>
                </a:lnTo>
                <a:lnTo>
                  <a:pt x="2286" y="161543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388229" y="5241089"/>
            <a:ext cx="163370" cy="162606"/>
          </a:xfrm>
          <a:custGeom>
            <a:avLst/>
            <a:gdLst/>
            <a:ahLst/>
            <a:cxnLst/>
            <a:rect l="l" t="t" r="r" b="b"/>
            <a:pathLst>
              <a:path w="163067" h="162305">
                <a:moveTo>
                  <a:pt x="1524" y="161543"/>
                </a:moveTo>
                <a:lnTo>
                  <a:pt x="163067" y="0"/>
                </a:lnTo>
                <a:lnTo>
                  <a:pt x="161531" y="762"/>
                </a:lnTo>
                <a:lnTo>
                  <a:pt x="0" y="162305"/>
                </a:lnTo>
                <a:lnTo>
                  <a:pt x="1524" y="161543"/>
                </a:lnTo>
                <a:close/>
              </a:path>
            </a:pathLst>
          </a:custGeom>
          <a:solidFill>
            <a:srgbClr val="A081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385939" y="5241852"/>
            <a:ext cx="164121" cy="161843"/>
          </a:xfrm>
          <a:custGeom>
            <a:avLst/>
            <a:gdLst/>
            <a:ahLst/>
            <a:cxnLst/>
            <a:rect l="l" t="t" r="r" b="b"/>
            <a:pathLst>
              <a:path w="163817" h="161543">
                <a:moveTo>
                  <a:pt x="2286" y="161543"/>
                </a:moveTo>
                <a:lnTo>
                  <a:pt x="163817" y="0"/>
                </a:lnTo>
                <a:lnTo>
                  <a:pt x="161531" y="0"/>
                </a:lnTo>
                <a:lnTo>
                  <a:pt x="0" y="161543"/>
                </a:lnTo>
                <a:lnTo>
                  <a:pt x="2286" y="161543"/>
                </a:lnTo>
                <a:close/>
              </a:path>
            </a:pathLst>
          </a:custGeom>
          <a:solidFill>
            <a:srgbClr val="A283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379831" y="5241852"/>
            <a:ext cx="167938" cy="163370"/>
          </a:xfrm>
          <a:custGeom>
            <a:avLst/>
            <a:gdLst/>
            <a:ahLst/>
            <a:cxnLst/>
            <a:rect l="l" t="t" r="r" b="b"/>
            <a:pathLst>
              <a:path w="167627" h="163067">
                <a:moveTo>
                  <a:pt x="6096" y="161543"/>
                </a:moveTo>
                <a:lnTo>
                  <a:pt x="167627" y="0"/>
                </a:lnTo>
                <a:lnTo>
                  <a:pt x="161544" y="1524"/>
                </a:lnTo>
                <a:lnTo>
                  <a:pt x="0" y="163067"/>
                </a:lnTo>
                <a:lnTo>
                  <a:pt x="6096" y="161543"/>
                </a:lnTo>
                <a:close/>
              </a:path>
            </a:pathLst>
          </a:custGeom>
          <a:solidFill>
            <a:srgbClr val="A5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385939" y="5241852"/>
            <a:ext cx="161831" cy="161843"/>
          </a:xfrm>
          <a:custGeom>
            <a:avLst/>
            <a:gdLst/>
            <a:ahLst/>
            <a:cxnLst/>
            <a:rect l="l" t="t" r="r" b="b"/>
            <a:pathLst>
              <a:path w="161531" h="161543">
                <a:moveTo>
                  <a:pt x="0" y="161543"/>
                </a:moveTo>
                <a:lnTo>
                  <a:pt x="161531" y="0"/>
                </a:lnTo>
              </a:path>
            </a:pathLst>
          </a:custGeom>
          <a:ln w="761">
            <a:solidFill>
              <a:srgbClr val="A585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382885" y="5241853"/>
            <a:ext cx="164884" cy="162606"/>
          </a:xfrm>
          <a:custGeom>
            <a:avLst/>
            <a:gdLst/>
            <a:ahLst/>
            <a:cxnLst/>
            <a:rect l="l" t="t" r="r" b="b"/>
            <a:pathLst>
              <a:path w="164579" h="162305">
                <a:moveTo>
                  <a:pt x="3048" y="161543"/>
                </a:moveTo>
                <a:lnTo>
                  <a:pt x="164579" y="0"/>
                </a:lnTo>
                <a:lnTo>
                  <a:pt x="161544" y="762"/>
                </a:lnTo>
                <a:lnTo>
                  <a:pt x="0" y="162305"/>
                </a:lnTo>
                <a:lnTo>
                  <a:pt x="3048" y="161543"/>
                </a:lnTo>
                <a:close/>
              </a:path>
            </a:pathLst>
          </a:custGeom>
          <a:solidFill>
            <a:srgbClr val="A5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379831" y="5242617"/>
            <a:ext cx="164897" cy="162606"/>
          </a:xfrm>
          <a:custGeom>
            <a:avLst/>
            <a:gdLst/>
            <a:ahLst/>
            <a:cxnLst/>
            <a:rect l="l" t="t" r="r" b="b"/>
            <a:pathLst>
              <a:path w="164592" h="162305">
                <a:moveTo>
                  <a:pt x="3048" y="161543"/>
                </a:moveTo>
                <a:lnTo>
                  <a:pt x="164592" y="0"/>
                </a:lnTo>
                <a:lnTo>
                  <a:pt x="161544" y="762"/>
                </a:lnTo>
                <a:lnTo>
                  <a:pt x="0" y="162305"/>
                </a:lnTo>
                <a:lnTo>
                  <a:pt x="3048" y="161543"/>
                </a:lnTo>
                <a:close/>
              </a:path>
            </a:pathLst>
          </a:custGeom>
          <a:solidFill>
            <a:srgbClr val="A98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373724" y="5243380"/>
            <a:ext cx="167950" cy="164133"/>
          </a:xfrm>
          <a:custGeom>
            <a:avLst/>
            <a:gdLst/>
            <a:ahLst/>
            <a:cxnLst/>
            <a:rect l="l" t="t" r="r" b="b"/>
            <a:pathLst>
              <a:path w="167639" h="163829">
                <a:moveTo>
                  <a:pt x="6095" y="161543"/>
                </a:moveTo>
                <a:lnTo>
                  <a:pt x="167639" y="0"/>
                </a:lnTo>
                <a:lnTo>
                  <a:pt x="161531" y="2285"/>
                </a:lnTo>
                <a:lnTo>
                  <a:pt x="0" y="163829"/>
                </a:lnTo>
                <a:lnTo>
                  <a:pt x="6095" y="161543"/>
                </a:lnTo>
                <a:close/>
              </a:path>
            </a:pathLst>
          </a:custGeom>
          <a:solidFill>
            <a:srgbClr val="AC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379831" y="5243380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AC8A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376778" y="5243381"/>
            <a:ext cx="164897" cy="162606"/>
          </a:xfrm>
          <a:custGeom>
            <a:avLst/>
            <a:gdLst/>
            <a:ahLst/>
            <a:cxnLst/>
            <a:rect l="l" t="t" r="r" b="b"/>
            <a:pathLst>
              <a:path w="164592" h="162305">
                <a:moveTo>
                  <a:pt x="3048" y="161543"/>
                </a:moveTo>
                <a:lnTo>
                  <a:pt x="164592" y="0"/>
                </a:lnTo>
                <a:lnTo>
                  <a:pt x="161544" y="762"/>
                </a:lnTo>
                <a:lnTo>
                  <a:pt x="0" y="162305"/>
                </a:lnTo>
                <a:lnTo>
                  <a:pt x="3048" y="161543"/>
                </a:lnTo>
                <a:close/>
              </a:path>
            </a:pathLst>
          </a:custGeom>
          <a:solidFill>
            <a:srgbClr val="AC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373724" y="5244144"/>
            <a:ext cx="164896" cy="163370"/>
          </a:xfrm>
          <a:custGeom>
            <a:avLst/>
            <a:gdLst/>
            <a:ahLst/>
            <a:cxnLst/>
            <a:rect l="l" t="t" r="r" b="b"/>
            <a:pathLst>
              <a:path w="164591" h="163067">
                <a:moveTo>
                  <a:pt x="3047" y="161543"/>
                </a:moveTo>
                <a:lnTo>
                  <a:pt x="164591" y="0"/>
                </a:lnTo>
                <a:lnTo>
                  <a:pt x="161531" y="1523"/>
                </a:lnTo>
                <a:lnTo>
                  <a:pt x="0" y="163067"/>
                </a:lnTo>
                <a:lnTo>
                  <a:pt x="3047" y="161543"/>
                </a:lnTo>
                <a:close/>
              </a:path>
            </a:pathLst>
          </a:custGeom>
          <a:solidFill>
            <a:srgbClr val="AF8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368380" y="5245669"/>
            <a:ext cx="167175" cy="164134"/>
          </a:xfrm>
          <a:custGeom>
            <a:avLst/>
            <a:gdLst/>
            <a:ahLst/>
            <a:cxnLst/>
            <a:rect l="l" t="t" r="r" b="b"/>
            <a:pathLst>
              <a:path w="166865" h="163830">
                <a:moveTo>
                  <a:pt x="5334" y="161544"/>
                </a:moveTo>
                <a:lnTo>
                  <a:pt x="166865" y="0"/>
                </a:lnTo>
                <a:lnTo>
                  <a:pt x="161531" y="2286"/>
                </a:lnTo>
                <a:lnTo>
                  <a:pt x="0" y="163830"/>
                </a:lnTo>
                <a:lnTo>
                  <a:pt x="5334" y="161544"/>
                </a:lnTo>
                <a:close/>
              </a:path>
            </a:pathLst>
          </a:custGeom>
          <a:solidFill>
            <a:srgbClr val="B490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373724" y="5245669"/>
            <a:ext cx="161831" cy="161844"/>
          </a:xfrm>
          <a:custGeom>
            <a:avLst/>
            <a:gdLst/>
            <a:ahLst/>
            <a:cxnLst/>
            <a:rect l="l" t="t" r="r" b="b"/>
            <a:pathLst>
              <a:path w="161531" h="161544">
                <a:moveTo>
                  <a:pt x="0" y="161544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363036" y="5247960"/>
            <a:ext cx="167175" cy="164897"/>
          </a:xfrm>
          <a:custGeom>
            <a:avLst/>
            <a:gdLst/>
            <a:ahLst/>
            <a:cxnLst/>
            <a:rect l="l" t="t" r="r" b="b"/>
            <a:pathLst>
              <a:path w="166865" h="164592">
                <a:moveTo>
                  <a:pt x="5334" y="161544"/>
                </a:moveTo>
                <a:lnTo>
                  <a:pt x="166865" y="0"/>
                </a:lnTo>
                <a:lnTo>
                  <a:pt x="161544" y="3048"/>
                </a:lnTo>
                <a:lnTo>
                  <a:pt x="0" y="164592"/>
                </a:lnTo>
                <a:lnTo>
                  <a:pt x="5334" y="161544"/>
                </a:lnTo>
                <a:close/>
              </a:path>
            </a:pathLst>
          </a:custGeom>
          <a:solidFill>
            <a:srgbClr val="BA9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368380" y="5247959"/>
            <a:ext cx="161831" cy="161844"/>
          </a:xfrm>
          <a:custGeom>
            <a:avLst/>
            <a:gdLst/>
            <a:ahLst/>
            <a:cxnLst/>
            <a:rect l="l" t="t" r="r" b="b"/>
            <a:pathLst>
              <a:path w="161531" h="161544">
                <a:moveTo>
                  <a:pt x="0" y="161544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BA94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58455" y="5251013"/>
            <a:ext cx="166424" cy="165661"/>
          </a:xfrm>
          <a:custGeom>
            <a:avLst/>
            <a:gdLst/>
            <a:ahLst/>
            <a:cxnLst/>
            <a:rect l="l" t="t" r="r" b="b"/>
            <a:pathLst>
              <a:path w="166116" h="165354">
                <a:moveTo>
                  <a:pt x="4572" y="161544"/>
                </a:moveTo>
                <a:lnTo>
                  <a:pt x="166116" y="0"/>
                </a:lnTo>
                <a:lnTo>
                  <a:pt x="161544" y="3810"/>
                </a:lnTo>
                <a:lnTo>
                  <a:pt x="0" y="165354"/>
                </a:lnTo>
                <a:lnTo>
                  <a:pt x="4572" y="161544"/>
                </a:lnTo>
                <a:close/>
              </a:path>
            </a:pathLst>
          </a:custGeom>
          <a:solidFill>
            <a:srgbClr val="C19A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63036" y="5251013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C19A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353876" y="5254831"/>
            <a:ext cx="166423" cy="166423"/>
          </a:xfrm>
          <a:custGeom>
            <a:avLst/>
            <a:gdLst/>
            <a:ahLst/>
            <a:cxnLst/>
            <a:rect l="l" t="t" r="r" b="b"/>
            <a:pathLst>
              <a:path w="166115" h="166115">
                <a:moveTo>
                  <a:pt x="4571" y="161544"/>
                </a:moveTo>
                <a:lnTo>
                  <a:pt x="166115" y="0"/>
                </a:lnTo>
                <a:lnTo>
                  <a:pt x="161543" y="3810"/>
                </a:lnTo>
                <a:lnTo>
                  <a:pt x="0" y="166115"/>
                </a:lnTo>
                <a:lnTo>
                  <a:pt x="4571" y="161544"/>
                </a:lnTo>
                <a:close/>
              </a:path>
            </a:pathLst>
          </a:custGeom>
          <a:solidFill>
            <a:srgbClr val="C59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358455" y="5254830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C59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073071" y="5904496"/>
            <a:ext cx="165673" cy="166423"/>
          </a:xfrm>
          <a:custGeom>
            <a:avLst/>
            <a:gdLst/>
            <a:ahLst/>
            <a:cxnLst/>
            <a:rect l="l" t="t" r="r" b="b"/>
            <a:pathLst>
              <a:path w="165366" h="166115">
                <a:moveTo>
                  <a:pt x="0" y="166115"/>
                </a:moveTo>
                <a:lnTo>
                  <a:pt x="161556" y="4572"/>
                </a:lnTo>
                <a:lnTo>
                  <a:pt x="165366" y="0"/>
                </a:lnTo>
                <a:lnTo>
                  <a:pt x="3809" y="161543"/>
                </a:lnTo>
                <a:lnTo>
                  <a:pt x="0" y="166115"/>
                </a:lnTo>
                <a:close/>
              </a:path>
            </a:pathLst>
          </a:custGeom>
          <a:solidFill>
            <a:srgbClr val="CDA3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073070" y="5909076"/>
            <a:ext cx="161856" cy="161843"/>
          </a:xfrm>
          <a:custGeom>
            <a:avLst/>
            <a:gdLst/>
            <a:ahLst/>
            <a:cxnLst/>
            <a:rect l="l" t="t" r="r" b="b"/>
            <a:pathLst>
              <a:path w="161556" h="161543">
                <a:moveTo>
                  <a:pt x="0" y="161543"/>
                </a:moveTo>
                <a:lnTo>
                  <a:pt x="161556" y="0"/>
                </a:lnTo>
              </a:path>
            </a:pathLst>
          </a:custGeom>
          <a:ln w="762">
            <a:solidFill>
              <a:srgbClr val="CDA3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076888" y="5899915"/>
            <a:ext cx="165673" cy="166423"/>
          </a:xfrm>
          <a:custGeom>
            <a:avLst/>
            <a:gdLst/>
            <a:ahLst/>
            <a:cxnLst/>
            <a:rect l="l" t="t" r="r" b="b"/>
            <a:pathLst>
              <a:path w="165366" h="166115">
                <a:moveTo>
                  <a:pt x="0" y="166115"/>
                </a:moveTo>
                <a:lnTo>
                  <a:pt x="161556" y="4572"/>
                </a:lnTo>
                <a:lnTo>
                  <a:pt x="165366" y="0"/>
                </a:lnTo>
                <a:lnTo>
                  <a:pt x="3822" y="161544"/>
                </a:lnTo>
                <a:lnTo>
                  <a:pt x="0" y="166115"/>
                </a:lnTo>
                <a:close/>
              </a:path>
            </a:pathLst>
          </a:custGeom>
          <a:solidFill>
            <a:srgbClr val="D0A5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076888" y="5904496"/>
            <a:ext cx="161856" cy="161843"/>
          </a:xfrm>
          <a:custGeom>
            <a:avLst/>
            <a:gdLst/>
            <a:ahLst/>
            <a:cxnLst/>
            <a:rect l="l" t="t" r="r" b="b"/>
            <a:pathLst>
              <a:path w="161556" h="161543">
                <a:moveTo>
                  <a:pt x="0" y="161543"/>
                </a:moveTo>
                <a:lnTo>
                  <a:pt x="161556" y="0"/>
                </a:lnTo>
              </a:path>
            </a:pathLst>
          </a:custGeom>
          <a:ln w="762">
            <a:solidFill>
              <a:srgbClr val="D0A5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080717" y="5894571"/>
            <a:ext cx="164884" cy="167188"/>
          </a:xfrm>
          <a:custGeom>
            <a:avLst/>
            <a:gdLst/>
            <a:ahLst/>
            <a:cxnLst/>
            <a:rect l="l" t="t" r="r" b="b"/>
            <a:pathLst>
              <a:path w="164579" h="166878">
                <a:moveTo>
                  <a:pt x="0" y="166878"/>
                </a:moveTo>
                <a:lnTo>
                  <a:pt x="161543" y="5334"/>
                </a:lnTo>
                <a:lnTo>
                  <a:pt x="164579" y="0"/>
                </a:lnTo>
                <a:lnTo>
                  <a:pt x="3047" y="161544"/>
                </a:lnTo>
                <a:lnTo>
                  <a:pt x="0" y="166878"/>
                </a:lnTo>
                <a:close/>
              </a:path>
            </a:pathLst>
          </a:custGeom>
          <a:solidFill>
            <a:srgbClr val="D3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080717" y="5899915"/>
            <a:ext cx="161843" cy="161844"/>
          </a:xfrm>
          <a:custGeom>
            <a:avLst/>
            <a:gdLst/>
            <a:ahLst/>
            <a:cxnLst/>
            <a:rect l="l" t="t" r="r" b="b"/>
            <a:pathLst>
              <a:path w="161543" h="161544">
                <a:moveTo>
                  <a:pt x="0" y="161544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D3AA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083771" y="5889227"/>
            <a:ext cx="164884" cy="167187"/>
          </a:xfrm>
          <a:custGeom>
            <a:avLst/>
            <a:gdLst/>
            <a:ahLst/>
            <a:cxnLst/>
            <a:rect l="l" t="t" r="r" b="b"/>
            <a:pathLst>
              <a:path w="164579" h="166877">
                <a:moveTo>
                  <a:pt x="0" y="166877"/>
                </a:moveTo>
                <a:lnTo>
                  <a:pt x="161531" y="5333"/>
                </a:lnTo>
                <a:lnTo>
                  <a:pt x="164579" y="0"/>
                </a:lnTo>
                <a:lnTo>
                  <a:pt x="2286" y="161543"/>
                </a:lnTo>
                <a:lnTo>
                  <a:pt x="0" y="166877"/>
                </a:lnTo>
                <a:close/>
              </a:path>
            </a:pathLst>
          </a:custGeom>
          <a:solidFill>
            <a:srgbClr val="D7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083771" y="5894571"/>
            <a:ext cx="161831" cy="161844"/>
          </a:xfrm>
          <a:custGeom>
            <a:avLst/>
            <a:gdLst/>
            <a:ahLst/>
            <a:cxnLst/>
            <a:rect l="l" t="t" r="r" b="b"/>
            <a:pathLst>
              <a:path w="161531" h="161544">
                <a:moveTo>
                  <a:pt x="0" y="161544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D7AC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086061" y="5883120"/>
            <a:ext cx="164121" cy="167950"/>
          </a:xfrm>
          <a:custGeom>
            <a:avLst/>
            <a:gdLst/>
            <a:ahLst/>
            <a:cxnLst/>
            <a:rect l="l" t="t" r="r" b="b"/>
            <a:pathLst>
              <a:path w="163817" h="167639">
                <a:moveTo>
                  <a:pt x="0" y="167639"/>
                </a:moveTo>
                <a:lnTo>
                  <a:pt x="162293" y="6096"/>
                </a:lnTo>
                <a:lnTo>
                  <a:pt x="163817" y="0"/>
                </a:lnTo>
                <a:lnTo>
                  <a:pt x="2285" y="161544"/>
                </a:lnTo>
                <a:lnTo>
                  <a:pt x="0" y="167639"/>
                </a:lnTo>
                <a:close/>
              </a:path>
            </a:pathLst>
          </a:custGeom>
          <a:solidFill>
            <a:srgbClr val="DBA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086061" y="5889227"/>
            <a:ext cx="162594" cy="161843"/>
          </a:xfrm>
          <a:custGeom>
            <a:avLst/>
            <a:gdLst/>
            <a:ahLst/>
            <a:cxnLst/>
            <a:rect l="l" t="t" r="r" b="b"/>
            <a:pathLst>
              <a:path w="162293" h="161543">
                <a:moveTo>
                  <a:pt x="0" y="161543"/>
                </a:moveTo>
                <a:lnTo>
                  <a:pt x="162293" y="0"/>
                </a:lnTo>
              </a:path>
            </a:pathLst>
          </a:custGeom>
          <a:ln w="762">
            <a:solidFill>
              <a:srgbClr val="DBAE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086060" y="5886174"/>
            <a:ext cx="163371" cy="164896"/>
          </a:xfrm>
          <a:custGeom>
            <a:avLst/>
            <a:gdLst/>
            <a:ahLst/>
            <a:cxnLst/>
            <a:rect l="l" t="t" r="r" b="b"/>
            <a:pathLst>
              <a:path w="163068" h="164591">
                <a:moveTo>
                  <a:pt x="0" y="164591"/>
                </a:moveTo>
                <a:lnTo>
                  <a:pt x="162293" y="3048"/>
                </a:lnTo>
                <a:lnTo>
                  <a:pt x="163068" y="0"/>
                </a:lnTo>
                <a:lnTo>
                  <a:pt x="1524" y="161543"/>
                </a:lnTo>
                <a:lnTo>
                  <a:pt x="0" y="164591"/>
                </a:lnTo>
                <a:close/>
              </a:path>
            </a:pathLst>
          </a:custGeom>
          <a:solidFill>
            <a:srgbClr val="DBA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087588" y="5883120"/>
            <a:ext cx="162594" cy="164896"/>
          </a:xfrm>
          <a:custGeom>
            <a:avLst/>
            <a:gdLst/>
            <a:ahLst/>
            <a:cxnLst/>
            <a:rect l="l" t="t" r="r" b="b"/>
            <a:pathLst>
              <a:path w="162293" h="164591">
                <a:moveTo>
                  <a:pt x="0" y="164591"/>
                </a:moveTo>
                <a:lnTo>
                  <a:pt x="161544" y="3048"/>
                </a:lnTo>
                <a:lnTo>
                  <a:pt x="162293" y="0"/>
                </a:lnTo>
                <a:lnTo>
                  <a:pt x="761" y="161544"/>
                </a:lnTo>
                <a:lnTo>
                  <a:pt x="0" y="164591"/>
                </a:lnTo>
                <a:close/>
              </a:path>
            </a:pathLst>
          </a:custGeom>
          <a:solidFill>
            <a:srgbClr val="DCAF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088351" y="5877012"/>
            <a:ext cx="163358" cy="167951"/>
          </a:xfrm>
          <a:custGeom>
            <a:avLst/>
            <a:gdLst/>
            <a:ahLst/>
            <a:cxnLst/>
            <a:rect l="l" t="t" r="r" b="b"/>
            <a:pathLst>
              <a:path w="163055" h="167640">
                <a:moveTo>
                  <a:pt x="0" y="167640"/>
                </a:moveTo>
                <a:lnTo>
                  <a:pt x="161531" y="6096"/>
                </a:lnTo>
                <a:lnTo>
                  <a:pt x="163055" y="0"/>
                </a:lnTo>
                <a:lnTo>
                  <a:pt x="1524" y="162306"/>
                </a:lnTo>
                <a:lnTo>
                  <a:pt x="0" y="167640"/>
                </a:lnTo>
                <a:close/>
              </a:path>
            </a:pathLst>
          </a:custGeom>
          <a:solidFill>
            <a:srgbClr val="DD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088351" y="5883120"/>
            <a:ext cx="161831" cy="161844"/>
          </a:xfrm>
          <a:custGeom>
            <a:avLst/>
            <a:gdLst/>
            <a:ahLst/>
            <a:cxnLst/>
            <a:rect l="l" t="t" r="r" b="b"/>
            <a:pathLst>
              <a:path w="161531" h="161544">
                <a:moveTo>
                  <a:pt x="0" y="161544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DDB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088351" y="5880066"/>
            <a:ext cx="162607" cy="164897"/>
          </a:xfrm>
          <a:custGeom>
            <a:avLst/>
            <a:gdLst/>
            <a:ahLst/>
            <a:cxnLst/>
            <a:rect l="l" t="t" r="r" b="b"/>
            <a:pathLst>
              <a:path w="162306" h="164592">
                <a:moveTo>
                  <a:pt x="0" y="164592"/>
                </a:moveTo>
                <a:lnTo>
                  <a:pt x="161531" y="3048"/>
                </a:lnTo>
                <a:lnTo>
                  <a:pt x="162306" y="0"/>
                </a:lnTo>
                <a:lnTo>
                  <a:pt x="762" y="161544"/>
                </a:lnTo>
                <a:lnTo>
                  <a:pt x="0" y="164592"/>
                </a:lnTo>
                <a:close/>
              </a:path>
            </a:pathLst>
          </a:custGeom>
          <a:solidFill>
            <a:srgbClr val="DD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089115" y="5877013"/>
            <a:ext cx="162594" cy="164897"/>
          </a:xfrm>
          <a:custGeom>
            <a:avLst/>
            <a:gdLst/>
            <a:ahLst/>
            <a:cxnLst/>
            <a:rect l="l" t="t" r="r" b="b"/>
            <a:pathLst>
              <a:path w="162293" h="164592">
                <a:moveTo>
                  <a:pt x="0" y="164592"/>
                </a:moveTo>
                <a:lnTo>
                  <a:pt x="161544" y="3048"/>
                </a:lnTo>
                <a:lnTo>
                  <a:pt x="162293" y="0"/>
                </a:lnTo>
                <a:lnTo>
                  <a:pt x="761" y="162306"/>
                </a:lnTo>
                <a:lnTo>
                  <a:pt x="0" y="164592"/>
                </a:lnTo>
                <a:close/>
              </a:path>
            </a:pathLst>
          </a:custGeom>
          <a:solidFill>
            <a:srgbClr val="DE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089878" y="5870906"/>
            <a:ext cx="163358" cy="168713"/>
          </a:xfrm>
          <a:custGeom>
            <a:avLst/>
            <a:gdLst/>
            <a:ahLst/>
            <a:cxnLst/>
            <a:rect l="l" t="t" r="r" b="b"/>
            <a:pathLst>
              <a:path w="163055" h="168401">
                <a:moveTo>
                  <a:pt x="0" y="168401"/>
                </a:moveTo>
                <a:lnTo>
                  <a:pt x="161531" y="6095"/>
                </a:lnTo>
                <a:lnTo>
                  <a:pt x="163055" y="0"/>
                </a:lnTo>
                <a:lnTo>
                  <a:pt x="1511" y="161543"/>
                </a:lnTo>
                <a:lnTo>
                  <a:pt x="0" y="168401"/>
                </a:lnTo>
                <a:close/>
              </a:path>
            </a:pathLst>
          </a:custGeom>
          <a:solidFill>
            <a:srgbClr val="DFB1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089878" y="5877012"/>
            <a:ext cx="161831" cy="162607"/>
          </a:xfrm>
          <a:custGeom>
            <a:avLst/>
            <a:gdLst/>
            <a:ahLst/>
            <a:cxnLst/>
            <a:rect l="l" t="t" r="r" b="b"/>
            <a:pathLst>
              <a:path w="161531" h="162306">
                <a:moveTo>
                  <a:pt x="0" y="162306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DFB1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091392" y="5864798"/>
            <a:ext cx="161844" cy="167950"/>
          </a:xfrm>
          <a:custGeom>
            <a:avLst/>
            <a:gdLst/>
            <a:ahLst/>
            <a:cxnLst/>
            <a:rect l="l" t="t" r="r" b="b"/>
            <a:pathLst>
              <a:path w="161544" h="167639">
                <a:moveTo>
                  <a:pt x="0" y="167639"/>
                </a:moveTo>
                <a:lnTo>
                  <a:pt x="161544" y="6096"/>
                </a:lnTo>
                <a:lnTo>
                  <a:pt x="161544" y="0"/>
                </a:lnTo>
                <a:lnTo>
                  <a:pt x="0" y="161544"/>
                </a:lnTo>
                <a:lnTo>
                  <a:pt x="0" y="167639"/>
                </a:lnTo>
                <a:close/>
              </a:path>
            </a:pathLst>
          </a:custGeom>
          <a:solidFill>
            <a:srgbClr val="DFB3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091392" y="5870905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DFB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091392" y="5303689"/>
            <a:ext cx="161844" cy="722953"/>
          </a:xfrm>
          <a:custGeom>
            <a:avLst/>
            <a:gdLst/>
            <a:ahLst/>
            <a:cxnLst/>
            <a:rect l="l" t="t" r="r" b="b"/>
            <a:pathLst>
              <a:path w="161544" h="721614">
                <a:moveTo>
                  <a:pt x="0" y="721614"/>
                </a:moveTo>
                <a:lnTo>
                  <a:pt x="161544" y="560070"/>
                </a:lnTo>
                <a:lnTo>
                  <a:pt x="161544" y="0"/>
                </a:lnTo>
                <a:lnTo>
                  <a:pt x="0" y="161544"/>
                </a:lnTo>
                <a:lnTo>
                  <a:pt x="0" y="721614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7091392" y="5864798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7091392" y="5296819"/>
            <a:ext cx="161844" cy="168713"/>
          </a:xfrm>
          <a:custGeom>
            <a:avLst/>
            <a:gdLst/>
            <a:ahLst/>
            <a:cxnLst/>
            <a:rect l="l" t="t" r="r" b="b"/>
            <a:pathLst>
              <a:path w="161544" h="168401">
                <a:moveTo>
                  <a:pt x="0" y="168401"/>
                </a:moveTo>
                <a:lnTo>
                  <a:pt x="161544" y="6857"/>
                </a:lnTo>
                <a:lnTo>
                  <a:pt x="161544" y="0"/>
                </a:lnTo>
                <a:lnTo>
                  <a:pt x="0" y="161543"/>
                </a:lnTo>
                <a:lnTo>
                  <a:pt x="0" y="168401"/>
                </a:lnTo>
                <a:close/>
              </a:path>
            </a:pathLst>
          </a:custGeom>
          <a:solidFill>
            <a:srgbClr val="E0B4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7091392" y="5303689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E0B4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7089878" y="5290711"/>
            <a:ext cx="163358" cy="167950"/>
          </a:xfrm>
          <a:custGeom>
            <a:avLst/>
            <a:gdLst/>
            <a:ahLst/>
            <a:cxnLst/>
            <a:rect l="l" t="t" r="r" b="b"/>
            <a:pathLst>
              <a:path w="163055" h="167639">
                <a:moveTo>
                  <a:pt x="1511" y="167639"/>
                </a:moveTo>
                <a:lnTo>
                  <a:pt x="163055" y="6096"/>
                </a:lnTo>
                <a:lnTo>
                  <a:pt x="161531" y="0"/>
                </a:lnTo>
                <a:lnTo>
                  <a:pt x="0" y="161544"/>
                </a:lnTo>
                <a:lnTo>
                  <a:pt x="1511" y="167639"/>
                </a:lnTo>
                <a:close/>
              </a:path>
            </a:pathLst>
          </a:custGeom>
          <a:solidFill>
            <a:srgbClr val="DFB3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7091392" y="5296818"/>
            <a:ext cx="161844" cy="161843"/>
          </a:xfrm>
          <a:custGeom>
            <a:avLst/>
            <a:gdLst/>
            <a:ahLst/>
            <a:cxnLst/>
            <a:rect l="l" t="t" r="r" b="b"/>
            <a:pathLst>
              <a:path w="161544" h="161543">
                <a:moveTo>
                  <a:pt x="0" y="161543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DFB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7088351" y="5284603"/>
            <a:ext cx="163358" cy="167951"/>
          </a:xfrm>
          <a:custGeom>
            <a:avLst/>
            <a:gdLst/>
            <a:ahLst/>
            <a:cxnLst/>
            <a:rect l="l" t="t" r="r" b="b"/>
            <a:pathLst>
              <a:path w="163055" h="167640">
                <a:moveTo>
                  <a:pt x="1524" y="167640"/>
                </a:moveTo>
                <a:lnTo>
                  <a:pt x="163055" y="6096"/>
                </a:lnTo>
                <a:lnTo>
                  <a:pt x="161531" y="0"/>
                </a:lnTo>
                <a:lnTo>
                  <a:pt x="0" y="161544"/>
                </a:lnTo>
                <a:lnTo>
                  <a:pt x="1524" y="167640"/>
                </a:lnTo>
                <a:close/>
              </a:path>
            </a:pathLst>
          </a:custGeom>
          <a:solidFill>
            <a:srgbClr val="DFB1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7089878" y="5290710"/>
            <a:ext cx="161831" cy="161844"/>
          </a:xfrm>
          <a:custGeom>
            <a:avLst/>
            <a:gdLst/>
            <a:ahLst/>
            <a:cxnLst/>
            <a:rect l="l" t="t" r="r" b="b"/>
            <a:pathLst>
              <a:path w="161531" h="161544">
                <a:moveTo>
                  <a:pt x="0" y="161544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DFB1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7089115" y="5287657"/>
            <a:ext cx="162594" cy="164897"/>
          </a:xfrm>
          <a:custGeom>
            <a:avLst/>
            <a:gdLst/>
            <a:ahLst/>
            <a:cxnLst/>
            <a:rect l="l" t="t" r="r" b="b"/>
            <a:pathLst>
              <a:path w="162293" h="164592">
                <a:moveTo>
                  <a:pt x="761" y="164592"/>
                </a:moveTo>
                <a:lnTo>
                  <a:pt x="162293" y="3048"/>
                </a:lnTo>
                <a:lnTo>
                  <a:pt x="161544" y="0"/>
                </a:lnTo>
                <a:lnTo>
                  <a:pt x="0" y="161544"/>
                </a:lnTo>
                <a:lnTo>
                  <a:pt x="761" y="164592"/>
                </a:lnTo>
                <a:close/>
              </a:path>
            </a:pathLst>
          </a:custGeom>
          <a:solidFill>
            <a:srgbClr val="DFB1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7088351" y="5284603"/>
            <a:ext cx="162607" cy="164897"/>
          </a:xfrm>
          <a:custGeom>
            <a:avLst/>
            <a:gdLst/>
            <a:ahLst/>
            <a:cxnLst/>
            <a:rect l="l" t="t" r="r" b="b"/>
            <a:pathLst>
              <a:path w="162306" h="164592">
                <a:moveTo>
                  <a:pt x="762" y="164592"/>
                </a:moveTo>
                <a:lnTo>
                  <a:pt x="162306" y="3048"/>
                </a:lnTo>
                <a:lnTo>
                  <a:pt x="161531" y="0"/>
                </a:lnTo>
                <a:lnTo>
                  <a:pt x="0" y="161544"/>
                </a:lnTo>
                <a:lnTo>
                  <a:pt x="762" y="164592"/>
                </a:lnTo>
                <a:close/>
              </a:path>
            </a:pathLst>
          </a:custGeom>
          <a:solidFill>
            <a:srgbClr val="DE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7086061" y="5279260"/>
            <a:ext cx="164121" cy="167187"/>
          </a:xfrm>
          <a:custGeom>
            <a:avLst/>
            <a:gdLst/>
            <a:ahLst/>
            <a:cxnLst/>
            <a:rect l="l" t="t" r="r" b="b"/>
            <a:pathLst>
              <a:path w="163817" h="166877">
                <a:moveTo>
                  <a:pt x="2285" y="166877"/>
                </a:moveTo>
                <a:lnTo>
                  <a:pt x="163817" y="5333"/>
                </a:lnTo>
                <a:lnTo>
                  <a:pt x="162293" y="0"/>
                </a:lnTo>
                <a:lnTo>
                  <a:pt x="0" y="161543"/>
                </a:lnTo>
                <a:lnTo>
                  <a:pt x="2285" y="166877"/>
                </a:lnTo>
                <a:close/>
              </a:path>
            </a:pathLst>
          </a:custGeom>
          <a:solidFill>
            <a:srgbClr val="DD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7088351" y="5284603"/>
            <a:ext cx="161831" cy="161844"/>
          </a:xfrm>
          <a:custGeom>
            <a:avLst/>
            <a:gdLst/>
            <a:ahLst/>
            <a:cxnLst/>
            <a:rect l="l" t="t" r="r" b="b"/>
            <a:pathLst>
              <a:path w="161531" h="161544">
                <a:moveTo>
                  <a:pt x="0" y="161544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DDB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7087588" y="5281551"/>
            <a:ext cx="162594" cy="164896"/>
          </a:xfrm>
          <a:custGeom>
            <a:avLst/>
            <a:gdLst/>
            <a:ahLst/>
            <a:cxnLst/>
            <a:rect l="l" t="t" r="r" b="b"/>
            <a:pathLst>
              <a:path w="162293" h="164591">
                <a:moveTo>
                  <a:pt x="761" y="164591"/>
                </a:moveTo>
                <a:lnTo>
                  <a:pt x="162293" y="3047"/>
                </a:lnTo>
                <a:lnTo>
                  <a:pt x="161544" y="0"/>
                </a:lnTo>
                <a:lnTo>
                  <a:pt x="0" y="162305"/>
                </a:lnTo>
                <a:lnTo>
                  <a:pt x="761" y="164591"/>
                </a:lnTo>
                <a:close/>
              </a:path>
            </a:pathLst>
          </a:custGeom>
          <a:solidFill>
            <a:srgbClr val="DDB0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7086060" y="5279260"/>
            <a:ext cx="163371" cy="164896"/>
          </a:xfrm>
          <a:custGeom>
            <a:avLst/>
            <a:gdLst/>
            <a:ahLst/>
            <a:cxnLst/>
            <a:rect l="l" t="t" r="r" b="b"/>
            <a:pathLst>
              <a:path w="163068" h="164591">
                <a:moveTo>
                  <a:pt x="1524" y="164591"/>
                </a:moveTo>
                <a:lnTo>
                  <a:pt x="163068" y="2286"/>
                </a:lnTo>
                <a:lnTo>
                  <a:pt x="162293" y="0"/>
                </a:lnTo>
                <a:lnTo>
                  <a:pt x="0" y="161543"/>
                </a:lnTo>
                <a:lnTo>
                  <a:pt x="1524" y="164591"/>
                </a:lnTo>
                <a:close/>
              </a:path>
            </a:pathLst>
          </a:custGeom>
          <a:solidFill>
            <a:srgbClr val="DCAF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7083771" y="5273153"/>
            <a:ext cx="164884" cy="167950"/>
          </a:xfrm>
          <a:custGeom>
            <a:avLst/>
            <a:gdLst/>
            <a:ahLst/>
            <a:cxnLst/>
            <a:rect l="l" t="t" r="r" b="b"/>
            <a:pathLst>
              <a:path w="164579" h="167639">
                <a:moveTo>
                  <a:pt x="2286" y="167639"/>
                </a:moveTo>
                <a:lnTo>
                  <a:pt x="164579" y="6096"/>
                </a:lnTo>
                <a:lnTo>
                  <a:pt x="161531" y="0"/>
                </a:lnTo>
                <a:lnTo>
                  <a:pt x="0" y="162306"/>
                </a:lnTo>
                <a:lnTo>
                  <a:pt x="2286" y="167639"/>
                </a:lnTo>
                <a:close/>
              </a:path>
            </a:pathLst>
          </a:custGeom>
          <a:solidFill>
            <a:srgbClr val="DBA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7086061" y="5279260"/>
            <a:ext cx="162594" cy="161843"/>
          </a:xfrm>
          <a:custGeom>
            <a:avLst/>
            <a:gdLst/>
            <a:ahLst/>
            <a:cxnLst/>
            <a:rect l="l" t="t" r="r" b="b"/>
            <a:pathLst>
              <a:path w="162293" h="161543">
                <a:moveTo>
                  <a:pt x="0" y="161543"/>
                </a:moveTo>
                <a:lnTo>
                  <a:pt x="162293" y="0"/>
                </a:lnTo>
              </a:path>
            </a:pathLst>
          </a:custGeom>
          <a:ln w="762">
            <a:solidFill>
              <a:srgbClr val="DBAE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7085298" y="5276970"/>
            <a:ext cx="163358" cy="164133"/>
          </a:xfrm>
          <a:custGeom>
            <a:avLst/>
            <a:gdLst/>
            <a:ahLst/>
            <a:cxnLst/>
            <a:rect l="l" t="t" r="r" b="b"/>
            <a:pathLst>
              <a:path w="163055" h="163829">
                <a:moveTo>
                  <a:pt x="762" y="163829"/>
                </a:moveTo>
                <a:lnTo>
                  <a:pt x="163055" y="2286"/>
                </a:lnTo>
                <a:lnTo>
                  <a:pt x="161531" y="0"/>
                </a:lnTo>
                <a:lnTo>
                  <a:pt x="0" y="161543"/>
                </a:lnTo>
                <a:lnTo>
                  <a:pt x="762" y="163829"/>
                </a:lnTo>
                <a:close/>
              </a:path>
            </a:pathLst>
          </a:custGeom>
          <a:solidFill>
            <a:srgbClr val="DBA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084534" y="5275443"/>
            <a:ext cx="162594" cy="163370"/>
          </a:xfrm>
          <a:custGeom>
            <a:avLst/>
            <a:gdLst/>
            <a:ahLst/>
            <a:cxnLst/>
            <a:rect l="l" t="t" r="r" b="b"/>
            <a:pathLst>
              <a:path w="162293" h="163067">
                <a:moveTo>
                  <a:pt x="761" y="163067"/>
                </a:moveTo>
                <a:lnTo>
                  <a:pt x="162293" y="1524"/>
                </a:lnTo>
                <a:lnTo>
                  <a:pt x="161531" y="0"/>
                </a:lnTo>
                <a:lnTo>
                  <a:pt x="0" y="161543"/>
                </a:lnTo>
                <a:lnTo>
                  <a:pt x="761" y="163067"/>
                </a:lnTo>
                <a:close/>
              </a:path>
            </a:pathLst>
          </a:custGeom>
          <a:solidFill>
            <a:srgbClr val="DAAD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083771" y="5273153"/>
            <a:ext cx="162594" cy="164133"/>
          </a:xfrm>
          <a:custGeom>
            <a:avLst/>
            <a:gdLst/>
            <a:ahLst/>
            <a:cxnLst/>
            <a:rect l="l" t="t" r="r" b="b"/>
            <a:pathLst>
              <a:path w="162293" h="163829">
                <a:moveTo>
                  <a:pt x="762" y="163829"/>
                </a:moveTo>
                <a:lnTo>
                  <a:pt x="162293" y="2286"/>
                </a:lnTo>
                <a:lnTo>
                  <a:pt x="161531" y="0"/>
                </a:lnTo>
                <a:lnTo>
                  <a:pt x="0" y="162306"/>
                </a:lnTo>
                <a:lnTo>
                  <a:pt x="762" y="163829"/>
                </a:lnTo>
                <a:close/>
              </a:path>
            </a:pathLst>
          </a:custGeom>
          <a:solidFill>
            <a:srgbClr val="D8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080717" y="5268571"/>
            <a:ext cx="164884" cy="167188"/>
          </a:xfrm>
          <a:custGeom>
            <a:avLst/>
            <a:gdLst/>
            <a:ahLst/>
            <a:cxnLst/>
            <a:rect l="l" t="t" r="r" b="b"/>
            <a:pathLst>
              <a:path w="164579" h="166878">
                <a:moveTo>
                  <a:pt x="3047" y="166878"/>
                </a:moveTo>
                <a:lnTo>
                  <a:pt x="164579" y="4572"/>
                </a:lnTo>
                <a:lnTo>
                  <a:pt x="161543" y="0"/>
                </a:lnTo>
                <a:lnTo>
                  <a:pt x="0" y="161544"/>
                </a:lnTo>
                <a:lnTo>
                  <a:pt x="3047" y="166878"/>
                </a:lnTo>
                <a:close/>
              </a:path>
            </a:pathLst>
          </a:custGeom>
          <a:solidFill>
            <a:srgbClr val="D7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083771" y="5273152"/>
            <a:ext cx="161831" cy="162607"/>
          </a:xfrm>
          <a:custGeom>
            <a:avLst/>
            <a:gdLst/>
            <a:ahLst/>
            <a:cxnLst/>
            <a:rect l="l" t="t" r="r" b="b"/>
            <a:pathLst>
              <a:path w="161531" h="162306">
                <a:moveTo>
                  <a:pt x="0" y="162306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D7AC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083008" y="5272388"/>
            <a:ext cx="162594" cy="163371"/>
          </a:xfrm>
          <a:custGeom>
            <a:avLst/>
            <a:gdLst/>
            <a:ahLst/>
            <a:cxnLst/>
            <a:rect l="l" t="t" r="r" b="b"/>
            <a:pathLst>
              <a:path w="162293" h="163068">
                <a:moveTo>
                  <a:pt x="761" y="163068"/>
                </a:moveTo>
                <a:lnTo>
                  <a:pt x="162293" y="762"/>
                </a:lnTo>
                <a:lnTo>
                  <a:pt x="161531" y="0"/>
                </a:lnTo>
                <a:lnTo>
                  <a:pt x="0" y="161544"/>
                </a:lnTo>
                <a:lnTo>
                  <a:pt x="761" y="163068"/>
                </a:lnTo>
                <a:close/>
              </a:path>
            </a:pathLst>
          </a:custGeom>
          <a:solidFill>
            <a:srgbClr val="D7AC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082244" y="5270862"/>
            <a:ext cx="162594" cy="163371"/>
          </a:xfrm>
          <a:custGeom>
            <a:avLst/>
            <a:gdLst/>
            <a:ahLst/>
            <a:cxnLst/>
            <a:rect l="l" t="t" r="r" b="b"/>
            <a:pathLst>
              <a:path w="162293" h="163068">
                <a:moveTo>
                  <a:pt x="761" y="163068"/>
                </a:moveTo>
                <a:lnTo>
                  <a:pt x="162293" y="1524"/>
                </a:lnTo>
                <a:lnTo>
                  <a:pt x="161531" y="0"/>
                </a:lnTo>
                <a:lnTo>
                  <a:pt x="0" y="161544"/>
                </a:lnTo>
                <a:lnTo>
                  <a:pt x="761" y="163068"/>
                </a:lnTo>
                <a:close/>
              </a:path>
            </a:pathLst>
          </a:custGeom>
          <a:solidFill>
            <a:srgbClr val="D6AC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081469" y="5269335"/>
            <a:ext cx="162606" cy="163371"/>
          </a:xfrm>
          <a:custGeom>
            <a:avLst/>
            <a:gdLst/>
            <a:ahLst/>
            <a:cxnLst/>
            <a:rect l="l" t="t" r="r" b="b"/>
            <a:pathLst>
              <a:path w="162305" h="163068">
                <a:moveTo>
                  <a:pt x="774" y="163068"/>
                </a:moveTo>
                <a:lnTo>
                  <a:pt x="162305" y="1524"/>
                </a:lnTo>
                <a:lnTo>
                  <a:pt x="161556" y="0"/>
                </a:lnTo>
                <a:lnTo>
                  <a:pt x="0" y="161544"/>
                </a:lnTo>
                <a:lnTo>
                  <a:pt x="774" y="163068"/>
                </a:lnTo>
                <a:close/>
              </a:path>
            </a:pathLst>
          </a:custGeom>
          <a:solidFill>
            <a:srgbClr val="D5AB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7080717" y="5268572"/>
            <a:ext cx="162606" cy="162607"/>
          </a:xfrm>
          <a:custGeom>
            <a:avLst/>
            <a:gdLst/>
            <a:ahLst/>
            <a:cxnLst/>
            <a:rect l="l" t="t" r="r" b="b"/>
            <a:pathLst>
              <a:path w="162305" h="162306">
                <a:moveTo>
                  <a:pt x="749" y="162306"/>
                </a:moveTo>
                <a:lnTo>
                  <a:pt x="162305" y="762"/>
                </a:lnTo>
                <a:lnTo>
                  <a:pt x="161543" y="0"/>
                </a:lnTo>
                <a:lnTo>
                  <a:pt x="0" y="161544"/>
                </a:lnTo>
                <a:lnTo>
                  <a:pt x="749" y="162306"/>
                </a:lnTo>
                <a:close/>
              </a:path>
            </a:pathLst>
          </a:custGeom>
          <a:solidFill>
            <a:srgbClr val="D4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076888" y="5263229"/>
            <a:ext cx="165673" cy="167187"/>
          </a:xfrm>
          <a:custGeom>
            <a:avLst/>
            <a:gdLst/>
            <a:ahLst/>
            <a:cxnLst/>
            <a:rect l="l" t="t" r="r" b="b"/>
            <a:pathLst>
              <a:path w="165366" h="166877">
                <a:moveTo>
                  <a:pt x="3822" y="166877"/>
                </a:moveTo>
                <a:lnTo>
                  <a:pt x="165366" y="5333"/>
                </a:lnTo>
                <a:lnTo>
                  <a:pt x="161556" y="0"/>
                </a:lnTo>
                <a:lnTo>
                  <a:pt x="0" y="161543"/>
                </a:lnTo>
                <a:lnTo>
                  <a:pt x="3822" y="166877"/>
                </a:lnTo>
                <a:close/>
              </a:path>
            </a:pathLst>
          </a:custGeom>
          <a:solidFill>
            <a:srgbClr val="D3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7080717" y="5268571"/>
            <a:ext cx="161843" cy="161844"/>
          </a:xfrm>
          <a:custGeom>
            <a:avLst/>
            <a:gdLst/>
            <a:ahLst/>
            <a:cxnLst/>
            <a:rect l="l" t="t" r="r" b="b"/>
            <a:pathLst>
              <a:path w="161543" h="161544">
                <a:moveTo>
                  <a:pt x="0" y="161544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D3AA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7079941" y="5267045"/>
            <a:ext cx="162619" cy="163371"/>
          </a:xfrm>
          <a:custGeom>
            <a:avLst/>
            <a:gdLst/>
            <a:ahLst/>
            <a:cxnLst/>
            <a:rect l="l" t="t" r="r" b="b"/>
            <a:pathLst>
              <a:path w="162318" h="163068">
                <a:moveTo>
                  <a:pt x="774" y="163068"/>
                </a:moveTo>
                <a:lnTo>
                  <a:pt x="162318" y="1524"/>
                </a:lnTo>
                <a:lnTo>
                  <a:pt x="161556" y="0"/>
                </a:lnTo>
                <a:lnTo>
                  <a:pt x="0" y="161544"/>
                </a:lnTo>
                <a:lnTo>
                  <a:pt x="774" y="163068"/>
                </a:lnTo>
                <a:close/>
              </a:path>
            </a:pathLst>
          </a:custGeom>
          <a:solidFill>
            <a:srgbClr val="D3A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7079191" y="5265518"/>
            <a:ext cx="162606" cy="163371"/>
          </a:xfrm>
          <a:custGeom>
            <a:avLst/>
            <a:gdLst/>
            <a:ahLst/>
            <a:cxnLst/>
            <a:rect l="l" t="t" r="r" b="b"/>
            <a:pathLst>
              <a:path w="162305" h="163068">
                <a:moveTo>
                  <a:pt x="749" y="163068"/>
                </a:moveTo>
                <a:lnTo>
                  <a:pt x="162305" y="1524"/>
                </a:lnTo>
                <a:lnTo>
                  <a:pt x="161543" y="0"/>
                </a:lnTo>
                <a:lnTo>
                  <a:pt x="0" y="162306"/>
                </a:lnTo>
                <a:lnTo>
                  <a:pt x="749" y="163068"/>
                </a:lnTo>
                <a:close/>
              </a:path>
            </a:pathLst>
          </a:custGeom>
          <a:solidFill>
            <a:srgbClr val="D2A9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7077663" y="5264754"/>
            <a:ext cx="163370" cy="163371"/>
          </a:xfrm>
          <a:custGeom>
            <a:avLst/>
            <a:gdLst/>
            <a:ahLst/>
            <a:cxnLst/>
            <a:rect l="l" t="t" r="r" b="b"/>
            <a:pathLst>
              <a:path w="163067" h="163068">
                <a:moveTo>
                  <a:pt x="1524" y="163068"/>
                </a:moveTo>
                <a:lnTo>
                  <a:pt x="163067" y="762"/>
                </a:lnTo>
                <a:lnTo>
                  <a:pt x="161543" y="0"/>
                </a:lnTo>
                <a:lnTo>
                  <a:pt x="0" y="161544"/>
                </a:lnTo>
                <a:lnTo>
                  <a:pt x="1524" y="163068"/>
                </a:lnTo>
                <a:close/>
              </a:path>
            </a:pathLst>
          </a:custGeom>
          <a:solidFill>
            <a:srgbClr val="D2A8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7076888" y="5263229"/>
            <a:ext cx="162619" cy="163370"/>
          </a:xfrm>
          <a:custGeom>
            <a:avLst/>
            <a:gdLst/>
            <a:ahLst/>
            <a:cxnLst/>
            <a:rect l="l" t="t" r="r" b="b"/>
            <a:pathLst>
              <a:path w="162318" h="163067">
                <a:moveTo>
                  <a:pt x="774" y="163067"/>
                </a:moveTo>
                <a:lnTo>
                  <a:pt x="162318" y="1523"/>
                </a:lnTo>
                <a:lnTo>
                  <a:pt x="161556" y="0"/>
                </a:lnTo>
                <a:lnTo>
                  <a:pt x="0" y="161543"/>
                </a:lnTo>
                <a:lnTo>
                  <a:pt x="774" y="163067"/>
                </a:lnTo>
                <a:close/>
              </a:path>
            </a:pathLst>
          </a:custGeom>
          <a:solidFill>
            <a:srgbClr val="D1A7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7073071" y="5258648"/>
            <a:ext cx="165673" cy="166423"/>
          </a:xfrm>
          <a:custGeom>
            <a:avLst/>
            <a:gdLst/>
            <a:ahLst/>
            <a:cxnLst/>
            <a:rect l="l" t="t" r="r" b="b"/>
            <a:pathLst>
              <a:path w="165366" h="166115">
                <a:moveTo>
                  <a:pt x="3809" y="166115"/>
                </a:moveTo>
                <a:lnTo>
                  <a:pt x="165366" y="4572"/>
                </a:lnTo>
                <a:lnTo>
                  <a:pt x="161556" y="0"/>
                </a:lnTo>
                <a:lnTo>
                  <a:pt x="0" y="162305"/>
                </a:lnTo>
                <a:lnTo>
                  <a:pt x="3809" y="166115"/>
                </a:lnTo>
                <a:close/>
              </a:path>
            </a:pathLst>
          </a:custGeom>
          <a:solidFill>
            <a:srgbClr val="D0A5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7076888" y="5263229"/>
            <a:ext cx="161856" cy="161843"/>
          </a:xfrm>
          <a:custGeom>
            <a:avLst/>
            <a:gdLst/>
            <a:ahLst/>
            <a:cxnLst/>
            <a:rect l="l" t="t" r="r" b="b"/>
            <a:pathLst>
              <a:path w="161556" h="161543">
                <a:moveTo>
                  <a:pt x="0" y="161543"/>
                </a:moveTo>
                <a:lnTo>
                  <a:pt x="161556" y="0"/>
                </a:lnTo>
              </a:path>
            </a:pathLst>
          </a:custGeom>
          <a:ln w="762">
            <a:solidFill>
              <a:srgbClr val="D0A5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7076123" y="5262466"/>
            <a:ext cx="162619" cy="162606"/>
          </a:xfrm>
          <a:custGeom>
            <a:avLst/>
            <a:gdLst/>
            <a:ahLst/>
            <a:cxnLst/>
            <a:rect l="l" t="t" r="r" b="b"/>
            <a:pathLst>
              <a:path w="162318" h="162305">
                <a:moveTo>
                  <a:pt x="762" y="162305"/>
                </a:moveTo>
                <a:lnTo>
                  <a:pt x="162318" y="762"/>
                </a:lnTo>
                <a:lnTo>
                  <a:pt x="161556" y="0"/>
                </a:lnTo>
                <a:lnTo>
                  <a:pt x="0" y="161543"/>
                </a:lnTo>
                <a:lnTo>
                  <a:pt x="762" y="162305"/>
                </a:lnTo>
                <a:close/>
              </a:path>
            </a:pathLst>
          </a:custGeom>
          <a:solidFill>
            <a:srgbClr val="D0A5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7075361" y="5261702"/>
            <a:ext cx="162619" cy="162606"/>
          </a:xfrm>
          <a:custGeom>
            <a:avLst/>
            <a:gdLst/>
            <a:ahLst/>
            <a:cxnLst/>
            <a:rect l="l" t="t" r="r" b="b"/>
            <a:pathLst>
              <a:path w="162318" h="162305">
                <a:moveTo>
                  <a:pt x="761" y="162305"/>
                </a:moveTo>
                <a:lnTo>
                  <a:pt x="162318" y="762"/>
                </a:lnTo>
                <a:lnTo>
                  <a:pt x="161556" y="0"/>
                </a:lnTo>
                <a:lnTo>
                  <a:pt x="0" y="161543"/>
                </a:lnTo>
                <a:lnTo>
                  <a:pt x="761" y="162305"/>
                </a:lnTo>
                <a:close/>
              </a:path>
            </a:pathLst>
          </a:custGeom>
          <a:solidFill>
            <a:srgbClr val="CFA4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7074598" y="5260938"/>
            <a:ext cx="162619" cy="162606"/>
          </a:xfrm>
          <a:custGeom>
            <a:avLst/>
            <a:gdLst/>
            <a:ahLst/>
            <a:cxnLst/>
            <a:rect l="l" t="t" r="r" b="b"/>
            <a:pathLst>
              <a:path w="162318" h="162305">
                <a:moveTo>
                  <a:pt x="761" y="162305"/>
                </a:moveTo>
                <a:lnTo>
                  <a:pt x="162318" y="762"/>
                </a:lnTo>
                <a:lnTo>
                  <a:pt x="161556" y="0"/>
                </a:lnTo>
                <a:lnTo>
                  <a:pt x="0" y="161543"/>
                </a:lnTo>
                <a:lnTo>
                  <a:pt x="761" y="162305"/>
                </a:lnTo>
                <a:close/>
              </a:path>
            </a:pathLst>
          </a:custGeom>
          <a:solidFill>
            <a:srgbClr val="CEA3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073834" y="5260175"/>
            <a:ext cx="162619" cy="162606"/>
          </a:xfrm>
          <a:custGeom>
            <a:avLst/>
            <a:gdLst/>
            <a:ahLst/>
            <a:cxnLst/>
            <a:rect l="l" t="t" r="r" b="b"/>
            <a:pathLst>
              <a:path w="162318" h="162305">
                <a:moveTo>
                  <a:pt x="762" y="162305"/>
                </a:moveTo>
                <a:lnTo>
                  <a:pt x="162318" y="762"/>
                </a:lnTo>
                <a:lnTo>
                  <a:pt x="161556" y="0"/>
                </a:lnTo>
                <a:lnTo>
                  <a:pt x="0" y="161543"/>
                </a:lnTo>
                <a:lnTo>
                  <a:pt x="762" y="162305"/>
                </a:lnTo>
                <a:close/>
              </a:path>
            </a:pathLst>
          </a:custGeom>
          <a:solidFill>
            <a:srgbClr val="CDA3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073071" y="5258648"/>
            <a:ext cx="162619" cy="163370"/>
          </a:xfrm>
          <a:custGeom>
            <a:avLst/>
            <a:gdLst/>
            <a:ahLst/>
            <a:cxnLst/>
            <a:rect l="l" t="t" r="r" b="b"/>
            <a:pathLst>
              <a:path w="162318" h="163067">
                <a:moveTo>
                  <a:pt x="761" y="163067"/>
                </a:moveTo>
                <a:lnTo>
                  <a:pt x="162318" y="1524"/>
                </a:lnTo>
                <a:lnTo>
                  <a:pt x="161556" y="0"/>
                </a:lnTo>
                <a:lnTo>
                  <a:pt x="0" y="162305"/>
                </a:lnTo>
                <a:lnTo>
                  <a:pt x="761" y="163067"/>
                </a:lnTo>
                <a:close/>
              </a:path>
            </a:pathLst>
          </a:custGeom>
          <a:solidFill>
            <a:srgbClr val="CCA2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7068502" y="5254831"/>
            <a:ext cx="166424" cy="166423"/>
          </a:xfrm>
          <a:custGeom>
            <a:avLst/>
            <a:gdLst/>
            <a:ahLst/>
            <a:cxnLst/>
            <a:rect l="l" t="t" r="r" b="b"/>
            <a:pathLst>
              <a:path w="166116" h="166115">
                <a:moveTo>
                  <a:pt x="4559" y="166115"/>
                </a:moveTo>
                <a:lnTo>
                  <a:pt x="166116" y="3810"/>
                </a:lnTo>
                <a:lnTo>
                  <a:pt x="161544" y="0"/>
                </a:lnTo>
                <a:lnTo>
                  <a:pt x="0" y="161544"/>
                </a:lnTo>
                <a:lnTo>
                  <a:pt x="4559" y="166115"/>
                </a:lnTo>
                <a:close/>
              </a:path>
            </a:pathLst>
          </a:custGeom>
          <a:solidFill>
            <a:srgbClr val="CAA2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7073070" y="5258648"/>
            <a:ext cx="161856" cy="162606"/>
          </a:xfrm>
          <a:custGeom>
            <a:avLst/>
            <a:gdLst/>
            <a:ahLst/>
            <a:cxnLst/>
            <a:rect l="l" t="t" r="r" b="b"/>
            <a:pathLst>
              <a:path w="161556" h="162305">
                <a:moveTo>
                  <a:pt x="0" y="162305"/>
                </a:moveTo>
                <a:lnTo>
                  <a:pt x="161556" y="0"/>
                </a:lnTo>
              </a:path>
            </a:pathLst>
          </a:custGeom>
          <a:ln w="762">
            <a:solidFill>
              <a:srgbClr val="CAA2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7072307" y="5257884"/>
            <a:ext cx="162619" cy="163370"/>
          </a:xfrm>
          <a:custGeom>
            <a:avLst/>
            <a:gdLst/>
            <a:ahLst/>
            <a:cxnLst/>
            <a:rect l="l" t="t" r="r" b="b"/>
            <a:pathLst>
              <a:path w="162318" h="163067">
                <a:moveTo>
                  <a:pt x="762" y="163067"/>
                </a:moveTo>
                <a:lnTo>
                  <a:pt x="162318" y="762"/>
                </a:lnTo>
                <a:lnTo>
                  <a:pt x="161544" y="0"/>
                </a:lnTo>
                <a:lnTo>
                  <a:pt x="0" y="161543"/>
                </a:lnTo>
                <a:lnTo>
                  <a:pt x="762" y="163067"/>
                </a:lnTo>
                <a:close/>
              </a:path>
            </a:pathLst>
          </a:custGeom>
          <a:solidFill>
            <a:srgbClr val="CAA2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7070793" y="5257121"/>
            <a:ext cx="163358" cy="162606"/>
          </a:xfrm>
          <a:custGeom>
            <a:avLst/>
            <a:gdLst/>
            <a:ahLst/>
            <a:cxnLst/>
            <a:rect l="l" t="t" r="r" b="b"/>
            <a:pathLst>
              <a:path w="163055" h="162305">
                <a:moveTo>
                  <a:pt x="1511" y="162305"/>
                </a:moveTo>
                <a:lnTo>
                  <a:pt x="163055" y="762"/>
                </a:lnTo>
                <a:lnTo>
                  <a:pt x="162306" y="0"/>
                </a:lnTo>
                <a:lnTo>
                  <a:pt x="0" y="161543"/>
                </a:lnTo>
                <a:lnTo>
                  <a:pt x="1511" y="162305"/>
                </a:lnTo>
                <a:close/>
              </a:path>
            </a:pathLst>
          </a:custGeom>
          <a:solidFill>
            <a:srgbClr val="C9A1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7070029" y="5256358"/>
            <a:ext cx="163371" cy="162606"/>
          </a:xfrm>
          <a:custGeom>
            <a:avLst/>
            <a:gdLst/>
            <a:ahLst/>
            <a:cxnLst/>
            <a:rect l="l" t="t" r="r" b="b"/>
            <a:pathLst>
              <a:path w="163068" h="162305">
                <a:moveTo>
                  <a:pt x="761" y="162305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1543"/>
                </a:lnTo>
                <a:lnTo>
                  <a:pt x="761" y="162305"/>
                </a:lnTo>
                <a:close/>
              </a:path>
            </a:pathLst>
          </a:custGeom>
          <a:solidFill>
            <a:srgbClr val="C8A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069266" y="5255594"/>
            <a:ext cx="162607" cy="162606"/>
          </a:xfrm>
          <a:custGeom>
            <a:avLst/>
            <a:gdLst/>
            <a:ahLst/>
            <a:cxnLst/>
            <a:rect l="l" t="t" r="r" b="b"/>
            <a:pathLst>
              <a:path w="162306" h="162305">
                <a:moveTo>
                  <a:pt x="762" y="162305"/>
                </a:moveTo>
                <a:lnTo>
                  <a:pt x="162306" y="762"/>
                </a:lnTo>
                <a:lnTo>
                  <a:pt x="161531" y="0"/>
                </a:lnTo>
                <a:lnTo>
                  <a:pt x="0" y="161543"/>
                </a:lnTo>
                <a:lnTo>
                  <a:pt x="762" y="162305"/>
                </a:lnTo>
                <a:close/>
              </a:path>
            </a:pathLst>
          </a:custGeom>
          <a:solidFill>
            <a:srgbClr val="C79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068503" y="5254831"/>
            <a:ext cx="162594" cy="162606"/>
          </a:xfrm>
          <a:custGeom>
            <a:avLst/>
            <a:gdLst/>
            <a:ahLst/>
            <a:cxnLst/>
            <a:rect l="l" t="t" r="r" b="b"/>
            <a:pathLst>
              <a:path w="162293" h="162305">
                <a:moveTo>
                  <a:pt x="761" y="162305"/>
                </a:moveTo>
                <a:lnTo>
                  <a:pt x="162293" y="762"/>
                </a:lnTo>
                <a:lnTo>
                  <a:pt x="161544" y="0"/>
                </a:lnTo>
                <a:lnTo>
                  <a:pt x="0" y="161544"/>
                </a:lnTo>
                <a:lnTo>
                  <a:pt x="761" y="162305"/>
                </a:lnTo>
                <a:close/>
              </a:path>
            </a:pathLst>
          </a:custGeom>
          <a:solidFill>
            <a:srgbClr val="C69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063922" y="5251013"/>
            <a:ext cx="166424" cy="165661"/>
          </a:xfrm>
          <a:custGeom>
            <a:avLst/>
            <a:gdLst/>
            <a:ahLst/>
            <a:cxnLst/>
            <a:rect l="l" t="t" r="r" b="b"/>
            <a:pathLst>
              <a:path w="166116" h="165354">
                <a:moveTo>
                  <a:pt x="4572" y="165354"/>
                </a:moveTo>
                <a:lnTo>
                  <a:pt x="166116" y="3810"/>
                </a:lnTo>
                <a:lnTo>
                  <a:pt x="161531" y="0"/>
                </a:lnTo>
                <a:lnTo>
                  <a:pt x="0" y="161544"/>
                </a:lnTo>
                <a:lnTo>
                  <a:pt x="4572" y="165354"/>
                </a:lnTo>
                <a:close/>
              </a:path>
            </a:pathLst>
          </a:custGeom>
          <a:solidFill>
            <a:srgbClr val="C59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068502" y="5254830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C59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067739" y="5254067"/>
            <a:ext cx="162607" cy="162607"/>
          </a:xfrm>
          <a:custGeom>
            <a:avLst/>
            <a:gdLst/>
            <a:ahLst/>
            <a:cxnLst/>
            <a:rect l="l" t="t" r="r" b="b"/>
            <a:pathLst>
              <a:path w="162306" h="162306">
                <a:moveTo>
                  <a:pt x="762" y="162306"/>
                </a:moveTo>
                <a:lnTo>
                  <a:pt x="162306" y="762"/>
                </a:lnTo>
                <a:lnTo>
                  <a:pt x="161531" y="0"/>
                </a:lnTo>
                <a:lnTo>
                  <a:pt x="0" y="161544"/>
                </a:lnTo>
                <a:lnTo>
                  <a:pt x="762" y="162306"/>
                </a:lnTo>
                <a:close/>
              </a:path>
            </a:pathLst>
          </a:custGeom>
          <a:solidFill>
            <a:srgbClr val="C59E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066212" y="5253303"/>
            <a:ext cx="163358" cy="162607"/>
          </a:xfrm>
          <a:custGeom>
            <a:avLst/>
            <a:gdLst/>
            <a:ahLst/>
            <a:cxnLst/>
            <a:rect l="l" t="t" r="r" b="b"/>
            <a:pathLst>
              <a:path w="163055" h="162306">
                <a:moveTo>
                  <a:pt x="1524" y="162306"/>
                </a:moveTo>
                <a:lnTo>
                  <a:pt x="163055" y="762"/>
                </a:lnTo>
                <a:lnTo>
                  <a:pt x="162293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C59D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065449" y="5252540"/>
            <a:ext cx="163358" cy="162607"/>
          </a:xfrm>
          <a:custGeom>
            <a:avLst/>
            <a:gdLst/>
            <a:ahLst/>
            <a:cxnLst/>
            <a:rect l="l" t="t" r="r" b="b"/>
            <a:pathLst>
              <a:path w="163055" h="162306">
                <a:moveTo>
                  <a:pt x="761" y="162306"/>
                </a:moveTo>
                <a:lnTo>
                  <a:pt x="163055" y="762"/>
                </a:lnTo>
                <a:lnTo>
                  <a:pt x="161531" y="0"/>
                </a:lnTo>
                <a:lnTo>
                  <a:pt x="0" y="161544"/>
                </a:lnTo>
                <a:lnTo>
                  <a:pt x="761" y="162306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064686" y="5251777"/>
            <a:ext cx="162594" cy="162607"/>
          </a:xfrm>
          <a:custGeom>
            <a:avLst/>
            <a:gdLst/>
            <a:ahLst/>
            <a:cxnLst/>
            <a:rect l="l" t="t" r="r" b="b"/>
            <a:pathLst>
              <a:path w="162293" h="162306">
                <a:moveTo>
                  <a:pt x="762" y="162306"/>
                </a:moveTo>
                <a:lnTo>
                  <a:pt x="162293" y="762"/>
                </a:lnTo>
                <a:lnTo>
                  <a:pt x="161531" y="0"/>
                </a:lnTo>
                <a:lnTo>
                  <a:pt x="0" y="161544"/>
                </a:lnTo>
                <a:lnTo>
                  <a:pt x="762" y="162306"/>
                </a:lnTo>
                <a:close/>
              </a:path>
            </a:pathLst>
          </a:custGeom>
          <a:solidFill>
            <a:srgbClr val="C39B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063922" y="5251013"/>
            <a:ext cx="162594" cy="162607"/>
          </a:xfrm>
          <a:custGeom>
            <a:avLst/>
            <a:gdLst/>
            <a:ahLst/>
            <a:cxnLst/>
            <a:rect l="l" t="t" r="r" b="b"/>
            <a:pathLst>
              <a:path w="162293" h="162306">
                <a:moveTo>
                  <a:pt x="761" y="162306"/>
                </a:moveTo>
                <a:lnTo>
                  <a:pt x="162293" y="762"/>
                </a:lnTo>
                <a:lnTo>
                  <a:pt x="161531" y="0"/>
                </a:lnTo>
                <a:lnTo>
                  <a:pt x="0" y="161544"/>
                </a:lnTo>
                <a:lnTo>
                  <a:pt x="761" y="162306"/>
                </a:lnTo>
                <a:close/>
              </a:path>
            </a:pathLst>
          </a:custGeom>
          <a:solidFill>
            <a:srgbClr val="C299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058578" y="5247960"/>
            <a:ext cx="167175" cy="164897"/>
          </a:xfrm>
          <a:custGeom>
            <a:avLst/>
            <a:gdLst/>
            <a:ahLst/>
            <a:cxnLst/>
            <a:rect l="l" t="t" r="r" b="b"/>
            <a:pathLst>
              <a:path w="166865" h="164592">
                <a:moveTo>
                  <a:pt x="5333" y="164592"/>
                </a:moveTo>
                <a:lnTo>
                  <a:pt x="166865" y="3048"/>
                </a:lnTo>
                <a:lnTo>
                  <a:pt x="161543" y="0"/>
                </a:lnTo>
                <a:lnTo>
                  <a:pt x="0" y="161544"/>
                </a:lnTo>
                <a:lnTo>
                  <a:pt x="5333" y="164592"/>
                </a:lnTo>
                <a:close/>
              </a:path>
            </a:pathLst>
          </a:custGeom>
          <a:solidFill>
            <a:srgbClr val="C19A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063922" y="5251013"/>
            <a:ext cx="161831" cy="161844"/>
          </a:xfrm>
          <a:custGeom>
            <a:avLst/>
            <a:gdLst/>
            <a:ahLst/>
            <a:cxnLst/>
            <a:rect l="l" t="t" r="r" b="b"/>
            <a:pathLst>
              <a:path w="161531" h="161544">
                <a:moveTo>
                  <a:pt x="0" y="161544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C19A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062383" y="5251013"/>
            <a:ext cx="163371" cy="161844"/>
          </a:xfrm>
          <a:custGeom>
            <a:avLst/>
            <a:gdLst/>
            <a:ahLst/>
            <a:cxnLst/>
            <a:rect l="l" t="t" r="r" b="b"/>
            <a:pathLst>
              <a:path w="163068" h="161544">
                <a:moveTo>
                  <a:pt x="1536" y="161544"/>
                </a:moveTo>
                <a:lnTo>
                  <a:pt x="163068" y="0"/>
                </a:lnTo>
                <a:lnTo>
                  <a:pt x="161556" y="0"/>
                </a:lnTo>
                <a:lnTo>
                  <a:pt x="0" y="161544"/>
                </a:lnTo>
                <a:lnTo>
                  <a:pt x="1536" y="161544"/>
                </a:lnTo>
                <a:close/>
              </a:path>
            </a:pathLst>
          </a:custGeom>
          <a:solidFill>
            <a:srgbClr val="C19A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061632" y="5250250"/>
            <a:ext cx="162606" cy="162607"/>
          </a:xfrm>
          <a:custGeom>
            <a:avLst/>
            <a:gdLst/>
            <a:ahLst/>
            <a:cxnLst/>
            <a:rect l="l" t="t" r="r" b="b"/>
            <a:pathLst>
              <a:path w="162305" h="162306">
                <a:moveTo>
                  <a:pt x="749" y="162306"/>
                </a:moveTo>
                <a:lnTo>
                  <a:pt x="162305" y="762"/>
                </a:lnTo>
                <a:lnTo>
                  <a:pt x="161543" y="0"/>
                </a:lnTo>
                <a:lnTo>
                  <a:pt x="0" y="161544"/>
                </a:lnTo>
                <a:lnTo>
                  <a:pt x="749" y="162306"/>
                </a:lnTo>
                <a:close/>
              </a:path>
            </a:pathLst>
          </a:custGeom>
          <a:solidFill>
            <a:srgbClr val="BE98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060856" y="5249486"/>
            <a:ext cx="162619" cy="162607"/>
          </a:xfrm>
          <a:custGeom>
            <a:avLst/>
            <a:gdLst/>
            <a:ahLst/>
            <a:cxnLst/>
            <a:rect l="l" t="t" r="r" b="b"/>
            <a:pathLst>
              <a:path w="162318" h="162306">
                <a:moveTo>
                  <a:pt x="774" y="162306"/>
                </a:moveTo>
                <a:lnTo>
                  <a:pt x="162318" y="762"/>
                </a:lnTo>
                <a:lnTo>
                  <a:pt x="161556" y="0"/>
                </a:lnTo>
                <a:lnTo>
                  <a:pt x="0" y="161544"/>
                </a:lnTo>
                <a:lnTo>
                  <a:pt x="774" y="162306"/>
                </a:lnTo>
                <a:close/>
              </a:path>
            </a:pathLst>
          </a:custGeom>
          <a:solidFill>
            <a:srgbClr val="BD97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059329" y="5248723"/>
            <a:ext cx="163383" cy="162607"/>
          </a:xfrm>
          <a:custGeom>
            <a:avLst/>
            <a:gdLst/>
            <a:ahLst/>
            <a:cxnLst/>
            <a:rect l="l" t="t" r="r" b="b"/>
            <a:pathLst>
              <a:path w="163080" h="162306">
                <a:moveTo>
                  <a:pt x="1524" y="162306"/>
                </a:moveTo>
                <a:lnTo>
                  <a:pt x="163080" y="762"/>
                </a:lnTo>
                <a:lnTo>
                  <a:pt x="161556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BC96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058578" y="5247960"/>
            <a:ext cx="162606" cy="162607"/>
          </a:xfrm>
          <a:custGeom>
            <a:avLst/>
            <a:gdLst/>
            <a:ahLst/>
            <a:cxnLst/>
            <a:rect l="l" t="t" r="r" b="b"/>
            <a:pathLst>
              <a:path w="162305" h="162306">
                <a:moveTo>
                  <a:pt x="749" y="162306"/>
                </a:moveTo>
                <a:lnTo>
                  <a:pt x="162305" y="762"/>
                </a:lnTo>
                <a:lnTo>
                  <a:pt x="161543" y="0"/>
                </a:lnTo>
                <a:lnTo>
                  <a:pt x="0" y="161544"/>
                </a:lnTo>
                <a:lnTo>
                  <a:pt x="749" y="162306"/>
                </a:lnTo>
                <a:close/>
              </a:path>
            </a:pathLst>
          </a:custGeom>
          <a:solidFill>
            <a:srgbClr val="BB95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053222" y="5245669"/>
            <a:ext cx="167200" cy="164134"/>
          </a:xfrm>
          <a:custGeom>
            <a:avLst/>
            <a:gdLst/>
            <a:ahLst/>
            <a:cxnLst/>
            <a:rect l="l" t="t" r="r" b="b"/>
            <a:pathLst>
              <a:path w="166890" h="163830">
                <a:moveTo>
                  <a:pt x="5346" y="163830"/>
                </a:moveTo>
                <a:lnTo>
                  <a:pt x="166890" y="2286"/>
                </a:lnTo>
                <a:lnTo>
                  <a:pt x="161544" y="0"/>
                </a:lnTo>
                <a:lnTo>
                  <a:pt x="0" y="161544"/>
                </a:lnTo>
                <a:lnTo>
                  <a:pt x="5346" y="163830"/>
                </a:lnTo>
                <a:close/>
              </a:path>
            </a:pathLst>
          </a:custGeom>
          <a:solidFill>
            <a:srgbClr val="BA9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7058578" y="5247959"/>
            <a:ext cx="161843" cy="161844"/>
          </a:xfrm>
          <a:custGeom>
            <a:avLst/>
            <a:gdLst/>
            <a:ahLst/>
            <a:cxnLst/>
            <a:rect l="l" t="t" r="r" b="b"/>
            <a:pathLst>
              <a:path w="161543" h="161544">
                <a:moveTo>
                  <a:pt x="0" y="161544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BA94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057038" y="5247959"/>
            <a:ext cx="163383" cy="161844"/>
          </a:xfrm>
          <a:custGeom>
            <a:avLst/>
            <a:gdLst/>
            <a:ahLst/>
            <a:cxnLst/>
            <a:rect l="l" t="t" r="r" b="b"/>
            <a:pathLst>
              <a:path w="163080" h="161544">
                <a:moveTo>
                  <a:pt x="1536" y="161544"/>
                </a:moveTo>
                <a:lnTo>
                  <a:pt x="163080" y="0"/>
                </a:lnTo>
                <a:lnTo>
                  <a:pt x="161556" y="0"/>
                </a:lnTo>
                <a:lnTo>
                  <a:pt x="0" y="161544"/>
                </a:lnTo>
                <a:lnTo>
                  <a:pt x="1536" y="161544"/>
                </a:lnTo>
                <a:close/>
              </a:path>
            </a:pathLst>
          </a:custGeom>
          <a:solidFill>
            <a:srgbClr val="BA9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7056276" y="5247196"/>
            <a:ext cx="162619" cy="162607"/>
          </a:xfrm>
          <a:custGeom>
            <a:avLst/>
            <a:gdLst/>
            <a:ahLst/>
            <a:cxnLst/>
            <a:rect l="l" t="t" r="r" b="b"/>
            <a:pathLst>
              <a:path w="162318" h="162306">
                <a:moveTo>
                  <a:pt x="761" y="162306"/>
                </a:moveTo>
                <a:lnTo>
                  <a:pt x="162318" y="762"/>
                </a:lnTo>
                <a:lnTo>
                  <a:pt x="161556" y="0"/>
                </a:lnTo>
                <a:lnTo>
                  <a:pt x="0" y="161544"/>
                </a:lnTo>
                <a:lnTo>
                  <a:pt x="761" y="162306"/>
                </a:lnTo>
                <a:close/>
              </a:path>
            </a:pathLst>
          </a:custGeom>
          <a:solidFill>
            <a:srgbClr val="B893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7054748" y="5246433"/>
            <a:ext cx="163383" cy="162607"/>
          </a:xfrm>
          <a:custGeom>
            <a:avLst/>
            <a:gdLst/>
            <a:ahLst/>
            <a:cxnLst/>
            <a:rect l="l" t="t" r="r" b="b"/>
            <a:pathLst>
              <a:path w="163080" h="162306">
                <a:moveTo>
                  <a:pt x="1524" y="162306"/>
                </a:moveTo>
                <a:lnTo>
                  <a:pt x="163080" y="762"/>
                </a:lnTo>
                <a:lnTo>
                  <a:pt x="162318" y="0"/>
                </a:lnTo>
                <a:lnTo>
                  <a:pt x="0" y="161544"/>
                </a:lnTo>
                <a:lnTo>
                  <a:pt x="1524" y="162306"/>
                </a:lnTo>
                <a:close/>
              </a:path>
            </a:pathLst>
          </a:custGeom>
          <a:solidFill>
            <a:srgbClr val="B892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7053985" y="5245669"/>
            <a:ext cx="163383" cy="162607"/>
          </a:xfrm>
          <a:custGeom>
            <a:avLst/>
            <a:gdLst/>
            <a:ahLst/>
            <a:cxnLst/>
            <a:rect l="l" t="t" r="r" b="b"/>
            <a:pathLst>
              <a:path w="163080" h="162306">
                <a:moveTo>
                  <a:pt x="761" y="162306"/>
                </a:moveTo>
                <a:lnTo>
                  <a:pt x="163080" y="762"/>
                </a:lnTo>
                <a:lnTo>
                  <a:pt x="161556" y="0"/>
                </a:lnTo>
                <a:lnTo>
                  <a:pt x="0" y="162306"/>
                </a:lnTo>
                <a:lnTo>
                  <a:pt x="761" y="162306"/>
                </a:lnTo>
                <a:close/>
              </a:path>
            </a:pathLst>
          </a:custGeom>
          <a:solidFill>
            <a:srgbClr val="B692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7053222" y="5245669"/>
            <a:ext cx="162619" cy="162607"/>
          </a:xfrm>
          <a:custGeom>
            <a:avLst/>
            <a:gdLst/>
            <a:ahLst/>
            <a:cxnLst/>
            <a:rect l="l" t="t" r="r" b="b"/>
            <a:pathLst>
              <a:path w="162318" h="162306">
                <a:moveTo>
                  <a:pt x="762" y="162306"/>
                </a:moveTo>
                <a:lnTo>
                  <a:pt x="162318" y="0"/>
                </a:lnTo>
                <a:lnTo>
                  <a:pt x="161544" y="0"/>
                </a:lnTo>
                <a:lnTo>
                  <a:pt x="0" y="161544"/>
                </a:lnTo>
                <a:lnTo>
                  <a:pt x="762" y="162306"/>
                </a:lnTo>
                <a:close/>
              </a:path>
            </a:pathLst>
          </a:custGeom>
          <a:solidFill>
            <a:srgbClr val="B591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7047127" y="5243380"/>
            <a:ext cx="167938" cy="164133"/>
          </a:xfrm>
          <a:custGeom>
            <a:avLst/>
            <a:gdLst/>
            <a:ahLst/>
            <a:cxnLst/>
            <a:rect l="l" t="t" r="r" b="b"/>
            <a:pathLst>
              <a:path w="167627" h="163829">
                <a:moveTo>
                  <a:pt x="6083" y="163829"/>
                </a:moveTo>
                <a:lnTo>
                  <a:pt x="167627" y="2285"/>
                </a:lnTo>
                <a:lnTo>
                  <a:pt x="161531" y="0"/>
                </a:lnTo>
                <a:lnTo>
                  <a:pt x="0" y="161543"/>
                </a:lnTo>
                <a:lnTo>
                  <a:pt x="6083" y="163829"/>
                </a:lnTo>
                <a:close/>
              </a:path>
            </a:pathLst>
          </a:custGeom>
          <a:solidFill>
            <a:srgbClr val="B490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7053222" y="5245669"/>
            <a:ext cx="161844" cy="161844"/>
          </a:xfrm>
          <a:custGeom>
            <a:avLst/>
            <a:gdLst/>
            <a:ahLst/>
            <a:cxnLst/>
            <a:rect l="l" t="t" r="r" b="b"/>
            <a:pathLst>
              <a:path w="161544" h="161544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762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7051707" y="5244907"/>
            <a:ext cx="163358" cy="162606"/>
          </a:xfrm>
          <a:custGeom>
            <a:avLst/>
            <a:gdLst/>
            <a:ahLst/>
            <a:cxnLst/>
            <a:rect l="l" t="t" r="r" b="b"/>
            <a:pathLst>
              <a:path w="163055" h="162305">
                <a:moveTo>
                  <a:pt x="1511" y="162305"/>
                </a:moveTo>
                <a:lnTo>
                  <a:pt x="163055" y="761"/>
                </a:lnTo>
                <a:lnTo>
                  <a:pt x="161531" y="0"/>
                </a:lnTo>
                <a:lnTo>
                  <a:pt x="0" y="161543"/>
                </a:lnTo>
                <a:lnTo>
                  <a:pt x="1511" y="162305"/>
                </a:lnTo>
                <a:close/>
              </a:path>
            </a:pathLst>
          </a:custGeom>
          <a:solidFill>
            <a:srgbClr val="B490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7050944" y="5244907"/>
            <a:ext cx="162594" cy="161843"/>
          </a:xfrm>
          <a:custGeom>
            <a:avLst/>
            <a:gdLst/>
            <a:ahLst/>
            <a:cxnLst/>
            <a:rect l="l" t="t" r="r" b="b"/>
            <a:pathLst>
              <a:path w="162293" h="161543">
                <a:moveTo>
                  <a:pt x="761" y="161543"/>
                </a:moveTo>
                <a:lnTo>
                  <a:pt x="162293" y="0"/>
                </a:lnTo>
                <a:lnTo>
                  <a:pt x="161544" y="0"/>
                </a:lnTo>
                <a:lnTo>
                  <a:pt x="0" y="161543"/>
                </a:lnTo>
                <a:lnTo>
                  <a:pt x="761" y="161543"/>
                </a:lnTo>
                <a:close/>
              </a:path>
            </a:pathLst>
          </a:custGeom>
          <a:solidFill>
            <a:srgbClr val="B18F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7049417" y="5244144"/>
            <a:ext cx="163371" cy="162606"/>
          </a:xfrm>
          <a:custGeom>
            <a:avLst/>
            <a:gdLst/>
            <a:ahLst/>
            <a:cxnLst/>
            <a:rect l="l" t="t" r="r" b="b"/>
            <a:pathLst>
              <a:path w="163068" h="162305">
                <a:moveTo>
                  <a:pt x="1524" y="162305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B08E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7048653" y="5244144"/>
            <a:ext cx="162607" cy="161843"/>
          </a:xfrm>
          <a:custGeom>
            <a:avLst/>
            <a:gdLst/>
            <a:ahLst/>
            <a:cxnLst/>
            <a:rect l="l" t="t" r="r" b="b"/>
            <a:pathLst>
              <a:path w="162306" h="161543">
                <a:moveTo>
                  <a:pt x="762" y="161543"/>
                </a:moveTo>
                <a:lnTo>
                  <a:pt x="162306" y="0"/>
                </a:lnTo>
                <a:lnTo>
                  <a:pt x="161531" y="0"/>
                </a:lnTo>
                <a:lnTo>
                  <a:pt x="0" y="161543"/>
                </a:lnTo>
                <a:lnTo>
                  <a:pt x="762" y="161543"/>
                </a:lnTo>
                <a:close/>
              </a:path>
            </a:pathLst>
          </a:custGeom>
          <a:solidFill>
            <a:srgbClr val="AE8D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7047127" y="5243381"/>
            <a:ext cx="163358" cy="162606"/>
          </a:xfrm>
          <a:custGeom>
            <a:avLst/>
            <a:gdLst/>
            <a:ahLst/>
            <a:cxnLst/>
            <a:rect l="l" t="t" r="r" b="b"/>
            <a:pathLst>
              <a:path w="163055" h="162305">
                <a:moveTo>
                  <a:pt x="1524" y="162305"/>
                </a:moveTo>
                <a:lnTo>
                  <a:pt x="163055" y="762"/>
                </a:lnTo>
                <a:lnTo>
                  <a:pt x="161531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D8B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041020" y="5241852"/>
            <a:ext cx="167938" cy="163370"/>
          </a:xfrm>
          <a:custGeom>
            <a:avLst/>
            <a:gdLst/>
            <a:ahLst/>
            <a:cxnLst/>
            <a:rect l="l" t="t" r="r" b="b"/>
            <a:pathLst>
              <a:path w="167627" h="163067">
                <a:moveTo>
                  <a:pt x="6095" y="163067"/>
                </a:moveTo>
                <a:lnTo>
                  <a:pt x="167627" y="1524"/>
                </a:lnTo>
                <a:lnTo>
                  <a:pt x="161543" y="0"/>
                </a:lnTo>
                <a:lnTo>
                  <a:pt x="0" y="161543"/>
                </a:lnTo>
                <a:lnTo>
                  <a:pt x="6095" y="163067"/>
                </a:lnTo>
                <a:close/>
              </a:path>
            </a:pathLst>
          </a:custGeom>
          <a:solidFill>
            <a:srgbClr val="AC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047127" y="5243380"/>
            <a:ext cx="161831" cy="161843"/>
          </a:xfrm>
          <a:custGeom>
            <a:avLst/>
            <a:gdLst/>
            <a:ahLst/>
            <a:cxnLst/>
            <a:rect l="l" t="t" r="r" b="b"/>
            <a:pathLst>
              <a:path w="161531" h="161543">
                <a:moveTo>
                  <a:pt x="0" y="161543"/>
                </a:moveTo>
                <a:lnTo>
                  <a:pt x="161531" y="0"/>
                </a:lnTo>
              </a:path>
            </a:pathLst>
          </a:custGeom>
          <a:ln w="762">
            <a:solidFill>
              <a:srgbClr val="AC8A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045600" y="5242617"/>
            <a:ext cx="163358" cy="162606"/>
          </a:xfrm>
          <a:custGeom>
            <a:avLst/>
            <a:gdLst/>
            <a:ahLst/>
            <a:cxnLst/>
            <a:rect l="l" t="t" r="r" b="b"/>
            <a:pathLst>
              <a:path w="163055" h="162305">
                <a:moveTo>
                  <a:pt x="1524" y="162305"/>
                </a:moveTo>
                <a:lnTo>
                  <a:pt x="163055" y="762"/>
                </a:lnTo>
                <a:lnTo>
                  <a:pt x="161531" y="0"/>
                </a:lnTo>
                <a:lnTo>
                  <a:pt x="0" y="162305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C8A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7044073" y="5242617"/>
            <a:ext cx="163358" cy="162606"/>
          </a:xfrm>
          <a:custGeom>
            <a:avLst/>
            <a:gdLst/>
            <a:ahLst/>
            <a:cxnLst/>
            <a:rect l="l" t="t" r="r" b="b"/>
            <a:pathLst>
              <a:path w="163055" h="162305">
                <a:moveTo>
                  <a:pt x="1523" y="162305"/>
                </a:moveTo>
                <a:lnTo>
                  <a:pt x="163055" y="0"/>
                </a:lnTo>
                <a:lnTo>
                  <a:pt x="161531" y="0"/>
                </a:lnTo>
                <a:lnTo>
                  <a:pt x="0" y="161543"/>
                </a:lnTo>
                <a:lnTo>
                  <a:pt x="1523" y="162305"/>
                </a:lnTo>
                <a:close/>
              </a:path>
            </a:pathLst>
          </a:custGeom>
          <a:solidFill>
            <a:srgbClr val="AB88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042546" y="5241853"/>
            <a:ext cx="163358" cy="162606"/>
          </a:xfrm>
          <a:custGeom>
            <a:avLst/>
            <a:gdLst/>
            <a:ahLst/>
            <a:cxnLst/>
            <a:rect l="l" t="t" r="r" b="b"/>
            <a:pathLst>
              <a:path w="163055" h="162305">
                <a:moveTo>
                  <a:pt x="1524" y="162305"/>
                </a:moveTo>
                <a:lnTo>
                  <a:pt x="163055" y="762"/>
                </a:lnTo>
                <a:lnTo>
                  <a:pt x="161543" y="0"/>
                </a:lnTo>
                <a:lnTo>
                  <a:pt x="0" y="162305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98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7041020" y="5241853"/>
            <a:ext cx="163370" cy="162606"/>
          </a:xfrm>
          <a:custGeom>
            <a:avLst/>
            <a:gdLst/>
            <a:ahLst/>
            <a:cxnLst/>
            <a:rect l="l" t="t" r="r" b="b"/>
            <a:pathLst>
              <a:path w="163067" h="162305">
                <a:moveTo>
                  <a:pt x="1524" y="162305"/>
                </a:moveTo>
                <a:lnTo>
                  <a:pt x="163067" y="0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A7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034900" y="5241089"/>
            <a:ext cx="167963" cy="162606"/>
          </a:xfrm>
          <a:custGeom>
            <a:avLst/>
            <a:gdLst/>
            <a:ahLst/>
            <a:cxnLst/>
            <a:rect l="l" t="t" r="r" b="b"/>
            <a:pathLst>
              <a:path w="167652" h="162305">
                <a:moveTo>
                  <a:pt x="6108" y="162305"/>
                </a:moveTo>
                <a:lnTo>
                  <a:pt x="167652" y="762"/>
                </a:lnTo>
                <a:lnTo>
                  <a:pt x="161556" y="0"/>
                </a:lnTo>
                <a:lnTo>
                  <a:pt x="0" y="161543"/>
                </a:lnTo>
                <a:lnTo>
                  <a:pt x="6108" y="162305"/>
                </a:lnTo>
                <a:close/>
              </a:path>
            </a:pathLst>
          </a:custGeom>
          <a:solidFill>
            <a:srgbClr val="A5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7041020" y="5241852"/>
            <a:ext cx="161843" cy="161843"/>
          </a:xfrm>
          <a:custGeom>
            <a:avLst/>
            <a:gdLst/>
            <a:ahLst/>
            <a:cxnLst/>
            <a:rect l="l" t="t" r="r" b="b"/>
            <a:pathLst>
              <a:path w="161543" h="161543">
                <a:moveTo>
                  <a:pt x="0" y="161543"/>
                </a:moveTo>
                <a:lnTo>
                  <a:pt x="161543" y="0"/>
                </a:lnTo>
              </a:path>
            </a:pathLst>
          </a:custGeom>
          <a:ln w="762">
            <a:solidFill>
              <a:srgbClr val="A585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7039493" y="5241852"/>
            <a:ext cx="163370" cy="161843"/>
          </a:xfrm>
          <a:custGeom>
            <a:avLst/>
            <a:gdLst/>
            <a:ahLst/>
            <a:cxnLst/>
            <a:rect l="l" t="t" r="r" b="b"/>
            <a:pathLst>
              <a:path w="163067" h="161543">
                <a:moveTo>
                  <a:pt x="1524" y="161543"/>
                </a:moveTo>
                <a:lnTo>
                  <a:pt x="163067" y="0"/>
                </a:lnTo>
                <a:lnTo>
                  <a:pt x="161543" y="0"/>
                </a:lnTo>
                <a:lnTo>
                  <a:pt x="0" y="161543"/>
                </a:lnTo>
                <a:lnTo>
                  <a:pt x="1524" y="161543"/>
                </a:lnTo>
                <a:close/>
              </a:path>
            </a:pathLst>
          </a:custGeom>
          <a:solidFill>
            <a:srgbClr val="A585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037952" y="5241089"/>
            <a:ext cx="163383" cy="162606"/>
          </a:xfrm>
          <a:custGeom>
            <a:avLst/>
            <a:gdLst/>
            <a:ahLst/>
            <a:cxnLst/>
            <a:rect l="l" t="t" r="r" b="b"/>
            <a:pathLst>
              <a:path w="163080" h="162305">
                <a:moveTo>
                  <a:pt x="1536" y="162305"/>
                </a:moveTo>
                <a:lnTo>
                  <a:pt x="163080" y="762"/>
                </a:lnTo>
                <a:lnTo>
                  <a:pt x="161556" y="0"/>
                </a:lnTo>
                <a:lnTo>
                  <a:pt x="0" y="161543"/>
                </a:lnTo>
                <a:lnTo>
                  <a:pt x="1536" y="162305"/>
                </a:lnTo>
                <a:close/>
              </a:path>
            </a:pathLst>
          </a:custGeom>
          <a:solidFill>
            <a:srgbClr val="A383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7036427" y="5241089"/>
            <a:ext cx="163383" cy="161843"/>
          </a:xfrm>
          <a:custGeom>
            <a:avLst/>
            <a:gdLst/>
            <a:ahLst/>
            <a:cxnLst/>
            <a:rect l="l" t="t" r="r" b="b"/>
            <a:pathLst>
              <a:path w="163080" h="161543">
                <a:moveTo>
                  <a:pt x="1523" y="161543"/>
                </a:moveTo>
                <a:lnTo>
                  <a:pt x="163080" y="0"/>
                </a:lnTo>
                <a:lnTo>
                  <a:pt x="161556" y="0"/>
                </a:lnTo>
                <a:lnTo>
                  <a:pt x="0" y="161543"/>
                </a:lnTo>
                <a:lnTo>
                  <a:pt x="1523" y="161543"/>
                </a:lnTo>
                <a:close/>
              </a:path>
            </a:pathLst>
          </a:custGeom>
          <a:solidFill>
            <a:srgbClr val="A182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7034900" y="5241089"/>
            <a:ext cx="163383" cy="161843"/>
          </a:xfrm>
          <a:custGeom>
            <a:avLst/>
            <a:gdLst/>
            <a:ahLst/>
            <a:cxnLst/>
            <a:rect l="l" t="t" r="r" b="b"/>
            <a:pathLst>
              <a:path w="163080" h="161543">
                <a:moveTo>
                  <a:pt x="1524" y="161543"/>
                </a:moveTo>
                <a:lnTo>
                  <a:pt x="163080" y="0"/>
                </a:lnTo>
                <a:lnTo>
                  <a:pt x="161556" y="0"/>
                </a:lnTo>
                <a:lnTo>
                  <a:pt x="0" y="161543"/>
                </a:lnTo>
                <a:lnTo>
                  <a:pt x="1524" y="161543"/>
                </a:lnTo>
                <a:close/>
              </a:path>
            </a:pathLst>
          </a:custGeom>
          <a:solidFill>
            <a:srgbClr val="9F80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028041" y="5240326"/>
            <a:ext cx="168714" cy="162606"/>
          </a:xfrm>
          <a:custGeom>
            <a:avLst/>
            <a:gdLst/>
            <a:ahLst/>
            <a:cxnLst/>
            <a:rect l="l" t="t" r="r" b="b"/>
            <a:pathLst>
              <a:path w="168402" h="162305">
                <a:moveTo>
                  <a:pt x="6845" y="162305"/>
                </a:moveTo>
                <a:lnTo>
                  <a:pt x="168402" y="762"/>
                </a:lnTo>
                <a:lnTo>
                  <a:pt x="162293" y="0"/>
                </a:lnTo>
                <a:lnTo>
                  <a:pt x="0" y="161543"/>
                </a:lnTo>
                <a:lnTo>
                  <a:pt x="6845" y="162305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034900" y="5241089"/>
            <a:ext cx="161856" cy="161843"/>
          </a:xfrm>
          <a:custGeom>
            <a:avLst/>
            <a:gdLst/>
            <a:ahLst/>
            <a:cxnLst/>
            <a:rect l="l" t="t" r="r" b="b"/>
            <a:pathLst>
              <a:path w="161556" h="161543">
                <a:moveTo>
                  <a:pt x="0" y="161543"/>
                </a:moveTo>
                <a:lnTo>
                  <a:pt x="161556" y="0"/>
                </a:lnTo>
              </a:path>
            </a:pathLst>
          </a:custGeom>
          <a:ln w="762">
            <a:solidFill>
              <a:srgbClr val="9F7E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033385" y="5241089"/>
            <a:ext cx="163371" cy="161843"/>
          </a:xfrm>
          <a:custGeom>
            <a:avLst/>
            <a:gdLst/>
            <a:ahLst/>
            <a:cxnLst/>
            <a:rect l="l" t="t" r="r" b="b"/>
            <a:pathLst>
              <a:path w="163068" h="161543">
                <a:moveTo>
                  <a:pt x="1511" y="161543"/>
                </a:moveTo>
                <a:lnTo>
                  <a:pt x="163068" y="0"/>
                </a:lnTo>
                <a:lnTo>
                  <a:pt x="161544" y="0"/>
                </a:lnTo>
                <a:lnTo>
                  <a:pt x="0" y="161543"/>
                </a:lnTo>
                <a:lnTo>
                  <a:pt x="1511" y="161543"/>
                </a:lnTo>
                <a:close/>
              </a:path>
            </a:pathLst>
          </a:custGeom>
          <a:solidFill>
            <a:srgbClr val="9F7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031858" y="5240326"/>
            <a:ext cx="163371" cy="162606"/>
          </a:xfrm>
          <a:custGeom>
            <a:avLst/>
            <a:gdLst/>
            <a:ahLst/>
            <a:cxnLst/>
            <a:rect l="l" t="t" r="r" b="b"/>
            <a:pathLst>
              <a:path w="163068" h="162305">
                <a:moveTo>
                  <a:pt x="1524" y="162305"/>
                </a:moveTo>
                <a:lnTo>
                  <a:pt x="163068" y="762"/>
                </a:lnTo>
                <a:lnTo>
                  <a:pt x="161544" y="0"/>
                </a:lnTo>
                <a:lnTo>
                  <a:pt x="0" y="162305"/>
                </a:lnTo>
                <a:lnTo>
                  <a:pt x="1524" y="162305"/>
                </a:lnTo>
                <a:close/>
              </a:path>
            </a:pathLst>
          </a:custGeom>
          <a:solidFill>
            <a:srgbClr val="9D7C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030331" y="5240326"/>
            <a:ext cx="163371" cy="162606"/>
          </a:xfrm>
          <a:custGeom>
            <a:avLst/>
            <a:gdLst/>
            <a:ahLst/>
            <a:cxnLst/>
            <a:rect l="l" t="t" r="r" b="b"/>
            <a:pathLst>
              <a:path w="163068" h="162305">
                <a:moveTo>
                  <a:pt x="1524" y="162305"/>
                </a:moveTo>
                <a:lnTo>
                  <a:pt x="163068" y="0"/>
                </a:lnTo>
                <a:lnTo>
                  <a:pt x="161544" y="0"/>
                </a:lnTo>
                <a:lnTo>
                  <a:pt x="0" y="161543"/>
                </a:lnTo>
                <a:lnTo>
                  <a:pt x="1524" y="162305"/>
                </a:lnTo>
                <a:close/>
              </a:path>
            </a:pathLst>
          </a:custGeom>
          <a:solidFill>
            <a:srgbClr val="9B7B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028041" y="5240326"/>
            <a:ext cx="164134" cy="161843"/>
          </a:xfrm>
          <a:custGeom>
            <a:avLst/>
            <a:gdLst/>
            <a:ahLst/>
            <a:cxnLst/>
            <a:rect l="l" t="t" r="r" b="b"/>
            <a:pathLst>
              <a:path w="163830" h="161543">
                <a:moveTo>
                  <a:pt x="2286" y="161543"/>
                </a:moveTo>
                <a:lnTo>
                  <a:pt x="163830" y="0"/>
                </a:lnTo>
                <a:lnTo>
                  <a:pt x="162293" y="0"/>
                </a:lnTo>
                <a:lnTo>
                  <a:pt x="0" y="161543"/>
                </a:lnTo>
                <a:lnTo>
                  <a:pt x="2286" y="161543"/>
                </a:lnTo>
                <a:close/>
              </a:path>
            </a:pathLst>
          </a:custGeom>
          <a:solidFill>
            <a:srgbClr val="99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398154" y="5240326"/>
            <a:ext cx="1792482" cy="161843"/>
          </a:xfrm>
          <a:custGeom>
            <a:avLst/>
            <a:gdLst/>
            <a:ahLst/>
            <a:cxnLst/>
            <a:rect l="l" t="t" r="r" b="b"/>
            <a:pathLst>
              <a:path w="1789163" h="161543">
                <a:moveTo>
                  <a:pt x="1626869" y="161543"/>
                </a:moveTo>
                <a:lnTo>
                  <a:pt x="1789163" y="0"/>
                </a:lnTo>
                <a:lnTo>
                  <a:pt x="162306" y="0"/>
                </a:lnTo>
                <a:lnTo>
                  <a:pt x="0" y="161543"/>
                </a:lnTo>
                <a:lnTo>
                  <a:pt x="1626869" y="161543"/>
                </a:lnTo>
                <a:close/>
              </a:path>
            </a:pathLst>
          </a:custGeom>
          <a:solidFill>
            <a:srgbClr val="9779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028042" y="5240326"/>
            <a:ext cx="162594" cy="161843"/>
          </a:xfrm>
          <a:custGeom>
            <a:avLst/>
            <a:gdLst/>
            <a:ahLst/>
            <a:cxnLst/>
            <a:rect l="l" t="t" r="r" b="b"/>
            <a:pathLst>
              <a:path w="162293" h="161543">
                <a:moveTo>
                  <a:pt x="0" y="161543"/>
                </a:moveTo>
                <a:lnTo>
                  <a:pt x="162293" y="0"/>
                </a:lnTo>
              </a:path>
            </a:pathLst>
          </a:custGeom>
          <a:ln w="762">
            <a:solidFill>
              <a:srgbClr val="97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335553" y="5402169"/>
            <a:ext cx="1755839" cy="687254"/>
          </a:xfrm>
          <a:custGeom>
            <a:avLst/>
            <a:gdLst/>
            <a:ahLst/>
            <a:cxnLst/>
            <a:rect l="l" t="t" r="r" b="b"/>
            <a:pathLst>
              <a:path w="1752587" h="685981">
                <a:moveTo>
                  <a:pt x="62483" y="0"/>
                </a:moveTo>
                <a:lnTo>
                  <a:pt x="34836" y="6742"/>
                </a:lnTo>
                <a:lnTo>
                  <a:pt x="13625" y="23985"/>
                </a:lnTo>
                <a:lnTo>
                  <a:pt x="1649" y="48848"/>
                </a:lnTo>
                <a:lnTo>
                  <a:pt x="0" y="63246"/>
                </a:lnTo>
                <a:lnTo>
                  <a:pt x="0" y="629412"/>
                </a:lnTo>
                <a:lnTo>
                  <a:pt x="1524" y="636270"/>
                </a:lnTo>
                <a:lnTo>
                  <a:pt x="3048" y="641604"/>
                </a:lnTo>
                <a:lnTo>
                  <a:pt x="4572" y="647700"/>
                </a:lnTo>
                <a:lnTo>
                  <a:pt x="10668" y="658368"/>
                </a:lnTo>
                <a:lnTo>
                  <a:pt x="14478" y="662939"/>
                </a:lnTo>
                <a:lnTo>
                  <a:pt x="22750" y="671731"/>
                </a:lnTo>
                <a:lnTo>
                  <a:pt x="33873" y="679057"/>
                </a:lnTo>
                <a:lnTo>
                  <a:pt x="46387" y="684084"/>
                </a:lnTo>
                <a:lnTo>
                  <a:pt x="58829" y="685981"/>
                </a:lnTo>
                <a:lnTo>
                  <a:pt x="62484" y="685800"/>
                </a:lnTo>
                <a:lnTo>
                  <a:pt x="1696199" y="685800"/>
                </a:lnTo>
                <a:lnTo>
                  <a:pt x="1725167" y="675132"/>
                </a:lnTo>
                <a:lnTo>
                  <a:pt x="1745588" y="651521"/>
                </a:lnTo>
                <a:lnTo>
                  <a:pt x="1752528" y="626587"/>
                </a:lnTo>
                <a:lnTo>
                  <a:pt x="1752587" y="56387"/>
                </a:lnTo>
                <a:lnTo>
                  <a:pt x="1749551" y="44196"/>
                </a:lnTo>
                <a:lnTo>
                  <a:pt x="1738109" y="22860"/>
                </a:lnTo>
                <a:lnTo>
                  <a:pt x="1717692" y="6534"/>
                </a:lnTo>
                <a:lnTo>
                  <a:pt x="1692911" y="320"/>
                </a:lnTo>
                <a:lnTo>
                  <a:pt x="1689353" y="0"/>
                </a:lnTo>
                <a:lnTo>
                  <a:pt x="62483" y="0"/>
                </a:lnTo>
                <a:close/>
              </a:path>
            </a:pathLst>
          </a:custGeom>
          <a:solidFill>
            <a:srgbClr val="C49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392046" y="5402169"/>
            <a:ext cx="6106" cy="763"/>
          </a:xfrm>
          <a:custGeom>
            <a:avLst/>
            <a:gdLst/>
            <a:ahLst/>
            <a:cxnLst/>
            <a:rect l="l" t="t" r="r" b="b"/>
            <a:pathLst>
              <a:path w="6095" h="762">
                <a:moveTo>
                  <a:pt x="6095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385938" y="5402933"/>
            <a:ext cx="6107" cy="763"/>
          </a:xfrm>
          <a:custGeom>
            <a:avLst/>
            <a:gdLst/>
            <a:ahLst/>
            <a:cxnLst/>
            <a:rect l="l" t="t" r="r" b="b"/>
            <a:pathLst>
              <a:path w="6096" h="762">
                <a:moveTo>
                  <a:pt x="6096" y="0"/>
                </a:moveTo>
                <a:lnTo>
                  <a:pt x="0" y="762"/>
                </a:lnTo>
              </a:path>
            </a:pathLst>
          </a:custGeom>
          <a:ln w="12954">
            <a:solidFill>
              <a:srgbClr val="AE8B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379831" y="5403696"/>
            <a:ext cx="6107" cy="1527"/>
          </a:xfrm>
          <a:custGeom>
            <a:avLst/>
            <a:gdLst/>
            <a:ahLst/>
            <a:cxnLst/>
            <a:rect l="l" t="t" r="r" b="b"/>
            <a:pathLst>
              <a:path w="6096" h="1524">
                <a:moveTo>
                  <a:pt x="6096" y="0"/>
                </a:moveTo>
                <a:lnTo>
                  <a:pt x="0" y="1524"/>
                </a:lnTo>
              </a:path>
            </a:pathLst>
          </a:custGeom>
          <a:ln w="12954">
            <a:solidFill>
              <a:srgbClr val="AE8B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373724" y="5405223"/>
            <a:ext cx="6106" cy="2290"/>
          </a:xfrm>
          <a:custGeom>
            <a:avLst/>
            <a:gdLst/>
            <a:ahLst/>
            <a:cxnLst/>
            <a:rect l="l" t="t" r="r" b="b"/>
            <a:pathLst>
              <a:path w="6095" h="2286">
                <a:moveTo>
                  <a:pt x="6095" y="0"/>
                </a:moveTo>
                <a:lnTo>
                  <a:pt x="0" y="2286"/>
                </a:lnTo>
              </a:path>
            </a:pathLst>
          </a:custGeom>
          <a:ln w="12954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368380" y="5407513"/>
            <a:ext cx="5344" cy="2290"/>
          </a:xfrm>
          <a:custGeom>
            <a:avLst/>
            <a:gdLst/>
            <a:ahLst/>
            <a:cxnLst/>
            <a:rect l="l" t="t" r="r" b="b"/>
            <a:pathLst>
              <a:path w="5334" h="2286">
                <a:moveTo>
                  <a:pt x="5334" y="0"/>
                </a:moveTo>
                <a:lnTo>
                  <a:pt x="0" y="2286"/>
                </a:lnTo>
              </a:path>
            </a:pathLst>
          </a:custGeom>
          <a:ln w="12954">
            <a:solidFill>
              <a:srgbClr val="B8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363036" y="5409803"/>
            <a:ext cx="5344" cy="3054"/>
          </a:xfrm>
          <a:custGeom>
            <a:avLst/>
            <a:gdLst/>
            <a:ahLst/>
            <a:cxnLst/>
            <a:rect l="l" t="t" r="r" b="b"/>
            <a:pathLst>
              <a:path w="5334" h="3048">
                <a:moveTo>
                  <a:pt x="5334" y="0"/>
                </a:moveTo>
                <a:lnTo>
                  <a:pt x="0" y="3048"/>
                </a:lnTo>
              </a:path>
            </a:pathLst>
          </a:custGeom>
          <a:ln w="12954">
            <a:solidFill>
              <a:srgbClr val="BC96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358456" y="5412857"/>
            <a:ext cx="4580" cy="3817"/>
          </a:xfrm>
          <a:custGeom>
            <a:avLst/>
            <a:gdLst/>
            <a:ahLst/>
            <a:cxnLst/>
            <a:rect l="l" t="t" r="r" b="b"/>
            <a:pathLst>
              <a:path w="4572" h="3810">
                <a:moveTo>
                  <a:pt x="4572" y="0"/>
                </a:moveTo>
                <a:lnTo>
                  <a:pt x="0" y="3810"/>
                </a:lnTo>
              </a:path>
            </a:pathLst>
          </a:custGeom>
          <a:ln w="12954">
            <a:solidFill>
              <a:srgbClr val="C19A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353876" y="5416676"/>
            <a:ext cx="4579" cy="4579"/>
          </a:xfrm>
          <a:custGeom>
            <a:avLst/>
            <a:gdLst/>
            <a:ahLst/>
            <a:cxnLst/>
            <a:rect l="l" t="t" r="r" b="b"/>
            <a:pathLst>
              <a:path w="4571" h="4571">
                <a:moveTo>
                  <a:pt x="4571" y="0"/>
                </a:moveTo>
                <a:lnTo>
                  <a:pt x="0" y="4571"/>
                </a:lnTo>
              </a:path>
            </a:pathLst>
          </a:custGeom>
          <a:ln w="12954">
            <a:solidFill>
              <a:srgbClr val="C59D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350058" y="5421254"/>
            <a:ext cx="3817" cy="3817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810" y="0"/>
                </a:moveTo>
                <a:lnTo>
                  <a:pt x="0" y="3810"/>
                </a:lnTo>
              </a:path>
            </a:pathLst>
          </a:custGeom>
          <a:ln w="12954">
            <a:solidFill>
              <a:srgbClr val="C79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346241" y="5425071"/>
            <a:ext cx="3817" cy="5344"/>
          </a:xfrm>
          <a:custGeom>
            <a:avLst/>
            <a:gdLst/>
            <a:ahLst/>
            <a:cxnLst/>
            <a:rect l="l" t="t" r="r" b="b"/>
            <a:pathLst>
              <a:path w="3810" h="5334">
                <a:moveTo>
                  <a:pt x="3810" y="0"/>
                </a:moveTo>
                <a:lnTo>
                  <a:pt x="0" y="5334"/>
                </a:lnTo>
              </a:path>
            </a:pathLst>
          </a:custGeom>
          <a:ln w="12954">
            <a:solidFill>
              <a:srgbClr val="CAA2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343187" y="5430415"/>
            <a:ext cx="3054" cy="5344"/>
          </a:xfrm>
          <a:custGeom>
            <a:avLst/>
            <a:gdLst/>
            <a:ahLst/>
            <a:cxnLst/>
            <a:rect l="l" t="t" r="r" b="b"/>
            <a:pathLst>
              <a:path w="3048" h="5334">
                <a:moveTo>
                  <a:pt x="3048" y="0"/>
                </a:moveTo>
                <a:lnTo>
                  <a:pt x="0" y="5334"/>
                </a:lnTo>
              </a:path>
            </a:pathLst>
          </a:custGeom>
          <a:ln w="12954">
            <a:solidFill>
              <a:srgbClr val="CEA4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340133" y="5435761"/>
            <a:ext cx="3054" cy="5343"/>
          </a:xfrm>
          <a:custGeom>
            <a:avLst/>
            <a:gdLst/>
            <a:ahLst/>
            <a:cxnLst/>
            <a:rect l="l" t="t" r="r" b="b"/>
            <a:pathLst>
              <a:path w="3048" h="5333">
                <a:moveTo>
                  <a:pt x="3048" y="0"/>
                </a:moveTo>
                <a:lnTo>
                  <a:pt x="0" y="5333"/>
                </a:lnTo>
              </a:path>
            </a:pathLst>
          </a:custGeom>
          <a:ln w="12953">
            <a:solidFill>
              <a:srgbClr val="D1A7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338607" y="5441103"/>
            <a:ext cx="1527" cy="5344"/>
          </a:xfrm>
          <a:custGeom>
            <a:avLst/>
            <a:gdLst/>
            <a:ahLst/>
            <a:cxnLst/>
            <a:rect l="l" t="t" r="r" b="b"/>
            <a:pathLst>
              <a:path w="1524" h="5334">
                <a:moveTo>
                  <a:pt x="1524" y="0"/>
                </a:moveTo>
                <a:lnTo>
                  <a:pt x="0" y="5334"/>
                </a:lnTo>
              </a:path>
            </a:pathLst>
          </a:custGeom>
          <a:ln w="12954">
            <a:solidFill>
              <a:srgbClr val="D2A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337080" y="5446447"/>
            <a:ext cx="1527" cy="6107"/>
          </a:xfrm>
          <a:custGeom>
            <a:avLst/>
            <a:gdLst/>
            <a:ahLst/>
            <a:cxnLst/>
            <a:rect l="l" t="t" r="r" b="b"/>
            <a:pathLst>
              <a:path w="1524" h="6096">
                <a:moveTo>
                  <a:pt x="1524" y="0"/>
                </a:moveTo>
                <a:lnTo>
                  <a:pt x="0" y="6096"/>
                </a:lnTo>
              </a:path>
            </a:pathLst>
          </a:custGeom>
          <a:ln w="12954">
            <a:solidFill>
              <a:srgbClr val="D3A9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335553" y="5452556"/>
            <a:ext cx="1526" cy="6106"/>
          </a:xfrm>
          <a:custGeom>
            <a:avLst/>
            <a:gdLst/>
            <a:ahLst/>
            <a:cxnLst/>
            <a:rect l="l" t="t" r="r" b="b"/>
            <a:pathLst>
              <a:path w="1523" h="6095">
                <a:moveTo>
                  <a:pt x="1523" y="0"/>
                </a:moveTo>
                <a:lnTo>
                  <a:pt x="0" y="6095"/>
                </a:lnTo>
              </a:path>
            </a:pathLst>
          </a:custGeom>
          <a:ln w="12954">
            <a:solidFill>
              <a:srgbClr val="D4AA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335553" y="5458662"/>
            <a:ext cx="0" cy="567980"/>
          </a:xfrm>
          <a:custGeom>
            <a:avLst/>
            <a:gdLst/>
            <a:ahLst/>
            <a:cxnLst/>
            <a:rect l="l" t="t" r="r" b="b"/>
            <a:pathLst>
              <a:path h="566928">
                <a:moveTo>
                  <a:pt x="0" y="0"/>
                </a:moveTo>
                <a:lnTo>
                  <a:pt x="0" y="6858"/>
                </a:lnTo>
                <a:lnTo>
                  <a:pt x="0" y="566928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335553" y="6026643"/>
            <a:ext cx="0" cy="6106"/>
          </a:xfrm>
          <a:custGeom>
            <a:avLst/>
            <a:gdLst/>
            <a:ahLst/>
            <a:cxnLst/>
            <a:rect l="l" t="t" r="r" b="b"/>
            <a:pathLst>
              <a:path h="6095">
                <a:moveTo>
                  <a:pt x="0" y="0"/>
                </a:moveTo>
                <a:lnTo>
                  <a:pt x="0" y="6095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335553" y="6032749"/>
            <a:ext cx="1526" cy="6871"/>
          </a:xfrm>
          <a:custGeom>
            <a:avLst/>
            <a:gdLst/>
            <a:ahLst/>
            <a:cxnLst/>
            <a:rect l="l" t="t" r="r" b="b"/>
            <a:pathLst>
              <a:path w="1523" h="6858">
                <a:moveTo>
                  <a:pt x="0" y="0"/>
                </a:moveTo>
                <a:lnTo>
                  <a:pt x="1523" y="6858"/>
                </a:lnTo>
              </a:path>
            </a:pathLst>
          </a:custGeom>
          <a:ln w="12954">
            <a:solidFill>
              <a:srgbClr val="D4AA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337080" y="6039619"/>
            <a:ext cx="1527" cy="5344"/>
          </a:xfrm>
          <a:custGeom>
            <a:avLst/>
            <a:gdLst/>
            <a:ahLst/>
            <a:cxnLst/>
            <a:rect l="l" t="t" r="r" b="b"/>
            <a:pathLst>
              <a:path w="1524" h="5334">
                <a:moveTo>
                  <a:pt x="0" y="0"/>
                </a:moveTo>
                <a:lnTo>
                  <a:pt x="1524" y="5334"/>
                </a:lnTo>
              </a:path>
            </a:pathLst>
          </a:custGeom>
          <a:ln w="12954">
            <a:solidFill>
              <a:srgbClr val="D3A9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338607" y="6044965"/>
            <a:ext cx="1527" cy="6106"/>
          </a:xfrm>
          <a:custGeom>
            <a:avLst/>
            <a:gdLst/>
            <a:ahLst/>
            <a:cxnLst/>
            <a:rect l="l" t="t" r="r" b="b"/>
            <a:pathLst>
              <a:path w="1524" h="6095">
                <a:moveTo>
                  <a:pt x="0" y="0"/>
                </a:moveTo>
                <a:lnTo>
                  <a:pt x="1524" y="6095"/>
                </a:lnTo>
              </a:path>
            </a:pathLst>
          </a:custGeom>
          <a:ln w="12954">
            <a:solidFill>
              <a:srgbClr val="D2A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340133" y="6051071"/>
            <a:ext cx="3054" cy="5344"/>
          </a:xfrm>
          <a:custGeom>
            <a:avLst/>
            <a:gdLst/>
            <a:ahLst/>
            <a:cxnLst/>
            <a:rect l="l" t="t" r="r" b="b"/>
            <a:pathLst>
              <a:path w="3048" h="5334">
                <a:moveTo>
                  <a:pt x="0" y="0"/>
                </a:moveTo>
                <a:lnTo>
                  <a:pt x="3048" y="5334"/>
                </a:lnTo>
              </a:path>
            </a:pathLst>
          </a:custGeom>
          <a:ln w="12954">
            <a:solidFill>
              <a:srgbClr val="D1A7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343187" y="6056415"/>
            <a:ext cx="3054" cy="5344"/>
          </a:xfrm>
          <a:custGeom>
            <a:avLst/>
            <a:gdLst/>
            <a:ahLst/>
            <a:cxnLst/>
            <a:rect l="l" t="t" r="r" b="b"/>
            <a:pathLst>
              <a:path w="3048" h="5334">
                <a:moveTo>
                  <a:pt x="0" y="0"/>
                </a:moveTo>
                <a:lnTo>
                  <a:pt x="3048" y="5334"/>
                </a:lnTo>
              </a:path>
            </a:pathLst>
          </a:custGeom>
          <a:ln w="12954">
            <a:solidFill>
              <a:srgbClr val="CEA4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46241" y="6061759"/>
            <a:ext cx="3817" cy="4579"/>
          </a:xfrm>
          <a:custGeom>
            <a:avLst/>
            <a:gdLst/>
            <a:ahLst/>
            <a:cxnLst/>
            <a:rect l="l" t="t" r="r" b="b"/>
            <a:pathLst>
              <a:path w="3810" h="4571">
                <a:moveTo>
                  <a:pt x="0" y="0"/>
                </a:moveTo>
                <a:lnTo>
                  <a:pt x="3810" y="4571"/>
                </a:lnTo>
              </a:path>
            </a:pathLst>
          </a:custGeom>
          <a:ln w="12954">
            <a:solidFill>
              <a:srgbClr val="CAA2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50058" y="6066339"/>
            <a:ext cx="3817" cy="4580"/>
          </a:xfrm>
          <a:custGeom>
            <a:avLst/>
            <a:gdLst/>
            <a:ahLst/>
            <a:cxnLst/>
            <a:rect l="l" t="t" r="r" b="b"/>
            <a:pathLst>
              <a:path w="3810" h="4572">
                <a:moveTo>
                  <a:pt x="0" y="0"/>
                </a:moveTo>
                <a:lnTo>
                  <a:pt x="3810" y="4572"/>
                </a:lnTo>
              </a:path>
            </a:pathLst>
          </a:custGeom>
          <a:ln w="12954">
            <a:solidFill>
              <a:srgbClr val="C79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53876" y="6070920"/>
            <a:ext cx="4579" cy="4580"/>
          </a:xfrm>
          <a:custGeom>
            <a:avLst/>
            <a:gdLst/>
            <a:ahLst/>
            <a:cxnLst/>
            <a:rect l="l" t="t" r="r" b="b"/>
            <a:pathLst>
              <a:path w="4571" h="4572">
                <a:moveTo>
                  <a:pt x="0" y="0"/>
                </a:moveTo>
                <a:lnTo>
                  <a:pt x="4571" y="4572"/>
                </a:lnTo>
              </a:path>
            </a:pathLst>
          </a:custGeom>
          <a:ln w="12954">
            <a:solidFill>
              <a:srgbClr val="C59D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358456" y="6075500"/>
            <a:ext cx="4580" cy="3054"/>
          </a:xfrm>
          <a:custGeom>
            <a:avLst/>
            <a:gdLst/>
            <a:ahLst/>
            <a:cxnLst/>
            <a:rect l="l" t="t" r="r" b="b"/>
            <a:pathLst>
              <a:path w="4572" h="3048">
                <a:moveTo>
                  <a:pt x="0" y="0"/>
                </a:moveTo>
                <a:lnTo>
                  <a:pt x="4572" y="3048"/>
                </a:lnTo>
              </a:path>
            </a:pathLst>
          </a:custGeom>
          <a:ln w="12954">
            <a:solidFill>
              <a:srgbClr val="C19A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363036" y="6078553"/>
            <a:ext cx="5344" cy="3054"/>
          </a:xfrm>
          <a:custGeom>
            <a:avLst/>
            <a:gdLst/>
            <a:ahLst/>
            <a:cxnLst/>
            <a:rect l="l" t="t" r="r" b="b"/>
            <a:pathLst>
              <a:path w="5334" h="3048">
                <a:moveTo>
                  <a:pt x="0" y="0"/>
                </a:moveTo>
                <a:lnTo>
                  <a:pt x="5334" y="3048"/>
                </a:lnTo>
              </a:path>
            </a:pathLst>
          </a:custGeom>
          <a:ln w="12954">
            <a:solidFill>
              <a:srgbClr val="BC96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368380" y="6081607"/>
            <a:ext cx="5344" cy="3054"/>
          </a:xfrm>
          <a:custGeom>
            <a:avLst/>
            <a:gdLst/>
            <a:ahLst/>
            <a:cxnLst/>
            <a:rect l="l" t="t" r="r" b="b"/>
            <a:pathLst>
              <a:path w="5334" h="3048">
                <a:moveTo>
                  <a:pt x="0" y="0"/>
                </a:moveTo>
                <a:lnTo>
                  <a:pt x="5334" y="3048"/>
                </a:lnTo>
              </a:path>
            </a:pathLst>
          </a:custGeom>
          <a:ln w="12954">
            <a:solidFill>
              <a:srgbClr val="B8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73724" y="6084663"/>
            <a:ext cx="6106" cy="2289"/>
          </a:xfrm>
          <a:custGeom>
            <a:avLst/>
            <a:gdLst/>
            <a:ahLst/>
            <a:cxnLst/>
            <a:rect l="l" t="t" r="r" b="b"/>
            <a:pathLst>
              <a:path w="6095" h="2285">
                <a:moveTo>
                  <a:pt x="0" y="0"/>
                </a:moveTo>
                <a:lnTo>
                  <a:pt x="6095" y="2285"/>
                </a:lnTo>
              </a:path>
            </a:pathLst>
          </a:custGeom>
          <a:ln w="12954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79831" y="6086951"/>
            <a:ext cx="6107" cy="1527"/>
          </a:xfrm>
          <a:custGeom>
            <a:avLst/>
            <a:gdLst/>
            <a:ahLst/>
            <a:cxnLst/>
            <a:rect l="l" t="t" r="r" b="b"/>
            <a:pathLst>
              <a:path w="6096" h="152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12954">
            <a:solidFill>
              <a:srgbClr val="AE8B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85938" y="6088478"/>
            <a:ext cx="6107" cy="763"/>
          </a:xfrm>
          <a:custGeom>
            <a:avLst/>
            <a:gdLst/>
            <a:ahLst/>
            <a:cxnLst/>
            <a:rect l="l" t="t" r="r" b="b"/>
            <a:pathLst>
              <a:path w="6096" h="762">
                <a:moveTo>
                  <a:pt x="0" y="0"/>
                </a:moveTo>
                <a:lnTo>
                  <a:pt x="6096" y="762"/>
                </a:lnTo>
              </a:path>
            </a:pathLst>
          </a:custGeom>
          <a:ln w="12954">
            <a:solidFill>
              <a:srgbClr val="AE8B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92046" y="6089241"/>
            <a:ext cx="6106" cy="0"/>
          </a:xfrm>
          <a:custGeom>
            <a:avLst/>
            <a:gdLst/>
            <a:ahLst/>
            <a:cxnLst/>
            <a:rect l="l" t="t" r="r" b="b"/>
            <a:pathLst>
              <a:path w="6095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12954">
            <a:solidFill>
              <a:srgbClr val="B490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98154" y="6089241"/>
            <a:ext cx="1629887" cy="0"/>
          </a:xfrm>
          <a:custGeom>
            <a:avLst/>
            <a:gdLst/>
            <a:ahLst/>
            <a:cxnLst/>
            <a:rect l="l" t="t" r="r" b="b"/>
            <a:pathLst>
              <a:path w="1626869">
                <a:moveTo>
                  <a:pt x="0" y="0"/>
                </a:moveTo>
                <a:lnTo>
                  <a:pt x="1626869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028042" y="6089241"/>
            <a:ext cx="6858" cy="0"/>
          </a:xfrm>
          <a:custGeom>
            <a:avLst/>
            <a:gdLst/>
            <a:ahLst/>
            <a:cxnLst/>
            <a:rect l="l" t="t" r="r" b="b"/>
            <a:pathLst>
              <a:path w="6845">
                <a:moveTo>
                  <a:pt x="0" y="0"/>
                </a:moveTo>
                <a:lnTo>
                  <a:pt x="6845" y="0"/>
                </a:lnTo>
              </a:path>
            </a:pathLst>
          </a:custGeom>
          <a:ln w="12954">
            <a:solidFill>
              <a:srgbClr val="B89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034900" y="6088478"/>
            <a:ext cx="6119" cy="763"/>
          </a:xfrm>
          <a:custGeom>
            <a:avLst/>
            <a:gdLst/>
            <a:ahLst/>
            <a:cxnLst/>
            <a:rect l="l" t="t" r="r" b="b"/>
            <a:pathLst>
              <a:path w="6108" h="762">
                <a:moveTo>
                  <a:pt x="0" y="762"/>
                </a:moveTo>
                <a:lnTo>
                  <a:pt x="6108" y="0"/>
                </a:lnTo>
              </a:path>
            </a:pathLst>
          </a:custGeom>
          <a:ln w="12954">
            <a:solidFill>
              <a:srgbClr val="BD97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041020" y="6086951"/>
            <a:ext cx="6106" cy="1527"/>
          </a:xfrm>
          <a:custGeom>
            <a:avLst/>
            <a:gdLst/>
            <a:ahLst/>
            <a:cxnLst/>
            <a:rect l="l" t="t" r="r" b="b"/>
            <a:pathLst>
              <a:path w="6095" h="1524">
                <a:moveTo>
                  <a:pt x="0" y="1524"/>
                </a:moveTo>
                <a:lnTo>
                  <a:pt x="6095" y="0"/>
                </a:lnTo>
              </a:path>
            </a:pathLst>
          </a:custGeom>
          <a:ln w="12954">
            <a:solidFill>
              <a:srgbClr val="C49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047127" y="6084663"/>
            <a:ext cx="6094" cy="2289"/>
          </a:xfrm>
          <a:custGeom>
            <a:avLst/>
            <a:gdLst/>
            <a:ahLst/>
            <a:cxnLst/>
            <a:rect l="l" t="t" r="r" b="b"/>
            <a:pathLst>
              <a:path w="6083" h="2285">
                <a:moveTo>
                  <a:pt x="0" y="2285"/>
                </a:moveTo>
                <a:lnTo>
                  <a:pt x="6083" y="0"/>
                </a:lnTo>
              </a:path>
            </a:pathLst>
          </a:custGeom>
          <a:ln w="12954">
            <a:solidFill>
              <a:srgbClr val="C79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053222" y="6081607"/>
            <a:ext cx="5356" cy="3054"/>
          </a:xfrm>
          <a:custGeom>
            <a:avLst/>
            <a:gdLst/>
            <a:ahLst/>
            <a:cxnLst/>
            <a:rect l="l" t="t" r="r" b="b"/>
            <a:pathLst>
              <a:path w="5346" h="3048">
                <a:moveTo>
                  <a:pt x="0" y="3048"/>
                </a:moveTo>
                <a:lnTo>
                  <a:pt x="5346" y="0"/>
                </a:lnTo>
              </a:path>
            </a:pathLst>
          </a:custGeom>
          <a:ln w="12954">
            <a:solidFill>
              <a:srgbClr val="CDA3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058578" y="6078553"/>
            <a:ext cx="5343" cy="3054"/>
          </a:xfrm>
          <a:custGeom>
            <a:avLst/>
            <a:gdLst/>
            <a:ahLst/>
            <a:cxnLst/>
            <a:rect l="l" t="t" r="r" b="b"/>
            <a:pathLst>
              <a:path w="5333" h="3048">
                <a:moveTo>
                  <a:pt x="0" y="3048"/>
                </a:moveTo>
                <a:lnTo>
                  <a:pt x="5333" y="0"/>
                </a:lnTo>
              </a:path>
            </a:pathLst>
          </a:custGeom>
          <a:ln w="12953">
            <a:solidFill>
              <a:srgbClr val="D1A7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063922" y="6075500"/>
            <a:ext cx="4580" cy="3054"/>
          </a:xfrm>
          <a:custGeom>
            <a:avLst/>
            <a:gdLst/>
            <a:ahLst/>
            <a:cxnLst/>
            <a:rect l="l" t="t" r="r" b="b"/>
            <a:pathLst>
              <a:path w="4572" h="3048">
                <a:moveTo>
                  <a:pt x="0" y="3048"/>
                </a:moveTo>
                <a:lnTo>
                  <a:pt x="4572" y="0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068503" y="6070920"/>
            <a:ext cx="4567" cy="4580"/>
          </a:xfrm>
          <a:custGeom>
            <a:avLst/>
            <a:gdLst/>
            <a:ahLst/>
            <a:cxnLst/>
            <a:rect l="l" t="t" r="r" b="b"/>
            <a:pathLst>
              <a:path w="4559" h="4572">
                <a:moveTo>
                  <a:pt x="0" y="4572"/>
                </a:moveTo>
                <a:lnTo>
                  <a:pt x="4559" y="0"/>
                </a:lnTo>
              </a:path>
            </a:pathLst>
          </a:custGeom>
          <a:ln w="12954">
            <a:solidFill>
              <a:srgbClr val="D9AD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073071" y="6066339"/>
            <a:ext cx="3816" cy="4580"/>
          </a:xfrm>
          <a:custGeom>
            <a:avLst/>
            <a:gdLst/>
            <a:ahLst/>
            <a:cxnLst/>
            <a:rect l="l" t="t" r="r" b="b"/>
            <a:pathLst>
              <a:path w="3809" h="4572">
                <a:moveTo>
                  <a:pt x="0" y="4572"/>
                </a:moveTo>
                <a:lnTo>
                  <a:pt x="3809" y="0"/>
                </a:lnTo>
              </a:path>
            </a:pathLst>
          </a:custGeom>
          <a:ln w="12954">
            <a:solidFill>
              <a:srgbClr val="DDB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076888" y="6061759"/>
            <a:ext cx="3829" cy="4579"/>
          </a:xfrm>
          <a:custGeom>
            <a:avLst/>
            <a:gdLst/>
            <a:ahLst/>
            <a:cxnLst/>
            <a:rect l="l" t="t" r="r" b="b"/>
            <a:pathLst>
              <a:path w="3822" h="4571">
                <a:moveTo>
                  <a:pt x="0" y="4571"/>
                </a:moveTo>
                <a:lnTo>
                  <a:pt x="3822" y="0"/>
                </a:lnTo>
              </a:path>
            </a:pathLst>
          </a:custGeom>
          <a:ln w="12954">
            <a:solidFill>
              <a:srgbClr val="DFB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7080717" y="6056415"/>
            <a:ext cx="3053" cy="5344"/>
          </a:xfrm>
          <a:custGeom>
            <a:avLst/>
            <a:gdLst/>
            <a:ahLst/>
            <a:cxnLst/>
            <a:rect l="l" t="t" r="r" b="b"/>
            <a:pathLst>
              <a:path w="3047" h="5334">
                <a:moveTo>
                  <a:pt x="0" y="5334"/>
                </a:moveTo>
                <a:lnTo>
                  <a:pt x="3047" y="0"/>
                </a:lnTo>
              </a:path>
            </a:pathLst>
          </a:custGeom>
          <a:ln w="12953">
            <a:solidFill>
              <a:srgbClr val="E2B5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7083771" y="6051071"/>
            <a:ext cx="2290" cy="5344"/>
          </a:xfrm>
          <a:custGeom>
            <a:avLst/>
            <a:gdLst/>
            <a:ahLst/>
            <a:cxnLst/>
            <a:rect l="l" t="t" r="r" b="b"/>
            <a:pathLst>
              <a:path w="2286" h="5334">
                <a:moveTo>
                  <a:pt x="0" y="5334"/>
                </a:moveTo>
                <a:lnTo>
                  <a:pt x="2286" y="0"/>
                </a:lnTo>
              </a:path>
            </a:pathLst>
          </a:custGeom>
          <a:ln w="12954">
            <a:solidFill>
              <a:srgbClr val="E4B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7086061" y="6044965"/>
            <a:ext cx="2289" cy="6106"/>
          </a:xfrm>
          <a:custGeom>
            <a:avLst/>
            <a:gdLst/>
            <a:ahLst/>
            <a:cxnLst/>
            <a:rect l="l" t="t" r="r" b="b"/>
            <a:pathLst>
              <a:path w="2285" h="6095">
                <a:moveTo>
                  <a:pt x="0" y="6095"/>
                </a:moveTo>
                <a:lnTo>
                  <a:pt x="2285" y="0"/>
                </a:lnTo>
              </a:path>
            </a:pathLst>
          </a:custGeom>
          <a:ln w="12954">
            <a:solidFill>
              <a:srgbClr val="E7B8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7088351" y="6039619"/>
            <a:ext cx="1527" cy="5344"/>
          </a:xfrm>
          <a:custGeom>
            <a:avLst/>
            <a:gdLst/>
            <a:ahLst/>
            <a:cxnLst/>
            <a:rect l="l" t="t" r="r" b="b"/>
            <a:pathLst>
              <a:path w="1524" h="5334">
                <a:moveTo>
                  <a:pt x="0" y="5334"/>
                </a:moveTo>
                <a:lnTo>
                  <a:pt x="1524" y="0"/>
                </a:lnTo>
              </a:path>
            </a:pathLst>
          </a:custGeom>
          <a:ln w="12954">
            <a:solidFill>
              <a:srgbClr val="E9B9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7089878" y="6032749"/>
            <a:ext cx="1514" cy="6871"/>
          </a:xfrm>
          <a:custGeom>
            <a:avLst/>
            <a:gdLst/>
            <a:ahLst/>
            <a:cxnLst/>
            <a:rect l="l" t="t" r="r" b="b"/>
            <a:pathLst>
              <a:path w="1511" h="6858">
                <a:moveTo>
                  <a:pt x="0" y="6858"/>
                </a:moveTo>
                <a:lnTo>
                  <a:pt x="1511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7091393" y="5458662"/>
            <a:ext cx="0" cy="574087"/>
          </a:xfrm>
          <a:custGeom>
            <a:avLst/>
            <a:gdLst/>
            <a:ahLst/>
            <a:cxnLst/>
            <a:rect l="l" t="t" r="r" b="b"/>
            <a:pathLst>
              <a:path h="573024">
                <a:moveTo>
                  <a:pt x="0" y="573024"/>
                </a:moveTo>
                <a:lnTo>
                  <a:pt x="0" y="566928"/>
                </a:lnTo>
                <a:lnTo>
                  <a:pt x="0" y="6858"/>
                </a:ln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7089878" y="5452556"/>
            <a:ext cx="1514" cy="6106"/>
          </a:xfrm>
          <a:custGeom>
            <a:avLst/>
            <a:gdLst/>
            <a:ahLst/>
            <a:cxnLst/>
            <a:rect l="l" t="t" r="r" b="b"/>
            <a:pathLst>
              <a:path w="1511" h="6095">
                <a:moveTo>
                  <a:pt x="1511" y="6095"/>
                </a:moveTo>
                <a:lnTo>
                  <a:pt x="0" y="0"/>
                </a:lnTo>
              </a:path>
            </a:pathLst>
          </a:custGeom>
          <a:ln w="12954">
            <a:solidFill>
              <a:srgbClr val="EABA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7088351" y="5446447"/>
            <a:ext cx="1527" cy="6107"/>
          </a:xfrm>
          <a:custGeom>
            <a:avLst/>
            <a:gdLst/>
            <a:ahLst/>
            <a:cxnLst/>
            <a:rect l="l" t="t" r="r" b="b"/>
            <a:pathLst>
              <a:path w="1524" h="6096">
                <a:moveTo>
                  <a:pt x="1524" y="6096"/>
                </a:moveTo>
                <a:lnTo>
                  <a:pt x="0" y="0"/>
                </a:lnTo>
              </a:path>
            </a:pathLst>
          </a:custGeom>
          <a:ln w="12954">
            <a:solidFill>
              <a:srgbClr val="E9B9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086061" y="5441103"/>
            <a:ext cx="2289" cy="5344"/>
          </a:xfrm>
          <a:custGeom>
            <a:avLst/>
            <a:gdLst/>
            <a:ahLst/>
            <a:cxnLst/>
            <a:rect l="l" t="t" r="r" b="b"/>
            <a:pathLst>
              <a:path w="2285" h="5334">
                <a:moveTo>
                  <a:pt x="2285" y="5334"/>
                </a:moveTo>
                <a:lnTo>
                  <a:pt x="0" y="0"/>
                </a:lnTo>
              </a:path>
            </a:pathLst>
          </a:custGeom>
          <a:ln w="12953">
            <a:solidFill>
              <a:srgbClr val="E7B8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7083771" y="5435761"/>
            <a:ext cx="2290" cy="5343"/>
          </a:xfrm>
          <a:custGeom>
            <a:avLst/>
            <a:gdLst/>
            <a:ahLst/>
            <a:cxnLst/>
            <a:rect l="l" t="t" r="r" b="b"/>
            <a:pathLst>
              <a:path w="2286" h="5333">
                <a:moveTo>
                  <a:pt x="2286" y="5333"/>
                </a:moveTo>
                <a:lnTo>
                  <a:pt x="0" y="0"/>
                </a:lnTo>
              </a:path>
            </a:pathLst>
          </a:custGeom>
          <a:ln w="12954">
            <a:solidFill>
              <a:srgbClr val="E4B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080717" y="5430415"/>
            <a:ext cx="3053" cy="5344"/>
          </a:xfrm>
          <a:custGeom>
            <a:avLst/>
            <a:gdLst/>
            <a:ahLst/>
            <a:cxnLst/>
            <a:rect l="l" t="t" r="r" b="b"/>
            <a:pathLst>
              <a:path w="3047" h="5334">
                <a:moveTo>
                  <a:pt x="3047" y="5334"/>
                </a:moveTo>
                <a:lnTo>
                  <a:pt x="0" y="0"/>
                </a:lnTo>
              </a:path>
            </a:pathLst>
          </a:custGeom>
          <a:ln w="12953">
            <a:solidFill>
              <a:srgbClr val="E2B5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7076888" y="5425071"/>
            <a:ext cx="3829" cy="5344"/>
          </a:xfrm>
          <a:custGeom>
            <a:avLst/>
            <a:gdLst/>
            <a:ahLst/>
            <a:cxnLst/>
            <a:rect l="l" t="t" r="r" b="b"/>
            <a:pathLst>
              <a:path w="3822" h="5334">
                <a:moveTo>
                  <a:pt x="3822" y="5334"/>
                </a:moveTo>
                <a:lnTo>
                  <a:pt x="0" y="0"/>
                </a:lnTo>
              </a:path>
            </a:pathLst>
          </a:custGeom>
          <a:ln w="12953">
            <a:solidFill>
              <a:srgbClr val="DFB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7073071" y="5421254"/>
            <a:ext cx="3816" cy="3817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809" y="3810"/>
                </a:moveTo>
                <a:lnTo>
                  <a:pt x="0" y="0"/>
                </a:lnTo>
              </a:path>
            </a:pathLst>
          </a:custGeom>
          <a:ln w="12954">
            <a:solidFill>
              <a:srgbClr val="DDB0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068503" y="5416676"/>
            <a:ext cx="4567" cy="4579"/>
          </a:xfrm>
          <a:custGeom>
            <a:avLst/>
            <a:gdLst/>
            <a:ahLst/>
            <a:cxnLst/>
            <a:rect l="l" t="t" r="r" b="b"/>
            <a:pathLst>
              <a:path w="4559" h="4571">
                <a:moveTo>
                  <a:pt x="4559" y="4571"/>
                </a:moveTo>
                <a:lnTo>
                  <a:pt x="0" y="0"/>
                </a:lnTo>
              </a:path>
            </a:pathLst>
          </a:custGeom>
          <a:ln w="12954">
            <a:solidFill>
              <a:srgbClr val="D9AD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063922" y="5412857"/>
            <a:ext cx="4580" cy="3817"/>
          </a:xfrm>
          <a:custGeom>
            <a:avLst/>
            <a:gdLst/>
            <a:ahLst/>
            <a:cxnLst/>
            <a:rect l="l" t="t" r="r" b="b"/>
            <a:pathLst>
              <a:path w="4572" h="3810">
                <a:moveTo>
                  <a:pt x="4572" y="3810"/>
                </a:moveTo>
                <a:lnTo>
                  <a:pt x="0" y="0"/>
                </a:lnTo>
              </a:path>
            </a:pathLst>
          </a:custGeom>
          <a:ln w="12954">
            <a:solidFill>
              <a:srgbClr val="D5AB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058578" y="5409803"/>
            <a:ext cx="5343" cy="3054"/>
          </a:xfrm>
          <a:custGeom>
            <a:avLst/>
            <a:gdLst/>
            <a:ahLst/>
            <a:cxnLst/>
            <a:rect l="l" t="t" r="r" b="b"/>
            <a:pathLst>
              <a:path w="5333" h="3048">
                <a:moveTo>
                  <a:pt x="5333" y="3048"/>
                </a:moveTo>
                <a:lnTo>
                  <a:pt x="0" y="0"/>
                </a:lnTo>
              </a:path>
            </a:pathLst>
          </a:custGeom>
          <a:ln w="12953">
            <a:solidFill>
              <a:srgbClr val="D1A7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7053222" y="5407513"/>
            <a:ext cx="5356" cy="2290"/>
          </a:xfrm>
          <a:custGeom>
            <a:avLst/>
            <a:gdLst/>
            <a:ahLst/>
            <a:cxnLst/>
            <a:rect l="l" t="t" r="r" b="b"/>
            <a:pathLst>
              <a:path w="5346" h="2286">
                <a:moveTo>
                  <a:pt x="5346" y="2286"/>
                </a:moveTo>
                <a:lnTo>
                  <a:pt x="0" y="0"/>
                </a:lnTo>
              </a:path>
            </a:pathLst>
          </a:custGeom>
          <a:ln w="12954">
            <a:solidFill>
              <a:srgbClr val="CDA3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7047127" y="5405223"/>
            <a:ext cx="6094" cy="2290"/>
          </a:xfrm>
          <a:custGeom>
            <a:avLst/>
            <a:gdLst/>
            <a:ahLst/>
            <a:cxnLst/>
            <a:rect l="l" t="t" r="r" b="b"/>
            <a:pathLst>
              <a:path w="6083" h="2286">
                <a:moveTo>
                  <a:pt x="6083" y="2286"/>
                </a:moveTo>
                <a:lnTo>
                  <a:pt x="0" y="0"/>
                </a:lnTo>
              </a:path>
            </a:pathLst>
          </a:custGeom>
          <a:ln w="12954">
            <a:solidFill>
              <a:srgbClr val="C79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7041020" y="5403696"/>
            <a:ext cx="6106" cy="1527"/>
          </a:xfrm>
          <a:custGeom>
            <a:avLst/>
            <a:gdLst/>
            <a:ahLst/>
            <a:cxnLst/>
            <a:rect l="l" t="t" r="r" b="b"/>
            <a:pathLst>
              <a:path w="6095" h="1524">
                <a:moveTo>
                  <a:pt x="6095" y="1524"/>
                </a:moveTo>
                <a:lnTo>
                  <a:pt x="0" y="0"/>
                </a:lnTo>
              </a:path>
            </a:pathLst>
          </a:custGeom>
          <a:ln w="12954">
            <a:solidFill>
              <a:srgbClr val="C49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7034900" y="5402933"/>
            <a:ext cx="6119" cy="763"/>
          </a:xfrm>
          <a:custGeom>
            <a:avLst/>
            <a:gdLst/>
            <a:ahLst/>
            <a:cxnLst/>
            <a:rect l="l" t="t" r="r" b="b"/>
            <a:pathLst>
              <a:path w="6108" h="762">
                <a:moveTo>
                  <a:pt x="6108" y="762"/>
                </a:moveTo>
                <a:lnTo>
                  <a:pt x="0" y="0"/>
                </a:lnTo>
              </a:path>
            </a:pathLst>
          </a:custGeom>
          <a:ln w="12954">
            <a:solidFill>
              <a:srgbClr val="BD97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7028042" y="5402169"/>
            <a:ext cx="6858" cy="763"/>
          </a:xfrm>
          <a:custGeom>
            <a:avLst/>
            <a:gdLst/>
            <a:ahLst/>
            <a:cxnLst/>
            <a:rect l="l" t="t" r="r" b="b"/>
            <a:pathLst>
              <a:path w="6845" h="762">
                <a:moveTo>
                  <a:pt x="6845" y="762"/>
                </a:moveTo>
                <a:lnTo>
                  <a:pt x="0" y="0"/>
                </a:lnTo>
              </a:path>
            </a:pathLst>
          </a:custGeom>
          <a:ln w="12954">
            <a:solidFill>
              <a:srgbClr val="B89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398154" y="5402169"/>
            <a:ext cx="1629887" cy="0"/>
          </a:xfrm>
          <a:custGeom>
            <a:avLst/>
            <a:gdLst/>
            <a:ahLst/>
            <a:cxnLst/>
            <a:rect l="l" t="t" r="r" b="b"/>
            <a:pathLst>
              <a:path w="1626869">
                <a:moveTo>
                  <a:pt x="1626869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B792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8337" y="547609"/>
            <a:ext cx="7171374" cy="20014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924" marR="511132" algn="ctr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STRATEGIJE PROMENE</a:t>
            </a:r>
            <a:endParaRPr sz="3607">
              <a:latin typeface="Tahoma"/>
              <a:cs typeface="Tahoma"/>
            </a:endParaRPr>
          </a:p>
          <a:p>
            <a:pPr marL="761911" algn="ctr">
              <a:lnSpc>
                <a:spcPts val="3897"/>
              </a:lnSpc>
              <a:spcBef>
                <a:spcPts val="3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ORGANIZACIONE KULTURE</a:t>
            </a:r>
            <a:endParaRPr sz="3607">
              <a:latin typeface="Tahoma"/>
              <a:cs typeface="Tahoma"/>
            </a:endParaRPr>
          </a:p>
          <a:p>
            <a:pPr marL="12724" marR="34355">
              <a:lnSpc>
                <a:spcPct val="100585"/>
              </a:lnSpc>
              <a:spcBef>
                <a:spcPts val="1711"/>
              </a:spcBef>
            </a:pPr>
            <a:r>
              <a:rPr sz="2204" dirty="0">
                <a:solidFill>
                  <a:srgbClr val="FECB64"/>
                </a:solidFill>
                <a:latin typeface="Wingdings"/>
                <a:cs typeface="Wingdings"/>
              </a:rPr>
              <a:t></a:t>
            </a:r>
            <a:r>
              <a:rPr sz="2204" spc="281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2805" dirty="0">
                <a:solidFill>
                  <a:srgbClr val="FFFFFF"/>
                </a:solidFill>
                <a:latin typeface="Tahoma"/>
                <a:cs typeface="Tahoma"/>
              </a:rPr>
              <a:t>Strategije promene korporativne kulture</a:t>
            </a:r>
            <a:endParaRPr sz="2805">
              <a:latin typeface="Tahoma"/>
              <a:cs typeface="Tahoma"/>
            </a:endParaRPr>
          </a:p>
          <a:p>
            <a:pPr marL="470828" marR="34355">
              <a:lnSpc>
                <a:spcPts val="2685"/>
              </a:lnSpc>
              <a:spcBef>
                <a:spcPts val="134"/>
              </a:spcBef>
            </a:pPr>
            <a:r>
              <a:rPr sz="3607" baseline="-1251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3607" spc="-254" baseline="-12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Direktna strategija - stra</a:t>
            </a:r>
            <a:r>
              <a:rPr sz="3607" spc="-9" baseline="-11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607" spc="-4" baseline="-11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607" baseline="-1150" dirty="0">
                <a:solidFill>
                  <a:srgbClr val="FFFFFF"/>
                </a:solidFill>
                <a:latin typeface="Tahoma"/>
                <a:cs typeface="Tahoma"/>
              </a:rPr>
              <a:t>gija indoktrinacije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6421" y="2541491"/>
            <a:ext cx="1732764" cy="586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9017" indent="-286293">
              <a:lnSpc>
                <a:spcPts val="2998"/>
              </a:lnSpc>
              <a:spcBef>
                <a:spcPts val="431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Indirektna </a:t>
            </a:r>
            <a:endParaRPr sz="2405">
              <a:latin typeface="Tahoma"/>
              <a:cs typeface="Tahoma"/>
            </a:endParaRPr>
          </a:p>
          <a:p>
            <a:pPr marL="299017">
              <a:lnSpc>
                <a:spcPts val="2902"/>
              </a:lnSpc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disonance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9850" y="2541490"/>
            <a:ext cx="1327143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strategija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6227" y="2541490"/>
            <a:ext cx="182185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4887" y="2541490"/>
            <a:ext cx="1327143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strategija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79432" y="2541490"/>
            <a:ext cx="1452695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kognitivne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4224" y="3556391"/>
            <a:ext cx="849064" cy="41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26682">
              <a:lnSpc>
                <a:spcPts val="1553"/>
              </a:lnSpc>
              <a:spcBef>
                <a:spcPts val="77"/>
              </a:spcBef>
            </a:pPr>
            <a:r>
              <a:rPr sz="1403" b="1" spc="4" dirty="0">
                <a:solidFill>
                  <a:srgbClr val="FF0000"/>
                </a:solidFill>
                <a:latin typeface="Tahoma"/>
                <a:cs typeface="Tahoma"/>
              </a:rPr>
              <a:t>Subjekti</a:t>
            </a:r>
            <a:endParaRPr sz="1403">
              <a:latin typeface="Tahoma"/>
              <a:cs typeface="Tahoma"/>
            </a:endParaRPr>
          </a:p>
          <a:p>
            <a:pPr marL="12724">
              <a:lnSpc>
                <a:spcPts val="1678"/>
              </a:lnSpc>
              <a:spcBef>
                <a:spcPts val="6"/>
              </a:spcBef>
            </a:pPr>
            <a:r>
              <a:rPr sz="2104" b="1" spc="4" baseline="-1972" dirty="0">
                <a:solidFill>
                  <a:srgbClr val="FF0000"/>
                </a:solidFill>
                <a:latin typeface="Tahoma"/>
                <a:cs typeface="Tahoma"/>
              </a:rPr>
              <a:t>promena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5276" y="4104007"/>
            <a:ext cx="1389187" cy="921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0031" marR="478156" algn="ctr">
              <a:lnSpc>
                <a:spcPts val="1533"/>
              </a:lnSpc>
              <a:spcBef>
                <a:spcPts val="76"/>
              </a:spcBef>
            </a:pPr>
            <a:r>
              <a:rPr sz="1403" dirty="0">
                <a:solidFill>
                  <a:srgbClr val="FEFE00"/>
                </a:solidFill>
                <a:latin typeface="Arial"/>
                <a:cs typeface="Arial"/>
              </a:rPr>
              <a:t>1</a:t>
            </a:r>
            <a:endParaRPr sz="1403">
              <a:latin typeface="Arial"/>
              <a:cs typeface="Arial"/>
            </a:endParaRPr>
          </a:p>
          <a:p>
            <a:pPr algn="ctr">
              <a:lnSpc>
                <a:spcPts val="1673"/>
              </a:lnSpc>
              <a:spcBef>
                <a:spcPts val="697"/>
              </a:spcBef>
            </a:pP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Komuniciranj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e, </a:t>
            </a: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ponašanje, sim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b</a:t>
            </a: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oli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4508" y="4104007"/>
            <a:ext cx="1697516" cy="844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0765" marR="785765" algn="ctr">
              <a:lnSpc>
                <a:spcPts val="1533"/>
              </a:lnSpc>
              <a:spcBef>
                <a:spcPts val="76"/>
              </a:spcBef>
            </a:pPr>
            <a:r>
              <a:rPr sz="1403" dirty="0">
                <a:solidFill>
                  <a:srgbClr val="FEFE00"/>
                </a:solidFill>
                <a:latin typeface="Arial"/>
                <a:cs typeface="Arial"/>
              </a:rPr>
              <a:t>2</a:t>
            </a:r>
            <a:endParaRPr sz="1403">
              <a:latin typeface="Arial"/>
              <a:cs typeface="Arial"/>
            </a:endParaRPr>
          </a:p>
          <a:p>
            <a:pPr algn="ctr">
              <a:lnSpc>
                <a:spcPts val="1673"/>
              </a:lnSpc>
              <a:spcBef>
                <a:spcPts val="96"/>
              </a:spcBef>
            </a:pP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Str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uk</a:t>
            </a:r>
            <a:r>
              <a:rPr sz="1403" b="1" spc="9" dirty="0">
                <a:solidFill>
                  <a:srgbClr val="FEFE00"/>
                </a:solidFill>
                <a:latin typeface="Tahoma"/>
                <a:cs typeface="Tahoma"/>
              </a:rPr>
              <a:t>t</a:t>
            </a: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ur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a,</a:t>
            </a:r>
            <a:r>
              <a:rPr sz="1403" b="1" spc="-57" dirty="0">
                <a:solidFill>
                  <a:srgbClr val="FEFE00"/>
                </a:solidFill>
                <a:latin typeface="Tahoma"/>
                <a:cs typeface="Tahoma"/>
              </a:rPr>
              <a:t> </a:t>
            </a: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sistem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i, upra</a:t>
            </a:r>
            <a:r>
              <a:rPr sz="1403" b="1" spc="9" dirty="0">
                <a:solidFill>
                  <a:srgbClr val="FEFE00"/>
                </a:solidFill>
                <a:latin typeface="Tahoma"/>
                <a:cs typeface="Tahoma"/>
              </a:rPr>
              <a:t>v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l</a:t>
            </a:r>
            <a:r>
              <a:rPr sz="1403" b="1" spc="9" dirty="0">
                <a:solidFill>
                  <a:srgbClr val="FEFE00"/>
                </a:solidFill>
                <a:latin typeface="Tahoma"/>
                <a:cs typeface="Tahoma"/>
              </a:rPr>
              <a:t>j</a:t>
            </a: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a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n</a:t>
            </a:r>
            <a:r>
              <a:rPr sz="1403" b="1" spc="9" dirty="0">
                <a:solidFill>
                  <a:srgbClr val="FEFE00"/>
                </a:solidFill>
                <a:latin typeface="Tahoma"/>
                <a:cs typeface="Tahoma"/>
              </a:rPr>
              <a:t>j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e, </a:t>
            </a: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strat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e</a:t>
            </a: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g</a:t>
            </a:r>
            <a:r>
              <a:rPr sz="1403" b="1" dirty="0">
                <a:solidFill>
                  <a:srgbClr val="FEFE00"/>
                </a:solidFill>
                <a:latin typeface="Tahoma"/>
                <a:cs typeface="Tahoma"/>
              </a:rPr>
              <a:t>i</a:t>
            </a:r>
            <a:r>
              <a:rPr sz="1403" b="1" spc="4" dirty="0">
                <a:solidFill>
                  <a:srgbClr val="FEFE00"/>
                </a:solidFill>
                <a:latin typeface="Tahoma"/>
                <a:cs typeface="Tahoma"/>
              </a:rPr>
              <a:t>ja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8616" y="5005596"/>
            <a:ext cx="151054" cy="203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533"/>
              </a:lnSpc>
              <a:spcBef>
                <a:spcPts val="76"/>
              </a:spcBef>
            </a:pPr>
            <a:r>
              <a:rPr sz="1403" dirty="0">
                <a:solidFill>
                  <a:srgbClr val="FEFE00"/>
                </a:solidFill>
                <a:latin typeface="Arial"/>
                <a:cs typeface="Arial"/>
              </a:rPr>
              <a:t>2</a:t>
            </a:r>
            <a:endParaRPr sz="140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8614" y="5081940"/>
            <a:ext cx="151054" cy="203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533"/>
              </a:lnSpc>
              <a:spcBef>
                <a:spcPts val="76"/>
              </a:spcBef>
            </a:pPr>
            <a:r>
              <a:rPr sz="1403" dirty="0">
                <a:solidFill>
                  <a:srgbClr val="FEFE00"/>
                </a:solidFill>
                <a:latin typeface="Arial"/>
                <a:cs typeface="Arial"/>
              </a:rPr>
              <a:t>1</a:t>
            </a:r>
            <a:endParaRPr sz="140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2142" y="5464925"/>
            <a:ext cx="1061706" cy="41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653" marR="103174" algn="ctr">
              <a:lnSpc>
                <a:spcPts val="1553"/>
              </a:lnSpc>
              <a:spcBef>
                <a:spcPts val="77"/>
              </a:spcBef>
            </a:pPr>
            <a:r>
              <a:rPr sz="1403" b="1" spc="4" dirty="0">
                <a:solidFill>
                  <a:srgbClr val="BD795F"/>
                </a:solidFill>
                <a:latin typeface="Tahoma"/>
                <a:cs typeface="Tahoma"/>
              </a:rPr>
              <a:t>Miš</a:t>
            </a:r>
            <a:r>
              <a:rPr sz="1403" b="1" dirty="0">
                <a:solidFill>
                  <a:srgbClr val="BD795F"/>
                </a:solidFill>
                <a:latin typeface="Tahoma"/>
                <a:cs typeface="Tahoma"/>
              </a:rPr>
              <a:t>l</a:t>
            </a:r>
            <a:r>
              <a:rPr sz="1403" b="1" spc="9" dirty="0">
                <a:solidFill>
                  <a:srgbClr val="BD795F"/>
                </a:solidFill>
                <a:latin typeface="Tahoma"/>
                <a:cs typeface="Tahoma"/>
              </a:rPr>
              <a:t>j</a:t>
            </a:r>
            <a:r>
              <a:rPr sz="1403" b="1" spc="4" dirty="0">
                <a:solidFill>
                  <a:srgbClr val="BD795F"/>
                </a:solidFill>
                <a:latin typeface="Tahoma"/>
                <a:cs typeface="Tahoma"/>
              </a:rPr>
              <a:t>en</a:t>
            </a:r>
            <a:r>
              <a:rPr sz="1403" b="1" spc="9" dirty="0">
                <a:solidFill>
                  <a:srgbClr val="BD795F"/>
                </a:solidFill>
                <a:latin typeface="Tahoma"/>
                <a:cs typeface="Tahoma"/>
              </a:rPr>
              <a:t>j</a:t>
            </a:r>
            <a:r>
              <a:rPr sz="1403" b="1" dirty="0">
                <a:solidFill>
                  <a:srgbClr val="BD795F"/>
                </a:solidFill>
                <a:latin typeface="Tahoma"/>
                <a:cs typeface="Tahoma"/>
              </a:rPr>
              <a:t>e</a:t>
            </a:r>
            <a:endParaRPr sz="1403">
              <a:latin typeface="Tahoma"/>
              <a:cs typeface="Tahoma"/>
            </a:endParaRPr>
          </a:p>
          <a:p>
            <a:pPr algn="ctr">
              <a:lnSpc>
                <a:spcPts val="1678"/>
              </a:lnSpc>
              <a:spcBef>
                <a:spcPts val="6"/>
              </a:spcBef>
            </a:pPr>
            <a:r>
              <a:rPr sz="2104" b="1" spc="4" baseline="-1972" dirty="0">
                <a:solidFill>
                  <a:srgbClr val="BD795F"/>
                </a:solidFill>
                <a:latin typeface="Tahoma"/>
                <a:cs typeface="Tahoma"/>
              </a:rPr>
              <a:t>zaposlenih: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3761" y="5464925"/>
            <a:ext cx="1075047" cy="41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016" marR="26682">
              <a:lnSpc>
                <a:spcPts val="1553"/>
              </a:lnSpc>
              <a:spcBef>
                <a:spcPts val="77"/>
              </a:spcBef>
            </a:pPr>
            <a:r>
              <a:rPr sz="1403" b="1" spc="4" dirty="0">
                <a:solidFill>
                  <a:srgbClr val="BD795F"/>
                </a:solidFill>
                <a:latin typeface="Tahoma"/>
                <a:cs typeface="Tahoma"/>
              </a:rPr>
              <a:t>Pon</a:t>
            </a:r>
            <a:r>
              <a:rPr sz="1403" b="1" spc="-4" dirty="0">
                <a:solidFill>
                  <a:srgbClr val="BD795F"/>
                </a:solidFill>
                <a:latin typeface="Tahoma"/>
                <a:cs typeface="Tahoma"/>
              </a:rPr>
              <a:t>a</a:t>
            </a:r>
            <a:r>
              <a:rPr sz="1403" b="1" spc="4" dirty="0">
                <a:solidFill>
                  <a:srgbClr val="BD795F"/>
                </a:solidFill>
                <a:latin typeface="Tahoma"/>
                <a:cs typeface="Tahoma"/>
              </a:rPr>
              <a:t>šanje</a:t>
            </a:r>
            <a:endParaRPr sz="1403">
              <a:latin typeface="Tahoma"/>
              <a:cs typeface="Tahoma"/>
            </a:endParaRPr>
          </a:p>
          <a:p>
            <a:pPr marL="12724">
              <a:lnSpc>
                <a:spcPts val="1678"/>
              </a:lnSpc>
              <a:spcBef>
                <a:spcPts val="6"/>
              </a:spcBef>
            </a:pPr>
            <a:r>
              <a:rPr sz="2104" b="1" spc="4" baseline="-1972" dirty="0">
                <a:solidFill>
                  <a:srgbClr val="BD795F"/>
                </a:solidFill>
                <a:latin typeface="Tahoma"/>
                <a:cs typeface="Tahoma"/>
              </a:rPr>
              <a:t>zaposlenih: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740" y="5475098"/>
            <a:ext cx="151054" cy="203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533"/>
              </a:lnSpc>
              <a:spcBef>
                <a:spcPts val="76"/>
              </a:spcBef>
            </a:pPr>
            <a:r>
              <a:rPr sz="1403" dirty="0">
                <a:solidFill>
                  <a:srgbClr val="FEFE00"/>
                </a:solidFill>
                <a:latin typeface="Arial"/>
                <a:cs typeface="Arial"/>
              </a:rPr>
              <a:t>1</a:t>
            </a:r>
            <a:endParaRPr sz="140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3740" y="5886577"/>
            <a:ext cx="151054" cy="203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533"/>
              </a:lnSpc>
              <a:spcBef>
                <a:spcPts val="76"/>
              </a:spcBef>
            </a:pPr>
            <a:r>
              <a:rPr sz="1403" dirty="0">
                <a:solidFill>
                  <a:srgbClr val="FEFE00"/>
                </a:solidFill>
                <a:latin typeface="Arial"/>
                <a:cs typeface="Arial"/>
              </a:rPr>
              <a:t>2</a:t>
            </a:r>
            <a:endParaRPr sz="140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9970" y="5890759"/>
            <a:ext cx="1700549" cy="203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553"/>
              </a:lnSpc>
              <a:spcBef>
                <a:spcPts val="77"/>
              </a:spcBef>
            </a:pPr>
            <a:r>
              <a:rPr sz="1403" b="1" spc="4" dirty="0">
                <a:solidFill>
                  <a:srgbClr val="BD795F"/>
                </a:solidFill>
                <a:latin typeface="Tahoma"/>
                <a:cs typeface="Tahoma"/>
              </a:rPr>
              <a:t>vr</a:t>
            </a:r>
            <a:r>
              <a:rPr sz="1403" b="1" dirty="0">
                <a:solidFill>
                  <a:srgbClr val="BD795F"/>
                </a:solidFill>
                <a:latin typeface="Tahoma"/>
                <a:cs typeface="Tahoma"/>
              </a:rPr>
              <a:t>edn</a:t>
            </a:r>
            <a:r>
              <a:rPr sz="1403" b="1" spc="4" dirty="0">
                <a:solidFill>
                  <a:srgbClr val="BD795F"/>
                </a:solidFill>
                <a:latin typeface="Tahoma"/>
                <a:cs typeface="Tahoma"/>
              </a:rPr>
              <a:t>ost</a:t>
            </a:r>
            <a:r>
              <a:rPr sz="1403" b="1" dirty="0">
                <a:solidFill>
                  <a:srgbClr val="BD795F"/>
                </a:solidFill>
                <a:latin typeface="Tahoma"/>
                <a:cs typeface="Tahoma"/>
              </a:rPr>
              <a:t>i</a:t>
            </a:r>
            <a:r>
              <a:rPr sz="1403" b="1" spc="-43" dirty="0">
                <a:solidFill>
                  <a:srgbClr val="BD795F"/>
                </a:solidFill>
                <a:latin typeface="Tahoma"/>
                <a:cs typeface="Tahoma"/>
              </a:rPr>
              <a:t> </a:t>
            </a:r>
            <a:r>
              <a:rPr sz="1403" b="1" dirty="0">
                <a:solidFill>
                  <a:srgbClr val="BD795F"/>
                </a:solidFill>
                <a:latin typeface="Tahoma"/>
                <a:cs typeface="Tahoma"/>
              </a:rPr>
              <a:t>i</a:t>
            </a:r>
            <a:r>
              <a:rPr sz="1403" b="1" spc="9" dirty="0">
                <a:solidFill>
                  <a:srgbClr val="BD795F"/>
                </a:solidFill>
                <a:latin typeface="Tahoma"/>
                <a:cs typeface="Tahoma"/>
              </a:rPr>
              <a:t> </a:t>
            </a:r>
            <a:r>
              <a:rPr sz="1403" b="1" spc="4" dirty="0">
                <a:solidFill>
                  <a:srgbClr val="BD795F"/>
                </a:solidFill>
                <a:latin typeface="Tahoma"/>
                <a:cs typeface="Tahoma"/>
              </a:rPr>
              <a:t>stavovi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3312" y="5890759"/>
            <a:ext cx="1575393" cy="203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553"/>
              </a:lnSpc>
              <a:spcBef>
                <a:spcPts val="77"/>
              </a:spcBef>
            </a:pPr>
            <a:r>
              <a:rPr sz="1403" b="1" dirty="0">
                <a:solidFill>
                  <a:srgbClr val="BD795F"/>
                </a:solidFill>
                <a:latin typeface="Tahoma"/>
                <a:cs typeface="Tahoma"/>
              </a:rPr>
              <a:t>postupci</a:t>
            </a:r>
            <a:r>
              <a:rPr sz="1403" b="1" spc="-49" dirty="0">
                <a:solidFill>
                  <a:srgbClr val="BD795F"/>
                </a:solidFill>
                <a:latin typeface="Tahoma"/>
                <a:cs typeface="Tahoma"/>
              </a:rPr>
              <a:t> </a:t>
            </a:r>
            <a:r>
              <a:rPr sz="1403" b="1" dirty="0">
                <a:solidFill>
                  <a:srgbClr val="BD795F"/>
                </a:solidFill>
                <a:latin typeface="Tahoma"/>
                <a:cs typeface="Tahoma"/>
              </a:rPr>
              <a:t>i odluke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2518" y="6313671"/>
            <a:ext cx="4261274" cy="52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30576">
              <a:lnSpc>
                <a:spcPts val="1738"/>
              </a:lnSpc>
              <a:spcBef>
                <a:spcPts val="86"/>
              </a:spcBef>
            </a:pPr>
            <a:r>
              <a:rPr sz="1603" dirty="0">
                <a:solidFill>
                  <a:srgbClr val="FEFE00"/>
                </a:solidFill>
                <a:latin typeface="Arial"/>
                <a:cs typeface="Arial"/>
              </a:rPr>
              <a:t>1</a:t>
            </a:r>
            <a:r>
              <a:rPr sz="1603" spc="4" dirty="0">
                <a:solidFill>
                  <a:srgbClr val="FEFE00"/>
                </a:solidFill>
                <a:latin typeface="Arial"/>
                <a:cs typeface="Arial"/>
              </a:rPr>
              <a:t> </a:t>
            </a:r>
            <a:r>
              <a:rPr sz="1603" dirty="0">
                <a:solidFill>
                  <a:srgbClr val="FEFE00"/>
                </a:solidFill>
                <a:latin typeface="Arial"/>
                <a:cs typeface="Arial"/>
              </a:rPr>
              <a:t>-</a:t>
            </a:r>
            <a:r>
              <a:rPr sz="1603" spc="4" dirty="0">
                <a:solidFill>
                  <a:srgbClr val="FEFE00"/>
                </a:solidFill>
                <a:latin typeface="Arial"/>
                <a:cs typeface="Arial"/>
              </a:rPr>
              <a:t> </a:t>
            </a:r>
            <a:r>
              <a:rPr sz="1603" spc="-4" dirty="0">
                <a:solidFill>
                  <a:srgbClr val="FEFE00"/>
                </a:solidFill>
                <a:latin typeface="Arial"/>
                <a:cs typeface="Arial"/>
              </a:rPr>
              <a:t>d</a:t>
            </a:r>
            <a:r>
              <a:rPr sz="1603" dirty="0">
                <a:solidFill>
                  <a:srgbClr val="FEFE00"/>
                </a:solidFill>
                <a:latin typeface="Arial"/>
                <a:cs typeface="Arial"/>
              </a:rPr>
              <a:t>irektna ili st</a:t>
            </a:r>
            <a:r>
              <a:rPr sz="1603" spc="4" dirty="0">
                <a:solidFill>
                  <a:srgbClr val="FEFE00"/>
                </a:solidFill>
                <a:latin typeface="Arial"/>
                <a:cs typeface="Arial"/>
              </a:rPr>
              <a:t>r</a:t>
            </a:r>
            <a:r>
              <a:rPr sz="1603" spc="-4" dirty="0">
                <a:solidFill>
                  <a:srgbClr val="FEFE00"/>
                </a:solidFill>
                <a:latin typeface="Arial"/>
                <a:cs typeface="Arial"/>
              </a:rPr>
              <a:t>a</a:t>
            </a:r>
            <a:r>
              <a:rPr sz="1603" dirty="0">
                <a:solidFill>
                  <a:srgbClr val="FEFE00"/>
                </a:solidFill>
                <a:latin typeface="Arial"/>
                <a:cs typeface="Arial"/>
              </a:rPr>
              <a:t>tegija indoktrinacije</a:t>
            </a:r>
            <a:endParaRPr sz="1603">
              <a:latin typeface="Arial"/>
              <a:cs typeface="Arial"/>
            </a:endParaRPr>
          </a:p>
          <a:p>
            <a:pPr marL="12724">
              <a:lnSpc>
                <a:spcPct val="95825"/>
              </a:lnSpc>
              <a:spcBef>
                <a:spcPts val="389"/>
              </a:spcBef>
            </a:pPr>
            <a:r>
              <a:rPr sz="1603" dirty="0">
                <a:solidFill>
                  <a:srgbClr val="FEFE00"/>
                </a:solidFill>
                <a:latin typeface="Arial"/>
                <a:cs typeface="Arial"/>
              </a:rPr>
              <a:t>2</a:t>
            </a:r>
            <a:r>
              <a:rPr sz="1603" spc="4" dirty="0">
                <a:solidFill>
                  <a:srgbClr val="FEFE00"/>
                </a:solidFill>
                <a:latin typeface="Arial"/>
                <a:cs typeface="Arial"/>
              </a:rPr>
              <a:t> </a:t>
            </a:r>
            <a:r>
              <a:rPr sz="1603" dirty="0">
                <a:solidFill>
                  <a:srgbClr val="FEFE00"/>
                </a:solidFill>
                <a:latin typeface="Arial"/>
                <a:cs typeface="Arial"/>
              </a:rPr>
              <a:t>-</a:t>
            </a:r>
            <a:r>
              <a:rPr sz="1603" spc="4" dirty="0">
                <a:solidFill>
                  <a:srgbClr val="FEFE00"/>
                </a:solidFill>
                <a:latin typeface="Arial"/>
                <a:cs typeface="Arial"/>
              </a:rPr>
              <a:t> </a:t>
            </a:r>
            <a:r>
              <a:rPr sz="1603" dirty="0">
                <a:solidFill>
                  <a:srgbClr val="FEFE00"/>
                </a:solidFill>
                <a:latin typeface="Arial"/>
                <a:cs typeface="Arial"/>
              </a:rPr>
              <a:t>indirektna ili strategija kognitivne </a:t>
            </a:r>
            <a:r>
              <a:rPr sz="1603" spc="-4" dirty="0">
                <a:solidFill>
                  <a:srgbClr val="FEFE00"/>
                </a:solidFill>
                <a:latin typeface="Arial"/>
                <a:cs typeface="Arial"/>
              </a:rPr>
              <a:t>d</a:t>
            </a:r>
            <a:r>
              <a:rPr sz="1603" dirty="0">
                <a:solidFill>
                  <a:srgbClr val="FEFE00"/>
                </a:solidFill>
                <a:latin typeface="Arial"/>
                <a:cs typeface="Arial"/>
              </a:rPr>
              <a:t>isonance</a:t>
            </a:r>
            <a:endParaRPr sz="1603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9212" y="3493635"/>
            <a:ext cx="1679497" cy="480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7749" marR="452597">
              <a:lnSpc>
                <a:spcPts val="1673"/>
              </a:lnSpc>
              <a:spcBef>
                <a:spcPts val="499"/>
              </a:spcBef>
            </a:pPr>
            <a:r>
              <a:rPr sz="1403" b="1" spc="4" dirty="0">
                <a:solidFill>
                  <a:srgbClr val="FF0000"/>
                </a:solidFill>
                <a:latin typeface="Tahoma"/>
                <a:cs typeface="Tahoma"/>
              </a:rPr>
              <a:t>Subjekti promena</a:t>
            </a:r>
            <a:endParaRPr sz="1403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32187000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341" y="485009"/>
            <a:ext cx="7794730" cy="2115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5921" algn="ctr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METODI I SREDSTVA PROMENE</a:t>
            </a:r>
            <a:endParaRPr sz="3607">
              <a:latin typeface="Tahoma"/>
              <a:cs typeface="Tahoma"/>
            </a:endParaRPr>
          </a:p>
          <a:p>
            <a:pPr marL="910754" marR="476554" algn="ctr">
              <a:lnSpc>
                <a:spcPts val="4333"/>
              </a:lnSpc>
              <a:spcBef>
                <a:spcPts val="24"/>
              </a:spcBef>
            </a:pPr>
            <a:r>
              <a:rPr sz="5410" b="1" baseline="-1534" dirty="0">
                <a:solidFill>
                  <a:srgbClr val="FFFFCB"/>
                </a:solidFill>
                <a:latin typeface="Tahoma"/>
                <a:cs typeface="Tahoma"/>
              </a:rPr>
              <a:t>ORGANIZACIONE KULTURE</a:t>
            </a:r>
            <a:endParaRPr sz="3607">
              <a:latin typeface="Tahoma"/>
              <a:cs typeface="Tahoma"/>
            </a:endParaRPr>
          </a:p>
          <a:p>
            <a:pPr marL="12727" marR="34355">
              <a:lnSpc>
                <a:spcPct val="100585"/>
              </a:lnSpc>
              <a:spcBef>
                <a:spcPts val="1516"/>
              </a:spcBef>
            </a:pP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I Verbalno komuniciranje</a:t>
            </a:r>
            <a:endParaRPr sz="2805">
              <a:latin typeface="Tahoma"/>
              <a:cs typeface="Tahoma"/>
            </a:endParaRPr>
          </a:p>
          <a:p>
            <a:pPr marL="12724" marR="34355">
              <a:lnSpc>
                <a:spcPts val="3371"/>
              </a:lnSpc>
              <a:spcBef>
                <a:spcPts val="168"/>
              </a:spcBef>
            </a:pPr>
            <a:r>
              <a:rPr sz="3306" baseline="-2510" dirty="0">
                <a:solidFill>
                  <a:srgbClr val="FECB64"/>
                </a:solidFill>
                <a:latin typeface="Tahoma"/>
                <a:cs typeface="Tahoma"/>
              </a:rPr>
              <a:t>1.   </a:t>
            </a:r>
            <a:r>
              <a:rPr sz="4208" spc="-412" baseline="-1972" dirty="0">
                <a:solidFill>
                  <a:srgbClr val="FEFE64"/>
                </a:solidFill>
                <a:latin typeface="Tahoma"/>
                <a:cs typeface="Tahoma"/>
              </a:rPr>
              <a:t> </a:t>
            </a:r>
            <a:r>
              <a:rPr sz="4208" baseline="-1972" dirty="0">
                <a:solidFill>
                  <a:srgbClr val="FEFE64"/>
                </a:solidFill>
                <a:latin typeface="Tahoma"/>
                <a:cs typeface="Tahoma"/>
              </a:rPr>
              <a:t>Sastanci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40" y="2753306"/>
            <a:ext cx="6106751" cy="368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204" dirty="0">
                <a:solidFill>
                  <a:srgbClr val="FECB64"/>
                </a:solidFill>
                <a:latin typeface="Tahoma"/>
                <a:cs typeface="Tahoma"/>
              </a:rPr>
              <a:t>2.   </a:t>
            </a:r>
            <a:r>
              <a:rPr sz="2805" spc="-412" dirty="0">
                <a:solidFill>
                  <a:srgbClr val="FEFE64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Neposredna verbalna komunikacija</a:t>
            </a:r>
            <a:endParaRPr sz="2805">
              <a:latin typeface="Tahoma"/>
              <a:cs typeface="Tahoma"/>
            </a:endParaRPr>
          </a:p>
          <a:p>
            <a:pPr marL="507676" marR="3705082" algn="ctr">
              <a:lnSpc>
                <a:spcPct val="100585"/>
              </a:lnSpc>
              <a:spcBef>
                <a:spcPts val="170"/>
              </a:spcBef>
            </a:pP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ubedjivanje</a:t>
            </a:r>
            <a:endParaRPr sz="2805">
              <a:latin typeface="Tahoma"/>
              <a:cs typeface="Tahoma"/>
            </a:endParaRPr>
          </a:p>
          <a:p>
            <a:pPr marL="12724" marR="53479">
              <a:lnSpc>
                <a:spcPct val="100585"/>
              </a:lnSpc>
              <a:spcBef>
                <a:spcPts val="996"/>
              </a:spcBef>
            </a:pPr>
            <a:r>
              <a:rPr sz="2204" dirty="0">
                <a:solidFill>
                  <a:srgbClr val="FECB64"/>
                </a:solidFill>
                <a:latin typeface="Tahoma"/>
                <a:cs typeface="Tahoma"/>
              </a:rPr>
              <a:t>3.   </a:t>
            </a:r>
            <a:r>
              <a:rPr sz="2805" spc="-412" dirty="0">
                <a:solidFill>
                  <a:srgbClr val="FEFE64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Pisano komuniciranje</a:t>
            </a:r>
            <a:endParaRPr sz="2805">
              <a:latin typeface="Tahoma"/>
              <a:cs typeface="Tahoma"/>
            </a:endParaRPr>
          </a:p>
          <a:p>
            <a:pPr marL="470810" marR="53479">
              <a:lnSpc>
                <a:spcPct val="100585"/>
              </a:lnSpc>
              <a:spcBef>
                <a:spcPts val="721"/>
              </a:spcBef>
            </a:pPr>
            <a:r>
              <a:rPr sz="2004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00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4" spc="30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4" spc="-4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Interne</a:t>
            </a:r>
            <a:r>
              <a:rPr sz="2004" spc="-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novine</a:t>
            </a:r>
            <a:endParaRPr sz="2004">
              <a:latin typeface="Tahoma"/>
              <a:cs typeface="Tahoma"/>
            </a:endParaRPr>
          </a:p>
          <a:p>
            <a:pPr marL="928869" marR="53479">
              <a:lnSpc>
                <a:spcPct val="100585"/>
              </a:lnSpc>
              <a:spcBef>
                <a:spcPts val="610"/>
              </a:spcBef>
            </a:pPr>
            <a:r>
              <a:rPr sz="1803" dirty="0">
                <a:solidFill>
                  <a:srgbClr val="FECB64"/>
                </a:solidFill>
                <a:latin typeface="Wingdings"/>
                <a:cs typeface="Wingdings"/>
              </a:rPr>
              <a:t></a:t>
            </a:r>
            <a:r>
              <a:rPr sz="1803" dirty="0">
                <a:solidFill>
                  <a:srgbClr val="FECB64"/>
                </a:solidFill>
                <a:latin typeface="Times New Roman"/>
                <a:cs typeface="Times New Roman"/>
              </a:rPr>
              <a:t>   </a:t>
            </a:r>
            <a:r>
              <a:rPr sz="1803" spc="283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1803" spc="4" dirty="0">
                <a:solidFill>
                  <a:srgbClr val="FFFFFF"/>
                </a:solidFill>
                <a:latin typeface="Tahoma"/>
                <a:cs typeface="Tahoma"/>
              </a:rPr>
              <a:t>Obr</a:t>
            </a:r>
            <a:r>
              <a:rPr sz="1803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3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anje generalnog direktora</a:t>
            </a:r>
            <a:endParaRPr sz="1803">
              <a:latin typeface="Tahoma"/>
              <a:cs typeface="Tahoma"/>
            </a:endParaRPr>
          </a:p>
          <a:p>
            <a:pPr marL="928869" marR="53479">
              <a:lnSpc>
                <a:spcPct val="100585"/>
              </a:lnSpc>
              <a:spcBef>
                <a:spcPts val="632"/>
              </a:spcBef>
            </a:pPr>
            <a:r>
              <a:rPr sz="1803" dirty="0">
                <a:solidFill>
                  <a:srgbClr val="FECB64"/>
                </a:solidFill>
                <a:latin typeface="Wingdings"/>
                <a:cs typeface="Wingdings"/>
              </a:rPr>
              <a:t></a:t>
            </a:r>
            <a:r>
              <a:rPr sz="1803" dirty="0">
                <a:solidFill>
                  <a:srgbClr val="FECB64"/>
                </a:solidFill>
                <a:latin typeface="Times New Roman"/>
                <a:cs typeface="Times New Roman"/>
              </a:rPr>
              <a:t>   </a:t>
            </a:r>
            <a:r>
              <a:rPr sz="1803" spc="283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Razni </a:t>
            </a: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lanci</a:t>
            </a:r>
            <a:endParaRPr sz="1803">
              <a:latin typeface="Tahoma"/>
              <a:cs typeface="Tahoma"/>
            </a:endParaRPr>
          </a:p>
          <a:p>
            <a:pPr marL="928892" marR="53479">
              <a:lnSpc>
                <a:spcPct val="100585"/>
              </a:lnSpc>
              <a:spcBef>
                <a:spcPts val="632"/>
              </a:spcBef>
            </a:pPr>
            <a:r>
              <a:rPr sz="1803" dirty="0">
                <a:solidFill>
                  <a:srgbClr val="FECB64"/>
                </a:solidFill>
                <a:latin typeface="Wingdings"/>
                <a:cs typeface="Wingdings"/>
              </a:rPr>
              <a:t></a:t>
            </a:r>
            <a:r>
              <a:rPr sz="1803" dirty="0">
                <a:solidFill>
                  <a:srgbClr val="FECB64"/>
                </a:solidFill>
                <a:latin typeface="Times New Roman"/>
                <a:cs typeface="Times New Roman"/>
              </a:rPr>
              <a:t>   </a:t>
            </a:r>
            <a:r>
              <a:rPr sz="1803" spc="283" dirty="0">
                <a:solidFill>
                  <a:srgbClr val="FECB64"/>
                </a:solidFill>
                <a:latin typeface="Times New Roman"/>
                <a:cs typeface="Times New Roman"/>
              </a:rPr>
              <a:t> 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Specijalizovane rubrike: r</a:t>
            </a:r>
            <a:r>
              <a:rPr sz="1803" spc="-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nik, Li</a:t>
            </a: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nost u </a:t>
            </a: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803" spc="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3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803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1803">
              <a:latin typeface="Tahoma"/>
              <a:cs typeface="Tahoma"/>
            </a:endParaRPr>
          </a:p>
          <a:p>
            <a:pPr marL="470810" marR="53479">
              <a:lnSpc>
                <a:spcPct val="100585"/>
              </a:lnSpc>
              <a:spcBef>
                <a:spcPts val="708"/>
              </a:spcBef>
            </a:pPr>
            <a:r>
              <a:rPr sz="2004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00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4" spc="30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4" spc="-4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spc="4" dirty="0">
                <a:solidFill>
                  <a:srgbClr val="FFFFFF"/>
                </a:solidFill>
                <a:latin typeface="Tahoma"/>
                <a:cs typeface="Tahoma"/>
              </a:rPr>
              <a:t>Elektro</a:t>
            </a:r>
            <a:r>
              <a:rPr sz="2004" spc="-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04" spc="4" dirty="0">
                <a:solidFill>
                  <a:srgbClr val="FFFFFF"/>
                </a:solidFill>
                <a:latin typeface="Tahoma"/>
                <a:cs typeface="Tahoma"/>
              </a:rPr>
              <a:t>sk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4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spc="4" dirty="0">
                <a:solidFill>
                  <a:srgbClr val="FFFFFF"/>
                </a:solidFill>
                <a:latin typeface="Tahoma"/>
                <a:cs typeface="Tahoma"/>
              </a:rPr>
              <a:t>kom</a:t>
            </a:r>
            <a:r>
              <a:rPr sz="2004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004" spc="4" dirty="0">
                <a:solidFill>
                  <a:srgbClr val="FFFFFF"/>
                </a:solidFill>
                <a:latin typeface="Tahoma"/>
                <a:cs typeface="Tahoma"/>
              </a:rPr>
              <a:t>nikacija</a:t>
            </a:r>
            <a:endParaRPr sz="2004">
              <a:latin typeface="Tahoma"/>
              <a:cs typeface="Tahoma"/>
            </a:endParaRPr>
          </a:p>
          <a:p>
            <a:pPr marL="470810" marR="53479">
              <a:lnSpc>
                <a:spcPct val="100585"/>
              </a:lnSpc>
              <a:spcBef>
                <a:spcPts val="686"/>
              </a:spcBef>
            </a:pPr>
            <a:r>
              <a:rPr sz="2004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00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004" spc="30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4" spc="-4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4" dirty="0">
                <a:solidFill>
                  <a:srgbClr val="FFFFFF"/>
                </a:solidFill>
                <a:latin typeface="Tahoma"/>
                <a:cs typeface="Tahoma"/>
              </a:rPr>
              <a:t>Oglasne table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69705" y="2753306"/>
            <a:ext cx="323545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ili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29770676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7215" y="354466"/>
            <a:ext cx="7378685" cy="302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582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METODI I SREDSTVA PROMENE</a:t>
            </a:r>
            <a:endParaRPr sz="3607">
              <a:latin typeface="Tahoma"/>
              <a:cs typeface="Tahoma"/>
            </a:endParaRPr>
          </a:p>
          <a:p>
            <a:pPr marL="460337" marR="509077" algn="ctr">
              <a:lnSpc>
                <a:spcPts val="4333"/>
              </a:lnSpc>
              <a:spcBef>
                <a:spcPts val="24"/>
              </a:spcBef>
            </a:pPr>
            <a:r>
              <a:rPr sz="5410" b="1" baseline="-1534" dirty="0">
                <a:solidFill>
                  <a:srgbClr val="FFFFCB"/>
                </a:solidFill>
                <a:latin typeface="Tahoma"/>
                <a:cs typeface="Tahoma"/>
              </a:rPr>
              <a:t>ORGANIZACIONE KULTURE</a:t>
            </a:r>
            <a:endParaRPr sz="3607">
              <a:latin typeface="Tahoma"/>
              <a:cs typeface="Tahoma"/>
            </a:endParaRPr>
          </a:p>
          <a:p>
            <a:pPr marL="169205" marR="1182469" indent="-156481">
              <a:lnSpc>
                <a:spcPts val="3356"/>
              </a:lnSpc>
              <a:spcBef>
                <a:spcPts val="2034"/>
              </a:spcBef>
            </a:pPr>
            <a:r>
              <a:rPr sz="2805" spc="4" dirty="0">
                <a:solidFill>
                  <a:srgbClr val="FEFE64"/>
                </a:solidFill>
                <a:latin typeface="Tahoma"/>
                <a:cs typeface="Tahoma"/>
              </a:rPr>
              <a:t>Neverbaln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o komuniciranje – pon</a:t>
            </a:r>
            <a:r>
              <a:rPr sz="2805" spc="4" dirty="0">
                <a:solidFill>
                  <a:srgbClr val="FEFE64"/>
                </a:solidFill>
                <a:latin typeface="Tahoma"/>
                <a:cs typeface="Tahoma"/>
              </a:rPr>
              <a:t>a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šanje menad</a:t>
            </a:r>
            <a:r>
              <a:rPr sz="2805" spc="4" dirty="0">
                <a:solidFill>
                  <a:srgbClr val="FEFE64"/>
                </a:solidFill>
                <a:latin typeface="Arial"/>
                <a:cs typeface="Arial"/>
              </a:rPr>
              <a:t>ž</a:t>
            </a:r>
            <a:r>
              <a:rPr sz="2805" spc="4" dirty="0">
                <a:solidFill>
                  <a:srgbClr val="FEFE64"/>
                </a:solidFill>
                <a:latin typeface="Tahoma"/>
                <a:cs typeface="Tahoma"/>
              </a:rPr>
              <a:t>era</a:t>
            </a:r>
            <a:endParaRPr sz="2805">
              <a:latin typeface="Tahoma"/>
              <a:cs typeface="Tahoma"/>
            </a:endParaRPr>
          </a:p>
          <a:p>
            <a:pPr marL="92910" marR="68709">
              <a:lnSpc>
                <a:spcPct val="100585"/>
              </a:lnSpc>
              <a:spcBef>
                <a:spcPts val="303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3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Identifikovati pravila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pon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šanja za mena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ere</a:t>
            </a:r>
            <a:endParaRPr sz="2405">
              <a:latin typeface="Tahoma"/>
              <a:cs typeface="Tahoma"/>
            </a:endParaRPr>
          </a:p>
          <a:p>
            <a:pPr marL="92910" marR="68709">
              <a:lnSpc>
                <a:spcPct val="100585"/>
              </a:lnSpc>
              <a:spcBef>
                <a:spcPts val="541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3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Sastaviti kodeks ponašanja za mena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ere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345" y="1689108"/>
            <a:ext cx="345345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II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7397" y="3485834"/>
            <a:ext cx="4788292" cy="336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3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Kontrolisati p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štovanje kodeksa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9407" y="3485833"/>
            <a:ext cx="1449842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pon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šanja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341" y="4276972"/>
            <a:ext cx="4584202" cy="192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7">
              <a:lnSpc>
                <a:spcPts val="3021"/>
              </a:lnSpc>
              <a:spcBef>
                <a:spcPts val="150"/>
              </a:spcBef>
            </a:pP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III Simbol</a:t>
            </a:r>
            <a:r>
              <a:rPr sz="2805" spc="-4" dirty="0">
                <a:solidFill>
                  <a:srgbClr val="FEFE64"/>
                </a:solidFill>
                <a:latin typeface="Tahoma"/>
                <a:cs typeface="Tahoma"/>
              </a:rPr>
              <a:t>i</a:t>
            </a:r>
            <a:r>
              <a:rPr sz="2805" spc="4" dirty="0">
                <a:solidFill>
                  <a:srgbClr val="FEFE64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ko komuniciranje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487"/>
              </a:spcBef>
            </a:pPr>
            <a:r>
              <a:rPr sz="2204" dirty="0">
                <a:solidFill>
                  <a:srgbClr val="FECB64"/>
                </a:solidFill>
                <a:latin typeface="Tahoma"/>
                <a:cs typeface="Tahoma"/>
              </a:rPr>
              <a:t>1.   </a:t>
            </a:r>
            <a:r>
              <a:rPr sz="2805" spc="-412" dirty="0">
                <a:solidFill>
                  <a:srgbClr val="FEFE64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Jez</a:t>
            </a:r>
            <a:r>
              <a:rPr sz="2805" spc="4" dirty="0">
                <a:solidFill>
                  <a:srgbClr val="FEFE64"/>
                </a:solidFill>
                <a:latin typeface="Tahoma"/>
                <a:cs typeface="Tahoma"/>
              </a:rPr>
              <a:t>i</a:t>
            </a:r>
            <a:r>
              <a:rPr sz="2805" spc="-4" dirty="0">
                <a:solidFill>
                  <a:srgbClr val="FEFE64"/>
                </a:solidFill>
                <a:latin typeface="Arial"/>
                <a:cs typeface="Arial"/>
              </a:rPr>
              <a:t>č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ki simboli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656"/>
              </a:spcBef>
            </a:pPr>
            <a:r>
              <a:rPr sz="2204" dirty="0">
                <a:solidFill>
                  <a:srgbClr val="FECB64"/>
                </a:solidFill>
                <a:latin typeface="Tahoma"/>
                <a:cs typeface="Tahoma"/>
              </a:rPr>
              <a:t>2.   </a:t>
            </a:r>
            <a:r>
              <a:rPr sz="2805" spc="-412" dirty="0">
                <a:solidFill>
                  <a:srgbClr val="FEFE64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Rituali</a:t>
            </a:r>
            <a:endParaRPr sz="2805">
              <a:latin typeface="Tahoma"/>
              <a:cs typeface="Tahoma"/>
            </a:endParaRPr>
          </a:p>
          <a:p>
            <a:pPr marL="12724" marR="54472">
              <a:lnSpc>
                <a:spcPct val="100585"/>
              </a:lnSpc>
              <a:spcBef>
                <a:spcPts val="659"/>
              </a:spcBef>
            </a:pPr>
            <a:r>
              <a:rPr sz="2204" dirty="0">
                <a:solidFill>
                  <a:srgbClr val="FECB64"/>
                </a:solidFill>
                <a:latin typeface="Tahoma"/>
                <a:cs typeface="Tahoma"/>
              </a:rPr>
              <a:t>3.   </a:t>
            </a:r>
            <a:r>
              <a:rPr sz="2805" spc="-412" dirty="0">
                <a:solidFill>
                  <a:srgbClr val="FEFE64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Materijalni simboli</a:t>
            </a:r>
            <a:endParaRPr sz="28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4054262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8342" y="-6616"/>
            <a:ext cx="9160965" cy="687072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31160" y="6604"/>
                </a:moveTo>
                <a:lnTo>
                  <a:pt x="12560" y="6604"/>
                </a:lnTo>
                <a:lnTo>
                  <a:pt x="12560" y="6851904"/>
                </a:lnTo>
                <a:lnTo>
                  <a:pt x="9131160" y="6851904"/>
                </a:lnTo>
                <a:lnTo>
                  <a:pt x="9131160" y="6604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9111" y="920167"/>
            <a:ext cx="7137917" cy="105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9111" y="-7379"/>
            <a:ext cx="7257010" cy="1908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5236" y="414012"/>
            <a:ext cx="7358827" cy="48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07"/>
              </a:lnSpc>
              <a:spcBef>
                <a:spcPts val="190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METODI I SREDSTVA PROMENE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0446" y="963670"/>
            <a:ext cx="4551583" cy="1285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2344">
              <a:lnSpc>
                <a:spcPts val="3836"/>
              </a:lnSpc>
              <a:spcBef>
                <a:spcPts val="191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ORGANIZACIONE</a:t>
            </a:r>
            <a:endParaRPr sz="3607">
              <a:latin typeface="Tahoma"/>
              <a:cs typeface="Tahoma"/>
            </a:endParaRPr>
          </a:p>
          <a:p>
            <a:pPr marL="12724" marR="68710">
              <a:lnSpc>
                <a:spcPct val="100585"/>
              </a:lnSpc>
              <a:spcBef>
                <a:spcPts val="2706"/>
              </a:spcBef>
            </a:pP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Organizacioni</a:t>
            </a:r>
            <a:r>
              <a:rPr sz="2805" spc="9" dirty="0">
                <a:solidFill>
                  <a:srgbClr val="FEFE64"/>
                </a:solidFill>
                <a:latin typeface="Tahoma"/>
                <a:cs typeface="Tahoma"/>
              </a:rPr>
              <a:t> </a:t>
            </a: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sistemi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2515" y="963670"/>
            <a:ext cx="2246847" cy="48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807"/>
              </a:lnSpc>
              <a:spcBef>
                <a:spcPts val="190"/>
              </a:spcBef>
            </a:pPr>
            <a:r>
              <a:rPr sz="3607" b="1" dirty="0">
                <a:solidFill>
                  <a:srgbClr val="FFFFCB"/>
                </a:solidFill>
                <a:latin typeface="Tahoma"/>
                <a:cs typeface="Tahoma"/>
              </a:rPr>
              <a:t>KULTURE</a:t>
            </a:r>
            <a:endParaRPr sz="3607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004" y="1866983"/>
            <a:ext cx="424645" cy="38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3006"/>
              </a:lnSpc>
              <a:spcBef>
                <a:spcPts val="150"/>
              </a:spcBef>
            </a:pPr>
            <a:r>
              <a:rPr sz="2805" dirty="0">
                <a:solidFill>
                  <a:srgbClr val="FEFE64"/>
                </a:solidFill>
                <a:latin typeface="Tahoma"/>
                <a:cs typeface="Tahoma"/>
              </a:rPr>
              <a:t>IV</a:t>
            </a:r>
            <a:endParaRPr sz="28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1055" y="2546071"/>
            <a:ext cx="1426604" cy="2201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 marR="366">
              <a:lnSpc>
                <a:spcPts val="260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3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Sistem</a:t>
            </a:r>
            <a:endParaRPr sz="2405">
              <a:latin typeface="Tahoma"/>
              <a:cs typeface="Tahoma"/>
            </a:endParaRPr>
          </a:p>
          <a:p>
            <a:pPr marL="12724" marR="182">
              <a:lnSpc>
                <a:spcPct val="100585"/>
              </a:lnSpc>
              <a:spcBef>
                <a:spcPts val="185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3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Sistem</a:t>
            </a:r>
            <a:endParaRPr sz="2405">
              <a:latin typeface="Tahoma"/>
              <a:cs typeface="Tahoma"/>
            </a:endParaRPr>
          </a:p>
          <a:p>
            <a:pPr marL="12724">
              <a:lnSpc>
                <a:spcPct val="100585"/>
              </a:lnSpc>
              <a:spcBef>
                <a:spcPts val="1986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3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Sistem</a:t>
            </a:r>
            <a:endParaRPr sz="2405">
              <a:latin typeface="Tahoma"/>
              <a:cs typeface="Tahoma"/>
            </a:endParaRPr>
          </a:p>
          <a:p>
            <a:pPr marL="12724" marR="1099">
              <a:lnSpc>
                <a:spcPct val="100585"/>
              </a:lnSpc>
              <a:spcBef>
                <a:spcPts val="1980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3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Sistem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0564" y="2546071"/>
            <a:ext cx="1895690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nagradjivanja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0747" y="3167490"/>
            <a:ext cx="2727434" cy="33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5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ocenjivanja </a:t>
            </a:r>
            <a:r>
              <a:rPr sz="2405" spc="-4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5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inaka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931" y="3789672"/>
            <a:ext cx="1342249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edukacije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0076" y="4411090"/>
            <a:ext cx="2755417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planiranja</a:t>
            </a:r>
            <a:r>
              <a:rPr sz="2405" spc="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 kontrole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055" y="5033274"/>
            <a:ext cx="4332940" cy="336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60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Wingdings"/>
                <a:cs typeface="Wingdings"/>
              </a:rPr>
              <a:t>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3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Informacioni sistem (market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67095" y="5033273"/>
            <a:ext cx="1702762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2590"/>
              </a:lnSpc>
              <a:spcBef>
                <a:spcPts val="129"/>
              </a:spcBef>
            </a:pPr>
            <a:r>
              <a:rPr sz="2405" dirty="0">
                <a:solidFill>
                  <a:srgbClr val="FFFFFF"/>
                </a:solidFill>
                <a:latin typeface="Tahoma"/>
                <a:cs typeface="Tahoma"/>
              </a:rPr>
              <a:t>intelligence)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2138175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931" y="2188370"/>
            <a:ext cx="6022676" cy="1408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3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ORGA</a:t>
            </a:r>
            <a:r>
              <a:rPr sz="3206" b="1" spc="9" dirty="0">
                <a:latin typeface="Tahoma"/>
                <a:cs typeface="Tahoma"/>
              </a:rPr>
              <a:t>N</a:t>
            </a:r>
            <a:r>
              <a:rPr sz="3206" b="1" dirty="0">
                <a:latin typeface="Tahoma"/>
                <a:cs typeface="Tahoma"/>
              </a:rPr>
              <a:t>IZACI</a:t>
            </a:r>
            <a:r>
              <a:rPr sz="3206" b="1" spc="-9" dirty="0">
                <a:latin typeface="Tahoma"/>
                <a:cs typeface="Tahoma"/>
              </a:rPr>
              <a:t>ON</a:t>
            </a:r>
            <a:r>
              <a:rPr sz="3206" b="1" dirty="0">
                <a:latin typeface="Tahoma"/>
                <a:cs typeface="Tahoma"/>
              </a:rPr>
              <a:t>A</a:t>
            </a:r>
            <a:r>
              <a:rPr sz="3206" b="1" spc="-3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KULTURA</a:t>
            </a:r>
            <a:r>
              <a:rPr sz="3206" b="1" spc="-1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I</a:t>
            </a:r>
            <a:endParaRPr sz="3206" dirty="0">
              <a:latin typeface="Tahoma"/>
              <a:cs typeface="Tahoma"/>
            </a:endParaRPr>
          </a:p>
          <a:p>
            <a:pPr marL="120121" marR="152195" algn="ctr">
              <a:lnSpc>
                <a:spcPts val="3838"/>
              </a:lnSpc>
              <a:spcBef>
                <a:spcPts val="21"/>
              </a:spcBef>
            </a:pPr>
            <a:r>
              <a:rPr sz="4809" b="1" baseline="-1725" dirty="0">
                <a:latin typeface="Tahoma"/>
                <a:cs typeface="Tahoma"/>
              </a:rPr>
              <a:t>UČENJE</a:t>
            </a:r>
            <a:endParaRPr sz="3206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6191050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3397707" y="4131565"/>
            <a:ext cx="485070" cy="1196086"/>
          </a:xfrm>
          <a:custGeom>
            <a:avLst/>
            <a:gdLst/>
            <a:ahLst/>
            <a:cxnLst/>
            <a:rect l="l" t="t" r="r" b="b"/>
            <a:pathLst>
              <a:path w="485521" h="1196086">
                <a:moveTo>
                  <a:pt x="443992" y="33400"/>
                </a:moveTo>
                <a:lnTo>
                  <a:pt x="463423" y="0"/>
                </a:lnTo>
                <a:lnTo>
                  <a:pt x="414274" y="22098"/>
                </a:lnTo>
                <a:lnTo>
                  <a:pt x="432701" y="63082"/>
                </a:lnTo>
                <a:lnTo>
                  <a:pt x="436372" y="71247"/>
                </a:lnTo>
                <a:lnTo>
                  <a:pt x="443992" y="33400"/>
                </a:lnTo>
                <a:close/>
              </a:path>
              <a:path w="485521" h="1196086">
                <a:moveTo>
                  <a:pt x="37084" y="1138936"/>
                </a:moveTo>
                <a:lnTo>
                  <a:pt x="25146" y="1134491"/>
                </a:lnTo>
                <a:lnTo>
                  <a:pt x="8509" y="1196086"/>
                </a:lnTo>
                <a:lnTo>
                  <a:pt x="71247" y="1138428"/>
                </a:lnTo>
                <a:lnTo>
                  <a:pt x="37084" y="1138936"/>
                </a:lnTo>
                <a:close/>
              </a:path>
              <a:path w="485521" h="1196086">
                <a:moveTo>
                  <a:pt x="485521" y="49149"/>
                </a:moveTo>
                <a:lnTo>
                  <a:pt x="455802" y="37846"/>
                </a:lnTo>
                <a:lnTo>
                  <a:pt x="444489" y="67597"/>
                </a:lnTo>
                <a:lnTo>
                  <a:pt x="485521" y="49149"/>
                </a:lnTo>
                <a:close/>
              </a:path>
              <a:path w="485521" h="1196086">
                <a:moveTo>
                  <a:pt x="485521" y="49149"/>
                </a:moveTo>
                <a:lnTo>
                  <a:pt x="463423" y="0"/>
                </a:lnTo>
                <a:lnTo>
                  <a:pt x="443992" y="33400"/>
                </a:lnTo>
                <a:lnTo>
                  <a:pt x="436372" y="71247"/>
                </a:lnTo>
                <a:lnTo>
                  <a:pt x="432701" y="63082"/>
                </a:lnTo>
                <a:lnTo>
                  <a:pt x="29655" y="1122636"/>
                </a:lnTo>
                <a:lnTo>
                  <a:pt x="0" y="1111377"/>
                </a:lnTo>
                <a:lnTo>
                  <a:pt x="8509" y="1196086"/>
                </a:lnTo>
                <a:lnTo>
                  <a:pt x="25146" y="1134491"/>
                </a:lnTo>
                <a:lnTo>
                  <a:pt x="37084" y="1138936"/>
                </a:lnTo>
                <a:lnTo>
                  <a:pt x="71247" y="1138428"/>
                </a:lnTo>
                <a:lnTo>
                  <a:pt x="41563" y="1127157"/>
                </a:lnTo>
                <a:lnTo>
                  <a:pt x="444489" y="67597"/>
                </a:lnTo>
                <a:lnTo>
                  <a:pt x="455802" y="37846"/>
                </a:lnTo>
                <a:lnTo>
                  <a:pt x="485521" y="49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39196" y="4162172"/>
            <a:ext cx="1470945" cy="1165479"/>
          </a:xfrm>
          <a:custGeom>
            <a:avLst/>
            <a:gdLst/>
            <a:ahLst/>
            <a:cxnLst/>
            <a:rect l="l" t="t" r="r" b="b"/>
            <a:pathLst>
              <a:path w="1472311" h="1165478">
                <a:moveTo>
                  <a:pt x="55863" y="1113239"/>
                </a:moveTo>
                <a:lnTo>
                  <a:pt x="36194" y="1088389"/>
                </a:lnTo>
                <a:lnTo>
                  <a:pt x="0" y="1165478"/>
                </a:lnTo>
                <a:lnTo>
                  <a:pt x="83438" y="1148079"/>
                </a:lnTo>
                <a:lnTo>
                  <a:pt x="63717" y="1123162"/>
                </a:lnTo>
                <a:lnTo>
                  <a:pt x="53720" y="1131061"/>
                </a:lnTo>
                <a:lnTo>
                  <a:pt x="45847" y="1121155"/>
                </a:lnTo>
                <a:lnTo>
                  <a:pt x="55863" y="1113239"/>
                </a:lnTo>
                <a:close/>
              </a:path>
              <a:path w="1472311" h="1165478">
                <a:moveTo>
                  <a:pt x="45847" y="1121155"/>
                </a:moveTo>
                <a:lnTo>
                  <a:pt x="53720" y="1131061"/>
                </a:lnTo>
                <a:lnTo>
                  <a:pt x="63717" y="1123162"/>
                </a:lnTo>
                <a:lnTo>
                  <a:pt x="1472311" y="10032"/>
                </a:lnTo>
                <a:lnTo>
                  <a:pt x="1464437" y="0"/>
                </a:lnTo>
                <a:lnTo>
                  <a:pt x="55863" y="1113239"/>
                </a:lnTo>
                <a:lnTo>
                  <a:pt x="45847" y="1121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89611" y="4163314"/>
            <a:ext cx="885256" cy="1164336"/>
          </a:xfrm>
          <a:custGeom>
            <a:avLst/>
            <a:gdLst/>
            <a:ahLst/>
            <a:cxnLst/>
            <a:rect l="l" t="t" r="r" b="b"/>
            <a:pathLst>
              <a:path w="886078" h="1164336">
                <a:moveTo>
                  <a:pt x="842644" y="1117600"/>
                </a:moveTo>
                <a:lnTo>
                  <a:pt x="835019" y="1107555"/>
                </a:lnTo>
                <a:lnTo>
                  <a:pt x="809751" y="1126744"/>
                </a:lnTo>
                <a:lnTo>
                  <a:pt x="886078" y="1164336"/>
                </a:lnTo>
                <a:lnTo>
                  <a:pt x="842644" y="1117600"/>
                </a:lnTo>
                <a:close/>
              </a:path>
              <a:path w="886078" h="1164336">
                <a:moveTo>
                  <a:pt x="870457" y="1080643"/>
                </a:moveTo>
                <a:lnTo>
                  <a:pt x="845133" y="1099874"/>
                </a:lnTo>
                <a:lnTo>
                  <a:pt x="852804" y="1109980"/>
                </a:lnTo>
                <a:lnTo>
                  <a:pt x="870457" y="1080643"/>
                </a:lnTo>
                <a:close/>
              </a:path>
              <a:path w="886078" h="1164336">
                <a:moveTo>
                  <a:pt x="10159" y="0"/>
                </a:moveTo>
                <a:lnTo>
                  <a:pt x="0" y="7747"/>
                </a:lnTo>
                <a:lnTo>
                  <a:pt x="835019" y="1107555"/>
                </a:lnTo>
                <a:lnTo>
                  <a:pt x="842644" y="1117600"/>
                </a:lnTo>
                <a:lnTo>
                  <a:pt x="886078" y="1164336"/>
                </a:lnTo>
                <a:lnTo>
                  <a:pt x="870457" y="1080643"/>
                </a:lnTo>
                <a:lnTo>
                  <a:pt x="852804" y="1109980"/>
                </a:lnTo>
                <a:lnTo>
                  <a:pt x="845133" y="1099874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3344" y="4161664"/>
            <a:ext cx="2058663" cy="1165987"/>
          </a:xfrm>
          <a:custGeom>
            <a:avLst/>
            <a:gdLst/>
            <a:ahLst/>
            <a:cxnLst/>
            <a:rect l="l" t="t" r="r" b="b"/>
            <a:pathLst>
              <a:path w="2060575" h="1165987">
                <a:moveTo>
                  <a:pt x="2002154" y="1140333"/>
                </a:moveTo>
                <a:lnTo>
                  <a:pt x="1991106" y="1134101"/>
                </a:lnTo>
                <a:lnTo>
                  <a:pt x="1975485" y="1161796"/>
                </a:lnTo>
                <a:lnTo>
                  <a:pt x="2060575" y="1165987"/>
                </a:lnTo>
                <a:lnTo>
                  <a:pt x="2002154" y="1140333"/>
                </a:lnTo>
                <a:close/>
              </a:path>
              <a:path w="2060575" h="1165987">
                <a:moveTo>
                  <a:pt x="2012950" y="1095375"/>
                </a:moveTo>
                <a:lnTo>
                  <a:pt x="1997336" y="1123055"/>
                </a:lnTo>
                <a:lnTo>
                  <a:pt x="2008377" y="1129284"/>
                </a:lnTo>
                <a:lnTo>
                  <a:pt x="2012950" y="1095375"/>
                </a:lnTo>
                <a:close/>
              </a:path>
              <a:path w="2060575" h="1165987">
                <a:moveTo>
                  <a:pt x="6350" y="0"/>
                </a:moveTo>
                <a:lnTo>
                  <a:pt x="0" y="11049"/>
                </a:lnTo>
                <a:lnTo>
                  <a:pt x="1991106" y="1134101"/>
                </a:lnTo>
                <a:lnTo>
                  <a:pt x="2002154" y="1140333"/>
                </a:lnTo>
                <a:lnTo>
                  <a:pt x="2060575" y="1165987"/>
                </a:lnTo>
                <a:lnTo>
                  <a:pt x="2012950" y="1095375"/>
                </a:lnTo>
                <a:lnTo>
                  <a:pt x="2008377" y="1129284"/>
                </a:lnTo>
                <a:lnTo>
                  <a:pt x="1997336" y="1123055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66941" y="3586100"/>
            <a:ext cx="1760490" cy="581025"/>
          </a:xfrm>
          <a:custGeom>
            <a:avLst/>
            <a:gdLst/>
            <a:ahLst/>
            <a:cxnLst/>
            <a:rect l="l" t="t" r="r" b="b"/>
            <a:pathLst>
              <a:path w="1762125" h="581025">
                <a:moveTo>
                  <a:pt x="0" y="581025"/>
                </a:moveTo>
                <a:lnTo>
                  <a:pt x="1762125" y="581025"/>
                </a:lnTo>
                <a:lnTo>
                  <a:pt x="1762125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66941" y="3586100"/>
            <a:ext cx="1760490" cy="581025"/>
          </a:xfrm>
          <a:custGeom>
            <a:avLst/>
            <a:gdLst/>
            <a:ahLst/>
            <a:cxnLst/>
            <a:rect l="l" t="t" r="r" b="b"/>
            <a:pathLst>
              <a:path w="1762125" h="581025">
                <a:moveTo>
                  <a:pt x="0" y="581025"/>
                </a:moveTo>
                <a:lnTo>
                  <a:pt x="1762125" y="581025"/>
                </a:lnTo>
                <a:lnTo>
                  <a:pt x="1762125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4687" y="4630738"/>
            <a:ext cx="1467139" cy="465137"/>
          </a:xfrm>
          <a:custGeom>
            <a:avLst/>
            <a:gdLst/>
            <a:ahLst/>
            <a:cxnLst/>
            <a:rect l="l" t="t" r="r" b="b"/>
            <a:pathLst>
              <a:path w="1468501" h="465137">
                <a:moveTo>
                  <a:pt x="0" y="465137"/>
                </a:moveTo>
                <a:lnTo>
                  <a:pt x="1468501" y="465137"/>
                </a:lnTo>
                <a:lnTo>
                  <a:pt x="1468501" y="0"/>
                </a:lnTo>
                <a:lnTo>
                  <a:pt x="0" y="0"/>
                </a:lnTo>
                <a:lnTo>
                  <a:pt x="0" y="465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4687" y="4630738"/>
            <a:ext cx="1467139" cy="465137"/>
          </a:xfrm>
          <a:custGeom>
            <a:avLst/>
            <a:gdLst/>
            <a:ahLst/>
            <a:cxnLst/>
            <a:rect l="l" t="t" r="r" b="b"/>
            <a:pathLst>
              <a:path w="1468501" h="465137">
                <a:moveTo>
                  <a:pt x="0" y="465137"/>
                </a:moveTo>
                <a:lnTo>
                  <a:pt x="1468501" y="465137"/>
                </a:lnTo>
                <a:lnTo>
                  <a:pt x="1468501" y="0"/>
                </a:lnTo>
                <a:lnTo>
                  <a:pt x="0" y="0"/>
                </a:lnTo>
                <a:lnTo>
                  <a:pt x="0" y="4651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94687" y="5327650"/>
            <a:ext cx="1467139" cy="463550"/>
          </a:xfrm>
          <a:custGeom>
            <a:avLst/>
            <a:gdLst/>
            <a:ahLst/>
            <a:cxnLst/>
            <a:rect l="l" t="t" r="r" b="b"/>
            <a:pathLst>
              <a:path w="1468501" h="463550">
                <a:moveTo>
                  <a:pt x="0" y="463550"/>
                </a:moveTo>
                <a:lnTo>
                  <a:pt x="1468501" y="463550"/>
                </a:lnTo>
                <a:lnTo>
                  <a:pt x="1468501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07739" y="4630738"/>
            <a:ext cx="1467012" cy="465137"/>
          </a:xfrm>
          <a:custGeom>
            <a:avLst/>
            <a:gdLst/>
            <a:ahLst/>
            <a:cxnLst/>
            <a:rect l="l" t="t" r="r" b="b"/>
            <a:pathLst>
              <a:path w="1468374" h="465137">
                <a:moveTo>
                  <a:pt x="0" y="465137"/>
                </a:moveTo>
                <a:lnTo>
                  <a:pt x="1468374" y="465137"/>
                </a:lnTo>
                <a:lnTo>
                  <a:pt x="1468374" y="0"/>
                </a:lnTo>
                <a:lnTo>
                  <a:pt x="0" y="0"/>
                </a:lnTo>
                <a:lnTo>
                  <a:pt x="0" y="465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07739" y="4630738"/>
            <a:ext cx="1467012" cy="465137"/>
          </a:xfrm>
          <a:custGeom>
            <a:avLst/>
            <a:gdLst/>
            <a:ahLst/>
            <a:cxnLst/>
            <a:rect l="l" t="t" r="r" b="b"/>
            <a:pathLst>
              <a:path w="1468374" h="465137">
                <a:moveTo>
                  <a:pt x="0" y="465137"/>
                </a:moveTo>
                <a:lnTo>
                  <a:pt x="1468374" y="465137"/>
                </a:lnTo>
                <a:lnTo>
                  <a:pt x="1468374" y="0"/>
                </a:lnTo>
                <a:lnTo>
                  <a:pt x="0" y="0"/>
                </a:lnTo>
                <a:lnTo>
                  <a:pt x="0" y="4651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5535" y="5327650"/>
            <a:ext cx="1467139" cy="463550"/>
          </a:xfrm>
          <a:custGeom>
            <a:avLst/>
            <a:gdLst/>
            <a:ahLst/>
            <a:cxnLst/>
            <a:rect l="l" t="t" r="r" b="b"/>
            <a:pathLst>
              <a:path w="1468501" h="463550">
                <a:moveTo>
                  <a:pt x="0" y="463550"/>
                </a:moveTo>
                <a:lnTo>
                  <a:pt x="1468501" y="463550"/>
                </a:lnTo>
                <a:lnTo>
                  <a:pt x="1468501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535" y="5327650"/>
            <a:ext cx="1467139" cy="463550"/>
          </a:xfrm>
          <a:custGeom>
            <a:avLst/>
            <a:gdLst/>
            <a:ahLst/>
            <a:cxnLst/>
            <a:rect l="l" t="t" r="r" b="b"/>
            <a:pathLst>
              <a:path w="1468501" h="463550">
                <a:moveTo>
                  <a:pt x="0" y="463550"/>
                </a:moveTo>
                <a:lnTo>
                  <a:pt x="1468501" y="463550"/>
                </a:lnTo>
                <a:lnTo>
                  <a:pt x="1468501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80111" y="4630738"/>
            <a:ext cx="1467139" cy="465137"/>
          </a:xfrm>
          <a:custGeom>
            <a:avLst/>
            <a:gdLst/>
            <a:ahLst/>
            <a:cxnLst/>
            <a:rect l="l" t="t" r="r" b="b"/>
            <a:pathLst>
              <a:path w="1468501" h="465137">
                <a:moveTo>
                  <a:pt x="0" y="465137"/>
                </a:moveTo>
                <a:lnTo>
                  <a:pt x="1468501" y="465137"/>
                </a:lnTo>
                <a:lnTo>
                  <a:pt x="1468501" y="0"/>
                </a:lnTo>
                <a:lnTo>
                  <a:pt x="0" y="0"/>
                </a:lnTo>
                <a:lnTo>
                  <a:pt x="0" y="4651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0111" y="4630738"/>
            <a:ext cx="1467139" cy="465137"/>
          </a:xfrm>
          <a:custGeom>
            <a:avLst/>
            <a:gdLst/>
            <a:ahLst/>
            <a:cxnLst/>
            <a:rect l="l" t="t" r="r" b="b"/>
            <a:pathLst>
              <a:path w="1468501" h="465137">
                <a:moveTo>
                  <a:pt x="0" y="465137"/>
                </a:moveTo>
                <a:lnTo>
                  <a:pt x="1468501" y="465137"/>
                </a:lnTo>
                <a:lnTo>
                  <a:pt x="1468501" y="0"/>
                </a:lnTo>
                <a:lnTo>
                  <a:pt x="0" y="0"/>
                </a:lnTo>
                <a:lnTo>
                  <a:pt x="0" y="4651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5535" y="4630738"/>
            <a:ext cx="1467139" cy="465137"/>
          </a:xfrm>
          <a:custGeom>
            <a:avLst/>
            <a:gdLst/>
            <a:ahLst/>
            <a:cxnLst/>
            <a:rect l="l" t="t" r="r" b="b"/>
            <a:pathLst>
              <a:path w="1468501" h="465137">
                <a:moveTo>
                  <a:pt x="0" y="465137"/>
                </a:moveTo>
                <a:lnTo>
                  <a:pt x="1468501" y="465137"/>
                </a:lnTo>
                <a:lnTo>
                  <a:pt x="1468501" y="0"/>
                </a:lnTo>
                <a:lnTo>
                  <a:pt x="0" y="0"/>
                </a:lnTo>
                <a:lnTo>
                  <a:pt x="0" y="4651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5535" y="4630738"/>
            <a:ext cx="1467139" cy="465137"/>
          </a:xfrm>
          <a:custGeom>
            <a:avLst/>
            <a:gdLst/>
            <a:ahLst/>
            <a:cxnLst/>
            <a:rect l="l" t="t" r="r" b="b"/>
            <a:pathLst>
              <a:path w="1468501" h="465137">
                <a:moveTo>
                  <a:pt x="0" y="465137"/>
                </a:moveTo>
                <a:lnTo>
                  <a:pt x="1468501" y="465137"/>
                </a:lnTo>
                <a:lnTo>
                  <a:pt x="1468501" y="0"/>
                </a:lnTo>
                <a:lnTo>
                  <a:pt x="0" y="0"/>
                </a:lnTo>
                <a:lnTo>
                  <a:pt x="0" y="4651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4863" y="4365626"/>
            <a:ext cx="6691386" cy="1857375"/>
          </a:xfrm>
          <a:custGeom>
            <a:avLst/>
            <a:gdLst/>
            <a:ahLst/>
            <a:cxnLst/>
            <a:rect l="l" t="t" r="r" b="b"/>
            <a:pathLst>
              <a:path w="6697599" h="1857375">
                <a:moveTo>
                  <a:pt x="0" y="1857375"/>
                </a:moveTo>
                <a:lnTo>
                  <a:pt x="6697599" y="1857375"/>
                </a:lnTo>
                <a:lnTo>
                  <a:pt x="6697599" y="0"/>
                </a:lnTo>
                <a:lnTo>
                  <a:pt x="0" y="0"/>
                </a:lnTo>
                <a:lnTo>
                  <a:pt x="0" y="1857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77746" y="3500374"/>
            <a:ext cx="1467012" cy="463550"/>
          </a:xfrm>
          <a:custGeom>
            <a:avLst/>
            <a:gdLst/>
            <a:ahLst/>
            <a:cxnLst/>
            <a:rect l="l" t="t" r="r" b="b"/>
            <a:pathLst>
              <a:path w="1468374" h="463550">
                <a:moveTo>
                  <a:pt x="0" y="463550"/>
                </a:moveTo>
                <a:lnTo>
                  <a:pt x="1468374" y="463550"/>
                </a:lnTo>
                <a:lnTo>
                  <a:pt x="1468374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7746" y="3500374"/>
            <a:ext cx="1467012" cy="463550"/>
          </a:xfrm>
          <a:custGeom>
            <a:avLst/>
            <a:gdLst/>
            <a:ahLst/>
            <a:cxnLst/>
            <a:rect l="l" t="t" r="r" b="b"/>
            <a:pathLst>
              <a:path w="1468374" h="463550">
                <a:moveTo>
                  <a:pt x="0" y="463550"/>
                </a:moveTo>
                <a:lnTo>
                  <a:pt x="1468374" y="463550"/>
                </a:lnTo>
                <a:lnTo>
                  <a:pt x="1468374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16267" y="3751199"/>
            <a:ext cx="2661353" cy="76200"/>
          </a:xfrm>
          <a:custGeom>
            <a:avLst/>
            <a:gdLst/>
            <a:ahLst/>
            <a:cxnLst/>
            <a:rect l="l" t="t" r="r" b="b"/>
            <a:pathLst>
              <a:path w="2663825" h="76200">
                <a:moveTo>
                  <a:pt x="2600452" y="44450"/>
                </a:moveTo>
                <a:lnTo>
                  <a:pt x="2587624" y="44450"/>
                </a:lnTo>
                <a:lnTo>
                  <a:pt x="2587625" y="76200"/>
                </a:lnTo>
                <a:lnTo>
                  <a:pt x="2663825" y="38100"/>
                </a:lnTo>
                <a:lnTo>
                  <a:pt x="2600452" y="44450"/>
                </a:lnTo>
                <a:close/>
              </a:path>
              <a:path w="2663825" h="76200">
                <a:moveTo>
                  <a:pt x="2600452" y="31750"/>
                </a:moveTo>
                <a:lnTo>
                  <a:pt x="2587625" y="0"/>
                </a:lnTo>
                <a:lnTo>
                  <a:pt x="2587625" y="31749"/>
                </a:lnTo>
                <a:lnTo>
                  <a:pt x="2600452" y="31750"/>
                </a:lnTo>
                <a:close/>
              </a:path>
              <a:path w="2663825" h="76200">
                <a:moveTo>
                  <a:pt x="0" y="31750"/>
                </a:moveTo>
                <a:lnTo>
                  <a:pt x="0" y="44450"/>
                </a:lnTo>
                <a:lnTo>
                  <a:pt x="2600452" y="44450"/>
                </a:lnTo>
                <a:lnTo>
                  <a:pt x="2663825" y="38100"/>
                </a:lnTo>
                <a:lnTo>
                  <a:pt x="2587625" y="0"/>
                </a:lnTo>
                <a:lnTo>
                  <a:pt x="2600452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39195" y="4156456"/>
            <a:ext cx="1321097" cy="485013"/>
          </a:xfrm>
          <a:custGeom>
            <a:avLst/>
            <a:gdLst/>
            <a:ahLst/>
            <a:cxnLst/>
            <a:rect l="l" t="t" r="r" b="b"/>
            <a:pathLst>
              <a:path w="1322324" h="485013">
                <a:moveTo>
                  <a:pt x="1260348" y="25781"/>
                </a:moveTo>
                <a:lnTo>
                  <a:pt x="1322324" y="10668"/>
                </a:lnTo>
                <a:lnTo>
                  <a:pt x="1237869" y="0"/>
                </a:lnTo>
                <a:lnTo>
                  <a:pt x="1248405" y="29967"/>
                </a:lnTo>
                <a:lnTo>
                  <a:pt x="1260348" y="25781"/>
                </a:lnTo>
                <a:close/>
              </a:path>
              <a:path w="1322324" h="485013">
                <a:moveTo>
                  <a:pt x="61975" y="459232"/>
                </a:moveTo>
                <a:lnTo>
                  <a:pt x="57785" y="447294"/>
                </a:lnTo>
                <a:lnTo>
                  <a:pt x="0" y="474218"/>
                </a:lnTo>
                <a:lnTo>
                  <a:pt x="84455" y="485013"/>
                </a:lnTo>
                <a:lnTo>
                  <a:pt x="61975" y="459232"/>
                </a:lnTo>
                <a:close/>
              </a:path>
              <a:path w="1322324" h="485013">
                <a:moveTo>
                  <a:pt x="1263142" y="71882"/>
                </a:moveTo>
                <a:lnTo>
                  <a:pt x="1264539" y="37719"/>
                </a:lnTo>
                <a:lnTo>
                  <a:pt x="1252601" y="41903"/>
                </a:lnTo>
                <a:lnTo>
                  <a:pt x="1263142" y="71882"/>
                </a:lnTo>
                <a:close/>
              </a:path>
              <a:path w="1322324" h="485013">
                <a:moveTo>
                  <a:pt x="84455" y="485013"/>
                </a:moveTo>
                <a:lnTo>
                  <a:pt x="73966" y="455029"/>
                </a:lnTo>
                <a:lnTo>
                  <a:pt x="1252601" y="41903"/>
                </a:lnTo>
                <a:lnTo>
                  <a:pt x="1264539" y="37719"/>
                </a:lnTo>
                <a:lnTo>
                  <a:pt x="1263142" y="71882"/>
                </a:lnTo>
                <a:lnTo>
                  <a:pt x="1322324" y="10668"/>
                </a:lnTo>
                <a:lnTo>
                  <a:pt x="1260348" y="25781"/>
                </a:lnTo>
                <a:lnTo>
                  <a:pt x="1248405" y="29967"/>
                </a:lnTo>
                <a:lnTo>
                  <a:pt x="69788" y="443086"/>
                </a:lnTo>
                <a:lnTo>
                  <a:pt x="59308" y="413131"/>
                </a:lnTo>
                <a:lnTo>
                  <a:pt x="0" y="474218"/>
                </a:lnTo>
                <a:lnTo>
                  <a:pt x="57785" y="447294"/>
                </a:lnTo>
                <a:lnTo>
                  <a:pt x="61975" y="459232"/>
                </a:lnTo>
                <a:lnTo>
                  <a:pt x="84455" y="485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60292" y="4167124"/>
            <a:ext cx="293477" cy="463550"/>
          </a:xfrm>
          <a:custGeom>
            <a:avLst/>
            <a:gdLst/>
            <a:ahLst/>
            <a:cxnLst/>
            <a:rect l="l" t="t" r="r" b="b"/>
            <a:pathLst>
              <a:path w="293750" h="463550">
                <a:moveTo>
                  <a:pt x="35475" y="395834"/>
                </a:moveTo>
                <a:lnTo>
                  <a:pt x="8636" y="378840"/>
                </a:lnTo>
                <a:lnTo>
                  <a:pt x="0" y="463550"/>
                </a:lnTo>
                <a:lnTo>
                  <a:pt x="73025" y="419607"/>
                </a:lnTo>
                <a:lnTo>
                  <a:pt x="46193" y="402620"/>
                </a:lnTo>
                <a:lnTo>
                  <a:pt x="39370" y="413384"/>
                </a:lnTo>
                <a:lnTo>
                  <a:pt x="28701" y="406526"/>
                </a:lnTo>
                <a:lnTo>
                  <a:pt x="35475" y="395834"/>
                </a:lnTo>
                <a:close/>
              </a:path>
              <a:path w="293750" h="463550">
                <a:moveTo>
                  <a:pt x="28701" y="406526"/>
                </a:moveTo>
                <a:lnTo>
                  <a:pt x="39370" y="413384"/>
                </a:lnTo>
                <a:lnTo>
                  <a:pt x="46193" y="402620"/>
                </a:lnTo>
                <a:lnTo>
                  <a:pt x="258362" y="67898"/>
                </a:lnTo>
                <a:lnTo>
                  <a:pt x="265175" y="57150"/>
                </a:lnTo>
                <a:lnTo>
                  <a:pt x="285114" y="84836"/>
                </a:lnTo>
                <a:lnTo>
                  <a:pt x="293750" y="0"/>
                </a:lnTo>
                <a:lnTo>
                  <a:pt x="254380" y="50292"/>
                </a:lnTo>
                <a:lnTo>
                  <a:pt x="247560" y="61058"/>
                </a:lnTo>
                <a:lnTo>
                  <a:pt x="35475" y="395834"/>
                </a:lnTo>
                <a:lnTo>
                  <a:pt x="28701" y="406526"/>
                </a:lnTo>
                <a:close/>
              </a:path>
              <a:path w="293750" h="463550">
                <a:moveTo>
                  <a:pt x="254380" y="50292"/>
                </a:moveTo>
                <a:lnTo>
                  <a:pt x="293750" y="0"/>
                </a:lnTo>
                <a:lnTo>
                  <a:pt x="220725" y="44068"/>
                </a:lnTo>
                <a:lnTo>
                  <a:pt x="247560" y="61058"/>
                </a:lnTo>
                <a:lnTo>
                  <a:pt x="254380" y="50292"/>
                </a:lnTo>
                <a:close/>
              </a:path>
              <a:path w="293750" h="463550">
                <a:moveTo>
                  <a:pt x="285114" y="84836"/>
                </a:moveTo>
                <a:lnTo>
                  <a:pt x="265175" y="57150"/>
                </a:lnTo>
                <a:lnTo>
                  <a:pt x="258362" y="67898"/>
                </a:lnTo>
                <a:lnTo>
                  <a:pt x="285114" y="84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36668" y="4162172"/>
            <a:ext cx="590763" cy="468503"/>
          </a:xfrm>
          <a:custGeom>
            <a:avLst/>
            <a:gdLst/>
            <a:ahLst/>
            <a:cxnLst/>
            <a:rect l="l" t="t" r="r" b="b"/>
            <a:pathLst>
              <a:path w="591312" h="468502">
                <a:moveTo>
                  <a:pt x="537590" y="434212"/>
                </a:moveTo>
                <a:lnTo>
                  <a:pt x="527563" y="426300"/>
                </a:lnTo>
                <a:lnTo>
                  <a:pt x="507873" y="451230"/>
                </a:lnTo>
                <a:lnTo>
                  <a:pt x="591312" y="468502"/>
                </a:lnTo>
                <a:lnTo>
                  <a:pt x="537590" y="434212"/>
                </a:lnTo>
                <a:close/>
              </a:path>
              <a:path w="591312" h="468502">
                <a:moveTo>
                  <a:pt x="555116" y="391413"/>
                </a:moveTo>
                <a:lnTo>
                  <a:pt x="535420" y="416352"/>
                </a:lnTo>
                <a:lnTo>
                  <a:pt x="545338" y="424179"/>
                </a:lnTo>
                <a:lnTo>
                  <a:pt x="555116" y="391413"/>
                </a:lnTo>
                <a:close/>
              </a:path>
              <a:path w="591312" h="468502">
                <a:moveTo>
                  <a:pt x="7874" y="0"/>
                </a:moveTo>
                <a:lnTo>
                  <a:pt x="0" y="10032"/>
                </a:lnTo>
                <a:lnTo>
                  <a:pt x="527563" y="426300"/>
                </a:lnTo>
                <a:lnTo>
                  <a:pt x="537590" y="434212"/>
                </a:lnTo>
                <a:lnTo>
                  <a:pt x="591312" y="468502"/>
                </a:lnTo>
                <a:lnTo>
                  <a:pt x="555116" y="391413"/>
                </a:lnTo>
                <a:lnTo>
                  <a:pt x="545338" y="424179"/>
                </a:lnTo>
                <a:lnTo>
                  <a:pt x="535420" y="416352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33953" y="4149726"/>
            <a:ext cx="1762140" cy="498475"/>
          </a:xfrm>
          <a:custGeom>
            <a:avLst/>
            <a:gdLst/>
            <a:ahLst/>
            <a:cxnLst/>
            <a:rect l="l" t="t" r="r" b="b"/>
            <a:pathLst>
              <a:path w="1763776" h="498475">
                <a:moveTo>
                  <a:pt x="63118" y="27431"/>
                </a:moveTo>
                <a:lnTo>
                  <a:pt x="59816" y="39750"/>
                </a:lnTo>
                <a:lnTo>
                  <a:pt x="72170" y="42997"/>
                </a:lnTo>
                <a:lnTo>
                  <a:pt x="1688429" y="467795"/>
                </a:lnTo>
                <a:lnTo>
                  <a:pt x="1700784" y="471043"/>
                </a:lnTo>
                <a:lnTo>
                  <a:pt x="1763776" y="480949"/>
                </a:lnTo>
                <a:lnTo>
                  <a:pt x="1699767" y="424814"/>
                </a:lnTo>
                <a:lnTo>
                  <a:pt x="1703959" y="458724"/>
                </a:lnTo>
                <a:lnTo>
                  <a:pt x="1691674" y="455495"/>
                </a:lnTo>
                <a:lnTo>
                  <a:pt x="75403" y="30660"/>
                </a:lnTo>
                <a:lnTo>
                  <a:pt x="63118" y="27431"/>
                </a:lnTo>
                <a:close/>
              </a:path>
              <a:path w="1763776" h="498475">
                <a:moveTo>
                  <a:pt x="1700784" y="471043"/>
                </a:moveTo>
                <a:lnTo>
                  <a:pt x="1688429" y="467795"/>
                </a:lnTo>
                <a:lnTo>
                  <a:pt x="1680337" y="498475"/>
                </a:lnTo>
                <a:lnTo>
                  <a:pt x="1763776" y="480949"/>
                </a:lnTo>
                <a:lnTo>
                  <a:pt x="1700784" y="471043"/>
                </a:lnTo>
                <a:close/>
              </a:path>
              <a:path w="1763776" h="498475">
                <a:moveTo>
                  <a:pt x="1703959" y="458724"/>
                </a:moveTo>
                <a:lnTo>
                  <a:pt x="1699767" y="424814"/>
                </a:lnTo>
                <a:lnTo>
                  <a:pt x="1691674" y="455495"/>
                </a:lnTo>
                <a:lnTo>
                  <a:pt x="1703959" y="458724"/>
                </a:lnTo>
                <a:close/>
              </a:path>
              <a:path w="1763776" h="498475">
                <a:moveTo>
                  <a:pt x="75403" y="30660"/>
                </a:moveTo>
                <a:lnTo>
                  <a:pt x="83438" y="0"/>
                </a:lnTo>
                <a:lnTo>
                  <a:pt x="0" y="17399"/>
                </a:lnTo>
                <a:lnTo>
                  <a:pt x="64135" y="73660"/>
                </a:lnTo>
                <a:lnTo>
                  <a:pt x="72170" y="42997"/>
                </a:lnTo>
                <a:lnTo>
                  <a:pt x="59816" y="39750"/>
                </a:lnTo>
                <a:lnTo>
                  <a:pt x="63118" y="27431"/>
                </a:lnTo>
                <a:lnTo>
                  <a:pt x="75403" y="30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52365" y="2541524"/>
            <a:ext cx="1467139" cy="463550"/>
          </a:xfrm>
          <a:custGeom>
            <a:avLst/>
            <a:gdLst/>
            <a:ahLst/>
            <a:cxnLst/>
            <a:rect l="l" t="t" r="r" b="b"/>
            <a:pathLst>
              <a:path w="1468501" h="463550">
                <a:moveTo>
                  <a:pt x="0" y="463550"/>
                </a:moveTo>
                <a:lnTo>
                  <a:pt x="1468501" y="463550"/>
                </a:lnTo>
                <a:lnTo>
                  <a:pt x="1468501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52365" y="2541524"/>
            <a:ext cx="1467139" cy="463550"/>
          </a:xfrm>
          <a:custGeom>
            <a:avLst/>
            <a:gdLst/>
            <a:ahLst/>
            <a:cxnLst/>
            <a:rect l="l" t="t" r="r" b="b"/>
            <a:pathLst>
              <a:path w="1468501" h="463550">
                <a:moveTo>
                  <a:pt x="0" y="463550"/>
                </a:moveTo>
                <a:lnTo>
                  <a:pt x="1468501" y="463550"/>
                </a:lnTo>
                <a:lnTo>
                  <a:pt x="1468501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60419" y="2541524"/>
            <a:ext cx="1467012" cy="463550"/>
          </a:xfrm>
          <a:custGeom>
            <a:avLst/>
            <a:gdLst/>
            <a:ahLst/>
            <a:cxnLst/>
            <a:rect l="l" t="t" r="r" b="b"/>
            <a:pathLst>
              <a:path w="1468374" h="463550">
                <a:moveTo>
                  <a:pt x="0" y="463550"/>
                </a:moveTo>
                <a:lnTo>
                  <a:pt x="1468374" y="463550"/>
                </a:lnTo>
                <a:lnTo>
                  <a:pt x="1468374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60419" y="2541524"/>
            <a:ext cx="1467012" cy="463550"/>
          </a:xfrm>
          <a:custGeom>
            <a:avLst/>
            <a:gdLst/>
            <a:ahLst/>
            <a:cxnLst/>
            <a:rect l="l" t="t" r="r" b="b"/>
            <a:pathLst>
              <a:path w="1468374" h="463550">
                <a:moveTo>
                  <a:pt x="0" y="463550"/>
                </a:moveTo>
                <a:lnTo>
                  <a:pt x="1468374" y="463550"/>
                </a:lnTo>
                <a:lnTo>
                  <a:pt x="1468374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61825" y="2541524"/>
            <a:ext cx="1467012" cy="463550"/>
          </a:xfrm>
          <a:custGeom>
            <a:avLst/>
            <a:gdLst/>
            <a:ahLst/>
            <a:cxnLst/>
            <a:rect l="l" t="t" r="r" b="b"/>
            <a:pathLst>
              <a:path w="1468374" h="463550">
                <a:moveTo>
                  <a:pt x="0" y="463550"/>
                </a:moveTo>
                <a:lnTo>
                  <a:pt x="1468374" y="463550"/>
                </a:lnTo>
                <a:lnTo>
                  <a:pt x="1468374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4861" y="2060575"/>
            <a:ext cx="6618428" cy="1162050"/>
          </a:xfrm>
          <a:custGeom>
            <a:avLst/>
            <a:gdLst/>
            <a:ahLst/>
            <a:cxnLst/>
            <a:rect l="l" t="t" r="r" b="b"/>
            <a:pathLst>
              <a:path w="6624574" h="1162050">
                <a:moveTo>
                  <a:pt x="0" y="1162050"/>
                </a:moveTo>
                <a:lnTo>
                  <a:pt x="6624574" y="1162050"/>
                </a:lnTo>
                <a:lnTo>
                  <a:pt x="6624574" y="0"/>
                </a:lnTo>
                <a:lnTo>
                  <a:pt x="0" y="0"/>
                </a:lnTo>
                <a:lnTo>
                  <a:pt x="0" y="1162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32547" y="3000884"/>
            <a:ext cx="1321225" cy="589533"/>
          </a:xfrm>
          <a:custGeom>
            <a:avLst/>
            <a:gdLst/>
            <a:ahLst/>
            <a:cxnLst/>
            <a:rect l="l" t="t" r="r" b="b"/>
            <a:pathLst>
              <a:path w="1322451" h="589533">
                <a:moveTo>
                  <a:pt x="0" y="4190"/>
                </a:moveTo>
                <a:lnTo>
                  <a:pt x="55625" y="35559"/>
                </a:lnTo>
                <a:lnTo>
                  <a:pt x="67266" y="40674"/>
                </a:lnTo>
                <a:lnTo>
                  <a:pt x="1250117" y="560421"/>
                </a:lnTo>
                <a:lnTo>
                  <a:pt x="1261745" y="565530"/>
                </a:lnTo>
                <a:lnTo>
                  <a:pt x="1322451" y="585215"/>
                </a:lnTo>
                <a:lnTo>
                  <a:pt x="1267967" y="519683"/>
                </a:lnTo>
                <a:lnTo>
                  <a:pt x="1266825" y="553974"/>
                </a:lnTo>
                <a:lnTo>
                  <a:pt x="1255184" y="548858"/>
                </a:lnTo>
                <a:lnTo>
                  <a:pt x="72333" y="29112"/>
                </a:lnTo>
                <a:lnTo>
                  <a:pt x="60706" y="24002"/>
                </a:lnTo>
                <a:lnTo>
                  <a:pt x="0" y="4190"/>
                </a:lnTo>
                <a:close/>
              </a:path>
              <a:path w="1322451" h="589533">
                <a:moveTo>
                  <a:pt x="85089" y="0"/>
                </a:moveTo>
                <a:lnTo>
                  <a:pt x="0" y="4190"/>
                </a:lnTo>
                <a:lnTo>
                  <a:pt x="60706" y="24002"/>
                </a:lnTo>
                <a:lnTo>
                  <a:pt x="72333" y="29112"/>
                </a:lnTo>
                <a:lnTo>
                  <a:pt x="85089" y="0"/>
                </a:lnTo>
                <a:close/>
              </a:path>
              <a:path w="1322451" h="589533">
                <a:moveTo>
                  <a:pt x="55625" y="35559"/>
                </a:moveTo>
                <a:lnTo>
                  <a:pt x="0" y="4190"/>
                </a:lnTo>
                <a:lnTo>
                  <a:pt x="54482" y="69850"/>
                </a:lnTo>
                <a:lnTo>
                  <a:pt x="67266" y="40674"/>
                </a:lnTo>
                <a:lnTo>
                  <a:pt x="55625" y="35559"/>
                </a:lnTo>
                <a:close/>
              </a:path>
              <a:path w="1322451" h="589533">
                <a:moveTo>
                  <a:pt x="1261745" y="565530"/>
                </a:moveTo>
                <a:lnTo>
                  <a:pt x="1250117" y="560421"/>
                </a:lnTo>
                <a:lnTo>
                  <a:pt x="1237361" y="589533"/>
                </a:lnTo>
                <a:lnTo>
                  <a:pt x="1322451" y="585215"/>
                </a:lnTo>
                <a:lnTo>
                  <a:pt x="1261745" y="565530"/>
                </a:lnTo>
                <a:close/>
              </a:path>
              <a:path w="1322451" h="589533">
                <a:moveTo>
                  <a:pt x="1267967" y="519683"/>
                </a:moveTo>
                <a:lnTo>
                  <a:pt x="1255184" y="548858"/>
                </a:lnTo>
                <a:lnTo>
                  <a:pt x="1266825" y="553974"/>
                </a:lnTo>
                <a:lnTo>
                  <a:pt x="1267967" y="519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09312" y="3005075"/>
            <a:ext cx="77271" cy="581025"/>
          </a:xfrm>
          <a:custGeom>
            <a:avLst/>
            <a:gdLst/>
            <a:ahLst/>
            <a:cxnLst/>
            <a:rect l="l" t="t" r="r" b="b"/>
            <a:pathLst>
              <a:path w="77343" h="581025">
                <a:moveTo>
                  <a:pt x="31785" y="504878"/>
                </a:moveTo>
                <a:lnTo>
                  <a:pt x="0" y="504825"/>
                </a:lnTo>
                <a:lnTo>
                  <a:pt x="37846" y="581025"/>
                </a:lnTo>
                <a:lnTo>
                  <a:pt x="76200" y="504951"/>
                </a:lnTo>
                <a:lnTo>
                  <a:pt x="44485" y="504899"/>
                </a:lnTo>
                <a:lnTo>
                  <a:pt x="44450" y="517651"/>
                </a:lnTo>
                <a:lnTo>
                  <a:pt x="31750" y="517525"/>
                </a:lnTo>
                <a:lnTo>
                  <a:pt x="31785" y="504878"/>
                </a:lnTo>
                <a:close/>
              </a:path>
              <a:path w="77343" h="581025">
                <a:moveTo>
                  <a:pt x="31750" y="517525"/>
                </a:moveTo>
                <a:lnTo>
                  <a:pt x="44450" y="517651"/>
                </a:lnTo>
                <a:lnTo>
                  <a:pt x="44485" y="504899"/>
                </a:lnTo>
                <a:lnTo>
                  <a:pt x="45684" y="76274"/>
                </a:lnTo>
                <a:lnTo>
                  <a:pt x="45720" y="63626"/>
                </a:lnTo>
                <a:lnTo>
                  <a:pt x="77343" y="76326"/>
                </a:lnTo>
                <a:lnTo>
                  <a:pt x="39497" y="0"/>
                </a:lnTo>
                <a:lnTo>
                  <a:pt x="33020" y="63500"/>
                </a:lnTo>
                <a:lnTo>
                  <a:pt x="32984" y="76253"/>
                </a:lnTo>
                <a:lnTo>
                  <a:pt x="31785" y="504878"/>
                </a:lnTo>
                <a:lnTo>
                  <a:pt x="31750" y="517525"/>
                </a:lnTo>
                <a:close/>
              </a:path>
              <a:path w="77343" h="581025">
                <a:moveTo>
                  <a:pt x="33020" y="63500"/>
                </a:moveTo>
                <a:lnTo>
                  <a:pt x="39497" y="0"/>
                </a:lnTo>
                <a:lnTo>
                  <a:pt x="1143" y="76200"/>
                </a:lnTo>
                <a:lnTo>
                  <a:pt x="32984" y="76253"/>
                </a:lnTo>
                <a:lnTo>
                  <a:pt x="33020" y="63500"/>
                </a:lnTo>
                <a:close/>
              </a:path>
              <a:path w="77343" h="581025">
                <a:moveTo>
                  <a:pt x="77343" y="76326"/>
                </a:moveTo>
                <a:lnTo>
                  <a:pt x="45720" y="63626"/>
                </a:lnTo>
                <a:lnTo>
                  <a:pt x="45684" y="76274"/>
                </a:lnTo>
                <a:lnTo>
                  <a:pt x="77343" y="76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40601" y="2990850"/>
            <a:ext cx="1907927" cy="609600"/>
          </a:xfrm>
          <a:custGeom>
            <a:avLst/>
            <a:gdLst/>
            <a:ahLst/>
            <a:cxnLst/>
            <a:rect l="l" t="t" r="r" b="b"/>
            <a:pathLst>
              <a:path w="1909699" h="609600">
                <a:moveTo>
                  <a:pt x="1847214" y="26670"/>
                </a:moveTo>
                <a:lnTo>
                  <a:pt x="1909699" y="14224"/>
                </a:lnTo>
                <a:lnTo>
                  <a:pt x="1825752" y="0"/>
                </a:lnTo>
                <a:lnTo>
                  <a:pt x="1835014" y="30381"/>
                </a:lnTo>
                <a:lnTo>
                  <a:pt x="1847214" y="26670"/>
                </a:lnTo>
                <a:close/>
              </a:path>
              <a:path w="1909699" h="609600">
                <a:moveTo>
                  <a:pt x="62611" y="582929"/>
                </a:moveTo>
                <a:lnTo>
                  <a:pt x="58927" y="570738"/>
                </a:lnTo>
                <a:lnTo>
                  <a:pt x="0" y="595249"/>
                </a:lnTo>
                <a:lnTo>
                  <a:pt x="83947" y="609600"/>
                </a:lnTo>
                <a:lnTo>
                  <a:pt x="62611" y="582929"/>
                </a:lnTo>
                <a:close/>
              </a:path>
              <a:path w="1909699" h="609600">
                <a:moveTo>
                  <a:pt x="1847977" y="72898"/>
                </a:moveTo>
                <a:lnTo>
                  <a:pt x="1850898" y="38862"/>
                </a:lnTo>
                <a:lnTo>
                  <a:pt x="1838728" y="42564"/>
                </a:lnTo>
                <a:lnTo>
                  <a:pt x="1847977" y="72898"/>
                </a:lnTo>
                <a:close/>
              </a:path>
              <a:path w="1909699" h="609600">
                <a:moveTo>
                  <a:pt x="83947" y="609600"/>
                </a:moveTo>
                <a:lnTo>
                  <a:pt x="74743" y="579238"/>
                </a:lnTo>
                <a:lnTo>
                  <a:pt x="1838728" y="42564"/>
                </a:lnTo>
                <a:lnTo>
                  <a:pt x="1850898" y="38862"/>
                </a:lnTo>
                <a:lnTo>
                  <a:pt x="1847977" y="72898"/>
                </a:lnTo>
                <a:lnTo>
                  <a:pt x="1909699" y="14224"/>
                </a:lnTo>
                <a:lnTo>
                  <a:pt x="1847214" y="26670"/>
                </a:lnTo>
                <a:lnTo>
                  <a:pt x="1835014" y="30381"/>
                </a:lnTo>
                <a:lnTo>
                  <a:pt x="71048" y="567050"/>
                </a:lnTo>
                <a:lnTo>
                  <a:pt x="61849" y="536701"/>
                </a:lnTo>
                <a:lnTo>
                  <a:pt x="0" y="595249"/>
                </a:lnTo>
                <a:lnTo>
                  <a:pt x="58927" y="570738"/>
                </a:lnTo>
                <a:lnTo>
                  <a:pt x="62611" y="582929"/>
                </a:lnTo>
                <a:lnTo>
                  <a:pt x="83947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59611" y="2636775"/>
            <a:ext cx="76129" cy="852551"/>
          </a:xfrm>
          <a:custGeom>
            <a:avLst/>
            <a:gdLst/>
            <a:ahLst/>
            <a:cxnLst/>
            <a:rect l="l" t="t" r="r" b="b"/>
            <a:pathLst>
              <a:path w="76200" h="852551">
                <a:moveTo>
                  <a:pt x="31749" y="776351"/>
                </a:moveTo>
                <a:lnTo>
                  <a:pt x="0" y="776351"/>
                </a:lnTo>
                <a:lnTo>
                  <a:pt x="38100" y="852551"/>
                </a:lnTo>
                <a:lnTo>
                  <a:pt x="76200" y="776351"/>
                </a:lnTo>
                <a:lnTo>
                  <a:pt x="44450" y="776350"/>
                </a:lnTo>
                <a:lnTo>
                  <a:pt x="44450" y="789051"/>
                </a:lnTo>
                <a:lnTo>
                  <a:pt x="31750" y="789051"/>
                </a:lnTo>
                <a:lnTo>
                  <a:pt x="31749" y="776351"/>
                </a:lnTo>
                <a:close/>
              </a:path>
              <a:path w="76200" h="852551">
                <a:moveTo>
                  <a:pt x="31750" y="789051"/>
                </a:moveTo>
                <a:lnTo>
                  <a:pt x="44450" y="789051"/>
                </a:lnTo>
                <a:lnTo>
                  <a:pt x="44450" y="0"/>
                </a:lnTo>
                <a:lnTo>
                  <a:pt x="31750" y="0"/>
                </a:lnTo>
                <a:lnTo>
                  <a:pt x="31750" y="789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59611" y="3933826"/>
            <a:ext cx="76129" cy="1007999"/>
          </a:xfrm>
          <a:custGeom>
            <a:avLst/>
            <a:gdLst/>
            <a:ahLst/>
            <a:cxnLst/>
            <a:rect l="l" t="t" r="r" b="b"/>
            <a:pathLst>
              <a:path w="76200" h="1007999">
                <a:moveTo>
                  <a:pt x="31750" y="1007999"/>
                </a:moveTo>
                <a:lnTo>
                  <a:pt x="44450" y="1007999"/>
                </a:lnTo>
                <a:lnTo>
                  <a:pt x="44450" y="63500"/>
                </a:lnTo>
                <a:lnTo>
                  <a:pt x="76200" y="76200"/>
                </a:lnTo>
                <a:lnTo>
                  <a:pt x="38100" y="0"/>
                </a:lnTo>
                <a:lnTo>
                  <a:pt x="31750" y="63500"/>
                </a:lnTo>
                <a:lnTo>
                  <a:pt x="31750" y="1007999"/>
                </a:lnTo>
                <a:close/>
              </a:path>
              <a:path w="76200" h="1007999">
                <a:moveTo>
                  <a:pt x="31750" y="63500"/>
                </a:moveTo>
                <a:lnTo>
                  <a:pt x="38100" y="0"/>
                </a:lnTo>
                <a:lnTo>
                  <a:pt x="0" y="76200"/>
                </a:lnTo>
                <a:lnTo>
                  <a:pt x="31749" y="76200"/>
                </a:lnTo>
                <a:lnTo>
                  <a:pt x="31750" y="63500"/>
                </a:lnTo>
                <a:close/>
              </a:path>
              <a:path w="76200" h="1007999">
                <a:moveTo>
                  <a:pt x="76200" y="76200"/>
                </a:moveTo>
                <a:lnTo>
                  <a:pt x="44450" y="63500"/>
                </a:lnTo>
                <a:lnTo>
                  <a:pt x="44450" y="76199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80111" y="5327650"/>
            <a:ext cx="1467139" cy="463550"/>
          </a:xfrm>
          <a:custGeom>
            <a:avLst/>
            <a:gdLst/>
            <a:ahLst/>
            <a:cxnLst/>
            <a:rect l="l" t="t" r="r" b="b"/>
            <a:pathLst>
              <a:path w="1468501" h="463550">
                <a:moveTo>
                  <a:pt x="0" y="463550"/>
                </a:moveTo>
                <a:lnTo>
                  <a:pt x="1468501" y="463550"/>
                </a:lnTo>
                <a:lnTo>
                  <a:pt x="1468501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80111" y="5327650"/>
            <a:ext cx="1467139" cy="463550"/>
          </a:xfrm>
          <a:custGeom>
            <a:avLst/>
            <a:gdLst/>
            <a:ahLst/>
            <a:cxnLst/>
            <a:rect l="l" t="t" r="r" b="b"/>
            <a:pathLst>
              <a:path w="1468501" h="463550">
                <a:moveTo>
                  <a:pt x="0" y="463550"/>
                </a:moveTo>
                <a:lnTo>
                  <a:pt x="1468501" y="463550"/>
                </a:lnTo>
                <a:lnTo>
                  <a:pt x="1468501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07739" y="5327650"/>
            <a:ext cx="1467012" cy="579437"/>
          </a:xfrm>
          <a:custGeom>
            <a:avLst/>
            <a:gdLst/>
            <a:ahLst/>
            <a:cxnLst/>
            <a:rect l="l" t="t" r="r" b="b"/>
            <a:pathLst>
              <a:path w="1468374" h="579437">
                <a:moveTo>
                  <a:pt x="0" y="579437"/>
                </a:moveTo>
                <a:lnTo>
                  <a:pt x="1468374" y="579437"/>
                </a:lnTo>
                <a:lnTo>
                  <a:pt x="1468374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07739" y="5327650"/>
            <a:ext cx="1467012" cy="579437"/>
          </a:xfrm>
          <a:custGeom>
            <a:avLst/>
            <a:gdLst/>
            <a:ahLst/>
            <a:cxnLst/>
            <a:rect l="l" t="t" r="r" b="b"/>
            <a:pathLst>
              <a:path w="1468374" h="579437">
                <a:moveTo>
                  <a:pt x="0" y="579437"/>
                </a:moveTo>
                <a:lnTo>
                  <a:pt x="1468374" y="579437"/>
                </a:lnTo>
                <a:lnTo>
                  <a:pt x="1468374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06312" y="4941824"/>
            <a:ext cx="791491" cy="0"/>
          </a:xfrm>
          <a:custGeom>
            <a:avLst/>
            <a:gdLst/>
            <a:ahLst/>
            <a:cxnLst/>
            <a:rect l="l" t="t" r="r" b="b"/>
            <a:pathLst>
              <a:path w="792226">
                <a:moveTo>
                  <a:pt x="0" y="0"/>
                </a:moveTo>
                <a:lnTo>
                  <a:pt x="79222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33354" y="2636901"/>
            <a:ext cx="864449" cy="0"/>
          </a:xfrm>
          <a:custGeom>
            <a:avLst/>
            <a:gdLst/>
            <a:ahLst/>
            <a:cxnLst/>
            <a:rect l="l" t="t" r="r" b="b"/>
            <a:pathLst>
              <a:path w="865251">
                <a:moveTo>
                  <a:pt x="86525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76362" y="398053"/>
            <a:ext cx="667509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Među</a:t>
            </a:r>
            <a:r>
              <a:rPr sz="3206" b="1" spc="-14" dirty="0">
                <a:latin typeface="Tahoma"/>
                <a:cs typeface="Tahoma"/>
              </a:rPr>
              <a:t>s</a:t>
            </a:r>
            <a:r>
              <a:rPr sz="3206" b="1" dirty="0">
                <a:latin typeface="Tahoma"/>
                <a:cs typeface="Tahoma"/>
              </a:rPr>
              <a:t>obni</a:t>
            </a:r>
            <a:r>
              <a:rPr sz="3206" b="1" spc="-25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uticaji</a:t>
            </a:r>
            <a:r>
              <a:rPr sz="3206" b="1" spc="-25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organizacione</a:t>
            </a:r>
            <a:endParaRPr sz="3206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3072" y="885984"/>
            <a:ext cx="15616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kulture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2199" y="885984"/>
            <a:ext cx="20912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52865" y="885984"/>
            <a:ext cx="25312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komp</a:t>
            </a:r>
            <a:r>
              <a:rPr sz="3206" b="1" spc="4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nenti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0349" y="885984"/>
            <a:ext cx="29918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me</a:t>
            </a:r>
            <a:r>
              <a:rPr sz="3206" b="1" spc="4" dirty="0">
                <a:latin typeface="Tahoma"/>
                <a:cs typeface="Tahoma"/>
              </a:rPr>
              <a:t>n</a:t>
            </a:r>
            <a:r>
              <a:rPr sz="3206" b="1" dirty="0">
                <a:latin typeface="Tahoma"/>
                <a:cs typeface="Tahoma"/>
              </a:rPr>
              <a:t>adžmenta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64428" y="3862609"/>
            <a:ext cx="59327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1554"/>
              </a:lnSpc>
              <a:spcBef>
                <a:spcPts val="77"/>
              </a:spcBef>
            </a:pPr>
            <a:r>
              <a:rPr sz="1403" dirty="0">
                <a:latin typeface="Tahoma"/>
                <a:cs typeface="Tahoma"/>
              </a:rPr>
              <a:t>k</a:t>
            </a:r>
            <a:r>
              <a:rPr sz="1403" spc="-4" dirty="0">
                <a:latin typeface="Tahoma"/>
                <a:cs typeface="Tahoma"/>
              </a:rPr>
              <a:t>u</a:t>
            </a:r>
            <a:r>
              <a:rPr sz="1403" dirty="0">
                <a:latin typeface="Tahoma"/>
                <a:cs typeface="Tahoma"/>
              </a:rPr>
              <a:t>ltu</a:t>
            </a:r>
            <a:r>
              <a:rPr sz="1403" spc="-25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a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1720" y="5970555"/>
            <a:ext cx="387290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1554"/>
              </a:lnSpc>
              <a:spcBef>
                <a:spcPts val="77"/>
              </a:spcBef>
            </a:pPr>
            <a:r>
              <a:rPr sz="1403" spc="4" dirty="0">
                <a:latin typeface="Tahoma"/>
                <a:cs typeface="Tahoma"/>
              </a:rPr>
              <a:t>„</a:t>
            </a:r>
            <a:r>
              <a:rPr sz="1403" dirty="0">
                <a:latin typeface="Tahoma"/>
                <a:cs typeface="Tahoma"/>
              </a:rPr>
              <a:t>Me</a:t>
            </a:r>
            <a:r>
              <a:rPr sz="1403" spc="-14" dirty="0">
                <a:latin typeface="Tahoma"/>
                <a:cs typeface="Tahoma"/>
              </a:rPr>
              <a:t>k</a:t>
            </a:r>
            <a:r>
              <a:rPr sz="1403" spc="4" dirty="0">
                <a:latin typeface="Tahoma"/>
                <a:cs typeface="Tahoma"/>
              </a:rPr>
              <a:t>e</a:t>
            </a:r>
            <a:r>
              <a:rPr sz="1403" dirty="0">
                <a:latin typeface="Tahoma"/>
                <a:cs typeface="Tahoma"/>
              </a:rPr>
              <a:t>“</a:t>
            </a:r>
            <a:r>
              <a:rPr sz="1403" spc="-29" dirty="0">
                <a:latin typeface="Tahoma"/>
                <a:cs typeface="Tahoma"/>
              </a:rPr>
              <a:t> </a:t>
            </a:r>
            <a:r>
              <a:rPr sz="1403" spc="-14" dirty="0">
                <a:latin typeface="Tahoma"/>
                <a:cs typeface="Tahoma"/>
              </a:rPr>
              <a:t>k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mp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nente</a:t>
            </a:r>
            <a:r>
              <a:rPr sz="1403" spc="-39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men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d</a:t>
            </a:r>
            <a:r>
              <a:rPr sz="1403" spc="4" dirty="0">
                <a:latin typeface="Tahoma"/>
                <a:cs typeface="Tahoma"/>
              </a:rPr>
              <a:t>ž</a:t>
            </a:r>
            <a:r>
              <a:rPr sz="1403" dirty="0">
                <a:latin typeface="Tahoma"/>
                <a:cs typeface="Tahoma"/>
              </a:rPr>
              <a:t>menta</a:t>
            </a:r>
            <a:r>
              <a:rPr sz="1403" spc="-34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i</a:t>
            </a:r>
            <a:r>
              <a:rPr sz="1403" spc="9" dirty="0">
                <a:latin typeface="Tahoma"/>
                <a:cs typeface="Tahoma"/>
              </a:rPr>
              <a:t> 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spc="-14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ga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izacije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07739" y="5327650"/>
            <a:ext cx="1467012" cy="579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9" name="object 19"/>
          <p:cNvSpPr txBox="1"/>
          <p:nvPr/>
        </p:nvSpPr>
        <p:spPr>
          <a:xfrm>
            <a:off x="3994687" y="5327650"/>
            <a:ext cx="1467139" cy="463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8" name="object 18"/>
          <p:cNvSpPr txBox="1"/>
          <p:nvPr/>
        </p:nvSpPr>
        <p:spPr>
          <a:xfrm>
            <a:off x="2380111" y="5327650"/>
            <a:ext cx="1467139" cy="463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7" name="object 17"/>
          <p:cNvSpPr txBox="1"/>
          <p:nvPr/>
        </p:nvSpPr>
        <p:spPr>
          <a:xfrm>
            <a:off x="765535" y="5327650"/>
            <a:ext cx="1467139" cy="463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6" name="object 16"/>
          <p:cNvSpPr txBox="1"/>
          <p:nvPr/>
        </p:nvSpPr>
        <p:spPr>
          <a:xfrm>
            <a:off x="5607739" y="4630738"/>
            <a:ext cx="1467012" cy="465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5" name="object 15"/>
          <p:cNvSpPr txBox="1"/>
          <p:nvPr/>
        </p:nvSpPr>
        <p:spPr>
          <a:xfrm>
            <a:off x="3994687" y="4630738"/>
            <a:ext cx="1467139" cy="465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4" name="object 14"/>
          <p:cNvSpPr txBox="1"/>
          <p:nvPr/>
        </p:nvSpPr>
        <p:spPr>
          <a:xfrm>
            <a:off x="2380111" y="4630738"/>
            <a:ext cx="1467139" cy="465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3" name="object 13"/>
          <p:cNvSpPr txBox="1"/>
          <p:nvPr/>
        </p:nvSpPr>
        <p:spPr>
          <a:xfrm>
            <a:off x="765535" y="4630738"/>
            <a:ext cx="1467139" cy="465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2" name="object 12"/>
          <p:cNvSpPr txBox="1"/>
          <p:nvPr/>
        </p:nvSpPr>
        <p:spPr>
          <a:xfrm>
            <a:off x="614863" y="4365626"/>
            <a:ext cx="6691386" cy="1857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2"/>
          </a:p>
          <a:p>
            <a:pPr marL="329564">
              <a:lnSpc>
                <a:spcPct val="100585"/>
              </a:lnSpc>
              <a:spcBef>
                <a:spcPts val="1446"/>
              </a:spcBef>
            </a:pPr>
            <a:r>
              <a:rPr sz="1403" dirty="0">
                <a:latin typeface="Tahoma"/>
                <a:cs typeface="Tahoma"/>
              </a:rPr>
              <a:t>O</a:t>
            </a:r>
            <a:r>
              <a:rPr sz="1403" spc="-9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ga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izaci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no           </a:t>
            </a:r>
            <a:r>
              <a:rPr sz="1403" spc="326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Lid</a:t>
            </a:r>
            <a:r>
              <a:rPr sz="1403" spc="9" dirty="0">
                <a:latin typeface="Tahoma"/>
                <a:cs typeface="Tahoma"/>
              </a:rPr>
              <a:t>e</a:t>
            </a:r>
            <a:r>
              <a:rPr sz="1403" dirty="0">
                <a:latin typeface="Tahoma"/>
                <a:cs typeface="Tahoma"/>
              </a:rPr>
              <a:t>rs</a:t>
            </a:r>
            <a:r>
              <a:rPr sz="1403" spc="-19" dirty="0">
                <a:latin typeface="Tahoma"/>
                <a:cs typeface="Tahoma"/>
              </a:rPr>
              <a:t>t</a:t>
            </a:r>
            <a:r>
              <a:rPr sz="1403" spc="-14" dirty="0">
                <a:latin typeface="Tahoma"/>
                <a:cs typeface="Tahoma"/>
              </a:rPr>
              <a:t>v</a:t>
            </a:r>
            <a:r>
              <a:rPr sz="1403" dirty="0">
                <a:latin typeface="Tahoma"/>
                <a:cs typeface="Tahoma"/>
              </a:rPr>
              <a:t>o              </a:t>
            </a:r>
            <a:r>
              <a:rPr sz="1403" spc="316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Mot</a:t>
            </a:r>
            <a:r>
              <a:rPr sz="1403" spc="4" dirty="0">
                <a:latin typeface="Tahoma"/>
                <a:cs typeface="Tahoma"/>
              </a:rPr>
              <a:t>i</a:t>
            </a:r>
            <a:r>
              <a:rPr sz="1403" spc="-25" dirty="0">
                <a:latin typeface="Tahoma"/>
                <a:cs typeface="Tahoma"/>
              </a:rPr>
              <a:t>v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cija                </a:t>
            </a:r>
            <a:r>
              <a:rPr sz="1403" spc="371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Moć</a:t>
            </a:r>
            <a:r>
              <a:rPr sz="1403" spc="-14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u</a:t>
            </a:r>
            <a:endParaRPr sz="1403">
              <a:latin typeface="Tahoma"/>
              <a:cs typeface="Tahoma"/>
            </a:endParaRPr>
          </a:p>
          <a:p>
            <a:pPr marR="525481" algn="r">
              <a:lnSpc>
                <a:spcPts val="1684"/>
              </a:lnSpc>
              <a:spcBef>
                <a:spcPts val="84"/>
              </a:spcBef>
            </a:pPr>
            <a:r>
              <a:rPr sz="2104" spc="-4" baseline="-1972" dirty="0">
                <a:latin typeface="Tahoma"/>
                <a:cs typeface="Tahoma"/>
              </a:rPr>
              <a:t>u</a:t>
            </a:r>
            <a:r>
              <a:rPr sz="2104" baseline="-1972" dirty="0">
                <a:latin typeface="Tahoma"/>
                <a:cs typeface="Tahoma"/>
              </a:rPr>
              <a:t>čenje                                                                         </a:t>
            </a:r>
            <a:r>
              <a:rPr sz="2104" spc="341" baseline="-1972" dirty="0">
                <a:latin typeface="Tahoma"/>
                <a:cs typeface="Tahoma"/>
              </a:rPr>
              <a:t> </a:t>
            </a:r>
            <a:r>
              <a:rPr sz="2104" spc="4" baseline="-1972" dirty="0">
                <a:latin typeface="Tahoma"/>
                <a:cs typeface="Tahoma"/>
              </a:rPr>
              <a:t>o</a:t>
            </a:r>
            <a:r>
              <a:rPr sz="2104" spc="-14" baseline="-1972" dirty="0">
                <a:latin typeface="Tahoma"/>
                <a:cs typeface="Tahoma"/>
              </a:rPr>
              <a:t>r</a:t>
            </a:r>
            <a:r>
              <a:rPr sz="2104" baseline="-1972" dirty="0">
                <a:latin typeface="Tahoma"/>
                <a:cs typeface="Tahoma"/>
              </a:rPr>
              <a:t>ga</a:t>
            </a:r>
            <a:r>
              <a:rPr sz="2104" spc="-4" baseline="-1972" dirty="0">
                <a:latin typeface="Tahoma"/>
                <a:cs typeface="Tahoma"/>
              </a:rPr>
              <a:t>n</a:t>
            </a:r>
            <a:r>
              <a:rPr sz="2104" baseline="-1972" dirty="0">
                <a:latin typeface="Tahoma"/>
                <a:cs typeface="Tahoma"/>
              </a:rPr>
              <a:t>iz</a:t>
            </a:r>
            <a:r>
              <a:rPr sz="2104" spc="-4" baseline="-1972" dirty="0">
                <a:latin typeface="Tahoma"/>
                <a:cs typeface="Tahoma"/>
              </a:rPr>
              <a:t>a</a:t>
            </a:r>
            <a:r>
              <a:rPr sz="2104" baseline="-1972" dirty="0">
                <a:latin typeface="Tahoma"/>
                <a:cs typeface="Tahoma"/>
              </a:rPr>
              <a:t>ciji</a:t>
            </a:r>
            <a:endParaRPr sz="1403">
              <a:latin typeface="Tahoma"/>
              <a:cs typeface="Tahoma"/>
            </a:endParaRPr>
          </a:p>
          <a:p>
            <a:pPr marL="504547" marR="500291" indent="-205636" algn="r">
              <a:lnSpc>
                <a:spcPct val="100083"/>
              </a:lnSpc>
              <a:spcBef>
                <a:spcPts val="2037"/>
              </a:spcBef>
            </a:pPr>
            <a:r>
              <a:rPr sz="1403" dirty="0">
                <a:latin typeface="Tahoma"/>
                <a:cs typeface="Tahoma"/>
              </a:rPr>
              <a:t>O</a:t>
            </a:r>
            <a:r>
              <a:rPr sz="1403" spc="-9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ga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izaci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ne        </a:t>
            </a:r>
            <a:r>
              <a:rPr sz="1403" spc="376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N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g</a:t>
            </a:r>
            <a:r>
              <a:rPr sz="1403" spc="-19" dirty="0">
                <a:latin typeface="Tahoma"/>
                <a:cs typeface="Tahoma"/>
              </a:rPr>
              <a:t>r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đi</a:t>
            </a:r>
            <a:r>
              <a:rPr sz="1403" spc="-25" dirty="0">
                <a:latin typeface="Tahoma"/>
                <a:cs typeface="Tahoma"/>
              </a:rPr>
              <a:t>v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nje          </a:t>
            </a:r>
            <a:r>
              <a:rPr sz="1403" spc="271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Oc</a:t>
            </a:r>
            <a:r>
              <a:rPr sz="1403" spc="4" dirty="0">
                <a:latin typeface="Tahoma"/>
                <a:cs typeface="Tahoma"/>
              </a:rPr>
              <a:t>e</a:t>
            </a:r>
            <a:r>
              <a:rPr sz="1403" dirty="0">
                <a:latin typeface="Tahoma"/>
                <a:cs typeface="Tahoma"/>
              </a:rPr>
              <a:t>nji</a:t>
            </a:r>
            <a:r>
              <a:rPr sz="1403" spc="-25" dirty="0">
                <a:latin typeface="Tahoma"/>
                <a:cs typeface="Tahoma"/>
              </a:rPr>
              <a:t>v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nje           </a:t>
            </a:r>
            <a:r>
              <a:rPr sz="1403" spc="411" dirty="0">
                <a:latin typeface="Tahoma"/>
                <a:cs typeface="Tahoma"/>
              </a:rPr>
              <a:t> </a:t>
            </a:r>
            <a:r>
              <a:rPr sz="1403" spc="-39" dirty="0">
                <a:latin typeface="Tahoma"/>
                <a:cs typeface="Tahoma"/>
              </a:rPr>
              <a:t>P</a:t>
            </a:r>
            <a:r>
              <a:rPr sz="1403" spc="-4" dirty="0">
                <a:latin typeface="Tahoma"/>
                <a:cs typeface="Tahoma"/>
              </a:rPr>
              <a:t>o</a:t>
            </a:r>
            <a:r>
              <a:rPr sz="1403" spc="-14" dirty="0">
                <a:latin typeface="Tahoma"/>
                <a:cs typeface="Tahoma"/>
              </a:rPr>
              <a:t>v</a:t>
            </a:r>
            <a:r>
              <a:rPr sz="1403" spc="4" dirty="0">
                <a:latin typeface="Tahoma"/>
                <a:cs typeface="Tahoma"/>
              </a:rPr>
              <a:t>e</a:t>
            </a:r>
            <a:r>
              <a:rPr sz="1403" dirty="0">
                <a:latin typeface="Tahoma"/>
                <a:cs typeface="Tahoma"/>
              </a:rPr>
              <a:t>z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nost p</a:t>
            </a:r>
            <a:r>
              <a:rPr sz="1403" spc="-14" dirty="0">
                <a:latin typeface="Tahoma"/>
                <a:cs typeface="Tahoma"/>
              </a:rPr>
              <a:t>r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spc="-4" dirty="0">
                <a:latin typeface="Tahoma"/>
                <a:cs typeface="Tahoma"/>
              </a:rPr>
              <a:t>m</a:t>
            </a:r>
            <a:r>
              <a:rPr sz="1403" dirty="0">
                <a:latin typeface="Tahoma"/>
                <a:cs typeface="Tahoma"/>
              </a:rPr>
              <a:t>e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e              </a:t>
            </a:r>
            <a:r>
              <a:rPr sz="1403" spc="194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z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p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slenih               </a:t>
            </a:r>
            <a:r>
              <a:rPr sz="1403" spc="154" dirty="0">
                <a:latin typeface="Tahoma"/>
                <a:cs typeface="Tahoma"/>
              </a:rPr>
              <a:t> </a:t>
            </a:r>
            <a:r>
              <a:rPr sz="1403" spc="-4" dirty="0">
                <a:latin typeface="Tahoma"/>
                <a:cs typeface="Tahoma"/>
              </a:rPr>
              <a:t>u</a:t>
            </a:r>
            <a:r>
              <a:rPr sz="1403" dirty="0">
                <a:latin typeface="Tahoma"/>
                <a:cs typeface="Tahoma"/>
              </a:rPr>
              <a:t>čin</a:t>
            </a:r>
            <a:r>
              <a:rPr sz="1403" spc="-9" dirty="0">
                <a:latin typeface="Tahoma"/>
                <a:cs typeface="Tahoma"/>
              </a:rPr>
              <a:t>a</a:t>
            </a:r>
            <a:r>
              <a:rPr sz="1403" spc="-4" dirty="0">
                <a:latin typeface="Tahoma"/>
                <a:cs typeface="Tahoma"/>
              </a:rPr>
              <a:t>k</a:t>
            </a:r>
            <a:r>
              <a:rPr sz="1403" dirty="0">
                <a:latin typeface="Tahoma"/>
                <a:cs typeface="Tahoma"/>
              </a:rPr>
              <a:t>a               </a:t>
            </a:r>
            <a:r>
              <a:rPr sz="1403" spc="29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p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je</a:t>
            </a:r>
            <a:r>
              <a:rPr sz="1403" spc="4" dirty="0">
                <a:latin typeface="Tahoma"/>
                <a:cs typeface="Tahoma"/>
              </a:rPr>
              <a:t>d</a:t>
            </a:r>
            <a:r>
              <a:rPr sz="1403" dirty="0">
                <a:latin typeface="Tahoma"/>
                <a:cs typeface="Tahoma"/>
              </a:rPr>
              <a:t>inca</a:t>
            </a:r>
            <a:r>
              <a:rPr sz="1403" spc="-39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i 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spc="-14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ga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izacije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6247" y="4365626"/>
            <a:ext cx="791554" cy="5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0" name="object 10"/>
          <p:cNvSpPr txBox="1"/>
          <p:nvPr/>
        </p:nvSpPr>
        <p:spPr>
          <a:xfrm>
            <a:off x="7306247" y="4941825"/>
            <a:ext cx="791554" cy="1281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9" name="object 9"/>
          <p:cNvSpPr txBox="1"/>
          <p:nvPr/>
        </p:nvSpPr>
        <p:spPr>
          <a:xfrm>
            <a:off x="2966941" y="3586100"/>
            <a:ext cx="1760490" cy="581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113">
              <a:lnSpc>
                <a:spcPct val="100585"/>
              </a:lnSpc>
              <a:spcBef>
                <a:spcPts val="360"/>
              </a:spcBef>
            </a:pPr>
            <a:r>
              <a:rPr sz="1403" dirty="0">
                <a:latin typeface="Tahoma"/>
                <a:cs typeface="Tahoma"/>
              </a:rPr>
              <a:t>O</a:t>
            </a:r>
            <a:r>
              <a:rPr sz="1403" spc="-14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ga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iz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ci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a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7746" y="3500374"/>
            <a:ext cx="1467012" cy="463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0798" marR="147157" indent="-59406">
              <a:lnSpc>
                <a:spcPts val="1679"/>
              </a:lnSpc>
              <a:spcBef>
                <a:spcPts val="498"/>
              </a:spcBef>
            </a:pPr>
            <a:r>
              <a:rPr sz="1403" dirty="0">
                <a:latin typeface="Tahoma"/>
                <a:cs typeface="Tahoma"/>
              </a:rPr>
              <a:t>O</a:t>
            </a:r>
            <a:r>
              <a:rPr sz="1403" spc="-9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ga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izaci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ne p</a:t>
            </a:r>
            <a:r>
              <a:rPr sz="1403" spc="4" dirty="0">
                <a:latin typeface="Tahoma"/>
                <a:cs typeface="Tahoma"/>
              </a:rPr>
              <a:t>e</a:t>
            </a:r>
            <a:r>
              <a:rPr sz="1403" dirty="0">
                <a:latin typeface="Tahoma"/>
                <a:cs typeface="Tahoma"/>
              </a:rPr>
              <a:t>r</a:t>
            </a:r>
            <a:r>
              <a:rPr sz="1403" spc="-14" dirty="0">
                <a:latin typeface="Tahoma"/>
                <a:cs typeface="Tahoma"/>
              </a:rPr>
              <a:t>f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r</a:t>
            </a:r>
            <a:r>
              <a:rPr sz="1403" spc="-4" dirty="0">
                <a:latin typeface="Tahoma"/>
                <a:cs typeface="Tahoma"/>
              </a:rPr>
              <a:t>ma</a:t>
            </a:r>
            <a:r>
              <a:rPr sz="1403" dirty="0">
                <a:latin typeface="Tahoma"/>
                <a:cs typeface="Tahoma"/>
              </a:rPr>
              <a:t>n</a:t>
            </a:r>
            <a:r>
              <a:rPr sz="1403" spc="-4" dirty="0">
                <a:latin typeface="Tahoma"/>
                <a:cs typeface="Tahoma"/>
              </a:rPr>
              <a:t>s</a:t>
            </a:r>
            <a:r>
              <a:rPr sz="1403" dirty="0">
                <a:latin typeface="Tahoma"/>
                <a:cs typeface="Tahoma"/>
              </a:rPr>
              <a:t>e</a:t>
            </a:r>
            <a:endParaRPr sz="1403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1825" y="2541524"/>
            <a:ext cx="1467012" cy="463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6" name="object 6"/>
          <p:cNvSpPr txBox="1"/>
          <p:nvPr/>
        </p:nvSpPr>
        <p:spPr>
          <a:xfrm>
            <a:off x="3260419" y="2541524"/>
            <a:ext cx="1467012" cy="463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5" name="object 5"/>
          <p:cNvSpPr txBox="1"/>
          <p:nvPr/>
        </p:nvSpPr>
        <p:spPr>
          <a:xfrm>
            <a:off x="1352365" y="2541524"/>
            <a:ext cx="1467139" cy="463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4" name="object 4"/>
          <p:cNvSpPr txBox="1"/>
          <p:nvPr/>
        </p:nvSpPr>
        <p:spPr>
          <a:xfrm>
            <a:off x="614861" y="2060575"/>
            <a:ext cx="6618428" cy="1162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16541">
              <a:lnSpc>
                <a:spcPct val="100585"/>
              </a:lnSpc>
              <a:spcBef>
                <a:spcPts val="480"/>
              </a:spcBef>
            </a:pPr>
            <a:r>
              <a:rPr sz="1403" spc="-125" dirty="0">
                <a:latin typeface="Tahoma"/>
                <a:cs typeface="Tahoma"/>
              </a:rPr>
              <a:t>„</a:t>
            </a:r>
            <a:r>
              <a:rPr sz="1403" spc="-134" dirty="0">
                <a:latin typeface="Tahoma"/>
                <a:cs typeface="Tahoma"/>
              </a:rPr>
              <a:t>T</a:t>
            </a:r>
            <a:r>
              <a:rPr sz="1403" dirty="0">
                <a:latin typeface="Tahoma"/>
                <a:cs typeface="Tahoma"/>
              </a:rPr>
              <a:t>v</a:t>
            </a:r>
            <a:r>
              <a:rPr sz="1403" spc="-14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d</a:t>
            </a:r>
            <a:r>
              <a:rPr sz="1403" spc="4" dirty="0">
                <a:latin typeface="Tahoma"/>
                <a:cs typeface="Tahoma"/>
              </a:rPr>
              <a:t>e</a:t>
            </a:r>
            <a:r>
              <a:rPr sz="1403" dirty="0">
                <a:latin typeface="Tahoma"/>
                <a:cs typeface="Tahoma"/>
              </a:rPr>
              <a:t>“</a:t>
            </a:r>
            <a:r>
              <a:rPr sz="1403" spc="-29" dirty="0">
                <a:latin typeface="Tahoma"/>
                <a:cs typeface="Tahoma"/>
              </a:rPr>
              <a:t> </a:t>
            </a:r>
            <a:r>
              <a:rPr sz="1403" spc="-14" dirty="0">
                <a:latin typeface="Tahoma"/>
                <a:cs typeface="Tahoma"/>
              </a:rPr>
              <a:t>k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mp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nente</a:t>
            </a:r>
            <a:r>
              <a:rPr sz="1403" spc="-39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men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d</a:t>
            </a:r>
            <a:r>
              <a:rPr sz="1403" spc="4" dirty="0">
                <a:latin typeface="Tahoma"/>
                <a:cs typeface="Tahoma"/>
              </a:rPr>
              <a:t>ž</a:t>
            </a:r>
            <a:r>
              <a:rPr sz="1403" dirty="0">
                <a:latin typeface="Tahoma"/>
                <a:cs typeface="Tahoma"/>
              </a:rPr>
              <a:t>menta</a:t>
            </a:r>
            <a:r>
              <a:rPr sz="1403" spc="-25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i 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spc="-14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ga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izacije</a:t>
            </a:r>
          </a:p>
          <a:p>
            <a:pPr marL="3029897" marR="680457" indent="-1933233">
              <a:lnSpc>
                <a:spcPts val="1679"/>
              </a:lnSpc>
              <a:spcBef>
                <a:spcPts val="2113"/>
              </a:spcBef>
            </a:pPr>
            <a:r>
              <a:rPr sz="1403" dirty="0">
                <a:latin typeface="Tahoma"/>
                <a:cs typeface="Tahoma"/>
              </a:rPr>
              <a:t>St</a:t>
            </a:r>
            <a:r>
              <a:rPr sz="1403" spc="-29" dirty="0">
                <a:latin typeface="Tahoma"/>
                <a:cs typeface="Tahoma"/>
              </a:rPr>
              <a:t>r</a:t>
            </a:r>
            <a:r>
              <a:rPr sz="1403" spc="-4" dirty="0">
                <a:latin typeface="Tahoma"/>
                <a:cs typeface="Tahoma"/>
              </a:rPr>
              <a:t>a</a:t>
            </a:r>
            <a:r>
              <a:rPr sz="1403" dirty="0">
                <a:latin typeface="Tahoma"/>
                <a:cs typeface="Tahoma"/>
              </a:rPr>
              <a:t>teg</a:t>
            </a:r>
            <a:r>
              <a:rPr sz="1403" spc="4" dirty="0">
                <a:latin typeface="Tahoma"/>
                <a:cs typeface="Tahoma"/>
              </a:rPr>
              <a:t>i</a:t>
            </a:r>
            <a:r>
              <a:rPr sz="1403" dirty="0">
                <a:latin typeface="Tahoma"/>
                <a:cs typeface="Tahoma"/>
              </a:rPr>
              <a:t>ja                </a:t>
            </a:r>
            <a:r>
              <a:rPr sz="1403" spc="301" dirty="0">
                <a:latin typeface="Tahoma"/>
                <a:cs typeface="Tahoma"/>
              </a:rPr>
              <a:t> </a:t>
            </a:r>
            <a:r>
              <a:rPr sz="1403" dirty="0">
                <a:latin typeface="Tahoma"/>
                <a:cs typeface="Tahoma"/>
              </a:rPr>
              <a:t>O</a:t>
            </a:r>
            <a:r>
              <a:rPr sz="1403" spc="-9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ga</a:t>
            </a:r>
            <a:r>
              <a:rPr sz="1403" spc="-4" dirty="0">
                <a:latin typeface="Tahoma"/>
                <a:cs typeface="Tahoma"/>
              </a:rPr>
              <a:t>n</a:t>
            </a:r>
            <a:r>
              <a:rPr sz="1403" dirty="0">
                <a:latin typeface="Tahoma"/>
                <a:cs typeface="Tahoma"/>
              </a:rPr>
              <a:t>izaci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na                      </a:t>
            </a:r>
            <a:r>
              <a:rPr sz="1403" spc="386" dirty="0">
                <a:latin typeface="Tahoma"/>
                <a:cs typeface="Tahoma"/>
              </a:rPr>
              <a:t> </a:t>
            </a:r>
            <a:r>
              <a:rPr sz="1403" spc="-34" dirty="0">
                <a:latin typeface="Tahoma"/>
                <a:cs typeface="Tahoma"/>
              </a:rPr>
              <a:t>K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n</a:t>
            </a:r>
            <a:r>
              <a:rPr sz="1403" spc="-4" dirty="0">
                <a:latin typeface="Tahoma"/>
                <a:cs typeface="Tahoma"/>
              </a:rPr>
              <a:t>t</a:t>
            </a:r>
            <a:r>
              <a:rPr sz="1403" spc="-14" dirty="0">
                <a:latin typeface="Tahoma"/>
                <a:cs typeface="Tahoma"/>
              </a:rPr>
              <a:t>r</a:t>
            </a:r>
            <a:r>
              <a:rPr sz="1403" spc="4" dirty="0">
                <a:latin typeface="Tahoma"/>
                <a:cs typeface="Tahoma"/>
              </a:rPr>
              <a:t>o</a:t>
            </a:r>
            <a:r>
              <a:rPr sz="1403" dirty="0">
                <a:latin typeface="Tahoma"/>
                <a:cs typeface="Tahoma"/>
              </a:rPr>
              <a:t>la st</a:t>
            </a:r>
            <a:r>
              <a:rPr sz="1403" spc="-4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u</a:t>
            </a:r>
            <a:r>
              <a:rPr sz="1403" spc="-4" dirty="0">
                <a:latin typeface="Tahoma"/>
                <a:cs typeface="Tahoma"/>
              </a:rPr>
              <a:t>k</a:t>
            </a:r>
            <a:r>
              <a:rPr sz="1403" dirty="0">
                <a:latin typeface="Tahoma"/>
                <a:cs typeface="Tahoma"/>
              </a:rPr>
              <a:t>t</a:t>
            </a:r>
            <a:r>
              <a:rPr sz="1403" spc="-4" dirty="0">
                <a:latin typeface="Tahoma"/>
                <a:cs typeface="Tahoma"/>
              </a:rPr>
              <a:t>u</a:t>
            </a:r>
            <a:r>
              <a:rPr sz="1403" spc="-25" dirty="0">
                <a:latin typeface="Tahoma"/>
                <a:cs typeface="Tahoma"/>
              </a:rPr>
              <a:t>r</a:t>
            </a:r>
            <a:r>
              <a:rPr sz="1403" dirty="0">
                <a:latin typeface="Tahoma"/>
                <a:cs typeface="Tahoma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33290" y="2060576"/>
            <a:ext cx="864511" cy="5763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2" name="object 2"/>
          <p:cNvSpPr txBox="1"/>
          <p:nvPr/>
        </p:nvSpPr>
        <p:spPr>
          <a:xfrm>
            <a:off x="7233290" y="2636901"/>
            <a:ext cx="864511" cy="585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</p:spTree>
    <p:extLst>
      <p:ext uri="{BB962C8B-B14F-4D97-AF65-F5344CB8AC3E}">
        <p14:creationId xmlns:p14="http://schemas.microsoft.com/office/powerpoint/2010/main" val="181903508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83463" y="3141599"/>
            <a:ext cx="1762076" cy="1224026"/>
          </a:xfrm>
          <a:custGeom>
            <a:avLst/>
            <a:gdLst/>
            <a:ahLst/>
            <a:cxnLst/>
            <a:rect l="l" t="t" r="r" b="b"/>
            <a:pathLst>
              <a:path w="1763712" h="1224026">
                <a:moveTo>
                  <a:pt x="0" y="0"/>
                </a:moveTo>
                <a:lnTo>
                  <a:pt x="1538287" y="0"/>
                </a:lnTo>
                <a:lnTo>
                  <a:pt x="1763712" y="612013"/>
                </a:lnTo>
                <a:lnTo>
                  <a:pt x="1538287" y="1224026"/>
                </a:lnTo>
                <a:lnTo>
                  <a:pt x="0" y="1224026"/>
                </a:lnTo>
                <a:lnTo>
                  <a:pt x="225437" y="61201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7689" y="3141599"/>
            <a:ext cx="1762140" cy="1224026"/>
          </a:xfrm>
          <a:custGeom>
            <a:avLst/>
            <a:gdLst/>
            <a:ahLst/>
            <a:cxnLst/>
            <a:rect l="l" t="t" r="r" b="b"/>
            <a:pathLst>
              <a:path w="1763776" h="1224026">
                <a:moveTo>
                  <a:pt x="0" y="0"/>
                </a:moveTo>
                <a:lnTo>
                  <a:pt x="1538224" y="0"/>
                </a:lnTo>
                <a:lnTo>
                  <a:pt x="1763776" y="612013"/>
                </a:lnTo>
                <a:lnTo>
                  <a:pt x="1538224" y="1224026"/>
                </a:lnTo>
                <a:lnTo>
                  <a:pt x="0" y="1224026"/>
                </a:lnTo>
                <a:lnTo>
                  <a:pt x="225425" y="61201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3501" y="3141599"/>
            <a:ext cx="1762140" cy="1224026"/>
          </a:xfrm>
          <a:custGeom>
            <a:avLst/>
            <a:gdLst/>
            <a:ahLst/>
            <a:cxnLst/>
            <a:rect l="l" t="t" r="r" b="b"/>
            <a:pathLst>
              <a:path w="1763776" h="1224026">
                <a:moveTo>
                  <a:pt x="0" y="0"/>
                </a:moveTo>
                <a:lnTo>
                  <a:pt x="1538224" y="0"/>
                </a:lnTo>
                <a:lnTo>
                  <a:pt x="1763776" y="612013"/>
                </a:lnTo>
                <a:lnTo>
                  <a:pt x="1538224" y="1224026"/>
                </a:lnTo>
                <a:lnTo>
                  <a:pt x="0" y="1224026"/>
                </a:lnTo>
                <a:lnTo>
                  <a:pt x="225425" y="61201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9100" y="3141599"/>
            <a:ext cx="1798555" cy="1224026"/>
          </a:xfrm>
          <a:custGeom>
            <a:avLst/>
            <a:gdLst/>
            <a:ahLst/>
            <a:cxnLst/>
            <a:rect l="l" t="t" r="r" b="b"/>
            <a:pathLst>
              <a:path w="1800225" h="1224026">
                <a:moveTo>
                  <a:pt x="0" y="0"/>
                </a:moveTo>
                <a:lnTo>
                  <a:pt x="1570101" y="0"/>
                </a:lnTo>
                <a:lnTo>
                  <a:pt x="1800225" y="612013"/>
                </a:lnTo>
                <a:lnTo>
                  <a:pt x="1570101" y="1224026"/>
                </a:lnTo>
                <a:lnTo>
                  <a:pt x="0" y="1224026"/>
                </a:lnTo>
                <a:lnTo>
                  <a:pt x="230124" y="61201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0612" y="3141599"/>
            <a:ext cx="1798555" cy="1151001"/>
          </a:xfrm>
          <a:custGeom>
            <a:avLst/>
            <a:gdLst/>
            <a:ahLst/>
            <a:cxnLst/>
            <a:rect l="l" t="t" r="r" b="b"/>
            <a:pathLst>
              <a:path w="1800225" h="1151001">
                <a:moveTo>
                  <a:pt x="0" y="0"/>
                </a:moveTo>
                <a:lnTo>
                  <a:pt x="1800225" y="0"/>
                </a:lnTo>
                <a:lnTo>
                  <a:pt x="1800225" y="1151001"/>
                </a:lnTo>
                <a:lnTo>
                  <a:pt x="0" y="115100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4370" y="3285490"/>
            <a:ext cx="1511039" cy="863219"/>
          </a:xfrm>
          <a:custGeom>
            <a:avLst/>
            <a:gdLst/>
            <a:ahLst/>
            <a:cxnLst/>
            <a:rect l="l" t="t" r="r" b="b"/>
            <a:pathLst>
              <a:path w="1512442" h="863218">
                <a:moveTo>
                  <a:pt x="0" y="0"/>
                </a:moveTo>
                <a:lnTo>
                  <a:pt x="1512442" y="0"/>
                </a:lnTo>
                <a:lnTo>
                  <a:pt x="1512442" y="863219"/>
                </a:lnTo>
                <a:lnTo>
                  <a:pt x="0" y="86321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90613" y="3141599"/>
            <a:ext cx="143757" cy="143890"/>
          </a:xfrm>
          <a:custGeom>
            <a:avLst/>
            <a:gdLst/>
            <a:ahLst/>
            <a:cxnLst/>
            <a:rect l="l" t="t" r="r" b="b"/>
            <a:pathLst>
              <a:path w="143891" h="143890">
                <a:moveTo>
                  <a:pt x="0" y="0"/>
                </a:moveTo>
                <a:lnTo>
                  <a:pt x="143891" y="14389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90613" y="4148709"/>
            <a:ext cx="143757" cy="143891"/>
          </a:xfrm>
          <a:custGeom>
            <a:avLst/>
            <a:gdLst/>
            <a:ahLst/>
            <a:cxnLst/>
            <a:rect l="l" t="t" r="r" b="b"/>
            <a:pathLst>
              <a:path w="143891" h="143891">
                <a:moveTo>
                  <a:pt x="0" y="143891"/>
                </a:moveTo>
                <a:lnTo>
                  <a:pt x="143891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45410" y="3141599"/>
            <a:ext cx="143757" cy="143890"/>
          </a:xfrm>
          <a:custGeom>
            <a:avLst/>
            <a:gdLst/>
            <a:ahLst/>
            <a:cxnLst/>
            <a:rect l="l" t="t" r="r" b="b"/>
            <a:pathLst>
              <a:path w="143891" h="143890">
                <a:moveTo>
                  <a:pt x="143891" y="0"/>
                </a:moveTo>
                <a:lnTo>
                  <a:pt x="0" y="14389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5410" y="4148709"/>
            <a:ext cx="143757" cy="143891"/>
          </a:xfrm>
          <a:custGeom>
            <a:avLst/>
            <a:gdLst/>
            <a:ahLst/>
            <a:cxnLst/>
            <a:rect l="l" t="t" r="r" b="b"/>
            <a:pathLst>
              <a:path w="143891" h="143891">
                <a:moveTo>
                  <a:pt x="143891" y="143891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2877" y="514764"/>
            <a:ext cx="7841655" cy="14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7078" marR="60849">
              <a:lnSpc>
                <a:spcPts val="3413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Organ</a:t>
            </a:r>
            <a:r>
              <a:rPr sz="3206" b="1" spc="9" dirty="0">
                <a:latin typeface="Tahoma"/>
                <a:cs typeface="Tahoma"/>
              </a:rPr>
              <a:t>i</a:t>
            </a:r>
            <a:r>
              <a:rPr sz="3206" b="1" dirty="0">
                <a:latin typeface="Tahoma"/>
                <a:cs typeface="Tahoma"/>
              </a:rPr>
              <a:t>zaci</a:t>
            </a:r>
            <a:r>
              <a:rPr sz="3206" b="1" spc="-14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na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kultura,</a:t>
            </a:r>
            <a:r>
              <a:rPr sz="3206" b="1" spc="-3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</a:t>
            </a:r>
            <a:r>
              <a:rPr sz="3206" b="1" spc="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nje,</a:t>
            </a:r>
            <a:endParaRPr sz="3206">
              <a:latin typeface="Tahoma"/>
              <a:cs typeface="Tahoma"/>
            </a:endParaRPr>
          </a:p>
          <a:p>
            <a:pPr marL="2712163" indent="-2699469">
              <a:lnSpc>
                <a:spcPts val="3838"/>
              </a:lnSpc>
              <a:spcBef>
                <a:spcPts val="126"/>
              </a:spcBef>
            </a:pPr>
            <a:r>
              <a:rPr sz="3206" b="1" dirty="0">
                <a:latin typeface="Tahoma"/>
                <a:cs typeface="Tahoma"/>
              </a:rPr>
              <a:t>komp</a:t>
            </a:r>
            <a:r>
              <a:rPr sz="3206" b="1" spc="9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ten</a:t>
            </a:r>
            <a:r>
              <a:rPr sz="3206" b="1" spc="-14" dirty="0">
                <a:latin typeface="Tahoma"/>
                <a:cs typeface="Tahoma"/>
              </a:rPr>
              <a:t>c</a:t>
            </a:r>
            <a:r>
              <a:rPr sz="3206" b="1" dirty="0">
                <a:latin typeface="Tahoma"/>
                <a:cs typeface="Tahoma"/>
              </a:rPr>
              <a:t>ije,</a:t>
            </a:r>
            <a:r>
              <a:rPr sz="3206" b="1" spc="-5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konkur</a:t>
            </a:r>
            <a:r>
              <a:rPr sz="3206" b="1" spc="1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ntska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predn</a:t>
            </a:r>
            <a:r>
              <a:rPr sz="3206" b="1" spc="9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st perf</a:t>
            </a:r>
            <a:r>
              <a:rPr sz="3206" b="1" spc="4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rman</a:t>
            </a:r>
            <a:r>
              <a:rPr sz="3206" b="1" spc="-4" dirty="0">
                <a:latin typeface="Tahoma"/>
                <a:cs typeface="Tahoma"/>
              </a:rPr>
              <a:t>s</a:t>
            </a:r>
            <a:r>
              <a:rPr sz="3206" b="1" dirty="0">
                <a:latin typeface="Tahoma"/>
                <a:cs typeface="Tahoma"/>
              </a:rPr>
              <a:t>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308" y="1002443"/>
            <a:ext cx="2090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140" y="3199222"/>
            <a:ext cx="1230514" cy="9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54"/>
              </a:lnSpc>
              <a:spcBef>
                <a:spcPts val="87"/>
              </a:spcBef>
            </a:pPr>
            <a:r>
              <a:rPr sz="1603" dirty="0">
                <a:latin typeface="Verdana"/>
                <a:cs typeface="Verdana"/>
              </a:rPr>
              <a:t>O</a:t>
            </a:r>
            <a:r>
              <a:rPr sz="1603" spc="4" dirty="0">
                <a:latin typeface="Verdana"/>
                <a:cs typeface="Verdana"/>
              </a:rPr>
              <a:t>r</a:t>
            </a:r>
            <a:r>
              <a:rPr sz="1603" dirty="0">
                <a:latin typeface="Verdana"/>
                <a:cs typeface="Verdana"/>
              </a:rPr>
              <a:t>ganizacio</a:t>
            </a:r>
            <a:endParaRPr sz="1603">
              <a:latin typeface="Verdana"/>
              <a:cs typeface="Verdana"/>
            </a:endParaRPr>
          </a:p>
          <a:p>
            <a:pPr marL="6367" marR="23815" indent="1685" algn="ctr">
              <a:lnSpc>
                <a:spcPts val="1919"/>
              </a:lnSpc>
              <a:spcBef>
                <a:spcPts val="58"/>
              </a:spcBef>
            </a:pPr>
            <a:r>
              <a:rPr sz="1603" dirty="0">
                <a:latin typeface="Verdana"/>
                <a:cs typeface="Verdana"/>
              </a:rPr>
              <a:t>no</a:t>
            </a:r>
            <a:r>
              <a:rPr sz="1603" spc="-29" dirty="0">
                <a:latin typeface="Verdana"/>
                <a:cs typeface="Verdana"/>
              </a:rPr>
              <a:t> </a:t>
            </a:r>
            <a:r>
              <a:rPr sz="1603" dirty="0">
                <a:latin typeface="Verdana"/>
                <a:cs typeface="Verdana"/>
              </a:rPr>
              <a:t>u</a:t>
            </a:r>
            <a:r>
              <a:rPr sz="1603" spc="-4" dirty="0">
                <a:latin typeface="Verdana"/>
                <a:cs typeface="Verdana"/>
              </a:rPr>
              <a:t>č</a:t>
            </a:r>
            <a:r>
              <a:rPr sz="1603" dirty="0">
                <a:latin typeface="Verdana"/>
                <a:cs typeface="Verdana"/>
              </a:rPr>
              <a:t>e</a:t>
            </a:r>
            <a:r>
              <a:rPr sz="1603" spc="-4" dirty="0">
                <a:latin typeface="Verdana"/>
                <a:cs typeface="Verdana"/>
              </a:rPr>
              <a:t>n</a:t>
            </a:r>
            <a:r>
              <a:rPr sz="1603" dirty="0">
                <a:latin typeface="Verdana"/>
                <a:cs typeface="Verdana"/>
              </a:rPr>
              <a:t>je</a:t>
            </a:r>
            <a:r>
              <a:rPr sz="1603" spc="-28" dirty="0">
                <a:latin typeface="Verdana"/>
                <a:cs typeface="Verdana"/>
              </a:rPr>
              <a:t> </a:t>
            </a:r>
            <a:r>
              <a:rPr sz="1603" dirty="0">
                <a:latin typeface="Verdana"/>
                <a:cs typeface="Verdana"/>
              </a:rPr>
              <a:t>/ Up</a:t>
            </a:r>
            <a:r>
              <a:rPr sz="1603" spc="-24" dirty="0">
                <a:latin typeface="Verdana"/>
                <a:cs typeface="Verdana"/>
              </a:rPr>
              <a:t>r</a:t>
            </a:r>
            <a:r>
              <a:rPr sz="1603" spc="-9" dirty="0">
                <a:latin typeface="Verdana"/>
                <a:cs typeface="Verdana"/>
              </a:rPr>
              <a:t>a</a:t>
            </a:r>
            <a:r>
              <a:rPr sz="1603" dirty="0">
                <a:latin typeface="Verdana"/>
                <a:cs typeface="Verdana"/>
              </a:rPr>
              <a:t>vljanje znanjem</a:t>
            </a:r>
            <a:endParaRPr sz="1603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1182" y="3199222"/>
            <a:ext cx="1435623" cy="1203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1638" marR="306748" algn="ctr">
              <a:lnSpc>
                <a:spcPts val="1754"/>
              </a:lnSpc>
              <a:spcBef>
                <a:spcPts val="87"/>
              </a:spcBef>
            </a:pPr>
            <a:r>
              <a:rPr sz="1603" dirty="0">
                <a:latin typeface="Verdana"/>
                <a:cs typeface="Verdana"/>
              </a:rPr>
              <a:t>O</a:t>
            </a:r>
            <a:r>
              <a:rPr sz="1603" spc="4" dirty="0">
                <a:latin typeface="Verdana"/>
                <a:cs typeface="Verdana"/>
              </a:rPr>
              <a:t>d</a:t>
            </a:r>
            <a:r>
              <a:rPr sz="1603" dirty="0">
                <a:latin typeface="Verdana"/>
                <a:cs typeface="Verdana"/>
              </a:rPr>
              <a:t>rži</a:t>
            </a:r>
            <a:r>
              <a:rPr sz="1603" spc="-29" dirty="0">
                <a:latin typeface="Verdana"/>
                <a:cs typeface="Verdana"/>
              </a:rPr>
              <a:t>v</a:t>
            </a:r>
            <a:r>
              <a:rPr sz="1603" dirty="0">
                <a:latin typeface="Verdana"/>
                <a:cs typeface="Verdana"/>
              </a:rPr>
              <a:t>a</a:t>
            </a:r>
            <a:endParaRPr sz="1603">
              <a:latin typeface="Verdana"/>
              <a:cs typeface="Verdana"/>
            </a:endParaRPr>
          </a:p>
          <a:p>
            <a:pPr indent="676" algn="ctr">
              <a:lnSpc>
                <a:spcPts val="1938"/>
              </a:lnSpc>
              <a:spcBef>
                <a:spcPts val="19"/>
              </a:spcBef>
            </a:pPr>
            <a:r>
              <a:rPr sz="1603" spc="4" dirty="0">
                <a:latin typeface="Arial"/>
                <a:cs typeface="Arial"/>
              </a:rPr>
              <a:t>k</a:t>
            </a:r>
            <a:r>
              <a:rPr sz="1603" dirty="0">
                <a:latin typeface="Verdana"/>
                <a:cs typeface="Verdana"/>
              </a:rPr>
              <a:t>onkuren</a:t>
            </a:r>
            <a:r>
              <a:rPr sz="1603" spc="-4" dirty="0">
                <a:latin typeface="Verdana"/>
                <a:cs typeface="Verdana"/>
              </a:rPr>
              <a:t>t</a:t>
            </a:r>
            <a:r>
              <a:rPr sz="1603" dirty="0">
                <a:latin typeface="Verdana"/>
                <a:cs typeface="Verdana"/>
              </a:rPr>
              <a:t>ska prednost</a:t>
            </a:r>
            <a:r>
              <a:rPr sz="1603" spc="-60" dirty="0">
                <a:latin typeface="Verdana"/>
                <a:cs typeface="Verdana"/>
              </a:rPr>
              <a:t> </a:t>
            </a:r>
            <a:r>
              <a:rPr sz="1603" dirty="0">
                <a:latin typeface="Verdana"/>
                <a:cs typeface="Verdana"/>
              </a:rPr>
              <a:t>k</a:t>
            </a:r>
            <a:r>
              <a:rPr sz="1603" spc="4" dirty="0">
                <a:latin typeface="Verdana"/>
                <a:cs typeface="Verdana"/>
              </a:rPr>
              <a:t>r</a:t>
            </a:r>
            <a:r>
              <a:rPr sz="1603" dirty="0">
                <a:latin typeface="Verdana"/>
                <a:cs typeface="Verdana"/>
              </a:rPr>
              <a:t>oz</a:t>
            </a:r>
            <a:endParaRPr sz="1603">
              <a:latin typeface="Verdana"/>
              <a:cs typeface="Verdana"/>
            </a:endParaRPr>
          </a:p>
          <a:p>
            <a:pPr marL="147791" marR="152429" algn="ctr">
              <a:lnSpc>
                <a:spcPts val="1870"/>
              </a:lnSpc>
            </a:pPr>
            <a:r>
              <a:rPr sz="2405" baseline="-1714" dirty="0">
                <a:latin typeface="Verdana"/>
                <a:cs typeface="Verdana"/>
              </a:rPr>
              <a:t>s</a:t>
            </a:r>
            <a:r>
              <a:rPr sz="2405" spc="-4" baseline="-1714" dirty="0">
                <a:latin typeface="Verdana"/>
                <a:cs typeface="Verdana"/>
              </a:rPr>
              <a:t>u</a:t>
            </a:r>
            <a:r>
              <a:rPr sz="2405" baseline="-1714" dirty="0">
                <a:latin typeface="Verdana"/>
                <a:cs typeface="Verdana"/>
              </a:rPr>
              <a:t>periorne</a:t>
            </a:r>
            <a:endParaRPr sz="1603">
              <a:latin typeface="Verdana"/>
              <a:cs typeface="Verdana"/>
            </a:endParaRPr>
          </a:p>
          <a:p>
            <a:pPr marL="216337" marR="219157" algn="ctr">
              <a:lnSpc>
                <a:spcPts val="1919"/>
              </a:lnSpc>
              <a:spcBef>
                <a:spcPts val="2"/>
              </a:spcBef>
            </a:pPr>
            <a:r>
              <a:rPr sz="2405" baseline="-1714" dirty="0">
                <a:latin typeface="Verdana"/>
                <a:cs typeface="Verdana"/>
              </a:rPr>
              <a:t>v</a:t>
            </a:r>
            <a:r>
              <a:rPr sz="2405" spc="4" baseline="-1714" dirty="0">
                <a:latin typeface="Verdana"/>
                <a:cs typeface="Verdana"/>
              </a:rPr>
              <a:t>r</a:t>
            </a:r>
            <a:r>
              <a:rPr sz="2405" baseline="-1714" dirty="0">
                <a:latin typeface="Verdana"/>
                <a:cs typeface="Verdana"/>
              </a:rPr>
              <a:t>ednos</a:t>
            </a:r>
            <a:r>
              <a:rPr sz="2405" spc="-9" baseline="-1714" dirty="0">
                <a:latin typeface="Verdana"/>
                <a:cs typeface="Verdana"/>
              </a:rPr>
              <a:t>t</a:t>
            </a:r>
            <a:r>
              <a:rPr sz="2405" baseline="-1714" dirty="0">
                <a:latin typeface="Verdana"/>
                <a:cs typeface="Verdana"/>
              </a:rPr>
              <a:t>i</a:t>
            </a:r>
            <a:endParaRPr sz="1603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6520" y="3415377"/>
            <a:ext cx="1403202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711" marR="124362" algn="ctr">
              <a:lnSpc>
                <a:spcPts val="1754"/>
              </a:lnSpc>
              <a:spcBef>
                <a:spcPts val="87"/>
              </a:spcBef>
            </a:pPr>
            <a:r>
              <a:rPr sz="1603" dirty="0">
                <a:latin typeface="Verdana"/>
                <a:cs typeface="Verdana"/>
              </a:rPr>
              <a:t>Superiorne</a:t>
            </a:r>
            <a:endParaRPr sz="1603">
              <a:latin typeface="Verdana"/>
              <a:cs typeface="Verdana"/>
            </a:endParaRPr>
          </a:p>
          <a:p>
            <a:pPr algn="ctr">
              <a:lnSpc>
                <a:spcPts val="1919"/>
              </a:lnSpc>
              <a:spcBef>
                <a:spcPts val="8"/>
              </a:spcBef>
            </a:pPr>
            <a:r>
              <a:rPr sz="2405" spc="-9" baseline="-1714" dirty="0">
                <a:latin typeface="Verdana"/>
                <a:cs typeface="Verdana"/>
              </a:rPr>
              <a:t>k</a:t>
            </a:r>
            <a:r>
              <a:rPr sz="2405" baseline="-1714" dirty="0">
                <a:latin typeface="Verdana"/>
                <a:cs typeface="Verdana"/>
              </a:rPr>
              <a:t>ompe</a:t>
            </a:r>
            <a:r>
              <a:rPr sz="2405" spc="-4" baseline="-1714" dirty="0">
                <a:latin typeface="Verdana"/>
                <a:cs typeface="Verdana"/>
              </a:rPr>
              <a:t>t</a:t>
            </a:r>
            <a:r>
              <a:rPr sz="2405" baseline="-1714" dirty="0">
                <a:latin typeface="Verdana"/>
                <a:cs typeface="Verdana"/>
              </a:rPr>
              <a:t>e</a:t>
            </a:r>
            <a:r>
              <a:rPr sz="2405" spc="-4" baseline="-1714" dirty="0">
                <a:latin typeface="Verdana"/>
                <a:cs typeface="Verdana"/>
              </a:rPr>
              <a:t>n</a:t>
            </a:r>
            <a:r>
              <a:rPr sz="2405" baseline="-1714" dirty="0">
                <a:latin typeface="Verdana"/>
                <a:cs typeface="Verdana"/>
              </a:rPr>
              <a:t>c</a:t>
            </a:r>
            <a:r>
              <a:rPr sz="2405" spc="-9" baseline="-1714" dirty="0">
                <a:latin typeface="Verdana"/>
                <a:cs typeface="Verdana"/>
              </a:rPr>
              <a:t>i</a:t>
            </a:r>
            <a:r>
              <a:rPr sz="2405" baseline="-1714" dirty="0">
                <a:latin typeface="Verdana"/>
                <a:cs typeface="Verdana"/>
              </a:rPr>
              <a:t>je</a:t>
            </a:r>
            <a:endParaRPr sz="1603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562" y="3486624"/>
            <a:ext cx="1230514" cy="472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54"/>
              </a:lnSpc>
              <a:spcBef>
                <a:spcPts val="87"/>
              </a:spcBef>
            </a:pPr>
            <a:r>
              <a:rPr sz="1603" dirty="0">
                <a:latin typeface="Verdana"/>
                <a:cs typeface="Verdana"/>
              </a:rPr>
              <a:t>O</a:t>
            </a:r>
            <a:r>
              <a:rPr sz="1603" spc="4" dirty="0">
                <a:latin typeface="Verdana"/>
                <a:cs typeface="Verdana"/>
              </a:rPr>
              <a:t>r</a:t>
            </a:r>
            <a:r>
              <a:rPr sz="1603" dirty="0">
                <a:latin typeface="Verdana"/>
                <a:cs typeface="Verdana"/>
              </a:rPr>
              <a:t>ganizacio</a:t>
            </a:r>
            <a:endParaRPr sz="1603">
              <a:latin typeface="Verdana"/>
              <a:cs typeface="Verdana"/>
            </a:endParaRPr>
          </a:p>
          <a:p>
            <a:pPr marL="60945" marR="78375" algn="ctr">
              <a:lnSpc>
                <a:spcPts val="1924"/>
              </a:lnSpc>
              <a:spcBef>
                <a:spcPts val="8"/>
              </a:spcBef>
            </a:pPr>
            <a:r>
              <a:rPr sz="2405" baseline="-1714" dirty="0">
                <a:latin typeface="Verdana"/>
                <a:cs typeface="Verdana"/>
              </a:rPr>
              <a:t>na</a:t>
            </a:r>
            <a:r>
              <a:rPr sz="2405" spc="-9" baseline="-1714" dirty="0">
                <a:latin typeface="Verdana"/>
                <a:cs typeface="Verdana"/>
              </a:rPr>
              <a:t> </a:t>
            </a:r>
            <a:r>
              <a:rPr sz="2405" baseline="-1714" dirty="0">
                <a:latin typeface="Verdana"/>
                <a:cs typeface="Verdana"/>
              </a:rPr>
              <a:t>ku</a:t>
            </a:r>
            <a:r>
              <a:rPr sz="2405" spc="-9" baseline="-1714" dirty="0">
                <a:latin typeface="Verdana"/>
                <a:cs typeface="Verdana"/>
              </a:rPr>
              <a:t>l</a:t>
            </a:r>
            <a:r>
              <a:rPr sz="2405" spc="-4" baseline="-1714" dirty="0">
                <a:latin typeface="Verdana"/>
                <a:cs typeface="Verdana"/>
              </a:rPr>
              <a:t>t</a:t>
            </a:r>
            <a:r>
              <a:rPr sz="2405" baseline="-1714" dirty="0">
                <a:latin typeface="Verdana"/>
                <a:cs typeface="Verdana"/>
              </a:rPr>
              <a:t>u</a:t>
            </a:r>
            <a:r>
              <a:rPr sz="2405" spc="-25" baseline="-1714" dirty="0">
                <a:latin typeface="Verdana"/>
                <a:cs typeface="Verdana"/>
              </a:rPr>
              <a:t>r</a:t>
            </a:r>
            <a:r>
              <a:rPr sz="2405" baseline="-1714" dirty="0">
                <a:latin typeface="Verdana"/>
                <a:cs typeface="Verdana"/>
              </a:rPr>
              <a:t>a</a:t>
            </a:r>
            <a:endParaRPr sz="1603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4370" y="3285490"/>
            <a:ext cx="1511039" cy="863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2" name="object 2"/>
          <p:cNvSpPr txBox="1"/>
          <p:nvPr/>
        </p:nvSpPr>
        <p:spPr>
          <a:xfrm>
            <a:off x="7090612" y="3141599"/>
            <a:ext cx="1798555" cy="1151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2"/>
          </a:p>
          <a:p>
            <a:pPr marL="223408">
              <a:lnSpc>
                <a:spcPct val="101277"/>
              </a:lnSpc>
              <a:spcBef>
                <a:spcPts val="2081"/>
              </a:spcBef>
            </a:pPr>
            <a:r>
              <a:rPr sz="1403" b="1" dirty="0">
                <a:latin typeface="Verdana"/>
                <a:cs typeface="Verdana"/>
              </a:rPr>
              <a:t>Per</a:t>
            </a:r>
            <a:r>
              <a:rPr sz="1403" b="1" spc="-4" dirty="0">
                <a:latin typeface="Verdana"/>
                <a:cs typeface="Verdana"/>
              </a:rPr>
              <a:t>fo</a:t>
            </a:r>
            <a:r>
              <a:rPr sz="1403" b="1" dirty="0">
                <a:latin typeface="Verdana"/>
                <a:cs typeface="Verdana"/>
              </a:rPr>
              <a:t>rm</a:t>
            </a:r>
            <a:r>
              <a:rPr sz="1403" b="1" spc="-4" dirty="0">
                <a:latin typeface="Verdana"/>
                <a:cs typeface="Verdana"/>
              </a:rPr>
              <a:t>ans</a:t>
            </a:r>
            <a:r>
              <a:rPr sz="1403" b="1" dirty="0">
                <a:latin typeface="Verdana"/>
                <a:cs typeface="Verdana"/>
              </a:rPr>
              <a:t>e</a:t>
            </a:r>
            <a:endParaRPr sz="1403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7745450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82267" y="398053"/>
            <a:ext cx="7885085" cy="625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783" marR="592738" algn="ctr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Organizaci</a:t>
            </a:r>
            <a:r>
              <a:rPr sz="3206" b="1" spc="-19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no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učenje</a:t>
            </a:r>
            <a:r>
              <a:rPr sz="3206" b="1" spc="-1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i upra</a:t>
            </a:r>
            <a:r>
              <a:rPr sz="3206" b="1" spc="-9" dirty="0">
                <a:latin typeface="Tahoma"/>
                <a:cs typeface="Tahoma"/>
              </a:rPr>
              <a:t>v</a:t>
            </a:r>
            <a:r>
              <a:rPr sz="3206" b="1" dirty="0">
                <a:latin typeface="Tahoma"/>
                <a:cs typeface="Tahoma"/>
              </a:rPr>
              <a:t>ljanje</a:t>
            </a:r>
            <a:endParaRPr sz="3206">
              <a:latin typeface="Tahoma"/>
              <a:cs typeface="Tahoma"/>
            </a:endParaRPr>
          </a:p>
          <a:p>
            <a:pPr marL="2781381" marR="3265750" algn="ctr">
              <a:lnSpc>
                <a:spcPts val="3838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znanjem</a:t>
            </a:r>
            <a:endParaRPr sz="3206">
              <a:latin typeface="Tahoma"/>
              <a:cs typeface="Tahoma"/>
            </a:endParaRPr>
          </a:p>
          <a:p>
            <a:pPr marL="12694" marR="44173">
              <a:lnSpc>
                <a:spcPts val="2589"/>
              </a:lnSpc>
              <a:spcBef>
                <a:spcPts val="2197"/>
              </a:spcBef>
            </a:pPr>
            <a:r>
              <a:rPr sz="2405" dirty="0">
                <a:latin typeface="Tahoma"/>
                <a:cs typeface="Tahoma"/>
              </a:rPr>
              <a:t>Proces sticanja, širenja i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rišćenja 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 čija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je s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rha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apre</a:t>
            </a:r>
            <a:r>
              <a:rPr sz="2405" spc="4" dirty="0">
                <a:latin typeface="Tahoma"/>
                <a:cs typeface="Tahoma"/>
              </a:rPr>
              <a:t>đ</a:t>
            </a:r>
            <a:r>
              <a:rPr sz="2405" dirty="0">
                <a:latin typeface="Tahoma"/>
                <a:cs typeface="Tahoma"/>
              </a:rPr>
              <a:t>enje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mpete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cija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zacije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njenih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član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va</a:t>
            </a:r>
            <a:endParaRPr sz="2405">
              <a:latin typeface="Tahoma"/>
              <a:cs typeface="Tahoma"/>
            </a:endParaRPr>
          </a:p>
          <a:p>
            <a:pPr marL="12694" marR="42464">
              <a:lnSpc>
                <a:spcPct val="100585"/>
              </a:lnSpc>
              <a:spcBef>
                <a:spcPts val="120"/>
              </a:spcBef>
            </a:pP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izacio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učenje </a:t>
            </a:r>
            <a:r>
              <a:rPr sz="2405" spc="4" dirty="0">
                <a:latin typeface="Tahoma"/>
                <a:cs typeface="Tahoma"/>
              </a:rPr>
              <a:t>(</a:t>
            </a: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izati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nal</a:t>
            </a:r>
            <a:r>
              <a:rPr sz="2405" spc="-3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Learnin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):</a:t>
            </a:r>
            <a:endParaRPr sz="2405">
              <a:latin typeface="Tahoma"/>
              <a:cs typeface="Tahoma"/>
            </a:endParaRPr>
          </a:p>
          <a:p>
            <a:pPr marL="12694" marR="42464">
              <a:lnSpc>
                <a:spcPts val="2589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deskr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p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ni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bi</a:t>
            </a:r>
            <a:r>
              <a:rPr sz="2405" spc="9" dirty="0">
                <a:latin typeface="Tahoma"/>
                <a:cs typeface="Tahoma"/>
              </a:rPr>
              <a:t>h</a:t>
            </a:r>
            <a:r>
              <a:rPr sz="2405" dirty="0">
                <a:latin typeface="Tahoma"/>
                <a:cs typeface="Tahoma"/>
              </a:rPr>
              <a:t>evi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ral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aspekt</a:t>
            </a:r>
            <a:endParaRPr sz="2405">
              <a:latin typeface="Tahoma"/>
              <a:cs typeface="Tahoma"/>
            </a:endParaRPr>
          </a:p>
          <a:p>
            <a:pPr marL="12694" marR="42464">
              <a:lnSpc>
                <a:spcPct val="100585"/>
              </a:lnSpc>
              <a:spcBef>
                <a:spcPts val="140"/>
              </a:spcBef>
            </a:pPr>
            <a:r>
              <a:rPr sz="2405" dirty="0">
                <a:latin typeface="Tahoma"/>
                <a:cs typeface="Tahoma"/>
              </a:rPr>
              <a:t>Upra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ljanje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m (</a:t>
            </a:r>
            <a:r>
              <a:rPr sz="2405" spc="9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wledge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Managemen</a:t>
            </a:r>
            <a:r>
              <a:rPr sz="2405" spc="9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):</a:t>
            </a:r>
            <a:endParaRPr sz="2405">
              <a:latin typeface="Tahoma"/>
              <a:cs typeface="Tahoma"/>
            </a:endParaRPr>
          </a:p>
          <a:p>
            <a:pPr marL="12694" marR="42464">
              <a:lnSpc>
                <a:spcPts val="2589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mena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žerski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preskrip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ni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aspekt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99982"/>
              </a:lnSpc>
              <a:spcBef>
                <a:spcPts val="155"/>
              </a:spcBef>
            </a:pPr>
            <a:r>
              <a:rPr sz="2405" dirty="0">
                <a:latin typeface="Tahoma"/>
                <a:cs typeface="Tahoma"/>
              </a:rPr>
              <a:t>Ko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nit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vni</a:t>
            </a:r>
            <a:r>
              <a:rPr sz="2405" spc="-4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bihevi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ralni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aspekt 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rgani</a:t>
            </a:r>
            <a:r>
              <a:rPr sz="2405" spc="4" dirty="0">
                <a:latin typeface="Tahoma"/>
                <a:cs typeface="Tahoma"/>
              </a:rPr>
              <a:t>z</a:t>
            </a:r>
            <a:r>
              <a:rPr sz="2405" dirty="0">
                <a:latin typeface="Tahoma"/>
                <a:cs typeface="Tahoma"/>
              </a:rPr>
              <a:t>acion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učenja Socijalni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teh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ički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aspekt 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učenja: s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cijalne in</a:t>
            </a:r>
            <a:r>
              <a:rPr sz="2405" spc="9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erakcije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versus pr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cesiranje inf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rmacija</a:t>
            </a:r>
            <a:endParaRPr sz="2405">
              <a:latin typeface="Tahoma"/>
              <a:cs typeface="Tahoma"/>
            </a:endParaRPr>
          </a:p>
          <a:p>
            <a:pPr marL="12694" marR="490785">
              <a:lnSpc>
                <a:spcPts val="2589"/>
              </a:lnSpc>
              <a:spcBef>
                <a:spcPts val="734"/>
              </a:spcBef>
            </a:pPr>
            <a:r>
              <a:rPr sz="2405" dirty="0">
                <a:latin typeface="Tahoma"/>
                <a:cs typeface="Tahoma"/>
              </a:rPr>
              <a:t>Svrha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učenja i u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rav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janja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m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– pr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širi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anje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reperoara po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encijaln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h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naša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(r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ti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a) p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d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naca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orga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izacije</a:t>
            </a:r>
            <a:endParaRPr sz="2405">
              <a:latin typeface="Tahoma"/>
              <a:cs typeface="Tahoma"/>
            </a:endParaRPr>
          </a:p>
          <a:p>
            <a:pPr marL="12694" marR="42464">
              <a:lnSpc>
                <a:spcPct val="100585"/>
              </a:lnSpc>
              <a:spcBef>
                <a:spcPts val="115"/>
              </a:spcBef>
            </a:pP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azci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učenje i pr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mene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684" y="1604859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684" y="2665690"/>
            <a:ext cx="2097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684" y="3397463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684" y="4128985"/>
            <a:ext cx="209794" cy="732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 marR="184">
              <a:lnSpc>
                <a:spcPct val="100585"/>
              </a:lnSpc>
              <a:spcBef>
                <a:spcPts val="140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684" y="5263475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9684" y="6324127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2178676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04750" y="642145"/>
            <a:ext cx="621683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Organ</a:t>
            </a:r>
            <a:r>
              <a:rPr sz="3206" b="1" spc="9" dirty="0">
                <a:latin typeface="Tahoma"/>
                <a:cs typeface="Tahoma"/>
              </a:rPr>
              <a:t>i</a:t>
            </a:r>
            <a:r>
              <a:rPr sz="3206" b="1" dirty="0">
                <a:latin typeface="Tahoma"/>
                <a:cs typeface="Tahoma"/>
              </a:rPr>
              <a:t>zaci</a:t>
            </a:r>
            <a:r>
              <a:rPr sz="3206" b="1" spc="-14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no</a:t>
            </a:r>
            <a:r>
              <a:rPr sz="3206" b="1" spc="-3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</a:t>
            </a:r>
            <a:r>
              <a:rPr sz="3206" b="1" spc="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nje</a:t>
            </a:r>
            <a:r>
              <a:rPr sz="3206" b="1" spc="-1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i znanje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951" y="1531706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533" y="1531707"/>
            <a:ext cx="7709404" cy="4573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9"/>
              </a:lnSpc>
              <a:spcBef>
                <a:spcPts val="144"/>
              </a:spcBef>
            </a:pPr>
            <a:r>
              <a:rPr sz="2405" dirty="0">
                <a:latin typeface="Tahoma"/>
                <a:cs typeface="Tahoma"/>
              </a:rPr>
              <a:t>Da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li je m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će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da 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zacija,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nije ži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 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izam, “uči” i nešto “z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a”?</a:t>
            </a:r>
            <a:endParaRPr sz="2405">
              <a:latin typeface="Tahoma"/>
              <a:cs typeface="Tahoma"/>
            </a:endParaRPr>
          </a:p>
          <a:p>
            <a:pPr marL="12694" marR="156320">
              <a:lnSpc>
                <a:spcPts val="2589"/>
              </a:lnSpc>
              <a:spcBef>
                <a:spcPts val="580"/>
              </a:spcBef>
            </a:pPr>
            <a:r>
              <a:rPr sz="2405" spc="-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ećina aut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smatra 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a se može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go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oriti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 znanju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koje je </a:t>
            </a:r>
            <a:r>
              <a:rPr sz="2405" spc="-9" dirty="0">
                <a:latin typeface="Tahoma"/>
                <a:cs typeface="Tahoma"/>
              </a:rPr>
              <a:t>s</a:t>
            </a:r>
            <a:r>
              <a:rPr sz="2405" dirty="0">
                <a:latin typeface="Tahoma"/>
                <a:cs typeface="Tahoma"/>
              </a:rPr>
              <a:t>mešteno,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 um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ma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član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va 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zacije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kao p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d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naca,</a:t>
            </a:r>
            <a:r>
              <a:rPr sz="2405" spc="-2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već u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izaciji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kao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spc="-9" dirty="0">
                <a:latin typeface="Tahoma"/>
                <a:cs typeface="Tahoma"/>
              </a:rPr>
              <a:t>c</a:t>
            </a:r>
            <a:r>
              <a:rPr sz="2405" dirty="0">
                <a:latin typeface="Tahoma"/>
                <a:cs typeface="Tahoma"/>
              </a:rPr>
              <a:t>eli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  <a:p>
            <a:pPr marL="12694" marR="913471">
              <a:lnSpc>
                <a:spcPts val="2589"/>
              </a:lnSpc>
              <a:spcBef>
                <a:spcPts val="580"/>
              </a:spcBef>
            </a:pPr>
            <a:r>
              <a:rPr sz="2405" dirty="0">
                <a:latin typeface="Tahoma"/>
                <a:cs typeface="Tahoma"/>
              </a:rPr>
              <a:t>Or</a:t>
            </a:r>
            <a:r>
              <a:rPr sz="2405" spc="9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je </a:t>
            </a:r>
            <a:r>
              <a:rPr sz="2405" spc="-9" dirty="0">
                <a:latin typeface="Tahoma"/>
                <a:cs typeface="Tahoma"/>
              </a:rPr>
              <a:t>j</a:t>
            </a:r>
            <a:r>
              <a:rPr sz="2405" dirty="0">
                <a:latin typeface="Tahoma"/>
                <a:cs typeface="Tahoma"/>
              </a:rPr>
              <a:t>e 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9" dirty="0">
                <a:latin typeface="Tahoma"/>
                <a:cs typeface="Tahoma"/>
              </a:rPr>
              <a:t>h</a:t>
            </a:r>
            <a:r>
              <a:rPr sz="2405" dirty="0">
                <a:latin typeface="Tahoma"/>
                <a:cs typeface="Tahoma"/>
              </a:rPr>
              <a:t>ranjeno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 ruti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ama, pr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cesima,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ow how, interakcijama, na</a:t>
            </a:r>
            <a:r>
              <a:rPr sz="2405" spc="9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am</a:t>
            </a:r>
            <a:r>
              <a:rPr sz="2405" spc="19" dirty="0">
                <a:latin typeface="Tahoma"/>
                <a:cs typeface="Tahoma"/>
              </a:rPr>
              <a:t>a</a:t>
            </a:r>
            <a:r>
              <a:rPr sz="2405" dirty="0">
                <a:latin typeface="Tahoma"/>
                <a:cs typeface="Tahoma"/>
              </a:rPr>
              <a:t>,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 o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ome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„tako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mi to radimo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de“</a:t>
            </a:r>
            <a:endParaRPr sz="2405">
              <a:latin typeface="Tahoma"/>
              <a:cs typeface="Tahoma"/>
            </a:endParaRPr>
          </a:p>
          <a:p>
            <a:pPr marL="12694" marR="42464">
              <a:lnSpc>
                <a:spcPct val="100585"/>
              </a:lnSpc>
              <a:spcBef>
                <a:spcPts val="115"/>
              </a:spcBef>
            </a:pPr>
            <a:r>
              <a:rPr sz="2405" dirty="0">
                <a:latin typeface="Tahoma"/>
                <a:cs typeface="Tahoma"/>
              </a:rPr>
              <a:t>Or</a:t>
            </a:r>
            <a:r>
              <a:rPr sz="2405" spc="9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je </a:t>
            </a:r>
            <a:r>
              <a:rPr sz="2405" spc="-9" dirty="0">
                <a:latin typeface="Tahoma"/>
                <a:cs typeface="Tahoma"/>
              </a:rPr>
              <a:t>s</a:t>
            </a:r>
            <a:r>
              <a:rPr sz="2405" dirty="0">
                <a:latin typeface="Tahoma"/>
                <a:cs typeface="Tahoma"/>
              </a:rPr>
              <a:t>e 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ne gu</a:t>
            </a:r>
            <a:r>
              <a:rPr sz="2405" spc="9" dirty="0">
                <a:latin typeface="Tahoma"/>
                <a:cs typeface="Tahoma"/>
              </a:rPr>
              <a:t>b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lask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</a:t>
            </a:r>
            <a:endParaRPr sz="2405">
              <a:latin typeface="Tahoma"/>
              <a:cs typeface="Tahoma"/>
            </a:endParaRPr>
          </a:p>
          <a:p>
            <a:pPr marL="12694" marR="42464">
              <a:lnSpc>
                <a:spcPts val="259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pojedinaca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iz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izacije</a:t>
            </a:r>
            <a:endParaRPr sz="2405">
              <a:latin typeface="Tahoma"/>
              <a:cs typeface="Tahoma"/>
            </a:endParaRPr>
          </a:p>
          <a:p>
            <a:pPr marL="12694" marR="909194" algn="just">
              <a:lnSpc>
                <a:spcPts val="2589"/>
              </a:lnSpc>
              <a:spcBef>
                <a:spcPts val="600"/>
              </a:spcBef>
            </a:pPr>
            <a:r>
              <a:rPr sz="2405" dirty="0">
                <a:latin typeface="Tahoma"/>
                <a:cs typeface="Tahoma"/>
              </a:rPr>
              <a:t>Kao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veoma vredan resurs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se pre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osi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m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član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ma 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zacije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z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ces socijalizacije.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951" y="2263354"/>
            <a:ext cx="2097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952" y="3324566"/>
            <a:ext cx="20960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951" y="4385270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0951" y="5117171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205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sr-Latn-CS" sz="4000" smtClean="0"/>
              <a:t>NOVE TEORIJE ORGANIZACIJE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r-Latn-CS" b="1" smtClean="0"/>
              <a:t>Podrazumevaju dva teorijska pravca:</a:t>
            </a:r>
          </a:p>
          <a:p>
            <a:r>
              <a:rPr lang="sr-Latn-CS" smtClean="0"/>
              <a:t>Procesna teorija</a:t>
            </a:r>
          </a:p>
          <a:p>
            <a:r>
              <a:rPr lang="sr-Latn-CS" smtClean="0"/>
              <a:t>Teorija kulturnog sklada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75280" y="642145"/>
            <a:ext cx="58757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Vrste</a:t>
            </a:r>
            <a:r>
              <a:rPr sz="3206" b="1" spc="-25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organ</a:t>
            </a:r>
            <a:r>
              <a:rPr sz="3206" b="1" spc="9" dirty="0">
                <a:latin typeface="Tahoma"/>
                <a:cs typeface="Tahoma"/>
              </a:rPr>
              <a:t>i</a:t>
            </a:r>
            <a:r>
              <a:rPr sz="3206" b="1" dirty="0">
                <a:latin typeface="Tahoma"/>
                <a:cs typeface="Tahoma"/>
              </a:rPr>
              <a:t>zacionog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</a:t>
            </a:r>
            <a:r>
              <a:rPr sz="3206" b="1" spc="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nja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951" y="1712809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534" y="1712808"/>
            <a:ext cx="7552128" cy="106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Ada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ti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učenje ili učenje u 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d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om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kr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gu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(si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e l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op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ts val="2878"/>
              </a:lnSpc>
              <a:spcBef>
                <a:spcPts val="14"/>
              </a:spcBef>
            </a:pPr>
            <a:r>
              <a:rPr sz="3607" baseline="-2301" dirty="0">
                <a:latin typeface="Tahoma"/>
                <a:cs typeface="Tahoma"/>
              </a:rPr>
              <a:t>learnin</a:t>
            </a:r>
            <a:r>
              <a:rPr sz="3607" spc="9" baseline="-2301" dirty="0">
                <a:latin typeface="Tahoma"/>
                <a:cs typeface="Tahoma"/>
              </a:rPr>
              <a:t>g</a:t>
            </a:r>
            <a:r>
              <a:rPr sz="3607" baseline="-2301" dirty="0">
                <a:latin typeface="Tahoma"/>
                <a:cs typeface="Tahoma"/>
              </a:rPr>
              <a:t>)</a:t>
            </a:r>
            <a:r>
              <a:rPr sz="3607" spc="-1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- promene</a:t>
            </a:r>
            <a:r>
              <a:rPr sz="3607" spc="-14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u okv</a:t>
            </a:r>
            <a:r>
              <a:rPr sz="3607" spc="4" baseline="-2301" dirty="0">
                <a:latin typeface="Tahoma"/>
                <a:cs typeface="Tahoma"/>
              </a:rPr>
              <a:t>i</a:t>
            </a:r>
            <a:r>
              <a:rPr sz="3607" baseline="-2301" dirty="0">
                <a:latin typeface="Tahoma"/>
                <a:cs typeface="Tahoma"/>
              </a:rPr>
              <a:t>rima</a:t>
            </a:r>
            <a:r>
              <a:rPr sz="3607" spc="-1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preth</a:t>
            </a:r>
            <a:r>
              <a:rPr sz="3607" spc="4" baseline="-2301" dirty="0">
                <a:latin typeface="Tahoma"/>
                <a:cs typeface="Tahoma"/>
              </a:rPr>
              <a:t>o</a:t>
            </a:r>
            <a:r>
              <a:rPr sz="3607" baseline="-2301" dirty="0">
                <a:latin typeface="Tahoma"/>
                <a:cs typeface="Tahoma"/>
              </a:rPr>
              <a:t>dno</a:t>
            </a:r>
            <a:r>
              <a:rPr sz="3607" spc="-2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defi</a:t>
            </a:r>
            <a:r>
              <a:rPr sz="3607" spc="9" baseline="-2301" dirty="0">
                <a:latin typeface="Tahoma"/>
                <a:cs typeface="Tahoma"/>
              </a:rPr>
              <a:t>n</a:t>
            </a:r>
            <a:r>
              <a:rPr sz="3607" baseline="-2301" dirty="0">
                <a:latin typeface="Tahoma"/>
                <a:cs typeface="Tahoma"/>
              </a:rPr>
              <a:t>isanog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ts val="2878"/>
              </a:lnSpc>
            </a:pPr>
            <a:r>
              <a:rPr sz="3607" baseline="-2301" dirty="0">
                <a:latin typeface="Tahoma"/>
                <a:cs typeface="Tahoma"/>
              </a:rPr>
              <a:t>seta</a:t>
            </a:r>
            <a:r>
              <a:rPr sz="3607" spc="-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pret</a:t>
            </a:r>
            <a:r>
              <a:rPr sz="3607" spc="4" baseline="-2301" dirty="0">
                <a:latin typeface="Tahoma"/>
                <a:cs typeface="Tahoma"/>
              </a:rPr>
              <a:t>p</a:t>
            </a:r>
            <a:r>
              <a:rPr sz="3607" baseline="-2301" dirty="0">
                <a:latin typeface="Tahoma"/>
                <a:cs typeface="Tahoma"/>
              </a:rPr>
              <a:t>osta</a:t>
            </a:r>
            <a:r>
              <a:rPr sz="3607" spc="4" baseline="-2301" dirty="0">
                <a:latin typeface="Tahoma"/>
                <a:cs typeface="Tahoma"/>
              </a:rPr>
              <a:t>v</a:t>
            </a:r>
            <a:r>
              <a:rPr sz="3607" baseline="-2301" dirty="0">
                <a:latin typeface="Tahoma"/>
                <a:cs typeface="Tahoma"/>
              </a:rPr>
              <a:t>ki</a:t>
            </a:r>
            <a:r>
              <a:rPr sz="3607" spc="-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k</a:t>
            </a:r>
            <a:r>
              <a:rPr sz="3607" spc="4" baseline="-2301" dirty="0">
                <a:latin typeface="Tahoma"/>
                <a:cs typeface="Tahoma"/>
              </a:rPr>
              <a:t>o</a:t>
            </a:r>
            <a:r>
              <a:rPr sz="3607" baseline="-2301" dirty="0">
                <a:latin typeface="Tahoma"/>
                <a:cs typeface="Tahoma"/>
              </a:rPr>
              <a:t>je ostaju van</a:t>
            </a:r>
            <a:r>
              <a:rPr sz="3607" spc="9" baseline="-2301" dirty="0">
                <a:latin typeface="Tahoma"/>
                <a:cs typeface="Tahoma"/>
              </a:rPr>
              <a:t> </a:t>
            </a:r>
            <a:r>
              <a:rPr sz="3607" spc="-9" baseline="-2301" dirty="0">
                <a:latin typeface="Tahoma"/>
                <a:cs typeface="Tahoma"/>
              </a:rPr>
              <a:t>s</a:t>
            </a:r>
            <a:r>
              <a:rPr sz="3607" baseline="-2301" dirty="0">
                <a:latin typeface="Tahoma"/>
                <a:cs typeface="Tahoma"/>
              </a:rPr>
              <a:t>va</a:t>
            </a:r>
            <a:r>
              <a:rPr sz="3607" spc="4" baseline="-2301" dirty="0">
                <a:latin typeface="Tahoma"/>
                <a:cs typeface="Tahoma"/>
              </a:rPr>
              <a:t>k</a:t>
            </a:r>
            <a:r>
              <a:rPr sz="3607" baseline="-2301" dirty="0">
                <a:latin typeface="Tahoma"/>
                <a:cs typeface="Tahoma"/>
              </a:rPr>
              <a:t>og</a:t>
            </a:r>
            <a:r>
              <a:rPr sz="3607" spc="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preispiti</a:t>
            </a:r>
            <a:r>
              <a:rPr sz="3607" spc="9" baseline="-2301" dirty="0">
                <a:latin typeface="Tahoma"/>
                <a:cs typeface="Tahoma"/>
              </a:rPr>
              <a:t>v</a:t>
            </a:r>
            <a:r>
              <a:rPr sz="3607" baseline="-2301" dirty="0">
                <a:latin typeface="Tahoma"/>
                <a:cs typeface="Tahoma"/>
              </a:rPr>
              <a:t>anja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951" y="3761700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532" y="3761700"/>
            <a:ext cx="72929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G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nerat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2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učenje ili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nje u dup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om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kr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gu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(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b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533" y="4127459"/>
            <a:ext cx="19267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l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op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learn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)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0170" y="4127459"/>
            <a:ext cx="51590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- sticanje</a:t>
            </a:r>
            <a:r>
              <a:rPr sz="2405" spc="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jim se preis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it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ju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533" y="4493219"/>
            <a:ext cx="7298467" cy="696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menja</a:t>
            </a:r>
            <a:r>
              <a:rPr sz="2405" spc="-4" dirty="0">
                <a:latin typeface="Tahoma"/>
                <a:cs typeface="Tahoma"/>
              </a:rPr>
              <a:t>j</a:t>
            </a:r>
            <a:r>
              <a:rPr sz="2405" dirty="0">
                <a:latin typeface="Tahoma"/>
                <a:cs typeface="Tahoma"/>
              </a:rPr>
              <a:t>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ba</a:t>
            </a:r>
            <a:r>
              <a:rPr sz="2405" spc="4" dirty="0">
                <a:latin typeface="Tahoma"/>
                <a:cs typeface="Tahoma"/>
              </a:rPr>
              <a:t>z</a:t>
            </a:r>
            <a:r>
              <a:rPr sz="2405" dirty="0">
                <a:latin typeface="Tahoma"/>
                <a:cs typeface="Tahoma"/>
              </a:rPr>
              <a:t>ične pretp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stav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na 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jima su 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rađe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e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ts val="2878"/>
              </a:lnSpc>
              <a:spcBef>
                <a:spcPts val="14"/>
              </a:spcBef>
            </a:pPr>
            <a:r>
              <a:rPr sz="3607" baseline="-2301" dirty="0">
                <a:latin typeface="Tahoma"/>
                <a:cs typeface="Tahoma"/>
              </a:rPr>
              <a:t>post</a:t>
            </a:r>
            <a:r>
              <a:rPr sz="3607" spc="4" baseline="-2301" dirty="0">
                <a:latin typeface="Tahoma"/>
                <a:cs typeface="Tahoma"/>
              </a:rPr>
              <a:t>o</a:t>
            </a:r>
            <a:r>
              <a:rPr sz="3607" baseline="-2301" dirty="0">
                <a:latin typeface="Tahoma"/>
                <a:cs typeface="Tahoma"/>
              </a:rPr>
              <a:t>j</a:t>
            </a:r>
            <a:r>
              <a:rPr sz="3607" spc="-9" baseline="-2301" dirty="0">
                <a:latin typeface="Tahoma"/>
                <a:cs typeface="Tahoma"/>
              </a:rPr>
              <a:t>e</a:t>
            </a:r>
            <a:r>
              <a:rPr sz="3607" baseline="-2301" dirty="0">
                <a:latin typeface="Tahoma"/>
                <a:cs typeface="Tahoma"/>
              </a:rPr>
              <a:t>će</a:t>
            </a:r>
            <a:r>
              <a:rPr sz="3607" spc="-25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ruti</a:t>
            </a:r>
            <a:r>
              <a:rPr sz="3607" spc="4" baseline="-2301" dirty="0">
                <a:latin typeface="Tahoma"/>
                <a:cs typeface="Tahoma"/>
              </a:rPr>
              <a:t>n</a:t>
            </a:r>
            <a:r>
              <a:rPr sz="3607" baseline="-2301" dirty="0">
                <a:latin typeface="Tahoma"/>
                <a:cs typeface="Tahoma"/>
              </a:rPr>
              <a:t>e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66758915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75535" y="642145"/>
            <a:ext cx="58762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Vrste</a:t>
            </a:r>
            <a:r>
              <a:rPr sz="3206" b="1" spc="-1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organ</a:t>
            </a:r>
            <a:r>
              <a:rPr sz="3206" b="1" spc="9" dirty="0">
                <a:latin typeface="Tahoma"/>
                <a:cs typeface="Tahoma"/>
              </a:rPr>
              <a:t>i</a:t>
            </a:r>
            <a:r>
              <a:rPr sz="3206" b="1" dirty="0">
                <a:latin typeface="Tahoma"/>
                <a:cs typeface="Tahoma"/>
              </a:rPr>
              <a:t>zacionog</a:t>
            </a:r>
            <a:r>
              <a:rPr sz="3206" b="1" spc="-50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znanja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951" y="1711285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534" y="1711285"/>
            <a:ext cx="43901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D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vrste 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prema </a:t>
            </a:r>
            <a:r>
              <a:rPr sz="2405" spc="-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ak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: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727" y="2165976"/>
            <a:ext cx="202561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3999" y="2165976"/>
            <a:ext cx="7309704" cy="2688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33270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eksp</a:t>
            </a:r>
            <a:r>
              <a:rPr sz="2004" spc="-4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ic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tno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(expl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cit): obje</a:t>
            </a:r>
            <a:r>
              <a:rPr sz="2004" spc="-9" dirty="0">
                <a:latin typeface="Tahoma"/>
                <a:cs typeface="Tahoma"/>
              </a:rPr>
              <a:t>k</a:t>
            </a:r>
            <a:r>
              <a:rPr sz="2004" dirty="0">
                <a:latin typeface="Tahoma"/>
                <a:cs typeface="Tahoma"/>
              </a:rPr>
              <a:t>tiv</a:t>
            </a:r>
            <a:r>
              <a:rPr sz="2004" spc="-9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o,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otvoreno, op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p</a:t>
            </a:r>
            <a:r>
              <a:rPr sz="2004" spc="-9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ji</a:t>
            </a:r>
            <a:r>
              <a:rPr sz="2004" spc="-9" dirty="0">
                <a:latin typeface="Tahoma"/>
                <a:cs typeface="Tahoma"/>
              </a:rPr>
              <a:t>v</a:t>
            </a:r>
            <a:r>
              <a:rPr sz="2004" dirty="0">
                <a:latin typeface="Tahoma"/>
                <a:cs typeface="Tahoma"/>
              </a:rPr>
              <a:t>o,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</a:t>
            </a:r>
            <a:r>
              <a:rPr sz="2004" spc="-4" dirty="0">
                <a:latin typeface="Tahoma"/>
                <a:cs typeface="Tahoma"/>
              </a:rPr>
              <a:t>z</a:t>
            </a:r>
            <a:r>
              <a:rPr sz="2004" dirty="0">
                <a:latin typeface="Tahoma"/>
                <a:cs typeface="Tahoma"/>
              </a:rPr>
              <a:t>raženo</a:t>
            </a:r>
            <a:endParaRPr sz="2004">
              <a:latin typeface="Tahoma"/>
              <a:cs typeface="Tahoma"/>
            </a:endParaRPr>
          </a:p>
          <a:p>
            <a:pPr marL="12694" marR="41718">
              <a:lnSpc>
                <a:spcPts val="2413"/>
              </a:lnSpc>
              <a:spcBef>
                <a:spcPts val="116"/>
              </a:spcBef>
            </a:pPr>
            <a:r>
              <a:rPr sz="2004" dirty="0">
                <a:latin typeface="Tahoma"/>
                <a:cs typeface="Tahoma"/>
              </a:rPr>
              <a:t>formaln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m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ist</a:t>
            </a:r>
            <a:r>
              <a:rPr sz="2004" spc="4" dirty="0">
                <a:latin typeface="Tahoma"/>
                <a:cs typeface="Tahoma"/>
              </a:rPr>
              <a:t>e</a:t>
            </a:r>
            <a:r>
              <a:rPr sz="2004" dirty="0">
                <a:latin typeface="Tahoma"/>
                <a:cs typeface="Tahoma"/>
              </a:rPr>
              <a:t>mat</a:t>
            </a:r>
            <a:r>
              <a:rPr sz="2004" spc="9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kim</a:t>
            </a:r>
            <a:r>
              <a:rPr sz="2004" spc="-4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jezikom,može</a:t>
            </a:r>
            <a:r>
              <a:rPr sz="2004" spc="-24" dirty="0">
                <a:latin typeface="Tahoma"/>
                <a:cs typeface="Tahoma"/>
              </a:rPr>
              <a:t>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e</a:t>
            </a:r>
            <a:r>
              <a:rPr sz="2004" spc="-2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koris</a:t>
            </a:r>
            <a:r>
              <a:rPr sz="2004" spc="4" dirty="0">
                <a:latin typeface="Tahoma"/>
                <a:cs typeface="Tahoma"/>
              </a:rPr>
              <a:t>t</a:t>
            </a:r>
            <a:r>
              <a:rPr sz="2004" dirty="0">
                <a:latin typeface="Tahoma"/>
                <a:cs typeface="Tahoma"/>
              </a:rPr>
              <a:t>iti</a:t>
            </a:r>
            <a:r>
              <a:rPr sz="2004" spc="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u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formi </a:t>
            </a:r>
            <a:endParaRPr sz="2004">
              <a:latin typeface="Tahoma"/>
              <a:cs typeface="Tahoma"/>
            </a:endParaRPr>
          </a:p>
          <a:p>
            <a:pPr marL="12694" marR="41718">
              <a:lnSpc>
                <a:spcPts val="2413"/>
              </a:lnSpc>
              <a:spcBef>
                <a:spcPts val="225"/>
              </a:spcBef>
            </a:pPr>
            <a:r>
              <a:rPr sz="2004" dirty="0">
                <a:latin typeface="Tahoma"/>
                <a:cs typeface="Tahoma"/>
              </a:rPr>
              <a:t>podatak</a:t>
            </a:r>
            <a:r>
              <a:rPr sz="2004" spc="4" dirty="0">
                <a:latin typeface="Tahoma"/>
                <a:cs typeface="Tahoma"/>
              </a:rPr>
              <a:t>a</a:t>
            </a:r>
            <a:r>
              <a:rPr sz="2004" dirty="0">
                <a:latin typeface="Tahoma"/>
                <a:cs typeface="Tahoma"/>
              </a:rPr>
              <a:t>,</a:t>
            </a:r>
            <a:r>
              <a:rPr sz="2004" spc="-4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naučnih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formu</a:t>
            </a:r>
            <a:r>
              <a:rPr sz="2004" spc="-9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a,</a:t>
            </a:r>
            <a:r>
              <a:rPr sz="2004" spc="-4" dirty="0">
                <a:latin typeface="Tahoma"/>
                <a:cs typeface="Tahoma"/>
              </a:rPr>
              <a:t>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peci</a:t>
            </a:r>
            <a:r>
              <a:rPr sz="2004" spc="-4" dirty="0">
                <a:latin typeface="Tahoma"/>
                <a:cs typeface="Tahoma"/>
              </a:rPr>
              <a:t>f</a:t>
            </a:r>
            <a:r>
              <a:rPr sz="2004" dirty="0">
                <a:latin typeface="Tahoma"/>
                <a:cs typeface="Tahoma"/>
              </a:rPr>
              <a:t>ikacija,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pr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ručn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ka,</a:t>
            </a:r>
            <a:r>
              <a:rPr sz="2004" spc="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je zavisno </a:t>
            </a:r>
            <a:endParaRPr sz="2004">
              <a:latin typeface="Tahoma"/>
              <a:cs typeface="Tahoma"/>
            </a:endParaRPr>
          </a:p>
          <a:p>
            <a:pPr marL="12694" marR="41718">
              <a:lnSpc>
                <a:spcPts val="2413"/>
              </a:lnSpc>
              <a:spcBef>
                <a:spcPts val="225"/>
              </a:spcBef>
            </a:pPr>
            <a:r>
              <a:rPr sz="2004" dirty="0">
                <a:latin typeface="Tahoma"/>
                <a:cs typeface="Tahoma"/>
              </a:rPr>
              <a:t>od</a:t>
            </a:r>
            <a:r>
              <a:rPr sz="2004" spc="-2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kontek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(cont</a:t>
            </a:r>
            <a:r>
              <a:rPr sz="2004" spc="4" dirty="0">
                <a:latin typeface="Tahoma"/>
                <a:cs typeface="Tahoma"/>
              </a:rPr>
              <a:t>e</a:t>
            </a:r>
            <a:r>
              <a:rPr sz="2004" dirty="0">
                <a:latin typeface="Tahoma"/>
                <a:cs typeface="Tahoma"/>
              </a:rPr>
              <a:t>xt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free)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m</a:t>
            </a:r>
            <a:r>
              <a:rPr sz="2004" spc="4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že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e</a:t>
            </a:r>
            <a:r>
              <a:rPr sz="2004" spc="-2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tran</a:t>
            </a:r>
            <a:r>
              <a:rPr sz="2004" spc="9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feris</a:t>
            </a:r>
            <a:r>
              <a:rPr sz="2004" spc="4" dirty="0">
                <a:latin typeface="Tahoma"/>
                <a:cs typeface="Tahoma"/>
              </a:rPr>
              <a:t>a</a:t>
            </a:r>
            <a:r>
              <a:rPr sz="2004" dirty="0">
                <a:latin typeface="Tahoma"/>
                <a:cs typeface="Tahoma"/>
              </a:rPr>
              <a:t>ti</a:t>
            </a:r>
            <a:endParaRPr sz="2004">
              <a:latin typeface="Tahoma"/>
              <a:cs typeface="Tahoma"/>
            </a:endParaRPr>
          </a:p>
          <a:p>
            <a:pPr marL="12694">
              <a:lnSpc>
                <a:spcPct val="108333"/>
              </a:lnSpc>
              <a:spcBef>
                <a:spcPts val="1215"/>
              </a:spcBef>
            </a:pPr>
            <a:r>
              <a:rPr sz="2004" dirty="0">
                <a:latin typeface="Tahoma"/>
                <a:cs typeface="Tahoma"/>
              </a:rPr>
              <a:t>i</a:t>
            </a:r>
            <a:r>
              <a:rPr sz="2004" spc="-4" dirty="0">
                <a:latin typeface="Tahoma"/>
                <a:cs typeface="Tahoma"/>
              </a:rPr>
              <a:t>m</a:t>
            </a:r>
            <a:r>
              <a:rPr sz="2004" dirty="0">
                <a:latin typeface="Tahoma"/>
                <a:cs typeface="Tahoma"/>
              </a:rPr>
              <a:t>p</a:t>
            </a:r>
            <a:r>
              <a:rPr sz="2004" spc="-4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ic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tno (tacit): subje</a:t>
            </a:r>
            <a:r>
              <a:rPr sz="2004" spc="-9" dirty="0">
                <a:latin typeface="Tahoma"/>
                <a:cs typeface="Tahoma"/>
              </a:rPr>
              <a:t>k</a:t>
            </a:r>
            <a:r>
              <a:rPr sz="2004" dirty="0">
                <a:latin typeface="Tahoma"/>
                <a:cs typeface="Tahoma"/>
              </a:rPr>
              <a:t>tiv</a:t>
            </a:r>
            <a:r>
              <a:rPr sz="2004" spc="-4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o,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skri</a:t>
            </a:r>
            <a:r>
              <a:rPr sz="2004" spc="-4" dirty="0">
                <a:latin typeface="Tahoma"/>
                <a:cs typeface="Tahoma"/>
              </a:rPr>
              <a:t>v</a:t>
            </a:r>
            <a:r>
              <a:rPr sz="2004" dirty="0">
                <a:latin typeface="Tahoma"/>
                <a:cs typeface="Tahoma"/>
              </a:rPr>
              <a:t>eno,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neop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p</a:t>
            </a:r>
            <a:r>
              <a:rPr sz="2004" spc="-4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ji</a:t>
            </a:r>
            <a:r>
              <a:rPr sz="2004" spc="-4" dirty="0">
                <a:latin typeface="Tahoma"/>
                <a:cs typeface="Tahoma"/>
              </a:rPr>
              <a:t>v</a:t>
            </a:r>
            <a:r>
              <a:rPr sz="2004" dirty="0">
                <a:latin typeface="Tahoma"/>
                <a:cs typeface="Tahoma"/>
              </a:rPr>
              <a:t>o,</a:t>
            </a:r>
            <a:r>
              <a:rPr sz="2004" spc="-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d</a:t>
            </a:r>
            <a:r>
              <a:rPr sz="2004" spc="-9" dirty="0">
                <a:latin typeface="Tahoma"/>
                <a:cs typeface="Tahoma"/>
              </a:rPr>
              <a:t>u</a:t>
            </a:r>
            <a:r>
              <a:rPr sz="2004" dirty="0">
                <a:latin typeface="Tahoma"/>
                <a:cs typeface="Tahoma"/>
              </a:rPr>
              <a:t>bo</a:t>
            </a:r>
            <a:r>
              <a:rPr sz="2004" spc="-4" dirty="0">
                <a:latin typeface="Tahoma"/>
                <a:cs typeface="Tahoma"/>
              </a:rPr>
              <a:t>k</a:t>
            </a:r>
            <a:r>
              <a:rPr sz="2004" dirty="0">
                <a:latin typeface="Tahoma"/>
                <a:cs typeface="Tahoma"/>
              </a:rPr>
              <a:t>o pers</a:t>
            </a:r>
            <a:r>
              <a:rPr sz="2004" spc="4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nalizovano</a:t>
            </a:r>
            <a:r>
              <a:rPr sz="2004" spc="-4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</a:t>
            </a:r>
            <a:r>
              <a:rPr sz="2004" spc="4" dirty="0">
                <a:latin typeface="Tahoma"/>
                <a:cs typeface="Tahoma"/>
              </a:rPr>
              <a:t>t</a:t>
            </a:r>
            <a:r>
              <a:rPr sz="2004" dirty="0">
                <a:latin typeface="Tahoma"/>
                <a:cs typeface="Tahoma"/>
              </a:rPr>
              <a:t>e</a:t>
            </a:r>
            <a:r>
              <a:rPr sz="2004" spc="4" dirty="0">
                <a:latin typeface="Tahoma"/>
                <a:cs typeface="Tahoma"/>
              </a:rPr>
              <a:t>š</a:t>
            </a:r>
            <a:r>
              <a:rPr sz="2004" dirty="0">
                <a:latin typeface="Tahoma"/>
                <a:cs typeface="Tahoma"/>
              </a:rPr>
              <a:t>ko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ga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je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formalizovati, zavisno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od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kontek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ta u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kome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je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na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</a:t>
            </a:r>
            <a:r>
              <a:rPr sz="2004" spc="4" dirty="0">
                <a:latin typeface="Tahoma"/>
                <a:cs typeface="Tahoma"/>
              </a:rPr>
              <a:t>a</a:t>
            </a:r>
            <a:r>
              <a:rPr sz="2004" dirty="0">
                <a:latin typeface="Tahoma"/>
                <a:cs typeface="Tahoma"/>
              </a:rPr>
              <a:t>lo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te</a:t>
            </a:r>
            <a:r>
              <a:rPr sz="2004" spc="9" dirty="0">
                <a:latin typeface="Tahoma"/>
                <a:cs typeface="Tahoma"/>
              </a:rPr>
              <a:t>š</a:t>
            </a:r>
            <a:r>
              <a:rPr sz="2004" dirty="0">
                <a:latin typeface="Tahoma"/>
                <a:cs typeface="Tahoma"/>
              </a:rPr>
              <a:t>ko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e</a:t>
            </a:r>
            <a:r>
              <a:rPr sz="2004" spc="-2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tran</a:t>
            </a:r>
            <a:r>
              <a:rPr sz="2004" spc="9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feriše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memori</a:t>
            </a:r>
            <a:r>
              <a:rPr sz="2004" spc="4" dirty="0">
                <a:latin typeface="Tahoma"/>
                <a:cs typeface="Tahoma"/>
              </a:rPr>
              <a:t>š</a:t>
            </a:r>
            <a:r>
              <a:rPr sz="2004" spc="19" dirty="0">
                <a:latin typeface="Tahoma"/>
                <a:cs typeface="Tahoma"/>
              </a:rPr>
              <a:t>e</a:t>
            </a:r>
            <a:r>
              <a:rPr sz="2004" dirty="0">
                <a:latin typeface="Tahoma"/>
                <a:cs typeface="Tahoma"/>
              </a:rPr>
              <a:t>,</a:t>
            </a:r>
            <a:r>
              <a:rPr sz="2004" spc="-2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ve</a:t>
            </a:r>
            <a:r>
              <a:rPr sz="2004" spc="4" dirty="0">
                <a:latin typeface="Tahoma"/>
                <a:cs typeface="Tahoma"/>
              </a:rPr>
              <a:t>š</a:t>
            </a:r>
            <a:r>
              <a:rPr sz="2004" dirty="0">
                <a:latin typeface="Tahoma"/>
                <a:cs typeface="Tahoma"/>
              </a:rPr>
              <a:t>tine zana</a:t>
            </a:r>
            <a:r>
              <a:rPr sz="2004" spc="4" dirty="0">
                <a:latin typeface="Tahoma"/>
                <a:cs typeface="Tahoma"/>
              </a:rPr>
              <a:t>t</a:t>
            </a:r>
            <a:r>
              <a:rPr sz="2004" dirty="0">
                <a:latin typeface="Tahoma"/>
                <a:cs typeface="Tahoma"/>
              </a:rPr>
              <a:t>a</a:t>
            </a:r>
            <a:r>
              <a:rPr sz="2004" spc="-3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know</a:t>
            </a:r>
            <a:r>
              <a:rPr sz="2004" spc="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how kao i </a:t>
            </a:r>
            <a:r>
              <a:rPr sz="2004" spc="-9" dirty="0">
                <a:latin typeface="Tahoma"/>
                <a:cs typeface="Tahoma"/>
              </a:rPr>
              <a:t>m</a:t>
            </a:r>
            <a:r>
              <a:rPr sz="2004" dirty="0">
                <a:latin typeface="Tahoma"/>
                <a:cs typeface="Tahoma"/>
              </a:rPr>
              <a:t>ent</a:t>
            </a:r>
            <a:r>
              <a:rPr sz="2004" spc="4" dirty="0">
                <a:latin typeface="Tahoma"/>
                <a:cs typeface="Tahoma"/>
              </a:rPr>
              <a:t>a</a:t>
            </a:r>
            <a:r>
              <a:rPr sz="2004" dirty="0">
                <a:latin typeface="Tahoma"/>
                <a:cs typeface="Tahoma"/>
              </a:rPr>
              <a:t>lni </a:t>
            </a:r>
            <a:r>
              <a:rPr sz="2004" spc="-4" dirty="0">
                <a:latin typeface="Tahoma"/>
                <a:cs typeface="Tahoma"/>
              </a:rPr>
              <a:t>m</a:t>
            </a:r>
            <a:r>
              <a:rPr sz="2004" dirty="0">
                <a:latin typeface="Tahoma"/>
                <a:cs typeface="Tahoma"/>
              </a:rPr>
              <a:t>odeli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727" y="3568437"/>
            <a:ext cx="202561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951" y="4991568"/>
            <a:ext cx="2097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534" y="4991568"/>
            <a:ext cx="7612085" cy="113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izacio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učenje je ko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verzija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9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dn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ob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ika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znanja</a:t>
            </a:r>
            <a:endParaRPr sz="2405">
              <a:latin typeface="Tahoma"/>
              <a:cs typeface="Tahoma"/>
            </a:endParaRPr>
          </a:p>
          <a:p>
            <a:pPr marL="12694" marR="362493">
              <a:lnSpc>
                <a:spcPct val="109375"/>
              </a:lnSpc>
              <a:spcBef>
                <a:spcPts val="718"/>
              </a:spcBef>
            </a:pPr>
            <a:r>
              <a:rPr sz="2405" dirty="0">
                <a:latin typeface="Tahoma"/>
                <a:cs typeface="Tahoma"/>
              </a:rPr>
              <a:t>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dr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gi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tem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ga se in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ua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pret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ara u 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72031566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41664" y="1905000"/>
            <a:ext cx="7765190" cy="4343400"/>
          </a:xfrm>
          <a:custGeom>
            <a:avLst/>
            <a:gdLst/>
            <a:ahLst/>
            <a:cxnLst/>
            <a:rect l="l" t="t" r="r" b="b"/>
            <a:pathLst>
              <a:path w="7772400" h="4343400">
                <a:moveTo>
                  <a:pt x="0" y="4343400"/>
                </a:moveTo>
                <a:lnTo>
                  <a:pt x="7772400" y="4343400"/>
                </a:lnTo>
                <a:lnTo>
                  <a:pt x="7772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5606" y="2362200"/>
            <a:ext cx="2265228" cy="914400"/>
          </a:xfrm>
          <a:custGeom>
            <a:avLst/>
            <a:gdLst/>
            <a:ahLst/>
            <a:cxnLst/>
            <a:rect l="l" t="t" r="r" b="b"/>
            <a:pathLst>
              <a:path w="2267331" h="914400">
                <a:moveTo>
                  <a:pt x="0" y="914400"/>
                </a:moveTo>
                <a:lnTo>
                  <a:pt x="2267331" y="914400"/>
                </a:lnTo>
                <a:lnTo>
                  <a:pt x="22673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5606" y="2362200"/>
            <a:ext cx="2265228" cy="914400"/>
          </a:xfrm>
          <a:custGeom>
            <a:avLst/>
            <a:gdLst/>
            <a:ahLst/>
            <a:cxnLst/>
            <a:rect l="l" t="t" r="r" b="b"/>
            <a:pathLst>
              <a:path w="2267331" h="914400">
                <a:moveTo>
                  <a:pt x="0" y="914400"/>
                </a:moveTo>
                <a:lnTo>
                  <a:pt x="2267331" y="914400"/>
                </a:lnTo>
                <a:lnTo>
                  <a:pt x="22673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6050" y="2362200"/>
            <a:ext cx="2265228" cy="914400"/>
          </a:xfrm>
          <a:custGeom>
            <a:avLst/>
            <a:gdLst/>
            <a:ahLst/>
            <a:cxnLst/>
            <a:rect l="l" t="t" r="r" b="b"/>
            <a:pathLst>
              <a:path w="2267331" h="914400">
                <a:moveTo>
                  <a:pt x="0" y="914400"/>
                </a:moveTo>
                <a:lnTo>
                  <a:pt x="2267331" y="914400"/>
                </a:lnTo>
                <a:lnTo>
                  <a:pt x="22673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96050" y="2362200"/>
            <a:ext cx="2265228" cy="914400"/>
          </a:xfrm>
          <a:custGeom>
            <a:avLst/>
            <a:gdLst/>
            <a:ahLst/>
            <a:cxnLst/>
            <a:rect l="l" t="t" r="r" b="b"/>
            <a:pathLst>
              <a:path w="2267331" h="914400">
                <a:moveTo>
                  <a:pt x="0" y="914400"/>
                </a:moveTo>
                <a:lnTo>
                  <a:pt x="2267331" y="914400"/>
                </a:lnTo>
                <a:lnTo>
                  <a:pt x="22673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6050" y="4648200"/>
            <a:ext cx="2265228" cy="914400"/>
          </a:xfrm>
          <a:custGeom>
            <a:avLst/>
            <a:gdLst/>
            <a:ahLst/>
            <a:cxnLst/>
            <a:rect l="l" t="t" r="r" b="b"/>
            <a:pathLst>
              <a:path w="2267331" h="914400">
                <a:moveTo>
                  <a:pt x="0" y="914400"/>
                </a:moveTo>
                <a:lnTo>
                  <a:pt x="2267331" y="914400"/>
                </a:lnTo>
                <a:lnTo>
                  <a:pt x="22673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6050" y="4648200"/>
            <a:ext cx="2265228" cy="914400"/>
          </a:xfrm>
          <a:custGeom>
            <a:avLst/>
            <a:gdLst/>
            <a:ahLst/>
            <a:cxnLst/>
            <a:rect l="l" t="t" r="r" b="b"/>
            <a:pathLst>
              <a:path w="2267331" h="914400">
                <a:moveTo>
                  <a:pt x="0" y="914400"/>
                </a:moveTo>
                <a:lnTo>
                  <a:pt x="2267331" y="914400"/>
                </a:lnTo>
                <a:lnTo>
                  <a:pt x="22673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5606" y="4648200"/>
            <a:ext cx="2265228" cy="914400"/>
          </a:xfrm>
          <a:custGeom>
            <a:avLst/>
            <a:gdLst/>
            <a:ahLst/>
            <a:cxnLst/>
            <a:rect l="l" t="t" r="r" b="b"/>
            <a:pathLst>
              <a:path w="2267331" h="914400">
                <a:moveTo>
                  <a:pt x="0" y="914400"/>
                </a:moveTo>
                <a:lnTo>
                  <a:pt x="2267331" y="914400"/>
                </a:lnTo>
                <a:lnTo>
                  <a:pt x="22673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5606" y="4648200"/>
            <a:ext cx="2265228" cy="914400"/>
          </a:xfrm>
          <a:custGeom>
            <a:avLst/>
            <a:gdLst/>
            <a:ahLst/>
            <a:cxnLst/>
            <a:rect l="l" t="t" r="r" b="b"/>
            <a:pathLst>
              <a:path w="2267331" h="914400">
                <a:moveTo>
                  <a:pt x="0" y="914400"/>
                </a:moveTo>
                <a:lnTo>
                  <a:pt x="2267331" y="914400"/>
                </a:lnTo>
                <a:lnTo>
                  <a:pt x="226733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0822" y="2781300"/>
            <a:ext cx="2265227" cy="76200"/>
          </a:xfrm>
          <a:custGeom>
            <a:avLst/>
            <a:gdLst/>
            <a:ahLst/>
            <a:cxnLst/>
            <a:rect l="l" t="t" r="r" b="b"/>
            <a:pathLst>
              <a:path w="2267330" h="76200">
                <a:moveTo>
                  <a:pt x="2203830" y="44450"/>
                </a:moveTo>
                <a:lnTo>
                  <a:pt x="2191130" y="44450"/>
                </a:lnTo>
                <a:lnTo>
                  <a:pt x="2191130" y="76200"/>
                </a:lnTo>
                <a:lnTo>
                  <a:pt x="2267330" y="38100"/>
                </a:lnTo>
                <a:lnTo>
                  <a:pt x="2203830" y="44450"/>
                </a:lnTo>
                <a:close/>
              </a:path>
              <a:path w="2267330" h="76200">
                <a:moveTo>
                  <a:pt x="2203830" y="31750"/>
                </a:moveTo>
                <a:lnTo>
                  <a:pt x="2191130" y="0"/>
                </a:lnTo>
                <a:lnTo>
                  <a:pt x="2191131" y="31749"/>
                </a:lnTo>
                <a:lnTo>
                  <a:pt x="2203830" y="31750"/>
                </a:lnTo>
                <a:close/>
              </a:path>
              <a:path w="2267330" h="76200">
                <a:moveTo>
                  <a:pt x="0" y="31750"/>
                </a:moveTo>
                <a:lnTo>
                  <a:pt x="0" y="44450"/>
                </a:lnTo>
                <a:lnTo>
                  <a:pt x="2203830" y="44450"/>
                </a:lnTo>
                <a:lnTo>
                  <a:pt x="2267330" y="38100"/>
                </a:lnTo>
                <a:lnTo>
                  <a:pt x="2191130" y="0"/>
                </a:lnTo>
                <a:lnTo>
                  <a:pt x="2203830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7491" y="3276600"/>
            <a:ext cx="76129" cy="1371600"/>
          </a:xfrm>
          <a:custGeom>
            <a:avLst/>
            <a:gdLst/>
            <a:ahLst/>
            <a:cxnLst/>
            <a:rect l="l" t="t" r="r" b="b"/>
            <a:pathLst>
              <a:path w="76200" h="1371600">
                <a:moveTo>
                  <a:pt x="31749" y="1295400"/>
                </a:moveTo>
                <a:lnTo>
                  <a:pt x="0" y="1295400"/>
                </a:lnTo>
                <a:lnTo>
                  <a:pt x="38100" y="1371600"/>
                </a:lnTo>
                <a:lnTo>
                  <a:pt x="76200" y="1295400"/>
                </a:lnTo>
                <a:lnTo>
                  <a:pt x="44449" y="1295400"/>
                </a:lnTo>
                <a:lnTo>
                  <a:pt x="44450" y="1308100"/>
                </a:lnTo>
                <a:lnTo>
                  <a:pt x="31750" y="1308100"/>
                </a:lnTo>
                <a:lnTo>
                  <a:pt x="31749" y="1295400"/>
                </a:lnTo>
                <a:close/>
              </a:path>
              <a:path w="76200" h="1371600">
                <a:moveTo>
                  <a:pt x="31750" y="1308100"/>
                </a:moveTo>
                <a:lnTo>
                  <a:pt x="44450" y="13081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130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0822" y="5099050"/>
            <a:ext cx="2265227" cy="44450"/>
          </a:xfrm>
          <a:custGeom>
            <a:avLst/>
            <a:gdLst/>
            <a:ahLst/>
            <a:cxnLst/>
            <a:rect l="l" t="t" r="r" b="b"/>
            <a:pathLst>
              <a:path w="2267330" h="44450">
                <a:moveTo>
                  <a:pt x="76199" y="12700"/>
                </a:moveTo>
                <a:lnTo>
                  <a:pt x="2267330" y="12700"/>
                </a:lnTo>
                <a:lnTo>
                  <a:pt x="2267330" y="0"/>
                </a:lnTo>
                <a:lnTo>
                  <a:pt x="63500" y="0"/>
                </a:lnTo>
                <a:lnTo>
                  <a:pt x="63500" y="12700"/>
                </a:lnTo>
                <a:lnTo>
                  <a:pt x="76199" y="12700"/>
                </a:lnTo>
                <a:close/>
              </a:path>
              <a:path w="2267330" h="44450">
                <a:moveTo>
                  <a:pt x="76200" y="0"/>
                </a:moveTo>
                <a:lnTo>
                  <a:pt x="76200" y="-31750"/>
                </a:lnTo>
                <a:lnTo>
                  <a:pt x="0" y="6350"/>
                </a:lnTo>
                <a:lnTo>
                  <a:pt x="76200" y="44450"/>
                </a:lnTo>
                <a:lnTo>
                  <a:pt x="76199" y="12700"/>
                </a:lnTo>
                <a:lnTo>
                  <a:pt x="63500" y="12700"/>
                </a:lnTo>
                <a:lnTo>
                  <a:pt x="6350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7036" y="3276600"/>
            <a:ext cx="76129" cy="1371600"/>
          </a:xfrm>
          <a:custGeom>
            <a:avLst/>
            <a:gdLst/>
            <a:ahLst/>
            <a:cxnLst/>
            <a:rect l="l" t="t" r="r" b="b"/>
            <a:pathLst>
              <a:path w="76200" h="1371600">
                <a:moveTo>
                  <a:pt x="31750" y="1371600"/>
                </a:moveTo>
                <a:lnTo>
                  <a:pt x="44450" y="1371600"/>
                </a:lnTo>
                <a:lnTo>
                  <a:pt x="44450" y="63500"/>
                </a:lnTo>
                <a:lnTo>
                  <a:pt x="76200" y="76200"/>
                </a:lnTo>
                <a:lnTo>
                  <a:pt x="38100" y="0"/>
                </a:lnTo>
                <a:lnTo>
                  <a:pt x="31750" y="63500"/>
                </a:lnTo>
                <a:lnTo>
                  <a:pt x="31750" y="1371600"/>
                </a:lnTo>
                <a:close/>
              </a:path>
              <a:path w="76200" h="1371600">
                <a:moveTo>
                  <a:pt x="31750" y="63500"/>
                </a:moveTo>
                <a:lnTo>
                  <a:pt x="38100" y="0"/>
                </a:lnTo>
                <a:lnTo>
                  <a:pt x="0" y="76200"/>
                </a:lnTo>
                <a:lnTo>
                  <a:pt x="31749" y="76200"/>
                </a:lnTo>
                <a:lnTo>
                  <a:pt x="31750" y="63500"/>
                </a:lnTo>
                <a:close/>
              </a:path>
              <a:path w="76200" h="1371600">
                <a:moveTo>
                  <a:pt x="76200" y="76200"/>
                </a:moveTo>
                <a:lnTo>
                  <a:pt x="44450" y="63500"/>
                </a:lnTo>
                <a:lnTo>
                  <a:pt x="44449" y="762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30634" y="642145"/>
            <a:ext cx="144579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Proces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5933" y="642145"/>
            <a:ext cx="320891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organ</a:t>
            </a:r>
            <a:r>
              <a:rPr sz="3206" b="1" spc="9" dirty="0">
                <a:latin typeface="Tahoma"/>
                <a:cs typeface="Tahoma"/>
              </a:rPr>
              <a:t>i</a:t>
            </a:r>
            <a:r>
              <a:rPr sz="3206" b="1" dirty="0">
                <a:latin typeface="Tahoma"/>
                <a:cs typeface="Tahoma"/>
              </a:rPr>
              <a:t>zacionog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1104" y="642145"/>
            <a:ext cx="145433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uč</a:t>
            </a:r>
            <a:r>
              <a:rPr sz="3206" b="1" spc="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nja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4876" y="3809736"/>
            <a:ext cx="162708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spc="-1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nternalizacija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3251" y="3885936"/>
            <a:ext cx="196149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(ek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ternalizacija)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6050" y="4648200"/>
            <a:ext cx="2265228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5" name="object 5"/>
          <p:cNvSpPr txBox="1"/>
          <p:nvPr/>
        </p:nvSpPr>
        <p:spPr>
          <a:xfrm>
            <a:off x="1165606" y="4648200"/>
            <a:ext cx="2265228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4" name="object 4"/>
          <p:cNvSpPr txBox="1"/>
          <p:nvPr/>
        </p:nvSpPr>
        <p:spPr>
          <a:xfrm>
            <a:off x="5696050" y="2362200"/>
            <a:ext cx="2265228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3" name="object 3"/>
          <p:cNvSpPr txBox="1"/>
          <p:nvPr/>
        </p:nvSpPr>
        <p:spPr>
          <a:xfrm>
            <a:off x="1165606" y="2362200"/>
            <a:ext cx="2265228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2" name="object 2"/>
          <p:cNvSpPr txBox="1"/>
          <p:nvPr/>
        </p:nvSpPr>
        <p:spPr>
          <a:xfrm>
            <a:off x="841664" y="1905000"/>
            <a:ext cx="7765190" cy="434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6"/>
              </a:spcBef>
            </a:pPr>
            <a:endParaRPr sz="902"/>
          </a:p>
          <a:p>
            <a:pPr marL="497843">
              <a:lnSpc>
                <a:spcPct val="100585"/>
              </a:lnSpc>
              <a:spcBef>
                <a:spcPts val="2999"/>
              </a:spcBef>
            </a:pPr>
            <a:r>
              <a:rPr sz="2004" spc="-1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m</a:t>
            </a:r>
            <a:r>
              <a:rPr sz="2004" spc="-4" dirty="0">
                <a:latin typeface="Tahoma"/>
                <a:cs typeface="Tahoma"/>
              </a:rPr>
              <a:t>p</a:t>
            </a:r>
            <a:r>
              <a:rPr sz="2004" dirty="0">
                <a:latin typeface="Tahoma"/>
                <a:cs typeface="Tahoma"/>
              </a:rPr>
              <a:t>lic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tno</a:t>
            </a:r>
            <a:r>
              <a:rPr sz="2004" spc="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znanje  </a:t>
            </a:r>
            <a:r>
              <a:rPr sz="2004" spc="218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S</a:t>
            </a:r>
            <a:r>
              <a:rPr sz="2004" spc="4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cijalizacija          </a:t>
            </a:r>
            <a:r>
              <a:rPr sz="2004" spc="573" dirty="0">
                <a:latin typeface="Tahoma"/>
                <a:cs typeface="Tahoma"/>
              </a:rPr>
              <a:t> </a:t>
            </a:r>
            <a:r>
              <a:rPr sz="2004" spc="-1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m</a:t>
            </a:r>
            <a:r>
              <a:rPr sz="2004" spc="-4" dirty="0">
                <a:latin typeface="Tahoma"/>
                <a:cs typeface="Tahoma"/>
              </a:rPr>
              <a:t>p</a:t>
            </a:r>
            <a:r>
              <a:rPr sz="2004" dirty="0">
                <a:latin typeface="Tahoma"/>
                <a:cs typeface="Tahoma"/>
              </a:rPr>
              <a:t>lic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tno</a:t>
            </a:r>
            <a:r>
              <a:rPr sz="2004" spc="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znanje</a:t>
            </a:r>
            <a:endParaRPr sz="2004">
              <a:latin typeface="Tahoma"/>
              <a:cs typeface="Tahoma"/>
            </a:endParaRPr>
          </a:p>
          <a:p>
            <a:pPr marR="1327173" algn="r">
              <a:lnSpc>
                <a:spcPct val="100585"/>
              </a:lnSpc>
              <a:spcBef>
                <a:spcPts val="6583"/>
              </a:spcBef>
            </a:pPr>
            <a:r>
              <a:rPr sz="2004" dirty="0">
                <a:latin typeface="Tahoma"/>
                <a:cs typeface="Tahoma"/>
              </a:rPr>
              <a:t>Arti</a:t>
            </a:r>
            <a:r>
              <a:rPr sz="2004" spc="-4" dirty="0">
                <a:latin typeface="Tahoma"/>
                <a:cs typeface="Tahoma"/>
              </a:rPr>
              <a:t>k</a:t>
            </a:r>
            <a:r>
              <a:rPr sz="2004" dirty="0">
                <a:latin typeface="Tahoma"/>
                <a:cs typeface="Tahoma"/>
              </a:rPr>
              <a:t>ulacija</a:t>
            </a:r>
            <a:endParaRPr sz="2004">
              <a:latin typeface="Tahoma"/>
              <a:cs typeface="Tahoma"/>
            </a:endParaRPr>
          </a:p>
          <a:p>
            <a:pPr marL="459762">
              <a:lnSpc>
                <a:spcPct val="100585"/>
              </a:lnSpc>
              <a:spcBef>
                <a:spcPts val="6584"/>
              </a:spcBef>
            </a:pPr>
            <a:r>
              <a:rPr sz="2004" dirty="0">
                <a:latin typeface="Tahoma"/>
                <a:cs typeface="Tahoma"/>
              </a:rPr>
              <a:t>Ek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p</a:t>
            </a:r>
            <a:r>
              <a:rPr sz="2004" spc="-4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icitno </a:t>
            </a:r>
            <a:r>
              <a:rPr sz="2004" spc="-4" dirty="0">
                <a:latin typeface="Tahoma"/>
                <a:cs typeface="Tahoma"/>
              </a:rPr>
              <a:t>z</a:t>
            </a:r>
            <a:r>
              <a:rPr sz="2004" dirty="0">
                <a:latin typeface="Tahoma"/>
                <a:cs typeface="Tahoma"/>
              </a:rPr>
              <a:t>nanje </a:t>
            </a:r>
            <a:r>
              <a:rPr sz="2004" spc="543" dirty="0">
                <a:latin typeface="Tahoma"/>
                <a:cs typeface="Tahoma"/>
              </a:rPr>
              <a:t> </a:t>
            </a:r>
            <a:r>
              <a:rPr sz="2004" spc="-59" dirty="0">
                <a:latin typeface="Tahoma"/>
                <a:cs typeface="Tahoma"/>
              </a:rPr>
              <a:t>K</a:t>
            </a:r>
            <a:r>
              <a:rPr sz="2004" spc="4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mbinacija           </a:t>
            </a:r>
            <a:r>
              <a:rPr sz="2004" spc="8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Ek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p</a:t>
            </a:r>
            <a:r>
              <a:rPr sz="2004" spc="-4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icitno </a:t>
            </a:r>
            <a:r>
              <a:rPr sz="2004" spc="-4" dirty="0">
                <a:latin typeface="Tahoma"/>
                <a:cs typeface="Tahoma"/>
              </a:rPr>
              <a:t>z</a:t>
            </a:r>
            <a:r>
              <a:rPr sz="2004" dirty="0">
                <a:latin typeface="Tahoma"/>
                <a:cs typeface="Tahoma"/>
              </a:rPr>
              <a:t>nanje</a:t>
            </a:r>
            <a:endParaRPr sz="2004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8339392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410351" y="398052"/>
            <a:ext cx="6165330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Proces</a:t>
            </a:r>
            <a:r>
              <a:rPr sz="3206" b="1" spc="-2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organizacionog</a:t>
            </a:r>
            <a:r>
              <a:rPr sz="3206" b="1" spc="-5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učenja</a:t>
            </a:r>
            <a:endParaRPr sz="3206">
              <a:latin typeface="Tahoma"/>
              <a:cs typeface="Tahoma"/>
            </a:endParaRPr>
          </a:p>
          <a:p>
            <a:pPr marL="1071593" marR="61050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upravljanja</a:t>
            </a:r>
            <a:r>
              <a:rPr sz="4809" b="1" spc="-4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znanjem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5634" y="398053"/>
            <a:ext cx="20926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951" y="1712809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3533" y="1712808"/>
            <a:ext cx="6557824" cy="1064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38201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Priba</a:t>
            </a:r>
            <a:r>
              <a:rPr sz="2405" spc="9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ljanje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  <a:endParaRPr sz="2405">
              <a:latin typeface="Tahoma"/>
              <a:cs typeface="Tahoma"/>
            </a:endParaRPr>
          </a:p>
          <a:p>
            <a:pPr marL="126936">
              <a:lnSpc>
                <a:spcPct val="100585"/>
              </a:lnSpc>
              <a:spcBef>
                <a:spcPts val="340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r>
              <a:rPr sz="2004" spc="538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Eks</a:t>
            </a:r>
            <a:r>
              <a:rPr sz="2004" spc="4" dirty="0">
                <a:latin typeface="Tahoma"/>
                <a:cs typeface="Tahoma"/>
              </a:rPr>
              <a:t>t</a:t>
            </a:r>
            <a:r>
              <a:rPr sz="2004" dirty="0">
                <a:latin typeface="Tahoma"/>
                <a:cs typeface="Tahoma"/>
              </a:rPr>
              <a:t>erni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</a:t>
            </a:r>
            <a:r>
              <a:rPr sz="2004" spc="-4" dirty="0">
                <a:latin typeface="Tahoma"/>
                <a:cs typeface="Tahoma"/>
              </a:rPr>
              <a:t>z</a:t>
            </a:r>
            <a:r>
              <a:rPr sz="2004" dirty="0">
                <a:latin typeface="Tahoma"/>
                <a:cs typeface="Tahoma"/>
              </a:rPr>
              <a:t>vor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: </a:t>
            </a:r>
            <a:r>
              <a:rPr sz="2004" spc="4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b</a:t>
            </a:r>
            <a:r>
              <a:rPr sz="2004" spc="-9" dirty="0">
                <a:latin typeface="Tahoma"/>
                <a:cs typeface="Tahoma"/>
              </a:rPr>
              <a:t>r</a:t>
            </a:r>
            <a:r>
              <a:rPr sz="2004" dirty="0">
                <a:latin typeface="Tahoma"/>
                <a:cs typeface="Tahoma"/>
              </a:rPr>
              <a:t>azovni sistem</a:t>
            </a:r>
            <a:r>
              <a:rPr sz="2004" spc="-2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,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trž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š</a:t>
            </a:r>
            <a:r>
              <a:rPr sz="2004" spc="4" dirty="0">
                <a:latin typeface="Tahoma"/>
                <a:cs typeface="Tahoma"/>
              </a:rPr>
              <a:t>t</a:t>
            </a:r>
            <a:r>
              <a:rPr sz="2004" dirty="0">
                <a:latin typeface="Tahoma"/>
                <a:cs typeface="Tahoma"/>
              </a:rPr>
              <a:t>e,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kon</a:t>
            </a:r>
            <a:r>
              <a:rPr sz="2004" spc="-9" dirty="0">
                <a:latin typeface="Tahoma"/>
                <a:cs typeface="Tahoma"/>
              </a:rPr>
              <a:t>k</a:t>
            </a:r>
            <a:r>
              <a:rPr sz="2004" dirty="0">
                <a:latin typeface="Tahoma"/>
                <a:cs typeface="Tahoma"/>
              </a:rPr>
              <a:t>ure</a:t>
            </a:r>
            <a:r>
              <a:rPr sz="2004" spc="-9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ci</a:t>
            </a:r>
            <a:r>
              <a:rPr sz="2004" spc="-4" dirty="0">
                <a:latin typeface="Tahoma"/>
                <a:cs typeface="Tahoma"/>
              </a:rPr>
              <a:t>j</a:t>
            </a:r>
            <a:r>
              <a:rPr sz="2004" dirty="0">
                <a:latin typeface="Tahoma"/>
                <a:cs typeface="Tahoma"/>
              </a:rPr>
              <a:t>a</a:t>
            </a:r>
            <a:endParaRPr sz="2004">
              <a:latin typeface="Tahoma"/>
              <a:cs typeface="Tahoma"/>
            </a:endParaRPr>
          </a:p>
          <a:p>
            <a:pPr marL="126936" marR="38201">
              <a:lnSpc>
                <a:spcPct val="100585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r>
              <a:rPr sz="2004" spc="538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Interni 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zvori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6410" y="2852167"/>
            <a:ext cx="5081530" cy="129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1013">
              <a:lnSpc>
                <a:spcPts val="1963"/>
              </a:lnSpc>
              <a:spcBef>
                <a:spcPts val="98"/>
              </a:spcBef>
            </a:pPr>
            <a:r>
              <a:rPr dirty="0">
                <a:latin typeface="Tahoma"/>
                <a:cs typeface="Tahoma"/>
              </a:rPr>
              <a:t>•</a:t>
            </a:r>
            <a:r>
              <a:rPr spc="421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Artikulac</a:t>
            </a:r>
            <a:r>
              <a:rPr spc="-4" dirty="0">
                <a:latin typeface="Tahoma"/>
                <a:cs typeface="Tahoma"/>
              </a:rPr>
              <a:t>i</a:t>
            </a:r>
            <a:r>
              <a:rPr dirty="0">
                <a:latin typeface="Tahoma"/>
                <a:cs typeface="Tahoma"/>
              </a:rPr>
              <a:t>ja,</a:t>
            </a:r>
            <a:r>
              <a:rPr spc="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prepoz</a:t>
            </a:r>
            <a:r>
              <a:rPr spc="4" dirty="0">
                <a:latin typeface="Tahoma"/>
                <a:cs typeface="Tahoma"/>
              </a:rPr>
              <a:t>n</a:t>
            </a:r>
            <a:r>
              <a:rPr dirty="0">
                <a:latin typeface="Tahoma"/>
                <a:cs typeface="Tahoma"/>
              </a:rPr>
              <a:t>a</a:t>
            </a:r>
            <a:r>
              <a:rPr spc="4" dirty="0">
                <a:latin typeface="Tahoma"/>
                <a:cs typeface="Tahoma"/>
              </a:rPr>
              <a:t>v</a:t>
            </a:r>
            <a:r>
              <a:rPr dirty="0">
                <a:latin typeface="Tahoma"/>
                <a:cs typeface="Tahoma"/>
              </a:rPr>
              <a:t>a</a:t>
            </a:r>
            <a:r>
              <a:rPr spc="4" dirty="0">
                <a:latin typeface="Tahoma"/>
                <a:cs typeface="Tahoma"/>
              </a:rPr>
              <a:t>n</a:t>
            </a:r>
            <a:r>
              <a:rPr dirty="0">
                <a:latin typeface="Tahoma"/>
                <a:cs typeface="Tahoma"/>
              </a:rPr>
              <a:t>je, sistematizaci</a:t>
            </a:r>
            <a:r>
              <a:rPr spc="-4" dirty="0">
                <a:latin typeface="Tahoma"/>
                <a:cs typeface="Tahoma"/>
              </a:rPr>
              <a:t>j</a:t>
            </a:r>
            <a:r>
              <a:rPr dirty="0">
                <a:latin typeface="Tahoma"/>
                <a:cs typeface="Tahoma"/>
              </a:rPr>
              <a:t>a</a:t>
            </a:r>
            <a:endParaRPr>
              <a:latin typeface="Tahoma"/>
              <a:cs typeface="Tahoma"/>
            </a:endParaRPr>
          </a:p>
          <a:p>
            <a:pPr marL="719497" marR="34272">
              <a:lnSpc>
                <a:spcPts val="2159"/>
              </a:lnSpc>
              <a:spcBef>
                <a:spcPts val="9"/>
              </a:spcBef>
            </a:pPr>
            <a:r>
              <a:rPr sz="2705" baseline="-1534" dirty="0">
                <a:latin typeface="Tahoma"/>
                <a:cs typeface="Tahoma"/>
              </a:rPr>
              <a:t>z</a:t>
            </a:r>
            <a:r>
              <a:rPr sz="2705" spc="4" baseline="-1534" dirty="0">
                <a:latin typeface="Tahoma"/>
                <a:cs typeface="Tahoma"/>
              </a:rPr>
              <a:t>n</a:t>
            </a:r>
            <a:r>
              <a:rPr sz="2705" baseline="-1534" dirty="0">
                <a:latin typeface="Tahoma"/>
                <a:cs typeface="Tahoma"/>
              </a:rPr>
              <a:t>a</a:t>
            </a:r>
            <a:r>
              <a:rPr sz="2705" spc="4" baseline="-1534" dirty="0">
                <a:latin typeface="Tahoma"/>
                <a:cs typeface="Tahoma"/>
              </a:rPr>
              <a:t>n</a:t>
            </a:r>
            <a:r>
              <a:rPr sz="2705" baseline="-1534" dirty="0">
                <a:latin typeface="Tahoma"/>
                <a:cs typeface="Tahoma"/>
              </a:rPr>
              <a:t>ja</a:t>
            </a:r>
            <a:endParaRPr>
              <a:latin typeface="Tahoma"/>
              <a:cs typeface="Tahoma"/>
            </a:endParaRPr>
          </a:p>
          <a:p>
            <a:pPr marL="491013" marR="34272">
              <a:lnSpc>
                <a:spcPct val="100585"/>
              </a:lnSpc>
              <a:spcBef>
                <a:spcPts val="312"/>
              </a:spcBef>
            </a:pPr>
            <a:r>
              <a:rPr dirty="0">
                <a:latin typeface="Tahoma"/>
                <a:cs typeface="Tahoma"/>
              </a:rPr>
              <a:t>•</a:t>
            </a:r>
            <a:r>
              <a:rPr spc="421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Krei</a:t>
            </a:r>
            <a:r>
              <a:rPr spc="-4" dirty="0">
                <a:latin typeface="Tahoma"/>
                <a:cs typeface="Tahoma"/>
              </a:rPr>
              <a:t>r</a:t>
            </a:r>
            <a:r>
              <a:rPr dirty="0">
                <a:latin typeface="Tahoma"/>
                <a:cs typeface="Tahoma"/>
              </a:rPr>
              <a:t>a</a:t>
            </a:r>
            <a:r>
              <a:rPr spc="4" dirty="0">
                <a:latin typeface="Tahoma"/>
                <a:cs typeface="Tahoma"/>
              </a:rPr>
              <a:t>n</a:t>
            </a:r>
            <a:r>
              <a:rPr dirty="0">
                <a:latin typeface="Tahoma"/>
                <a:cs typeface="Tahoma"/>
              </a:rPr>
              <a:t>je</a:t>
            </a:r>
            <a:r>
              <a:rPr spc="9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novog z</a:t>
            </a:r>
            <a:r>
              <a:rPr spc="4" dirty="0">
                <a:latin typeface="Tahoma"/>
                <a:cs typeface="Tahoma"/>
              </a:rPr>
              <a:t>n</a:t>
            </a:r>
            <a:r>
              <a:rPr dirty="0">
                <a:latin typeface="Tahoma"/>
                <a:cs typeface="Tahoma"/>
              </a:rPr>
              <a:t>a</a:t>
            </a:r>
            <a:r>
              <a:rPr spc="4" dirty="0">
                <a:latin typeface="Tahoma"/>
                <a:cs typeface="Tahoma"/>
              </a:rPr>
              <a:t>n</a:t>
            </a:r>
            <a:r>
              <a:rPr dirty="0">
                <a:latin typeface="Tahoma"/>
                <a:cs typeface="Tahoma"/>
              </a:rPr>
              <a:t>ja - in</a:t>
            </a:r>
            <a:r>
              <a:rPr spc="-4" dirty="0">
                <a:latin typeface="Tahoma"/>
                <a:cs typeface="Tahoma"/>
              </a:rPr>
              <a:t>o</a:t>
            </a:r>
            <a:r>
              <a:rPr dirty="0">
                <a:latin typeface="Tahoma"/>
                <a:cs typeface="Tahoma"/>
              </a:rPr>
              <a:t>v</a:t>
            </a:r>
            <a:r>
              <a:rPr spc="4" dirty="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c</a:t>
            </a:r>
            <a:r>
              <a:rPr spc="-4" dirty="0">
                <a:latin typeface="Tahoma"/>
                <a:cs typeface="Tahoma"/>
              </a:rPr>
              <a:t>i</a:t>
            </a:r>
            <a:r>
              <a:rPr dirty="0">
                <a:latin typeface="Tahoma"/>
                <a:cs typeface="Tahoma"/>
              </a:rPr>
              <a:t>je</a:t>
            </a:r>
            <a:endParaRPr>
              <a:latin typeface="Tahoma"/>
              <a:cs typeface="Tahoma"/>
            </a:endParaRPr>
          </a:p>
          <a:p>
            <a:pPr marL="12694" marR="34272">
              <a:lnSpc>
                <a:spcPct val="100585"/>
              </a:lnSpc>
              <a:spcBef>
                <a:spcPts val="563"/>
              </a:spcBef>
            </a:pPr>
            <a:r>
              <a:rPr sz="2405" dirty="0">
                <a:latin typeface="Tahoma"/>
                <a:cs typeface="Tahoma"/>
              </a:rPr>
              <a:t>Stabil</a:t>
            </a:r>
            <a:r>
              <a:rPr sz="2405" spc="9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zacija i di</a:t>
            </a:r>
            <a:r>
              <a:rPr sz="2405" spc="9" dirty="0">
                <a:latin typeface="Tahoma"/>
                <a:cs typeface="Tahoma"/>
              </a:rPr>
              <a:t>f</a:t>
            </a:r>
            <a:r>
              <a:rPr sz="2405" dirty="0">
                <a:latin typeface="Tahoma"/>
                <a:cs typeface="Tahoma"/>
              </a:rPr>
              <a:t>uz</a:t>
            </a:r>
            <a:r>
              <a:rPr sz="2405" spc="9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1619" y="2852167"/>
            <a:ext cx="1119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1963"/>
              </a:lnSpc>
              <a:spcBef>
                <a:spcPts val="98"/>
              </a:spcBef>
            </a:pPr>
            <a:r>
              <a:rPr dirty="0">
                <a:latin typeface="Tahoma"/>
                <a:cs typeface="Tahoma"/>
              </a:rPr>
              <a:t>i</a:t>
            </a:r>
            <a:endParaRPr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6318" y="2852167"/>
            <a:ext cx="77631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1963"/>
              </a:lnSpc>
              <a:spcBef>
                <a:spcPts val="98"/>
              </a:spcBef>
            </a:pPr>
            <a:r>
              <a:rPr dirty="0">
                <a:latin typeface="Tahoma"/>
                <a:cs typeface="Tahoma"/>
              </a:rPr>
              <a:t>difu</a:t>
            </a:r>
            <a:r>
              <a:rPr spc="4" dirty="0">
                <a:latin typeface="Tahoma"/>
                <a:cs typeface="Tahoma"/>
              </a:rPr>
              <a:t>z</a:t>
            </a:r>
            <a:r>
              <a:rPr dirty="0">
                <a:latin typeface="Tahoma"/>
                <a:cs typeface="Tahoma"/>
              </a:rPr>
              <a:t>i</a:t>
            </a:r>
            <a:r>
              <a:rPr spc="-4" dirty="0">
                <a:latin typeface="Tahoma"/>
                <a:cs typeface="Tahoma"/>
              </a:rPr>
              <a:t>j</a:t>
            </a:r>
            <a:r>
              <a:rPr dirty="0">
                <a:latin typeface="Tahoma"/>
                <a:cs typeface="Tahoma"/>
              </a:rPr>
              <a:t>a</a:t>
            </a:r>
            <a:endParaRPr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4486" y="2852167"/>
            <a:ext cx="114744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1963"/>
              </a:lnSpc>
              <a:spcBef>
                <a:spcPts val="98"/>
              </a:spcBef>
            </a:pPr>
            <a:r>
              <a:rPr dirty="0">
                <a:latin typeface="Tahoma"/>
                <a:cs typeface="Tahoma"/>
              </a:rPr>
              <a:t>post</a:t>
            </a:r>
            <a:r>
              <a:rPr spc="-4" dirty="0">
                <a:latin typeface="Tahoma"/>
                <a:cs typeface="Tahoma"/>
              </a:rPr>
              <a:t>o</a:t>
            </a:r>
            <a:r>
              <a:rPr dirty="0">
                <a:latin typeface="Tahoma"/>
                <a:cs typeface="Tahoma"/>
              </a:rPr>
              <a:t>jećeg</a:t>
            </a:r>
            <a:endParaRPr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951" y="3816563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7727" y="4234678"/>
            <a:ext cx="202561" cy="1743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211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  <a:p>
            <a:pPr marL="12694" marR="211">
              <a:lnSpc>
                <a:spcPct val="100585"/>
              </a:lnSpc>
              <a:spcBef>
                <a:spcPts val="356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  <a:p>
            <a:pPr marL="12694" marR="211">
              <a:lnSpc>
                <a:spcPct val="100585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  <a:p>
            <a:pPr marL="12694" marR="211">
              <a:lnSpc>
                <a:spcPct val="100585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4000" y="4234678"/>
            <a:ext cx="1713374" cy="1743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Sist</a:t>
            </a:r>
            <a:r>
              <a:rPr sz="2004" spc="4" dirty="0">
                <a:latin typeface="Tahoma"/>
                <a:cs typeface="Tahoma"/>
              </a:rPr>
              <a:t>e</a:t>
            </a:r>
            <a:r>
              <a:rPr sz="2004" dirty="0">
                <a:latin typeface="Tahoma"/>
                <a:cs typeface="Tahoma"/>
              </a:rPr>
              <a:t>matizacija</a:t>
            </a:r>
            <a:endParaRPr sz="2004">
              <a:latin typeface="Tahoma"/>
              <a:cs typeface="Tahoma"/>
            </a:endParaRPr>
          </a:p>
          <a:p>
            <a:pPr marL="12694" marR="202323">
              <a:lnSpc>
                <a:spcPts val="2413"/>
              </a:lnSpc>
              <a:spcBef>
                <a:spcPts val="356"/>
              </a:spcBef>
            </a:pPr>
            <a:r>
              <a:rPr sz="2004" dirty="0">
                <a:latin typeface="Tahoma"/>
                <a:cs typeface="Tahoma"/>
              </a:rPr>
              <a:t>Formalizacija </a:t>
            </a:r>
            <a:endParaRPr sz="2004">
              <a:latin typeface="Tahoma"/>
              <a:cs typeface="Tahoma"/>
            </a:endParaRPr>
          </a:p>
          <a:p>
            <a:pPr marL="12694" marR="202323">
              <a:lnSpc>
                <a:spcPts val="2413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I</a:t>
            </a:r>
            <a:r>
              <a:rPr sz="2004" spc="-4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tegrac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ja </a:t>
            </a:r>
            <a:endParaRPr sz="2004">
              <a:latin typeface="Tahoma"/>
              <a:cs typeface="Tahoma"/>
            </a:endParaRPr>
          </a:p>
          <a:p>
            <a:pPr marL="12694" marR="202323">
              <a:lnSpc>
                <a:spcPts val="2413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Memori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anje</a:t>
            </a:r>
            <a:endParaRPr sz="2004">
              <a:latin typeface="Tahoma"/>
              <a:cs typeface="Tahoma"/>
            </a:endParaRPr>
          </a:p>
          <a:p>
            <a:pPr marL="12694" marR="38156">
              <a:lnSpc>
                <a:spcPct val="100585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Širen</a:t>
            </a:r>
            <a:r>
              <a:rPr sz="2004" spc="-4" dirty="0">
                <a:latin typeface="Tahoma"/>
                <a:cs typeface="Tahoma"/>
              </a:rPr>
              <a:t>j</a:t>
            </a:r>
            <a:r>
              <a:rPr sz="2004" dirty="0">
                <a:latin typeface="Tahoma"/>
                <a:cs typeface="Tahoma"/>
              </a:rPr>
              <a:t>e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951" y="6084860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534" y="6084860"/>
            <a:ext cx="45749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Primena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ko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tr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la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efekata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5822943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3819" y="398052"/>
            <a:ext cx="7789753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Organizaci</a:t>
            </a:r>
            <a:r>
              <a:rPr sz="3206" b="1" spc="-14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na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kultura</a:t>
            </a:r>
            <a:r>
              <a:rPr sz="3206" b="1" spc="-2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i organizaciono</a:t>
            </a:r>
            <a:endParaRPr sz="3206">
              <a:latin typeface="Tahoma"/>
              <a:cs typeface="Tahoma"/>
            </a:endParaRPr>
          </a:p>
          <a:p>
            <a:pPr marL="3153608" marR="3186529" algn="ctr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uč</a:t>
            </a:r>
            <a:r>
              <a:rPr sz="4809" b="1" spc="4" baseline="-1725" dirty="0">
                <a:latin typeface="Tahoma"/>
                <a:cs typeface="Tahoma"/>
              </a:rPr>
              <a:t>e</a:t>
            </a:r>
            <a:r>
              <a:rPr sz="4809" b="1" baseline="-1725" dirty="0">
                <a:latin typeface="Tahoma"/>
                <a:cs typeface="Tahoma"/>
              </a:rPr>
              <a:t>nje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951" y="1738717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533" y="1738716"/>
            <a:ext cx="7355715" cy="3988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4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učenje i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rav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janje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m je dub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ko</a:t>
            </a:r>
            <a:endParaRPr sz="2405">
              <a:latin typeface="Tahoma"/>
              <a:cs typeface="Tahoma"/>
            </a:endParaRPr>
          </a:p>
          <a:p>
            <a:pPr marL="12694" marR="451347">
              <a:lnSpc>
                <a:spcPts val="2894"/>
              </a:lnSpc>
              <a:spcBef>
                <a:spcPts val="431"/>
              </a:spcBef>
            </a:pPr>
            <a:r>
              <a:rPr sz="2405" dirty="0">
                <a:latin typeface="Tahoma"/>
                <a:cs typeface="Tahoma"/>
              </a:rPr>
              <a:t>ko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tekstualan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proces – on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 velikoj </a:t>
            </a:r>
            <a:r>
              <a:rPr sz="2405" spc="-9" dirty="0">
                <a:latin typeface="Tahoma"/>
                <a:cs typeface="Tahoma"/>
              </a:rPr>
              <a:t>m</a:t>
            </a:r>
            <a:r>
              <a:rPr sz="2405" dirty="0">
                <a:latin typeface="Tahoma"/>
                <a:cs typeface="Tahoma"/>
              </a:rPr>
              <a:t>eri zavisi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od </a:t>
            </a:r>
            <a:endParaRPr sz="2405">
              <a:latin typeface="Tahoma"/>
              <a:cs typeface="Tahoma"/>
            </a:endParaRPr>
          </a:p>
          <a:p>
            <a:pPr marL="12694" marR="451347">
              <a:lnSpc>
                <a:spcPts val="2894"/>
              </a:lnSpc>
              <a:spcBef>
                <a:spcPts val="845"/>
              </a:spcBef>
            </a:pP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5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nte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sta u 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se o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ja </a:t>
            </a:r>
            <a:endParaRPr sz="2405">
              <a:latin typeface="Tahoma"/>
              <a:cs typeface="Tahoma"/>
            </a:endParaRPr>
          </a:p>
          <a:p>
            <a:pPr marL="12694" marR="451347">
              <a:lnSpc>
                <a:spcPts val="2894"/>
              </a:lnSpc>
              <a:spcBef>
                <a:spcPts val="845"/>
              </a:spcBef>
            </a:pP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sno</a:t>
            </a:r>
            <a:r>
              <a:rPr sz="2405" spc="9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ne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nte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stua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ne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var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jable od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os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elementi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ts val="2614"/>
              </a:lnSpc>
              <a:spcBef>
                <a:spcPts val="976"/>
              </a:spcBef>
            </a:pPr>
            <a:r>
              <a:rPr sz="3607" baseline="-1150" dirty="0">
                <a:latin typeface="Tahoma"/>
                <a:cs typeface="Tahoma"/>
              </a:rPr>
              <a:t>orga</a:t>
            </a:r>
            <a:r>
              <a:rPr sz="3607" spc="4" baseline="-1150" dirty="0">
                <a:latin typeface="Tahoma"/>
                <a:cs typeface="Tahoma"/>
              </a:rPr>
              <a:t>n</a:t>
            </a:r>
            <a:r>
              <a:rPr sz="3607" baseline="-1150" dirty="0">
                <a:latin typeface="Tahoma"/>
                <a:cs typeface="Tahoma"/>
              </a:rPr>
              <a:t>izacio</a:t>
            </a:r>
            <a:r>
              <a:rPr sz="3607" spc="4" baseline="-1150" dirty="0">
                <a:latin typeface="Tahoma"/>
                <a:cs typeface="Tahoma"/>
              </a:rPr>
              <a:t>n</a:t>
            </a:r>
            <a:r>
              <a:rPr sz="3607" baseline="-1150" dirty="0">
                <a:latin typeface="Tahoma"/>
                <a:cs typeface="Tahoma"/>
              </a:rPr>
              <a:t>og</a:t>
            </a:r>
            <a:r>
              <a:rPr sz="3607" spc="-54" baseline="-1150" dirty="0">
                <a:latin typeface="Tahoma"/>
                <a:cs typeface="Tahoma"/>
              </a:rPr>
              <a:t> </a:t>
            </a:r>
            <a:r>
              <a:rPr sz="3607" baseline="-1150" dirty="0">
                <a:latin typeface="Tahoma"/>
                <a:cs typeface="Tahoma"/>
              </a:rPr>
              <a:t>ko</a:t>
            </a:r>
            <a:r>
              <a:rPr sz="3607" spc="4" baseline="-1150" dirty="0">
                <a:latin typeface="Tahoma"/>
                <a:cs typeface="Tahoma"/>
              </a:rPr>
              <a:t>n</a:t>
            </a:r>
            <a:r>
              <a:rPr sz="3607" baseline="-1150" dirty="0">
                <a:latin typeface="Tahoma"/>
                <a:cs typeface="Tahoma"/>
              </a:rPr>
              <a:t>teksta koji dete</a:t>
            </a:r>
            <a:r>
              <a:rPr sz="3607" spc="-4" baseline="-1150" dirty="0">
                <a:latin typeface="Tahoma"/>
                <a:cs typeface="Tahoma"/>
              </a:rPr>
              <a:t>r</a:t>
            </a:r>
            <a:r>
              <a:rPr sz="3607" baseline="-1150" dirty="0">
                <a:latin typeface="Tahoma"/>
                <a:cs typeface="Tahoma"/>
              </a:rPr>
              <a:t>minišu</a:t>
            </a:r>
            <a:r>
              <a:rPr sz="3607" spc="-9" baseline="-1150" dirty="0">
                <a:latin typeface="Tahoma"/>
                <a:cs typeface="Tahoma"/>
              </a:rPr>
              <a:t> </a:t>
            </a:r>
            <a:r>
              <a:rPr sz="3607" baseline="-1150" dirty="0">
                <a:latin typeface="Tahoma"/>
                <a:cs typeface="Tahoma"/>
              </a:rPr>
              <a:t>uspešnost</a:t>
            </a:r>
            <a:endParaRPr sz="2405">
              <a:latin typeface="Tahoma"/>
              <a:cs typeface="Tahoma"/>
            </a:endParaRPr>
          </a:p>
          <a:p>
            <a:pPr marL="12694" marR="211306">
              <a:lnSpc>
                <a:spcPts val="2894"/>
              </a:lnSpc>
              <a:spcBef>
                <a:spcPts val="428"/>
              </a:spcBef>
            </a:pPr>
            <a:r>
              <a:rPr sz="2405" dirty="0">
                <a:latin typeface="Tahoma"/>
                <a:cs typeface="Tahoma"/>
              </a:rPr>
              <a:t>pr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cesa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učenja: stra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egija, struk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ura, </a:t>
            </a:r>
            <a:endParaRPr sz="2405">
              <a:latin typeface="Tahoma"/>
              <a:cs typeface="Tahoma"/>
            </a:endParaRPr>
          </a:p>
          <a:p>
            <a:pPr marL="12694" marR="211306">
              <a:lnSpc>
                <a:spcPts val="2894"/>
              </a:lnSpc>
              <a:spcBef>
                <a:spcPts val="848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ra,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đst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u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rav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janje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ljuds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im r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sursima </a:t>
            </a:r>
            <a:endParaRPr sz="2405">
              <a:latin typeface="Tahoma"/>
              <a:cs typeface="Tahoma"/>
            </a:endParaRPr>
          </a:p>
          <a:p>
            <a:pPr marL="12694" marR="211306">
              <a:lnSpc>
                <a:spcPts val="2894"/>
              </a:lnSpc>
              <a:spcBef>
                <a:spcPts val="848"/>
              </a:spcBef>
            </a:pP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rgani</a:t>
            </a:r>
            <a:r>
              <a:rPr sz="2405" spc="4" dirty="0">
                <a:latin typeface="Tahoma"/>
                <a:cs typeface="Tahoma"/>
              </a:rPr>
              <a:t>z</a:t>
            </a:r>
            <a:r>
              <a:rPr sz="2405" dirty="0">
                <a:latin typeface="Tahoma"/>
                <a:cs typeface="Tahoma"/>
              </a:rPr>
              <a:t>aciona</a:t>
            </a:r>
            <a:r>
              <a:rPr sz="2405" spc="-3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ku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tura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ima centralnu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ul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gu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među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ts val="2604"/>
              </a:lnSpc>
              <a:spcBef>
                <a:spcPts val="979"/>
              </a:spcBef>
            </a:pPr>
            <a:r>
              <a:rPr sz="3607" baseline="-1150" dirty="0">
                <a:latin typeface="Tahoma"/>
                <a:cs typeface="Tahoma"/>
              </a:rPr>
              <a:t>k</a:t>
            </a:r>
            <a:r>
              <a:rPr sz="3607" spc="4" baseline="-1150" dirty="0">
                <a:latin typeface="Tahoma"/>
                <a:cs typeface="Tahoma"/>
              </a:rPr>
              <a:t>o</a:t>
            </a:r>
            <a:r>
              <a:rPr sz="3607" baseline="-1150" dirty="0">
                <a:latin typeface="Tahoma"/>
                <a:cs typeface="Tahoma"/>
              </a:rPr>
              <a:t>nte</a:t>
            </a:r>
            <a:r>
              <a:rPr sz="3607" spc="4" baseline="-1150" dirty="0">
                <a:latin typeface="Tahoma"/>
                <a:cs typeface="Tahoma"/>
              </a:rPr>
              <a:t>k</a:t>
            </a:r>
            <a:r>
              <a:rPr sz="3607" baseline="-1150" dirty="0">
                <a:latin typeface="Tahoma"/>
                <a:cs typeface="Tahoma"/>
              </a:rPr>
              <a:t>stua</a:t>
            </a:r>
            <a:r>
              <a:rPr sz="3607" spc="4" baseline="-1150" dirty="0">
                <a:latin typeface="Tahoma"/>
                <a:cs typeface="Tahoma"/>
              </a:rPr>
              <a:t>l</a:t>
            </a:r>
            <a:r>
              <a:rPr sz="3607" baseline="-1150" dirty="0">
                <a:latin typeface="Tahoma"/>
                <a:cs typeface="Tahoma"/>
              </a:rPr>
              <a:t>nim</a:t>
            </a:r>
            <a:r>
              <a:rPr sz="3607" spc="-29" baseline="-1150" dirty="0">
                <a:latin typeface="Tahoma"/>
                <a:cs typeface="Tahoma"/>
              </a:rPr>
              <a:t> </a:t>
            </a:r>
            <a:r>
              <a:rPr sz="3607" baseline="-1150" dirty="0">
                <a:latin typeface="Tahoma"/>
                <a:cs typeface="Tahoma"/>
              </a:rPr>
              <a:t>fa</a:t>
            </a:r>
            <a:r>
              <a:rPr sz="3607" spc="4" baseline="-1150" dirty="0">
                <a:latin typeface="Tahoma"/>
                <a:cs typeface="Tahoma"/>
              </a:rPr>
              <a:t>k</a:t>
            </a:r>
            <a:r>
              <a:rPr sz="3607" baseline="-1150" dirty="0">
                <a:latin typeface="Tahoma"/>
                <a:cs typeface="Tahoma"/>
              </a:rPr>
              <a:t>t</a:t>
            </a:r>
            <a:r>
              <a:rPr sz="3607" spc="4" baseline="-1150" dirty="0">
                <a:latin typeface="Tahoma"/>
                <a:cs typeface="Tahoma"/>
              </a:rPr>
              <a:t>o</a:t>
            </a:r>
            <a:r>
              <a:rPr sz="3607" baseline="-1150" dirty="0">
                <a:latin typeface="Tahoma"/>
                <a:cs typeface="Tahoma"/>
              </a:rPr>
              <a:t>rima</a:t>
            </a:r>
            <a:r>
              <a:rPr sz="3607" spc="-14" baseline="-1150" dirty="0">
                <a:latin typeface="Tahoma"/>
                <a:cs typeface="Tahoma"/>
              </a:rPr>
              <a:t> </a:t>
            </a:r>
            <a:r>
              <a:rPr sz="3607" baseline="-1150" dirty="0">
                <a:latin typeface="Tahoma"/>
                <a:cs typeface="Tahoma"/>
              </a:rPr>
              <a:t>j</a:t>
            </a:r>
            <a:r>
              <a:rPr sz="3607" spc="-4" baseline="-1150" dirty="0">
                <a:latin typeface="Tahoma"/>
                <a:cs typeface="Tahoma"/>
              </a:rPr>
              <a:t>e</a:t>
            </a:r>
            <a:r>
              <a:rPr sz="3607" baseline="-1150" dirty="0">
                <a:latin typeface="Tahoma"/>
                <a:cs typeface="Tahoma"/>
              </a:rPr>
              <a:t>r </a:t>
            </a:r>
            <a:r>
              <a:rPr sz="3607" spc="4" baseline="-1150" dirty="0">
                <a:latin typeface="Tahoma"/>
                <a:cs typeface="Tahoma"/>
              </a:rPr>
              <a:t>o</a:t>
            </a:r>
            <a:r>
              <a:rPr sz="3607" baseline="-1150" dirty="0">
                <a:latin typeface="Tahoma"/>
                <a:cs typeface="Tahoma"/>
              </a:rPr>
              <a:t>na</a:t>
            </a:r>
            <a:r>
              <a:rPr sz="3607" spc="-9" baseline="-1150" dirty="0">
                <a:latin typeface="Tahoma"/>
                <a:cs typeface="Tahoma"/>
              </a:rPr>
              <a:t> </a:t>
            </a:r>
            <a:r>
              <a:rPr sz="3607" baseline="-1150" dirty="0">
                <a:latin typeface="Tahoma"/>
                <a:cs typeface="Tahoma"/>
              </a:rPr>
              <a:t>p</a:t>
            </a:r>
            <a:r>
              <a:rPr sz="3607" spc="9" baseline="-1150" dirty="0">
                <a:latin typeface="Tahoma"/>
                <a:cs typeface="Tahoma"/>
              </a:rPr>
              <a:t>o</a:t>
            </a:r>
            <a:r>
              <a:rPr sz="3607" baseline="-1150" dirty="0">
                <a:latin typeface="Tahoma"/>
                <a:cs typeface="Tahoma"/>
              </a:rPr>
              <a:t>vez</a:t>
            </a:r>
            <a:r>
              <a:rPr sz="3607" spc="4" baseline="-1150" dirty="0">
                <a:latin typeface="Tahoma"/>
                <a:cs typeface="Tahoma"/>
              </a:rPr>
              <a:t>u</a:t>
            </a:r>
            <a:r>
              <a:rPr sz="3607" baseline="-1150" dirty="0">
                <a:latin typeface="Tahoma"/>
                <a:cs typeface="Tahoma"/>
              </a:rPr>
              <a:t>je</a:t>
            </a:r>
            <a:r>
              <a:rPr sz="3607" spc="-25" baseline="-1150" dirty="0">
                <a:latin typeface="Tahoma"/>
                <a:cs typeface="Tahoma"/>
              </a:rPr>
              <a:t> </a:t>
            </a:r>
            <a:r>
              <a:rPr sz="3607" baseline="-1150" dirty="0">
                <a:latin typeface="Tahoma"/>
                <a:cs typeface="Tahoma"/>
              </a:rPr>
              <a:t>sve </a:t>
            </a:r>
            <a:r>
              <a:rPr sz="3607" spc="9" baseline="-1150" dirty="0">
                <a:latin typeface="Tahoma"/>
                <a:cs typeface="Tahoma"/>
              </a:rPr>
              <a:t>n</a:t>
            </a:r>
            <a:r>
              <a:rPr sz="3607" baseline="-1150" dirty="0">
                <a:latin typeface="Tahoma"/>
                <a:cs typeface="Tahoma"/>
              </a:rPr>
              <a:t>jih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951" y="3128859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0951" y="4958040"/>
            <a:ext cx="2097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1757315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3564937" y="5157788"/>
            <a:ext cx="1582855" cy="865187"/>
          </a:xfrm>
          <a:custGeom>
            <a:avLst/>
            <a:gdLst/>
            <a:ahLst/>
            <a:cxnLst/>
            <a:rect l="l" t="t" r="r" b="b"/>
            <a:pathLst>
              <a:path w="1584325" h="865187">
                <a:moveTo>
                  <a:pt x="0" y="865187"/>
                </a:moveTo>
                <a:lnTo>
                  <a:pt x="1584325" y="865187"/>
                </a:lnTo>
                <a:lnTo>
                  <a:pt x="1584325" y="0"/>
                </a:lnTo>
                <a:lnTo>
                  <a:pt x="0" y="0"/>
                </a:lnTo>
                <a:lnTo>
                  <a:pt x="0" y="865187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64937" y="6237287"/>
            <a:ext cx="1582855" cy="385762"/>
          </a:xfrm>
          <a:custGeom>
            <a:avLst/>
            <a:gdLst/>
            <a:ahLst/>
            <a:cxnLst/>
            <a:rect l="l" t="t" r="r" b="b"/>
            <a:pathLst>
              <a:path w="1584325" h="385762">
                <a:moveTo>
                  <a:pt x="0" y="385762"/>
                </a:moveTo>
                <a:lnTo>
                  <a:pt x="1584325" y="385762"/>
                </a:lnTo>
                <a:lnTo>
                  <a:pt x="158432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4850" y="5949950"/>
            <a:ext cx="85646" cy="288925"/>
          </a:xfrm>
          <a:custGeom>
            <a:avLst/>
            <a:gdLst/>
            <a:ahLst/>
            <a:cxnLst/>
            <a:rect l="l" t="t" r="r" b="b"/>
            <a:pathLst>
              <a:path w="85725" h="288925">
                <a:moveTo>
                  <a:pt x="28575" y="203199"/>
                </a:moveTo>
                <a:lnTo>
                  <a:pt x="0" y="203200"/>
                </a:lnTo>
                <a:lnTo>
                  <a:pt x="42799" y="288925"/>
                </a:lnTo>
                <a:lnTo>
                  <a:pt x="85725" y="203200"/>
                </a:lnTo>
                <a:lnTo>
                  <a:pt x="57149" y="203200"/>
                </a:lnTo>
                <a:lnTo>
                  <a:pt x="57150" y="217487"/>
                </a:lnTo>
                <a:lnTo>
                  <a:pt x="28575" y="217487"/>
                </a:lnTo>
                <a:lnTo>
                  <a:pt x="28575" y="203199"/>
                </a:lnTo>
                <a:close/>
              </a:path>
              <a:path w="85725" h="288925">
                <a:moveTo>
                  <a:pt x="28575" y="217487"/>
                </a:moveTo>
                <a:lnTo>
                  <a:pt x="57150" y="217487"/>
                </a:lnTo>
                <a:lnTo>
                  <a:pt x="57150" y="0"/>
                </a:lnTo>
                <a:lnTo>
                  <a:pt x="28575" y="0"/>
                </a:lnTo>
                <a:lnTo>
                  <a:pt x="28575" y="217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9202" y="3284537"/>
            <a:ext cx="1371977" cy="938212"/>
          </a:xfrm>
          <a:custGeom>
            <a:avLst/>
            <a:gdLst/>
            <a:ahLst/>
            <a:cxnLst/>
            <a:rect l="l" t="t" r="r" b="b"/>
            <a:pathLst>
              <a:path w="1373251" h="938212">
                <a:moveTo>
                  <a:pt x="0" y="938212"/>
                </a:moveTo>
                <a:lnTo>
                  <a:pt x="1373251" y="938212"/>
                </a:lnTo>
                <a:lnTo>
                  <a:pt x="1373251" y="0"/>
                </a:lnTo>
                <a:lnTo>
                  <a:pt x="0" y="0"/>
                </a:lnTo>
                <a:lnTo>
                  <a:pt x="0" y="93821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01335" y="2508313"/>
            <a:ext cx="1371850" cy="531812"/>
          </a:xfrm>
          <a:custGeom>
            <a:avLst/>
            <a:gdLst/>
            <a:ahLst/>
            <a:cxnLst/>
            <a:rect l="l" t="t" r="r" b="b"/>
            <a:pathLst>
              <a:path w="1373124" h="531812">
                <a:moveTo>
                  <a:pt x="0" y="531812"/>
                </a:moveTo>
                <a:lnTo>
                  <a:pt x="1373124" y="531812"/>
                </a:lnTo>
                <a:lnTo>
                  <a:pt x="1373124" y="0"/>
                </a:lnTo>
                <a:lnTo>
                  <a:pt x="0" y="0"/>
                </a:lnTo>
                <a:lnTo>
                  <a:pt x="0" y="53181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24841" y="1978026"/>
            <a:ext cx="1371977" cy="530225"/>
          </a:xfrm>
          <a:custGeom>
            <a:avLst/>
            <a:gdLst/>
            <a:ahLst/>
            <a:cxnLst/>
            <a:rect l="l" t="t" r="r" b="b"/>
            <a:pathLst>
              <a:path w="1373251" h="530225">
                <a:moveTo>
                  <a:pt x="0" y="530225"/>
                </a:moveTo>
                <a:lnTo>
                  <a:pt x="1373251" y="530225"/>
                </a:lnTo>
                <a:lnTo>
                  <a:pt x="1373251" y="0"/>
                </a:lnTo>
                <a:lnTo>
                  <a:pt x="0" y="0"/>
                </a:lnTo>
                <a:lnTo>
                  <a:pt x="0" y="530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96691" y="2243075"/>
            <a:ext cx="304517" cy="265175"/>
          </a:xfrm>
          <a:custGeom>
            <a:avLst/>
            <a:gdLst/>
            <a:ahLst/>
            <a:cxnLst/>
            <a:rect l="l" t="t" r="r" b="b"/>
            <a:pathLst>
              <a:path w="304800" h="265175">
                <a:moveTo>
                  <a:pt x="0" y="0"/>
                </a:moveTo>
                <a:lnTo>
                  <a:pt x="43814" y="46481"/>
                </a:lnTo>
                <a:lnTo>
                  <a:pt x="53412" y="54836"/>
                </a:lnTo>
                <a:lnTo>
                  <a:pt x="243188" y="220039"/>
                </a:lnTo>
                <a:lnTo>
                  <a:pt x="252729" y="228346"/>
                </a:lnTo>
                <a:lnTo>
                  <a:pt x="304800" y="265175"/>
                </a:lnTo>
                <a:lnTo>
                  <a:pt x="272414" y="186436"/>
                </a:lnTo>
                <a:lnTo>
                  <a:pt x="261112" y="218693"/>
                </a:lnTo>
                <a:lnTo>
                  <a:pt x="251574" y="210397"/>
                </a:lnTo>
                <a:lnTo>
                  <a:pt x="61741" y="45260"/>
                </a:lnTo>
                <a:lnTo>
                  <a:pt x="52197" y="36956"/>
                </a:lnTo>
                <a:lnTo>
                  <a:pt x="0" y="0"/>
                </a:lnTo>
                <a:close/>
              </a:path>
              <a:path w="304800" h="265175">
                <a:moveTo>
                  <a:pt x="82550" y="21336"/>
                </a:moveTo>
                <a:lnTo>
                  <a:pt x="0" y="0"/>
                </a:lnTo>
                <a:lnTo>
                  <a:pt x="52197" y="36956"/>
                </a:lnTo>
                <a:lnTo>
                  <a:pt x="61741" y="45260"/>
                </a:lnTo>
                <a:lnTo>
                  <a:pt x="82550" y="21336"/>
                </a:lnTo>
                <a:close/>
              </a:path>
              <a:path w="304800" h="265175">
                <a:moveTo>
                  <a:pt x="43814" y="46481"/>
                </a:moveTo>
                <a:lnTo>
                  <a:pt x="0" y="0"/>
                </a:lnTo>
                <a:lnTo>
                  <a:pt x="32512" y="78866"/>
                </a:lnTo>
                <a:lnTo>
                  <a:pt x="53412" y="54836"/>
                </a:lnTo>
                <a:lnTo>
                  <a:pt x="43814" y="46481"/>
                </a:lnTo>
                <a:close/>
              </a:path>
              <a:path w="304800" h="265175">
                <a:moveTo>
                  <a:pt x="252729" y="228346"/>
                </a:moveTo>
                <a:lnTo>
                  <a:pt x="243188" y="220039"/>
                </a:lnTo>
                <a:lnTo>
                  <a:pt x="222376" y="243966"/>
                </a:lnTo>
                <a:lnTo>
                  <a:pt x="304800" y="265175"/>
                </a:lnTo>
                <a:lnTo>
                  <a:pt x="252729" y="228346"/>
                </a:lnTo>
                <a:close/>
              </a:path>
              <a:path w="304800" h="265175">
                <a:moveTo>
                  <a:pt x="272414" y="186436"/>
                </a:moveTo>
                <a:lnTo>
                  <a:pt x="251574" y="210397"/>
                </a:lnTo>
                <a:lnTo>
                  <a:pt x="261112" y="218693"/>
                </a:lnTo>
                <a:lnTo>
                  <a:pt x="272414" y="186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77703" y="1978026"/>
            <a:ext cx="1371977" cy="530225"/>
          </a:xfrm>
          <a:custGeom>
            <a:avLst/>
            <a:gdLst/>
            <a:ahLst/>
            <a:cxnLst/>
            <a:rect l="l" t="t" r="r" b="b"/>
            <a:pathLst>
              <a:path w="1373251" h="530225">
                <a:moveTo>
                  <a:pt x="0" y="530225"/>
                </a:moveTo>
                <a:lnTo>
                  <a:pt x="1373251" y="530225"/>
                </a:lnTo>
                <a:lnTo>
                  <a:pt x="1373251" y="0"/>
                </a:lnTo>
                <a:lnTo>
                  <a:pt x="0" y="0"/>
                </a:lnTo>
                <a:lnTo>
                  <a:pt x="0" y="530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3186" y="2243075"/>
            <a:ext cx="304517" cy="265175"/>
          </a:xfrm>
          <a:custGeom>
            <a:avLst/>
            <a:gdLst/>
            <a:ahLst/>
            <a:cxnLst/>
            <a:rect l="l" t="t" r="r" b="b"/>
            <a:pathLst>
              <a:path w="304800" h="265175">
                <a:moveTo>
                  <a:pt x="53300" y="210337"/>
                </a:moveTo>
                <a:lnTo>
                  <a:pt x="32512" y="186436"/>
                </a:lnTo>
                <a:lnTo>
                  <a:pt x="0" y="265175"/>
                </a:lnTo>
                <a:lnTo>
                  <a:pt x="82550" y="243966"/>
                </a:lnTo>
                <a:lnTo>
                  <a:pt x="61686" y="219979"/>
                </a:lnTo>
                <a:lnTo>
                  <a:pt x="52070" y="228346"/>
                </a:lnTo>
                <a:lnTo>
                  <a:pt x="43687" y="218693"/>
                </a:lnTo>
                <a:lnTo>
                  <a:pt x="53300" y="210337"/>
                </a:lnTo>
                <a:close/>
              </a:path>
              <a:path w="304800" h="265175">
                <a:moveTo>
                  <a:pt x="43687" y="218693"/>
                </a:moveTo>
                <a:lnTo>
                  <a:pt x="52070" y="228346"/>
                </a:lnTo>
                <a:lnTo>
                  <a:pt x="61686" y="219979"/>
                </a:lnTo>
                <a:lnTo>
                  <a:pt x="251439" y="54896"/>
                </a:lnTo>
                <a:lnTo>
                  <a:pt x="261112" y="46481"/>
                </a:lnTo>
                <a:lnTo>
                  <a:pt x="272288" y="78866"/>
                </a:lnTo>
                <a:lnTo>
                  <a:pt x="304800" y="0"/>
                </a:lnTo>
                <a:lnTo>
                  <a:pt x="252729" y="36956"/>
                </a:lnTo>
                <a:lnTo>
                  <a:pt x="243110" y="45320"/>
                </a:lnTo>
                <a:lnTo>
                  <a:pt x="53300" y="210337"/>
                </a:lnTo>
                <a:lnTo>
                  <a:pt x="43687" y="218693"/>
                </a:lnTo>
                <a:close/>
              </a:path>
              <a:path w="304800" h="265175">
                <a:moveTo>
                  <a:pt x="252729" y="36956"/>
                </a:moveTo>
                <a:lnTo>
                  <a:pt x="304800" y="0"/>
                </a:lnTo>
                <a:lnTo>
                  <a:pt x="222250" y="21336"/>
                </a:lnTo>
                <a:lnTo>
                  <a:pt x="243110" y="45320"/>
                </a:lnTo>
                <a:lnTo>
                  <a:pt x="252729" y="36956"/>
                </a:lnTo>
                <a:close/>
              </a:path>
              <a:path w="304800" h="265175">
                <a:moveTo>
                  <a:pt x="272288" y="78866"/>
                </a:moveTo>
                <a:lnTo>
                  <a:pt x="261112" y="46481"/>
                </a:lnTo>
                <a:lnTo>
                  <a:pt x="251439" y="54896"/>
                </a:lnTo>
                <a:lnTo>
                  <a:pt x="272288" y="78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24841" y="2906712"/>
            <a:ext cx="1371977" cy="531812"/>
          </a:xfrm>
          <a:custGeom>
            <a:avLst/>
            <a:gdLst/>
            <a:ahLst/>
            <a:cxnLst/>
            <a:rect l="l" t="t" r="r" b="b"/>
            <a:pathLst>
              <a:path w="1373251" h="531812">
                <a:moveTo>
                  <a:pt x="0" y="531812"/>
                </a:moveTo>
                <a:lnTo>
                  <a:pt x="1373251" y="531812"/>
                </a:lnTo>
                <a:lnTo>
                  <a:pt x="1373251" y="0"/>
                </a:lnTo>
                <a:lnTo>
                  <a:pt x="0" y="0"/>
                </a:lnTo>
                <a:lnTo>
                  <a:pt x="0" y="5318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96691" y="3040000"/>
            <a:ext cx="304517" cy="265175"/>
          </a:xfrm>
          <a:custGeom>
            <a:avLst/>
            <a:gdLst/>
            <a:ahLst/>
            <a:cxnLst/>
            <a:rect l="l" t="t" r="r" b="b"/>
            <a:pathLst>
              <a:path w="304800" h="265175">
                <a:moveTo>
                  <a:pt x="53352" y="210397"/>
                </a:moveTo>
                <a:lnTo>
                  <a:pt x="32512" y="186436"/>
                </a:lnTo>
                <a:lnTo>
                  <a:pt x="0" y="265175"/>
                </a:lnTo>
                <a:lnTo>
                  <a:pt x="82550" y="243966"/>
                </a:lnTo>
                <a:lnTo>
                  <a:pt x="61738" y="220039"/>
                </a:lnTo>
                <a:lnTo>
                  <a:pt x="52197" y="228346"/>
                </a:lnTo>
                <a:lnTo>
                  <a:pt x="43814" y="218693"/>
                </a:lnTo>
                <a:lnTo>
                  <a:pt x="53352" y="210397"/>
                </a:lnTo>
                <a:close/>
              </a:path>
              <a:path w="304800" h="265175">
                <a:moveTo>
                  <a:pt x="43814" y="218693"/>
                </a:moveTo>
                <a:lnTo>
                  <a:pt x="52197" y="228346"/>
                </a:lnTo>
                <a:lnTo>
                  <a:pt x="61738" y="220039"/>
                </a:lnTo>
                <a:lnTo>
                  <a:pt x="251514" y="54836"/>
                </a:lnTo>
                <a:lnTo>
                  <a:pt x="261112" y="46481"/>
                </a:lnTo>
                <a:lnTo>
                  <a:pt x="272414" y="78866"/>
                </a:lnTo>
                <a:lnTo>
                  <a:pt x="304800" y="0"/>
                </a:lnTo>
                <a:lnTo>
                  <a:pt x="252729" y="36956"/>
                </a:lnTo>
                <a:lnTo>
                  <a:pt x="243185" y="45260"/>
                </a:lnTo>
                <a:lnTo>
                  <a:pt x="53352" y="210397"/>
                </a:lnTo>
                <a:lnTo>
                  <a:pt x="43814" y="218693"/>
                </a:lnTo>
                <a:close/>
              </a:path>
              <a:path w="304800" h="265175">
                <a:moveTo>
                  <a:pt x="252729" y="36956"/>
                </a:moveTo>
                <a:lnTo>
                  <a:pt x="304800" y="0"/>
                </a:lnTo>
                <a:lnTo>
                  <a:pt x="222376" y="21336"/>
                </a:lnTo>
                <a:lnTo>
                  <a:pt x="243185" y="45260"/>
                </a:lnTo>
                <a:lnTo>
                  <a:pt x="252729" y="36956"/>
                </a:lnTo>
                <a:close/>
              </a:path>
              <a:path w="304800" h="265175">
                <a:moveTo>
                  <a:pt x="272414" y="78866"/>
                </a:moveTo>
                <a:lnTo>
                  <a:pt x="261112" y="46481"/>
                </a:lnTo>
                <a:lnTo>
                  <a:pt x="251514" y="54836"/>
                </a:lnTo>
                <a:lnTo>
                  <a:pt x="272414" y="78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7703" y="2906650"/>
            <a:ext cx="1371977" cy="663575"/>
          </a:xfrm>
          <a:custGeom>
            <a:avLst/>
            <a:gdLst/>
            <a:ahLst/>
            <a:cxnLst/>
            <a:rect l="l" t="t" r="r" b="b"/>
            <a:pathLst>
              <a:path w="1373251" h="663575">
                <a:moveTo>
                  <a:pt x="0" y="663575"/>
                </a:moveTo>
                <a:lnTo>
                  <a:pt x="1373251" y="663575"/>
                </a:lnTo>
                <a:lnTo>
                  <a:pt x="1373251" y="0"/>
                </a:lnTo>
                <a:lnTo>
                  <a:pt x="0" y="0"/>
                </a:lnTo>
                <a:lnTo>
                  <a:pt x="0" y="663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3186" y="3040000"/>
            <a:ext cx="304517" cy="265175"/>
          </a:xfrm>
          <a:custGeom>
            <a:avLst/>
            <a:gdLst/>
            <a:ahLst/>
            <a:cxnLst/>
            <a:rect l="l" t="t" r="r" b="b"/>
            <a:pathLst>
              <a:path w="304800" h="265175">
                <a:moveTo>
                  <a:pt x="0" y="0"/>
                </a:moveTo>
                <a:lnTo>
                  <a:pt x="43687" y="46481"/>
                </a:lnTo>
                <a:lnTo>
                  <a:pt x="53360" y="54896"/>
                </a:lnTo>
                <a:lnTo>
                  <a:pt x="243113" y="219979"/>
                </a:lnTo>
                <a:lnTo>
                  <a:pt x="252729" y="228346"/>
                </a:lnTo>
                <a:lnTo>
                  <a:pt x="304800" y="265175"/>
                </a:lnTo>
                <a:lnTo>
                  <a:pt x="272288" y="186436"/>
                </a:lnTo>
                <a:lnTo>
                  <a:pt x="261112" y="218693"/>
                </a:lnTo>
                <a:lnTo>
                  <a:pt x="251499" y="210337"/>
                </a:lnTo>
                <a:lnTo>
                  <a:pt x="61689" y="45320"/>
                </a:lnTo>
                <a:lnTo>
                  <a:pt x="52070" y="36956"/>
                </a:lnTo>
                <a:lnTo>
                  <a:pt x="0" y="0"/>
                </a:lnTo>
                <a:close/>
              </a:path>
              <a:path w="304800" h="265175">
                <a:moveTo>
                  <a:pt x="82550" y="21336"/>
                </a:moveTo>
                <a:lnTo>
                  <a:pt x="0" y="0"/>
                </a:lnTo>
                <a:lnTo>
                  <a:pt x="52070" y="36956"/>
                </a:lnTo>
                <a:lnTo>
                  <a:pt x="61689" y="45320"/>
                </a:lnTo>
                <a:lnTo>
                  <a:pt x="82550" y="21336"/>
                </a:lnTo>
                <a:close/>
              </a:path>
              <a:path w="304800" h="265175">
                <a:moveTo>
                  <a:pt x="43687" y="46481"/>
                </a:moveTo>
                <a:lnTo>
                  <a:pt x="0" y="0"/>
                </a:lnTo>
                <a:lnTo>
                  <a:pt x="32512" y="78866"/>
                </a:lnTo>
                <a:lnTo>
                  <a:pt x="53360" y="54896"/>
                </a:lnTo>
                <a:lnTo>
                  <a:pt x="43687" y="46481"/>
                </a:lnTo>
                <a:close/>
              </a:path>
              <a:path w="304800" h="265175">
                <a:moveTo>
                  <a:pt x="252729" y="228346"/>
                </a:moveTo>
                <a:lnTo>
                  <a:pt x="243113" y="219979"/>
                </a:lnTo>
                <a:lnTo>
                  <a:pt x="222250" y="243966"/>
                </a:lnTo>
                <a:lnTo>
                  <a:pt x="304800" y="265175"/>
                </a:lnTo>
                <a:lnTo>
                  <a:pt x="252729" y="228346"/>
                </a:lnTo>
                <a:close/>
              </a:path>
              <a:path w="304800" h="265175">
                <a:moveTo>
                  <a:pt x="272288" y="186436"/>
                </a:moveTo>
                <a:lnTo>
                  <a:pt x="251499" y="210337"/>
                </a:lnTo>
                <a:lnTo>
                  <a:pt x="261112" y="218693"/>
                </a:lnTo>
                <a:lnTo>
                  <a:pt x="272288" y="186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7807" y="3068574"/>
            <a:ext cx="85646" cy="215900"/>
          </a:xfrm>
          <a:custGeom>
            <a:avLst/>
            <a:gdLst/>
            <a:ahLst/>
            <a:cxnLst/>
            <a:rect l="l" t="t" r="r" b="b"/>
            <a:pathLst>
              <a:path w="85725" h="215900">
                <a:moveTo>
                  <a:pt x="28575" y="130174"/>
                </a:moveTo>
                <a:lnTo>
                  <a:pt x="0" y="130175"/>
                </a:lnTo>
                <a:lnTo>
                  <a:pt x="42799" y="215900"/>
                </a:lnTo>
                <a:lnTo>
                  <a:pt x="85725" y="130175"/>
                </a:lnTo>
                <a:lnTo>
                  <a:pt x="57150" y="130174"/>
                </a:lnTo>
                <a:lnTo>
                  <a:pt x="57150" y="144525"/>
                </a:lnTo>
                <a:lnTo>
                  <a:pt x="28575" y="144525"/>
                </a:lnTo>
                <a:lnTo>
                  <a:pt x="28575" y="130174"/>
                </a:lnTo>
                <a:close/>
              </a:path>
              <a:path w="85725" h="215900">
                <a:moveTo>
                  <a:pt x="28575" y="144525"/>
                </a:moveTo>
                <a:lnTo>
                  <a:pt x="57150" y="144525"/>
                </a:lnTo>
                <a:lnTo>
                  <a:pt x="57150" y="0"/>
                </a:lnTo>
                <a:lnTo>
                  <a:pt x="28575" y="0"/>
                </a:lnTo>
                <a:lnTo>
                  <a:pt x="28575" y="144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57807" y="4221099"/>
            <a:ext cx="85646" cy="215900"/>
          </a:xfrm>
          <a:custGeom>
            <a:avLst/>
            <a:gdLst/>
            <a:ahLst/>
            <a:cxnLst/>
            <a:rect l="l" t="t" r="r" b="b"/>
            <a:pathLst>
              <a:path w="85725" h="215900">
                <a:moveTo>
                  <a:pt x="28575" y="130174"/>
                </a:moveTo>
                <a:lnTo>
                  <a:pt x="0" y="130175"/>
                </a:lnTo>
                <a:lnTo>
                  <a:pt x="42799" y="215900"/>
                </a:lnTo>
                <a:lnTo>
                  <a:pt x="85725" y="130175"/>
                </a:lnTo>
                <a:lnTo>
                  <a:pt x="57150" y="130174"/>
                </a:lnTo>
                <a:lnTo>
                  <a:pt x="57150" y="144525"/>
                </a:lnTo>
                <a:lnTo>
                  <a:pt x="28575" y="144525"/>
                </a:lnTo>
                <a:lnTo>
                  <a:pt x="28575" y="130174"/>
                </a:lnTo>
                <a:close/>
              </a:path>
              <a:path w="85725" h="215900">
                <a:moveTo>
                  <a:pt x="28575" y="144525"/>
                </a:moveTo>
                <a:lnTo>
                  <a:pt x="57150" y="144525"/>
                </a:lnTo>
                <a:lnTo>
                  <a:pt x="57150" y="0"/>
                </a:lnTo>
                <a:lnTo>
                  <a:pt x="28575" y="0"/>
                </a:lnTo>
                <a:lnTo>
                  <a:pt x="28575" y="144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6438" y="3429000"/>
            <a:ext cx="0" cy="360425"/>
          </a:xfrm>
          <a:custGeom>
            <a:avLst/>
            <a:gdLst/>
            <a:ahLst/>
            <a:cxnLst/>
            <a:rect l="l" t="t" r="r" b="b"/>
            <a:pathLst>
              <a:path h="360425">
                <a:moveTo>
                  <a:pt x="0" y="0"/>
                </a:moveTo>
                <a:lnTo>
                  <a:pt x="0" y="3604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86310" y="3751199"/>
            <a:ext cx="1219719" cy="76200"/>
          </a:xfrm>
          <a:custGeom>
            <a:avLst/>
            <a:gdLst/>
            <a:ahLst/>
            <a:cxnLst/>
            <a:rect l="l" t="t" r="r" b="b"/>
            <a:pathLst>
              <a:path w="1220851" h="76200">
                <a:moveTo>
                  <a:pt x="1157351" y="44450"/>
                </a:moveTo>
                <a:lnTo>
                  <a:pt x="1144650" y="44450"/>
                </a:lnTo>
                <a:lnTo>
                  <a:pt x="1144651" y="76200"/>
                </a:lnTo>
                <a:lnTo>
                  <a:pt x="1220851" y="38100"/>
                </a:lnTo>
                <a:lnTo>
                  <a:pt x="1157351" y="44450"/>
                </a:lnTo>
                <a:close/>
              </a:path>
              <a:path w="1220851" h="76200">
                <a:moveTo>
                  <a:pt x="1157351" y="31750"/>
                </a:moveTo>
                <a:lnTo>
                  <a:pt x="1144651" y="0"/>
                </a:lnTo>
                <a:lnTo>
                  <a:pt x="1144651" y="31749"/>
                </a:lnTo>
                <a:lnTo>
                  <a:pt x="1157351" y="31750"/>
                </a:lnTo>
                <a:close/>
              </a:path>
              <a:path w="1220851" h="76200">
                <a:moveTo>
                  <a:pt x="0" y="31750"/>
                </a:moveTo>
                <a:lnTo>
                  <a:pt x="0" y="44450"/>
                </a:lnTo>
                <a:lnTo>
                  <a:pt x="1157351" y="44450"/>
                </a:lnTo>
                <a:lnTo>
                  <a:pt x="1220851" y="38100"/>
                </a:lnTo>
                <a:lnTo>
                  <a:pt x="1144651" y="0"/>
                </a:lnTo>
                <a:lnTo>
                  <a:pt x="1157351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94947" y="2276475"/>
            <a:ext cx="306166" cy="0"/>
          </a:xfrm>
          <a:custGeom>
            <a:avLst/>
            <a:gdLst/>
            <a:ahLst/>
            <a:cxnLst/>
            <a:rect l="l" t="t" r="r" b="b"/>
            <a:pathLst>
              <a:path w="306450">
                <a:moveTo>
                  <a:pt x="30645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94946" y="2276475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94948" y="3895726"/>
            <a:ext cx="1982534" cy="76200"/>
          </a:xfrm>
          <a:custGeom>
            <a:avLst/>
            <a:gdLst/>
            <a:ahLst/>
            <a:cxnLst/>
            <a:rect l="l" t="t" r="r" b="b"/>
            <a:pathLst>
              <a:path w="1984375" h="76200">
                <a:moveTo>
                  <a:pt x="1920875" y="44450"/>
                </a:moveTo>
                <a:lnTo>
                  <a:pt x="1908174" y="44450"/>
                </a:lnTo>
                <a:lnTo>
                  <a:pt x="1908175" y="76200"/>
                </a:lnTo>
                <a:lnTo>
                  <a:pt x="1984375" y="38100"/>
                </a:lnTo>
                <a:lnTo>
                  <a:pt x="1920875" y="44450"/>
                </a:lnTo>
                <a:close/>
              </a:path>
              <a:path w="1984375" h="76200">
                <a:moveTo>
                  <a:pt x="1920875" y="31750"/>
                </a:moveTo>
                <a:lnTo>
                  <a:pt x="1908175" y="0"/>
                </a:lnTo>
                <a:lnTo>
                  <a:pt x="1908174" y="31750"/>
                </a:lnTo>
                <a:lnTo>
                  <a:pt x="1920875" y="31750"/>
                </a:lnTo>
                <a:close/>
              </a:path>
              <a:path w="1984375" h="76200">
                <a:moveTo>
                  <a:pt x="0" y="31750"/>
                </a:moveTo>
                <a:lnTo>
                  <a:pt x="0" y="44450"/>
                </a:lnTo>
                <a:lnTo>
                  <a:pt x="1920875" y="44450"/>
                </a:lnTo>
                <a:lnTo>
                  <a:pt x="1984375" y="38100"/>
                </a:lnTo>
                <a:lnTo>
                  <a:pt x="1908175" y="0"/>
                </a:lnTo>
                <a:lnTo>
                  <a:pt x="1920875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54855" y="3573526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76357" y="3782949"/>
            <a:ext cx="1067333" cy="44450"/>
          </a:xfrm>
          <a:custGeom>
            <a:avLst/>
            <a:gdLst/>
            <a:ahLst/>
            <a:cxnLst/>
            <a:rect l="l" t="t" r="r" b="b"/>
            <a:pathLst>
              <a:path w="1068324" h="44450">
                <a:moveTo>
                  <a:pt x="76199" y="12700"/>
                </a:moveTo>
                <a:lnTo>
                  <a:pt x="1068324" y="12700"/>
                </a:lnTo>
                <a:lnTo>
                  <a:pt x="1068324" y="0"/>
                </a:lnTo>
                <a:lnTo>
                  <a:pt x="63500" y="0"/>
                </a:lnTo>
                <a:lnTo>
                  <a:pt x="63500" y="12700"/>
                </a:lnTo>
                <a:lnTo>
                  <a:pt x="76199" y="12700"/>
                </a:lnTo>
                <a:close/>
              </a:path>
              <a:path w="1068324" h="44450">
                <a:moveTo>
                  <a:pt x="76199" y="0"/>
                </a:moveTo>
                <a:lnTo>
                  <a:pt x="76200" y="-31750"/>
                </a:lnTo>
                <a:lnTo>
                  <a:pt x="0" y="6350"/>
                </a:lnTo>
                <a:lnTo>
                  <a:pt x="76200" y="44450"/>
                </a:lnTo>
                <a:lnTo>
                  <a:pt x="76199" y="12700"/>
                </a:lnTo>
                <a:lnTo>
                  <a:pt x="63500" y="12700"/>
                </a:lnTo>
                <a:lnTo>
                  <a:pt x="6350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30647" y="2276475"/>
            <a:ext cx="359965" cy="0"/>
          </a:xfrm>
          <a:custGeom>
            <a:avLst/>
            <a:gdLst/>
            <a:ahLst/>
            <a:cxnLst/>
            <a:rect l="l" t="t" r="r" b="b"/>
            <a:pathLst>
              <a:path w="360299">
                <a:moveTo>
                  <a:pt x="0" y="0"/>
                </a:moveTo>
                <a:lnTo>
                  <a:pt x="3602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90611" y="2276475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76358" y="3927475"/>
            <a:ext cx="1982534" cy="44450"/>
          </a:xfrm>
          <a:custGeom>
            <a:avLst/>
            <a:gdLst/>
            <a:ahLst/>
            <a:cxnLst/>
            <a:rect l="l" t="t" r="r" b="b"/>
            <a:pathLst>
              <a:path w="1984375" h="44450">
                <a:moveTo>
                  <a:pt x="76199" y="12700"/>
                </a:moveTo>
                <a:lnTo>
                  <a:pt x="1984375" y="12700"/>
                </a:lnTo>
                <a:lnTo>
                  <a:pt x="1984375" y="0"/>
                </a:lnTo>
                <a:lnTo>
                  <a:pt x="63500" y="0"/>
                </a:lnTo>
                <a:lnTo>
                  <a:pt x="63500" y="12700"/>
                </a:lnTo>
                <a:lnTo>
                  <a:pt x="76199" y="12700"/>
                </a:lnTo>
                <a:close/>
              </a:path>
              <a:path w="1984375" h="44450">
                <a:moveTo>
                  <a:pt x="76199" y="0"/>
                </a:moveTo>
                <a:lnTo>
                  <a:pt x="76200" y="-31750"/>
                </a:lnTo>
                <a:lnTo>
                  <a:pt x="0" y="6350"/>
                </a:lnTo>
                <a:lnTo>
                  <a:pt x="76200" y="44450"/>
                </a:lnTo>
                <a:lnTo>
                  <a:pt x="76199" y="12700"/>
                </a:lnTo>
                <a:lnTo>
                  <a:pt x="63500" y="12700"/>
                </a:lnTo>
                <a:lnTo>
                  <a:pt x="6350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64937" y="4365625"/>
            <a:ext cx="1582855" cy="546100"/>
          </a:xfrm>
          <a:custGeom>
            <a:avLst/>
            <a:gdLst/>
            <a:ahLst/>
            <a:cxnLst/>
            <a:rect l="l" t="t" r="r" b="b"/>
            <a:pathLst>
              <a:path w="1584325" h="546100">
                <a:moveTo>
                  <a:pt x="0" y="546100"/>
                </a:moveTo>
                <a:lnTo>
                  <a:pt x="1584325" y="546100"/>
                </a:lnTo>
                <a:lnTo>
                  <a:pt x="1584325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84850" y="4941824"/>
            <a:ext cx="85646" cy="215900"/>
          </a:xfrm>
          <a:custGeom>
            <a:avLst/>
            <a:gdLst/>
            <a:ahLst/>
            <a:cxnLst/>
            <a:rect l="l" t="t" r="r" b="b"/>
            <a:pathLst>
              <a:path w="85725" h="215900">
                <a:moveTo>
                  <a:pt x="28575" y="130174"/>
                </a:moveTo>
                <a:lnTo>
                  <a:pt x="0" y="130175"/>
                </a:lnTo>
                <a:lnTo>
                  <a:pt x="42799" y="215900"/>
                </a:lnTo>
                <a:lnTo>
                  <a:pt x="85725" y="130175"/>
                </a:lnTo>
                <a:lnTo>
                  <a:pt x="57150" y="130174"/>
                </a:lnTo>
                <a:lnTo>
                  <a:pt x="57150" y="144525"/>
                </a:lnTo>
                <a:lnTo>
                  <a:pt x="28575" y="144525"/>
                </a:lnTo>
                <a:lnTo>
                  <a:pt x="28575" y="130174"/>
                </a:lnTo>
                <a:close/>
              </a:path>
              <a:path w="85725" h="215900">
                <a:moveTo>
                  <a:pt x="28575" y="144525"/>
                </a:moveTo>
                <a:lnTo>
                  <a:pt x="57150" y="144525"/>
                </a:lnTo>
                <a:lnTo>
                  <a:pt x="57150" y="0"/>
                </a:lnTo>
                <a:lnTo>
                  <a:pt x="28575" y="0"/>
                </a:lnTo>
                <a:lnTo>
                  <a:pt x="28575" y="144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4133" y="347506"/>
            <a:ext cx="7810590" cy="1212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236986" algn="ctr">
              <a:lnSpc>
                <a:spcPts val="3860"/>
              </a:lnSpc>
              <a:spcBef>
                <a:spcPts val="209"/>
              </a:spcBef>
            </a:pPr>
            <a:r>
              <a:rPr sz="3206" b="1" dirty="0">
                <a:latin typeface="Tahoma"/>
                <a:cs typeface="Tahoma"/>
              </a:rPr>
              <a:t>Orga</a:t>
            </a:r>
            <a:r>
              <a:rPr sz="3206" b="1" spc="9" dirty="0">
                <a:latin typeface="Tahoma"/>
                <a:cs typeface="Tahoma"/>
              </a:rPr>
              <a:t>n</a:t>
            </a:r>
            <a:r>
              <a:rPr sz="3206" b="1" dirty="0">
                <a:latin typeface="Tahoma"/>
                <a:cs typeface="Tahoma"/>
              </a:rPr>
              <a:t>izaci</a:t>
            </a:r>
            <a:r>
              <a:rPr sz="3206" b="1" spc="-14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na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kultura,</a:t>
            </a:r>
            <a:r>
              <a:rPr sz="3206" b="1" spc="-3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</a:t>
            </a:r>
            <a:r>
              <a:rPr sz="3206" b="1" spc="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nje, </a:t>
            </a:r>
            <a:endParaRPr sz="3206" dirty="0">
              <a:latin typeface="Tahoma"/>
              <a:cs typeface="Tahoma"/>
            </a:endParaRPr>
          </a:p>
          <a:p>
            <a:pPr algn="ctr">
              <a:lnSpc>
                <a:spcPts val="3860"/>
              </a:lnSpc>
            </a:pPr>
            <a:r>
              <a:rPr sz="3206" b="1" dirty="0">
                <a:latin typeface="Tahoma"/>
                <a:cs typeface="Tahoma"/>
              </a:rPr>
              <a:t>ko</a:t>
            </a:r>
            <a:r>
              <a:rPr sz="3206" b="1" spc="9" dirty="0">
                <a:latin typeface="Tahoma"/>
                <a:cs typeface="Tahoma"/>
              </a:rPr>
              <a:t>m</a:t>
            </a:r>
            <a:r>
              <a:rPr sz="3206" b="1" dirty="0">
                <a:latin typeface="Tahoma"/>
                <a:cs typeface="Tahoma"/>
              </a:rPr>
              <a:t>p</a:t>
            </a:r>
            <a:r>
              <a:rPr sz="3206" b="1" spc="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ten</a:t>
            </a:r>
            <a:r>
              <a:rPr sz="3206" b="1" spc="-9" dirty="0">
                <a:latin typeface="Tahoma"/>
                <a:cs typeface="Tahoma"/>
              </a:rPr>
              <a:t>c</a:t>
            </a:r>
            <a:r>
              <a:rPr sz="3206" b="1" dirty="0">
                <a:latin typeface="Tahoma"/>
                <a:cs typeface="Tahoma"/>
              </a:rPr>
              <a:t>ije,</a:t>
            </a:r>
            <a:r>
              <a:rPr sz="3206" b="1" spc="-50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ko</a:t>
            </a:r>
            <a:r>
              <a:rPr sz="3206" b="1" spc="9" dirty="0">
                <a:latin typeface="Tahoma"/>
                <a:cs typeface="Tahoma"/>
              </a:rPr>
              <a:t>n</a:t>
            </a:r>
            <a:r>
              <a:rPr sz="3206" b="1" dirty="0">
                <a:latin typeface="Tahoma"/>
                <a:cs typeface="Tahoma"/>
              </a:rPr>
              <a:t>kur</a:t>
            </a:r>
            <a:r>
              <a:rPr sz="3206" b="1" spc="1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ntska</a:t>
            </a:r>
            <a:r>
              <a:rPr sz="3206" b="1" spc="-3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pr</a:t>
            </a:r>
            <a:r>
              <a:rPr sz="3206" b="1" spc="9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dn</a:t>
            </a:r>
            <a:r>
              <a:rPr sz="3206" b="1" spc="4" dirty="0">
                <a:latin typeface="Tahoma"/>
                <a:cs typeface="Tahoma"/>
              </a:rPr>
              <a:t>o</a:t>
            </a:r>
            <a:r>
              <a:rPr sz="3206" b="1" dirty="0">
                <a:latin typeface="Tahoma"/>
                <a:cs typeface="Tahoma"/>
              </a:rPr>
              <a:t>st </a:t>
            </a:r>
            <a:endParaRPr sz="3206" dirty="0">
              <a:latin typeface="Tahoma"/>
              <a:cs typeface="Tahoma"/>
            </a:endParaRPr>
          </a:p>
          <a:p>
            <a:pPr algn="ctr">
              <a:lnSpc>
                <a:spcPts val="3860"/>
              </a:lnSpc>
            </a:pPr>
            <a:r>
              <a:rPr sz="3206" b="1" dirty="0">
                <a:latin typeface="Tahoma"/>
                <a:cs typeface="Tahoma"/>
              </a:rPr>
              <a:t>p</a:t>
            </a:r>
            <a:r>
              <a:rPr sz="3206" b="1" spc="4" dirty="0">
                <a:latin typeface="Tahoma"/>
                <a:cs typeface="Tahoma"/>
              </a:rPr>
              <a:t>e</a:t>
            </a:r>
            <a:r>
              <a:rPr sz="3206" b="1" dirty="0">
                <a:latin typeface="Tahoma"/>
                <a:cs typeface="Tahoma"/>
              </a:rPr>
              <a:t>rfor</a:t>
            </a:r>
            <a:r>
              <a:rPr sz="3206" b="1" spc="9" dirty="0">
                <a:latin typeface="Tahoma"/>
                <a:cs typeface="Tahoma"/>
              </a:rPr>
              <a:t>m</a:t>
            </a:r>
            <a:r>
              <a:rPr sz="3206" b="1" dirty="0">
                <a:latin typeface="Tahoma"/>
                <a:cs typeface="Tahoma"/>
              </a:rPr>
              <a:t>an</a:t>
            </a:r>
            <a:r>
              <a:rPr sz="3206" b="1" spc="-9" dirty="0">
                <a:latin typeface="Tahoma"/>
                <a:cs typeface="Tahoma"/>
              </a:rPr>
              <a:t>s</a:t>
            </a:r>
            <a:r>
              <a:rPr sz="3206" b="1" dirty="0">
                <a:latin typeface="Tahoma"/>
                <a:cs typeface="Tahoma"/>
              </a:rPr>
              <a:t>e</a:t>
            </a:r>
            <a:endParaRPr sz="3206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20256" y="737902"/>
            <a:ext cx="2090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i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04998" y="3551373"/>
            <a:ext cx="1207410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1554"/>
              </a:lnSpc>
              <a:spcBef>
                <a:spcPts val="77"/>
              </a:spcBef>
            </a:pPr>
            <a:r>
              <a:rPr sz="1403" b="1" spc="-4" dirty="0">
                <a:latin typeface="Verdana"/>
                <a:cs typeface="Verdana"/>
              </a:rPr>
              <a:t>n</a:t>
            </a:r>
            <a:r>
              <a:rPr sz="1403" b="1" dirty="0">
                <a:latin typeface="Verdana"/>
                <a:cs typeface="Verdana"/>
              </a:rPr>
              <a:t>o</a:t>
            </a:r>
            <a:r>
              <a:rPr sz="1403" b="1" spc="-14" dirty="0">
                <a:latin typeface="Verdana"/>
                <a:cs typeface="Verdana"/>
              </a:rPr>
              <a:t> </a:t>
            </a:r>
            <a:r>
              <a:rPr sz="1403" b="1" spc="-4" dirty="0">
                <a:latin typeface="Verdana"/>
                <a:cs typeface="Verdana"/>
              </a:rPr>
              <a:t>u</a:t>
            </a:r>
            <a:r>
              <a:rPr sz="1403" b="1" dirty="0">
                <a:latin typeface="Verdana"/>
                <a:cs typeface="Verdana"/>
              </a:rPr>
              <a:t>čen</a:t>
            </a:r>
            <a:r>
              <a:rPr sz="1403" b="1" spc="-4" dirty="0">
                <a:latin typeface="Verdana"/>
                <a:cs typeface="Verdana"/>
              </a:rPr>
              <a:t>j</a:t>
            </a:r>
            <a:r>
              <a:rPr sz="1403" b="1" dirty="0">
                <a:latin typeface="Verdana"/>
                <a:cs typeface="Verdana"/>
              </a:rPr>
              <a:t>e</a:t>
            </a:r>
            <a:r>
              <a:rPr sz="1403" b="1" spc="-19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/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4937" y="6237287"/>
            <a:ext cx="1582855" cy="385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181">
              <a:lnSpc>
                <a:spcPct val="101277"/>
              </a:lnSpc>
              <a:spcBef>
                <a:spcPts val="280"/>
              </a:spcBef>
            </a:pPr>
            <a:r>
              <a:rPr sz="1403" b="1" dirty="0">
                <a:latin typeface="Verdana"/>
                <a:cs typeface="Verdana"/>
              </a:rPr>
              <a:t>P</a:t>
            </a:r>
            <a:r>
              <a:rPr sz="1403" b="1" spc="4" dirty="0">
                <a:latin typeface="Verdana"/>
                <a:cs typeface="Verdana"/>
              </a:rPr>
              <a:t>e</a:t>
            </a:r>
            <a:r>
              <a:rPr sz="1403" b="1" dirty="0">
                <a:latin typeface="Verdana"/>
                <a:cs typeface="Verdana"/>
              </a:rPr>
              <a:t>r</a:t>
            </a:r>
            <a:r>
              <a:rPr sz="1403" b="1" spc="-4" dirty="0">
                <a:latin typeface="Verdana"/>
                <a:cs typeface="Verdana"/>
              </a:rPr>
              <a:t>fo</a:t>
            </a:r>
            <a:r>
              <a:rPr sz="1403" b="1" dirty="0">
                <a:latin typeface="Verdana"/>
                <a:cs typeface="Verdana"/>
              </a:rPr>
              <a:t>rma</a:t>
            </a:r>
            <a:r>
              <a:rPr sz="1403" b="1" spc="-4" dirty="0">
                <a:latin typeface="Verdana"/>
                <a:cs typeface="Verdana"/>
              </a:rPr>
              <a:t>ns</a:t>
            </a:r>
            <a:r>
              <a:rPr sz="1403" b="1" dirty="0">
                <a:latin typeface="Verdana"/>
                <a:cs typeface="Verdana"/>
              </a:rPr>
              <a:t>e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4937" y="5157788"/>
            <a:ext cx="1582855" cy="865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146" marR="80118" algn="ctr">
              <a:lnSpc>
                <a:spcPct val="99961"/>
              </a:lnSpc>
              <a:spcBef>
                <a:spcPts val="295"/>
              </a:spcBef>
            </a:pPr>
            <a:r>
              <a:rPr sz="1403" b="1" spc="-4" dirty="0">
                <a:latin typeface="Verdana"/>
                <a:cs typeface="Verdana"/>
              </a:rPr>
              <a:t>Kon</a:t>
            </a:r>
            <a:r>
              <a:rPr sz="1403" b="1" spc="4" dirty="0">
                <a:latin typeface="Verdana"/>
                <a:cs typeface="Verdana"/>
              </a:rPr>
              <a:t>k</a:t>
            </a:r>
            <a:r>
              <a:rPr sz="1403" b="1" spc="-4" dirty="0">
                <a:latin typeface="Verdana"/>
                <a:cs typeface="Verdana"/>
              </a:rPr>
              <a:t>u</a:t>
            </a:r>
            <a:r>
              <a:rPr sz="1403" b="1" dirty="0">
                <a:latin typeface="Verdana"/>
                <a:cs typeface="Verdana"/>
              </a:rPr>
              <a:t>re</a:t>
            </a:r>
            <a:r>
              <a:rPr sz="1403" b="1" spc="-4" dirty="0">
                <a:latin typeface="Verdana"/>
                <a:cs typeface="Verdana"/>
              </a:rPr>
              <a:t>nts</a:t>
            </a:r>
            <a:r>
              <a:rPr sz="1403" b="1" spc="4" dirty="0">
                <a:latin typeface="Verdana"/>
                <a:cs typeface="Verdana"/>
              </a:rPr>
              <a:t>k</a:t>
            </a:r>
            <a:r>
              <a:rPr sz="1403" b="1" dirty="0">
                <a:latin typeface="Verdana"/>
                <a:cs typeface="Verdana"/>
              </a:rPr>
              <a:t>a predn</a:t>
            </a:r>
            <a:r>
              <a:rPr sz="1403" b="1" spc="-4" dirty="0">
                <a:latin typeface="Verdana"/>
                <a:cs typeface="Verdana"/>
              </a:rPr>
              <a:t>os</a:t>
            </a:r>
            <a:r>
              <a:rPr sz="1403" b="1" dirty="0">
                <a:latin typeface="Verdana"/>
                <a:cs typeface="Verdana"/>
              </a:rPr>
              <a:t>t</a:t>
            </a:r>
            <a:r>
              <a:rPr sz="1403" b="1" spc="-119" dirty="0">
                <a:latin typeface="Verdana"/>
                <a:cs typeface="Verdana"/>
              </a:rPr>
              <a:t> </a:t>
            </a:r>
            <a:r>
              <a:rPr sz="1403" b="1" spc="4" dirty="0">
                <a:latin typeface="Verdana"/>
                <a:cs typeface="Verdana"/>
              </a:rPr>
              <a:t>k</a:t>
            </a:r>
            <a:r>
              <a:rPr sz="1403" b="1" dirty="0">
                <a:latin typeface="Verdana"/>
                <a:cs typeface="Verdana"/>
              </a:rPr>
              <a:t>r</a:t>
            </a:r>
            <a:r>
              <a:rPr sz="1403" b="1" spc="-4" dirty="0">
                <a:latin typeface="Verdana"/>
                <a:cs typeface="Verdana"/>
              </a:rPr>
              <a:t>o</a:t>
            </a:r>
            <a:r>
              <a:rPr sz="1403" b="1" dirty="0">
                <a:latin typeface="Verdana"/>
                <a:cs typeface="Verdana"/>
              </a:rPr>
              <a:t>z dodava</a:t>
            </a:r>
            <a:r>
              <a:rPr sz="1403" b="1" spc="-4" dirty="0">
                <a:latin typeface="Verdana"/>
                <a:cs typeface="Verdana"/>
              </a:rPr>
              <a:t>n</a:t>
            </a:r>
            <a:r>
              <a:rPr sz="1403" b="1" dirty="0">
                <a:latin typeface="Verdana"/>
                <a:cs typeface="Verdana"/>
              </a:rPr>
              <a:t>je vredo</a:t>
            </a:r>
            <a:r>
              <a:rPr sz="1403" b="1" spc="-4" dirty="0">
                <a:latin typeface="Verdana"/>
                <a:cs typeface="Verdana"/>
              </a:rPr>
              <a:t>st</a:t>
            </a:r>
            <a:r>
              <a:rPr sz="1403" b="1" dirty="0">
                <a:latin typeface="Verdana"/>
                <a:cs typeface="Verdana"/>
              </a:rPr>
              <a:t>i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4937" y="4365625"/>
            <a:ext cx="1582855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047" marR="212008" algn="ctr">
              <a:lnSpc>
                <a:spcPct val="101277"/>
              </a:lnSpc>
              <a:spcBef>
                <a:spcPts val="350"/>
              </a:spcBef>
            </a:pPr>
            <a:r>
              <a:rPr sz="1403" b="1" dirty="0">
                <a:latin typeface="Verdana"/>
                <a:cs typeface="Verdana"/>
              </a:rPr>
              <a:t>S</a:t>
            </a:r>
            <a:r>
              <a:rPr sz="1403" b="1" spc="-4" dirty="0">
                <a:latin typeface="Verdana"/>
                <a:cs typeface="Verdana"/>
              </a:rPr>
              <a:t>u</a:t>
            </a:r>
            <a:r>
              <a:rPr sz="1403" b="1" dirty="0">
                <a:latin typeface="Verdana"/>
                <a:cs typeface="Verdana"/>
              </a:rPr>
              <a:t>p</a:t>
            </a:r>
            <a:r>
              <a:rPr sz="1403" b="1" spc="4" dirty="0">
                <a:latin typeface="Verdana"/>
                <a:cs typeface="Verdana"/>
              </a:rPr>
              <a:t>e</a:t>
            </a:r>
            <a:r>
              <a:rPr sz="1403" b="1" dirty="0">
                <a:latin typeface="Verdana"/>
                <a:cs typeface="Verdana"/>
              </a:rPr>
              <a:t>ri</a:t>
            </a:r>
            <a:r>
              <a:rPr sz="1403" b="1" spc="-4" dirty="0">
                <a:latin typeface="Verdana"/>
                <a:cs typeface="Verdana"/>
              </a:rPr>
              <a:t>o</a:t>
            </a:r>
            <a:r>
              <a:rPr sz="1403" b="1" dirty="0">
                <a:latin typeface="Verdana"/>
                <a:cs typeface="Verdana"/>
              </a:rPr>
              <a:t>r</a:t>
            </a:r>
            <a:r>
              <a:rPr sz="1403" b="1" spc="-4" dirty="0">
                <a:latin typeface="Verdana"/>
                <a:cs typeface="Verdana"/>
              </a:rPr>
              <a:t>n</a:t>
            </a:r>
            <a:r>
              <a:rPr sz="1403" b="1" dirty="0">
                <a:latin typeface="Verdana"/>
                <a:cs typeface="Verdana"/>
              </a:rPr>
              <a:t>e</a:t>
            </a:r>
            <a:endParaRPr sz="1403">
              <a:latin typeface="Verdana"/>
              <a:cs typeface="Verdana"/>
            </a:endParaRPr>
          </a:p>
          <a:p>
            <a:pPr marL="89429" marR="86249" algn="ctr">
              <a:lnSpc>
                <a:spcPts val="1684"/>
              </a:lnSpc>
              <a:spcBef>
                <a:spcPts val="84"/>
              </a:spcBef>
            </a:pPr>
            <a:r>
              <a:rPr sz="2104" b="1" spc="4" baseline="-1959" dirty="0">
                <a:latin typeface="Verdana"/>
                <a:cs typeface="Verdana"/>
              </a:rPr>
              <a:t>k</a:t>
            </a:r>
            <a:r>
              <a:rPr sz="2104" b="1" spc="-4" baseline="-1959" dirty="0">
                <a:latin typeface="Verdana"/>
                <a:cs typeface="Verdana"/>
              </a:rPr>
              <a:t>o</a:t>
            </a:r>
            <a:r>
              <a:rPr sz="2104" b="1" baseline="-1959" dirty="0">
                <a:latin typeface="Verdana"/>
                <a:cs typeface="Verdana"/>
              </a:rPr>
              <a:t>mpete</a:t>
            </a:r>
            <a:r>
              <a:rPr sz="2104" b="1" spc="-4" baseline="-1959" dirty="0">
                <a:latin typeface="Verdana"/>
                <a:cs typeface="Verdana"/>
              </a:rPr>
              <a:t>n</a:t>
            </a:r>
            <a:r>
              <a:rPr sz="2104" b="1" baseline="-1959" dirty="0">
                <a:latin typeface="Verdana"/>
                <a:cs typeface="Verdana"/>
              </a:rPr>
              <a:t>c</a:t>
            </a:r>
            <a:r>
              <a:rPr sz="2104" b="1" spc="-9" baseline="-1959" dirty="0">
                <a:latin typeface="Verdana"/>
                <a:cs typeface="Verdana"/>
              </a:rPr>
              <a:t>i</a:t>
            </a:r>
            <a:r>
              <a:rPr sz="2104" b="1" baseline="-1959" dirty="0">
                <a:latin typeface="Verdana"/>
                <a:cs typeface="Verdana"/>
              </a:rPr>
              <a:t>je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9202" y="3284537"/>
            <a:ext cx="1371977" cy="938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086" marR="64252" algn="ctr">
              <a:lnSpc>
                <a:spcPct val="101277"/>
              </a:lnSpc>
              <a:spcBef>
                <a:spcPts val="275"/>
              </a:spcBef>
            </a:pPr>
            <a:r>
              <a:rPr sz="1403" b="1" spc="-4" dirty="0">
                <a:latin typeface="Verdana"/>
                <a:cs typeface="Verdana"/>
              </a:rPr>
              <a:t>O</a:t>
            </a:r>
            <a:r>
              <a:rPr sz="1403" b="1" dirty="0">
                <a:latin typeface="Verdana"/>
                <a:cs typeface="Verdana"/>
              </a:rPr>
              <a:t>rga</a:t>
            </a:r>
            <a:r>
              <a:rPr sz="1403" b="1" spc="-4" dirty="0">
                <a:latin typeface="Verdana"/>
                <a:cs typeface="Verdana"/>
              </a:rPr>
              <a:t>n</a:t>
            </a:r>
            <a:r>
              <a:rPr sz="1403" b="1" dirty="0">
                <a:latin typeface="Verdana"/>
                <a:cs typeface="Verdana"/>
              </a:rPr>
              <a:t>izacio</a:t>
            </a:r>
            <a:endParaRPr sz="1403">
              <a:latin typeface="Verdana"/>
              <a:cs typeface="Verdana"/>
            </a:endParaRPr>
          </a:p>
          <a:p>
            <a:pPr marL="89285" marR="90665" algn="ctr">
              <a:lnSpc>
                <a:spcPts val="1679"/>
              </a:lnSpc>
              <a:spcBef>
                <a:spcPts val="1807"/>
              </a:spcBef>
            </a:pPr>
            <a:r>
              <a:rPr sz="1403" b="1" dirty="0">
                <a:latin typeface="Verdana"/>
                <a:cs typeface="Verdana"/>
              </a:rPr>
              <a:t>Upravlj</a:t>
            </a:r>
            <a:r>
              <a:rPr sz="1403" b="1" spc="-4" dirty="0">
                <a:latin typeface="Verdana"/>
                <a:cs typeface="Verdana"/>
              </a:rPr>
              <a:t>a</a:t>
            </a:r>
            <a:r>
              <a:rPr sz="1403" b="1" dirty="0">
                <a:latin typeface="Verdana"/>
                <a:cs typeface="Verdana"/>
              </a:rPr>
              <a:t>n</a:t>
            </a:r>
            <a:r>
              <a:rPr sz="1403" b="1" spc="-4" dirty="0">
                <a:latin typeface="Verdana"/>
                <a:cs typeface="Verdana"/>
              </a:rPr>
              <a:t>j</a:t>
            </a:r>
            <a:r>
              <a:rPr sz="1403" b="1" dirty="0">
                <a:latin typeface="Verdana"/>
                <a:cs typeface="Verdana"/>
              </a:rPr>
              <a:t>e zna</a:t>
            </a:r>
            <a:r>
              <a:rPr sz="1403" b="1" spc="-9" dirty="0">
                <a:latin typeface="Verdana"/>
                <a:cs typeface="Verdana"/>
              </a:rPr>
              <a:t>n</a:t>
            </a:r>
            <a:r>
              <a:rPr sz="1403" b="1" dirty="0">
                <a:latin typeface="Verdana"/>
                <a:cs typeface="Verdana"/>
              </a:rPr>
              <a:t>jem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77703" y="2906650"/>
            <a:ext cx="1371977" cy="663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5" name="object 15"/>
          <p:cNvSpPr txBox="1"/>
          <p:nvPr/>
        </p:nvSpPr>
        <p:spPr>
          <a:xfrm>
            <a:off x="5377702" y="3570225"/>
            <a:ext cx="777153" cy="21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4" name="object 14"/>
          <p:cNvSpPr txBox="1"/>
          <p:nvPr/>
        </p:nvSpPr>
        <p:spPr>
          <a:xfrm>
            <a:off x="6154855" y="3570225"/>
            <a:ext cx="594824" cy="21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3" name="object 13"/>
          <p:cNvSpPr txBox="1"/>
          <p:nvPr/>
        </p:nvSpPr>
        <p:spPr>
          <a:xfrm>
            <a:off x="2024841" y="2906712"/>
            <a:ext cx="1371977" cy="531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2" name="object 12"/>
          <p:cNvSpPr txBox="1"/>
          <p:nvPr/>
        </p:nvSpPr>
        <p:spPr>
          <a:xfrm>
            <a:off x="2024840" y="3438525"/>
            <a:ext cx="461597" cy="350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1" name="object 11"/>
          <p:cNvSpPr txBox="1"/>
          <p:nvPr/>
        </p:nvSpPr>
        <p:spPr>
          <a:xfrm>
            <a:off x="2486438" y="3438525"/>
            <a:ext cx="910380" cy="350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10" name="object 10"/>
          <p:cNvSpPr txBox="1"/>
          <p:nvPr/>
        </p:nvSpPr>
        <p:spPr>
          <a:xfrm>
            <a:off x="3701335" y="2508313"/>
            <a:ext cx="1371850" cy="531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506" marR="61463" indent="-77684">
              <a:lnSpc>
                <a:spcPts val="1679"/>
              </a:lnSpc>
              <a:spcBef>
                <a:spcPts val="419"/>
              </a:spcBef>
            </a:pPr>
            <a:r>
              <a:rPr sz="1403" b="1" spc="-4" dirty="0">
                <a:latin typeface="Verdana"/>
                <a:cs typeface="Verdana"/>
              </a:rPr>
              <a:t>O</a:t>
            </a:r>
            <a:r>
              <a:rPr sz="1403" b="1" dirty="0">
                <a:latin typeface="Verdana"/>
                <a:cs typeface="Verdana"/>
              </a:rPr>
              <a:t>rga</a:t>
            </a:r>
            <a:r>
              <a:rPr sz="1403" b="1" spc="-4" dirty="0">
                <a:latin typeface="Verdana"/>
                <a:cs typeface="Verdana"/>
              </a:rPr>
              <a:t>n</a:t>
            </a:r>
            <a:r>
              <a:rPr sz="1403" b="1" dirty="0">
                <a:latin typeface="Verdana"/>
                <a:cs typeface="Verdana"/>
              </a:rPr>
              <a:t>izacio na</a:t>
            </a:r>
            <a:r>
              <a:rPr sz="1403" b="1" spc="-14" dirty="0">
                <a:latin typeface="Verdana"/>
                <a:cs typeface="Verdana"/>
              </a:rPr>
              <a:t> </a:t>
            </a:r>
            <a:r>
              <a:rPr sz="1403" b="1" spc="4" dirty="0">
                <a:latin typeface="Verdana"/>
                <a:cs typeface="Verdana"/>
              </a:rPr>
              <a:t>k</a:t>
            </a:r>
            <a:r>
              <a:rPr sz="1403" b="1" dirty="0">
                <a:latin typeface="Verdana"/>
                <a:cs typeface="Verdana"/>
              </a:rPr>
              <a:t>ul</a:t>
            </a:r>
            <a:r>
              <a:rPr sz="1403" b="1" spc="-9" dirty="0">
                <a:latin typeface="Verdana"/>
                <a:cs typeface="Verdana"/>
              </a:rPr>
              <a:t>t</a:t>
            </a:r>
            <a:r>
              <a:rPr sz="1403" b="1" dirty="0">
                <a:latin typeface="Verdana"/>
                <a:cs typeface="Verdana"/>
              </a:rPr>
              <a:t>u</a:t>
            </a:r>
            <a:r>
              <a:rPr sz="1403" b="1" spc="-4" dirty="0">
                <a:latin typeface="Verdana"/>
                <a:cs typeface="Verdana"/>
              </a:rPr>
              <a:t>r</a:t>
            </a:r>
            <a:r>
              <a:rPr sz="1403" b="1" dirty="0">
                <a:latin typeface="Verdana"/>
                <a:cs typeface="Verdana"/>
              </a:rPr>
              <a:t>a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7703" y="1978026"/>
            <a:ext cx="1371977" cy="530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7862">
              <a:lnSpc>
                <a:spcPct val="101277"/>
              </a:lnSpc>
              <a:spcBef>
                <a:spcPts val="270"/>
              </a:spcBef>
            </a:pPr>
            <a:r>
              <a:rPr sz="1403" dirty="0">
                <a:latin typeface="Verdana"/>
                <a:cs typeface="Verdana"/>
              </a:rPr>
              <a:t>L</a:t>
            </a:r>
            <a:r>
              <a:rPr sz="1403" spc="9" dirty="0">
                <a:latin typeface="Verdana"/>
                <a:cs typeface="Verdana"/>
              </a:rPr>
              <a:t>i</a:t>
            </a:r>
            <a:r>
              <a:rPr sz="1403" dirty="0">
                <a:latin typeface="Verdana"/>
                <a:cs typeface="Verdana"/>
              </a:rPr>
              <a:t>d</a:t>
            </a:r>
            <a:r>
              <a:rPr sz="1403" spc="4" dirty="0">
                <a:latin typeface="Verdana"/>
                <a:cs typeface="Verdana"/>
              </a:rPr>
              <a:t>e</a:t>
            </a:r>
            <a:r>
              <a:rPr sz="1403" dirty="0">
                <a:latin typeface="Verdana"/>
                <a:cs typeface="Verdana"/>
              </a:rPr>
              <a:t>rst</a:t>
            </a:r>
            <a:r>
              <a:rPr sz="1403" spc="-14" dirty="0">
                <a:latin typeface="Verdana"/>
                <a:cs typeface="Verdana"/>
              </a:rPr>
              <a:t>v</a:t>
            </a:r>
            <a:r>
              <a:rPr sz="1403" dirty="0">
                <a:latin typeface="Verdana"/>
                <a:cs typeface="Verdana"/>
              </a:rPr>
              <a:t>o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9680" y="1978025"/>
            <a:ext cx="340932" cy="298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7" name="object 7"/>
          <p:cNvSpPr txBox="1"/>
          <p:nvPr/>
        </p:nvSpPr>
        <p:spPr>
          <a:xfrm>
            <a:off x="6749680" y="2276476"/>
            <a:ext cx="340932" cy="23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6" name="object 6"/>
          <p:cNvSpPr txBox="1"/>
          <p:nvPr/>
        </p:nvSpPr>
        <p:spPr>
          <a:xfrm>
            <a:off x="5377702" y="2508251"/>
            <a:ext cx="1712910" cy="1425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2"/>
          </a:p>
          <a:p>
            <a:pPr marL="158084" marR="499869" algn="ctr">
              <a:lnSpc>
                <a:spcPts val="1679"/>
              </a:lnSpc>
              <a:spcBef>
                <a:spcPts val="2558"/>
              </a:spcBef>
            </a:pPr>
            <a:r>
              <a:rPr sz="1403" spc="4" dirty="0">
                <a:latin typeface="Verdana"/>
                <a:cs typeface="Verdana"/>
              </a:rPr>
              <a:t>U</a:t>
            </a:r>
            <a:r>
              <a:rPr sz="1403" dirty="0">
                <a:latin typeface="Verdana"/>
                <a:cs typeface="Verdana"/>
              </a:rPr>
              <a:t>p</a:t>
            </a:r>
            <a:r>
              <a:rPr sz="1403" spc="-19" dirty="0">
                <a:latin typeface="Verdana"/>
                <a:cs typeface="Verdana"/>
              </a:rPr>
              <a:t>r</a:t>
            </a:r>
            <a:r>
              <a:rPr sz="1403" spc="-14" dirty="0">
                <a:latin typeface="Verdana"/>
                <a:cs typeface="Verdana"/>
              </a:rPr>
              <a:t>a</a:t>
            </a:r>
            <a:r>
              <a:rPr sz="1403" dirty="0">
                <a:latin typeface="Verdana"/>
                <a:cs typeface="Verdana"/>
              </a:rPr>
              <a:t>v</a:t>
            </a:r>
            <a:r>
              <a:rPr sz="1403" spc="4" dirty="0">
                <a:latin typeface="Verdana"/>
                <a:cs typeface="Verdana"/>
              </a:rPr>
              <a:t>l</a:t>
            </a:r>
            <a:r>
              <a:rPr sz="1403" dirty="0">
                <a:latin typeface="Verdana"/>
                <a:cs typeface="Verdana"/>
              </a:rPr>
              <a:t>j</a:t>
            </a:r>
            <a:r>
              <a:rPr sz="1403" spc="-4" dirty="0">
                <a:latin typeface="Verdana"/>
                <a:cs typeface="Verdana"/>
              </a:rPr>
              <a:t>a</a:t>
            </a:r>
            <a:r>
              <a:rPr sz="1403" dirty="0">
                <a:latin typeface="Verdana"/>
                <a:cs typeface="Verdana"/>
              </a:rPr>
              <a:t>nje </a:t>
            </a:r>
            <a:r>
              <a:rPr sz="1403" spc="9" dirty="0">
                <a:latin typeface="Verdana"/>
                <a:cs typeface="Verdana"/>
              </a:rPr>
              <a:t>l</a:t>
            </a:r>
            <a:r>
              <a:rPr sz="1403" dirty="0">
                <a:latin typeface="Verdana"/>
                <a:cs typeface="Verdana"/>
              </a:rPr>
              <a:t>juds</a:t>
            </a:r>
            <a:r>
              <a:rPr sz="1403" spc="-4" dirty="0">
                <a:latin typeface="Verdana"/>
                <a:cs typeface="Verdana"/>
              </a:rPr>
              <a:t>k</a:t>
            </a:r>
            <a:r>
              <a:rPr sz="1403" spc="9" dirty="0">
                <a:latin typeface="Verdana"/>
                <a:cs typeface="Verdana"/>
              </a:rPr>
              <a:t>i</a:t>
            </a:r>
            <a:r>
              <a:rPr sz="1403" dirty="0">
                <a:latin typeface="Verdana"/>
                <a:cs typeface="Verdana"/>
              </a:rPr>
              <a:t>m re</a:t>
            </a:r>
            <a:r>
              <a:rPr sz="1403" spc="4" dirty="0">
                <a:latin typeface="Verdana"/>
                <a:cs typeface="Verdana"/>
              </a:rPr>
              <a:t>s</a:t>
            </a:r>
            <a:r>
              <a:rPr sz="1403" dirty="0">
                <a:latin typeface="Verdana"/>
                <a:cs typeface="Verdana"/>
              </a:rPr>
              <a:t>urs</a:t>
            </a:r>
            <a:r>
              <a:rPr sz="1403" spc="9" dirty="0">
                <a:latin typeface="Verdana"/>
                <a:cs typeface="Verdana"/>
              </a:rPr>
              <a:t>i</a:t>
            </a:r>
            <a:r>
              <a:rPr sz="1403" dirty="0">
                <a:latin typeface="Verdana"/>
                <a:cs typeface="Verdana"/>
              </a:rPr>
              <a:t>ma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4947" y="1978025"/>
            <a:ext cx="329894" cy="298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4" name="object 4"/>
          <p:cNvSpPr txBox="1"/>
          <p:nvPr/>
        </p:nvSpPr>
        <p:spPr>
          <a:xfrm>
            <a:off x="2024841" y="1978026"/>
            <a:ext cx="1371977" cy="530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6889">
              <a:lnSpc>
                <a:spcPct val="101277"/>
              </a:lnSpc>
              <a:spcBef>
                <a:spcPts val="270"/>
              </a:spcBef>
            </a:pPr>
            <a:r>
              <a:rPr sz="1403" dirty="0">
                <a:latin typeface="Verdana"/>
                <a:cs typeface="Verdana"/>
              </a:rPr>
              <a:t>St</a:t>
            </a:r>
            <a:r>
              <a:rPr sz="1403" spc="-25" dirty="0">
                <a:latin typeface="Verdana"/>
                <a:cs typeface="Verdana"/>
              </a:rPr>
              <a:t>r</a:t>
            </a:r>
            <a:r>
              <a:rPr sz="1403" dirty="0">
                <a:latin typeface="Verdana"/>
                <a:cs typeface="Verdana"/>
              </a:rPr>
              <a:t>a</a:t>
            </a:r>
            <a:r>
              <a:rPr sz="1403" spc="-4" dirty="0">
                <a:latin typeface="Verdana"/>
                <a:cs typeface="Verdana"/>
              </a:rPr>
              <a:t>t</a:t>
            </a:r>
            <a:r>
              <a:rPr sz="1403" dirty="0">
                <a:latin typeface="Verdana"/>
                <a:cs typeface="Verdana"/>
              </a:rPr>
              <a:t>e</a:t>
            </a:r>
            <a:r>
              <a:rPr sz="1403" spc="4" dirty="0">
                <a:latin typeface="Verdana"/>
                <a:cs typeface="Verdana"/>
              </a:rPr>
              <a:t>g</a:t>
            </a:r>
            <a:r>
              <a:rPr sz="1403" spc="9" dirty="0">
                <a:latin typeface="Verdana"/>
                <a:cs typeface="Verdana"/>
              </a:rPr>
              <a:t>i</a:t>
            </a:r>
            <a:r>
              <a:rPr sz="1403" dirty="0">
                <a:latin typeface="Verdana"/>
                <a:cs typeface="Verdana"/>
              </a:rPr>
              <a:t>ja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4947" y="2276476"/>
            <a:ext cx="329894" cy="23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87">
              <a:lnSpc>
                <a:spcPts val="1000"/>
              </a:lnSpc>
            </a:pPr>
            <a:endParaRPr sz="1002"/>
          </a:p>
        </p:txBody>
      </p:sp>
      <p:sp>
        <p:nvSpPr>
          <p:cNvPr id="2" name="object 2"/>
          <p:cNvSpPr txBox="1"/>
          <p:nvPr/>
        </p:nvSpPr>
        <p:spPr>
          <a:xfrm>
            <a:off x="1694947" y="2508251"/>
            <a:ext cx="1701871" cy="1425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2"/>
          </a:p>
          <a:p>
            <a:pPr marL="749047" marR="50065" indent="-338156">
              <a:lnSpc>
                <a:spcPts val="1679"/>
              </a:lnSpc>
              <a:spcBef>
                <a:spcPts val="2558"/>
              </a:spcBef>
            </a:pPr>
            <a:r>
              <a:rPr sz="1403" dirty="0">
                <a:latin typeface="Verdana"/>
                <a:cs typeface="Verdana"/>
              </a:rPr>
              <a:t>Organ</a:t>
            </a:r>
            <a:r>
              <a:rPr sz="1403" spc="4" dirty="0">
                <a:latin typeface="Verdana"/>
                <a:cs typeface="Verdana"/>
              </a:rPr>
              <a:t>i</a:t>
            </a:r>
            <a:r>
              <a:rPr sz="1403" spc="-4" dirty="0">
                <a:latin typeface="Verdana"/>
                <a:cs typeface="Verdana"/>
              </a:rPr>
              <a:t>z</a:t>
            </a:r>
            <a:r>
              <a:rPr sz="1403" dirty="0">
                <a:latin typeface="Verdana"/>
                <a:cs typeface="Verdana"/>
              </a:rPr>
              <a:t>ac</a:t>
            </a:r>
            <a:r>
              <a:rPr sz="1403" spc="4" dirty="0">
                <a:latin typeface="Verdana"/>
                <a:cs typeface="Verdana"/>
              </a:rPr>
              <a:t>i</a:t>
            </a:r>
            <a:r>
              <a:rPr sz="1403" dirty="0">
                <a:latin typeface="Verdana"/>
                <a:cs typeface="Verdana"/>
              </a:rPr>
              <a:t>oni d</a:t>
            </a:r>
            <a:r>
              <a:rPr sz="1403" spc="9" dirty="0">
                <a:latin typeface="Verdana"/>
                <a:cs typeface="Verdana"/>
              </a:rPr>
              <a:t>i</a:t>
            </a:r>
            <a:r>
              <a:rPr sz="1403" spc="-4" dirty="0">
                <a:latin typeface="Verdana"/>
                <a:cs typeface="Verdana"/>
              </a:rPr>
              <a:t>z</a:t>
            </a:r>
            <a:r>
              <a:rPr sz="1403" dirty="0">
                <a:latin typeface="Verdana"/>
                <a:cs typeface="Verdana"/>
              </a:rPr>
              <a:t>a</a:t>
            </a:r>
            <a:r>
              <a:rPr sz="1403" spc="-4" dirty="0">
                <a:latin typeface="Verdana"/>
                <a:cs typeface="Verdana"/>
              </a:rPr>
              <a:t>j</a:t>
            </a:r>
            <a:r>
              <a:rPr sz="1403" dirty="0">
                <a:latin typeface="Verdana"/>
                <a:cs typeface="Verdana"/>
              </a:rPr>
              <a:t>n</a:t>
            </a:r>
            <a:endParaRPr sz="1403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3488988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3819" y="398052"/>
            <a:ext cx="7789753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r>
              <a:rPr sz="3206" b="1" dirty="0" err="1" smtClean="0">
                <a:latin typeface="Tahoma"/>
                <a:cs typeface="Tahoma"/>
              </a:rPr>
              <a:t>Organi</a:t>
            </a:r>
            <a:r>
              <a:rPr sz="3206" b="1" spc="-9" dirty="0" err="1" smtClean="0">
                <a:latin typeface="Tahoma"/>
                <a:cs typeface="Tahoma"/>
              </a:rPr>
              <a:t>z</a:t>
            </a:r>
            <a:r>
              <a:rPr lang="sr-Latn-RS" sz="3206" b="1" spc="-9" dirty="0" smtClean="0">
                <a:latin typeface="Tahoma"/>
                <a:cs typeface="Tahoma"/>
              </a:rPr>
              <a:t>a</a:t>
            </a:r>
            <a:r>
              <a:rPr sz="3206" b="1" dirty="0" err="1" smtClean="0">
                <a:latin typeface="Tahoma"/>
                <a:cs typeface="Tahoma"/>
              </a:rPr>
              <a:t>ciona</a:t>
            </a:r>
            <a:r>
              <a:rPr sz="3206" b="1" spc="-54" dirty="0" smtClean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kultura</a:t>
            </a:r>
            <a:r>
              <a:rPr sz="3206" b="1" spc="-2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i organizaciono</a:t>
            </a:r>
            <a:endParaRPr sz="3206" dirty="0">
              <a:latin typeface="Tahoma"/>
              <a:cs typeface="Tahoma"/>
            </a:endParaRPr>
          </a:p>
          <a:p>
            <a:pPr marL="3153608" marR="3186529" algn="ctr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uč</a:t>
            </a:r>
            <a:r>
              <a:rPr sz="4809" b="1" spc="4" baseline="-1725" dirty="0">
                <a:latin typeface="Tahoma"/>
                <a:cs typeface="Tahoma"/>
              </a:rPr>
              <a:t>e</a:t>
            </a:r>
            <a:r>
              <a:rPr sz="4809" b="1" baseline="-1725" dirty="0">
                <a:latin typeface="Tahoma"/>
                <a:cs typeface="Tahoma"/>
              </a:rPr>
              <a:t>nje</a:t>
            </a:r>
            <a:endParaRPr sz="3206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951" y="1738717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533" y="1738716"/>
            <a:ext cx="7195779" cy="193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33270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Or</a:t>
            </a:r>
            <a:r>
              <a:rPr sz="2405" spc="9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na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ima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</a:t>
            </a:r>
            <a:r>
              <a:rPr sz="2405" spc="9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osmeran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sa</a:t>
            </a:r>
            <a:endParaRPr sz="2405">
              <a:latin typeface="Tahoma"/>
              <a:cs typeface="Tahoma"/>
            </a:endParaRPr>
          </a:p>
          <a:p>
            <a:pPr marL="12694" marR="33270">
              <a:lnSpc>
                <a:spcPct val="100585"/>
              </a:lnSpc>
              <a:spcBef>
                <a:spcPts val="431"/>
              </a:spcBef>
            </a:pP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izacio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im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</a:t>
            </a:r>
            <a:r>
              <a:rPr sz="2405" spc="-9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m i upravljanjem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znanjem</a:t>
            </a:r>
            <a:endParaRPr sz="2405">
              <a:latin typeface="Tahoma"/>
              <a:cs typeface="Tahoma"/>
            </a:endParaRPr>
          </a:p>
          <a:p>
            <a:pPr marL="413329" indent="-286392">
              <a:lnSpc>
                <a:spcPts val="2878"/>
              </a:lnSpc>
              <a:spcBef>
                <a:spcPts val="848"/>
              </a:spcBef>
              <a:tabLst>
                <a:tab pos="406195" algn="l"/>
              </a:tabLst>
            </a:pPr>
            <a:r>
              <a:rPr sz="2004" dirty="0">
                <a:latin typeface="Tahoma"/>
                <a:cs typeface="Tahoma"/>
              </a:rPr>
              <a:t>–	Kultu</a:t>
            </a:r>
            <a:r>
              <a:rPr sz="2004" spc="-4" dirty="0">
                <a:latin typeface="Tahoma"/>
                <a:cs typeface="Tahoma"/>
              </a:rPr>
              <a:t>r</a:t>
            </a:r>
            <a:r>
              <a:rPr sz="2004" dirty="0">
                <a:latin typeface="Tahoma"/>
                <a:cs typeface="Tahoma"/>
              </a:rPr>
              <a:t>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na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</a:t>
            </a:r>
            <a:r>
              <a:rPr sz="2004" spc="4" dirty="0">
                <a:latin typeface="Tahoma"/>
                <a:cs typeface="Tahoma"/>
              </a:rPr>
              <a:t>a</a:t>
            </a:r>
            <a:r>
              <a:rPr sz="2004" dirty="0">
                <a:latin typeface="Tahoma"/>
                <a:cs typeface="Tahoma"/>
              </a:rPr>
              <a:t>je</a:t>
            </a:r>
            <a:r>
              <a:rPr sz="2004" spc="-2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kroz </a:t>
            </a:r>
            <a:r>
              <a:rPr sz="2004" spc="-9" dirty="0">
                <a:latin typeface="Tahoma"/>
                <a:cs typeface="Tahoma"/>
              </a:rPr>
              <a:t>p</a:t>
            </a:r>
            <a:r>
              <a:rPr sz="2004" dirty="0">
                <a:latin typeface="Tahoma"/>
                <a:cs typeface="Tahoma"/>
              </a:rPr>
              <a:t>roces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učenja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u or</a:t>
            </a:r>
            <a:r>
              <a:rPr sz="2004" spc="-9" dirty="0">
                <a:latin typeface="Tahoma"/>
                <a:cs typeface="Tahoma"/>
              </a:rPr>
              <a:t>g</a:t>
            </a:r>
            <a:r>
              <a:rPr sz="2004" dirty="0">
                <a:latin typeface="Tahoma"/>
                <a:cs typeface="Tahoma"/>
              </a:rPr>
              <a:t>anizaciji</a:t>
            </a:r>
            <a:r>
              <a:rPr sz="2004" spc="-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jer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e zajedn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čke</a:t>
            </a:r>
            <a:r>
              <a:rPr sz="2004" spc="-25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pretpos</a:t>
            </a:r>
            <a:r>
              <a:rPr sz="2004" spc="4" dirty="0">
                <a:latin typeface="Tahoma"/>
                <a:cs typeface="Tahoma"/>
              </a:rPr>
              <a:t>t</a:t>
            </a:r>
            <a:r>
              <a:rPr sz="2004" dirty="0">
                <a:latin typeface="Tahoma"/>
                <a:cs typeface="Tahoma"/>
              </a:rPr>
              <a:t>avke,</a:t>
            </a:r>
            <a:r>
              <a:rPr sz="2004" spc="-3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verovanja</a:t>
            </a:r>
            <a:r>
              <a:rPr sz="2004" spc="-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vred</a:t>
            </a:r>
            <a:r>
              <a:rPr sz="2004" spc="-9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o</a:t>
            </a:r>
            <a:r>
              <a:rPr sz="2004" spc="9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ti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kao i</a:t>
            </a:r>
            <a:r>
              <a:rPr sz="2004" spc="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norme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</a:t>
            </a:r>
            <a:r>
              <a:rPr sz="2004" spc="4" dirty="0">
                <a:latin typeface="Tahoma"/>
                <a:cs typeface="Tahoma"/>
              </a:rPr>
              <a:t>a</a:t>
            </a:r>
            <a:r>
              <a:rPr sz="2004" dirty="0">
                <a:latin typeface="Tahoma"/>
                <a:cs typeface="Tahoma"/>
              </a:rPr>
              <a:t>vovi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formi</a:t>
            </a:r>
            <a:r>
              <a:rPr sz="2004" spc="-4" dirty="0">
                <a:latin typeface="Tahoma"/>
                <a:cs typeface="Tahoma"/>
              </a:rPr>
              <a:t>r</a:t>
            </a:r>
            <a:r>
              <a:rPr sz="2004" dirty="0">
                <a:latin typeface="Tahoma"/>
                <a:cs typeface="Tahoma"/>
              </a:rPr>
              <a:t>aju k</a:t>
            </a:r>
            <a:r>
              <a:rPr sz="2004" spc="-4" dirty="0">
                <a:latin typeface="Tahoma"/>
                <a:cs typeface="Tahoma"/>
              </a:rPr>
              <a:t>r</a:t>
            </a:r>
            <a:r>
              <a:rPr sz="2004" dirty="0">
                <a:latin typeface="Tahoma"/>
                <a:cs typeface="Tahoma"/>
              </a:rPr>
              <a:t>oz učenje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533" y="3823198"/>
            <a:ext cx="6172987" cy="2450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36" marR="2390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 </a:t>
            </a:r>
            <a:r>
              <a:rPr sz="2004" spc="523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organizaciona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ku</a:t>
            </a:r>
            <a:r>
              <a:rPr sz="2004" spc="-9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tura je faktor koji </a:t>
            </a:r>
            <a:r>
              <a:rPr sz="2004" spc="-9" dirty="0">
                <a:latin typeface="Tahoma"/>
                <a:cs typeface="Tahoma"/>
              </a:rPr>
              <a:t>b</a:t>
            </a:r>
            <a:r>
              <a:rPr sz="2004" dirty="0">
                <a:latin typeface="Tahoma"/>
                <a:cs typeface="Tahoma"/>
              </a:rPr>
              <a:t>itno određuje</a:t>
            </a:r>
            <a:endParaRPr sz="2004">
              <a:latin typeface="Tahoma"/>
              <a:cs typeface="Tahoma"/>
            </a:endParaRPr>
          </a:p>
          <a:p>
            <a:pPr marL="413329" marR="55158">
              <a:lnSpc>
                <a:spcPct val="100585"/>
              </a:lnSpc>
              <a:spcBef>
                <a:spcPts val="356"/>
              </a:spcBef>
            </a:pPr>
            <a:r>
              <a:rPr sz="2004" dirty="0">
                <a:latin typeface="Tahoma"/>
                <a:cs typeface="Tahoma"/>
              </a:rPr>
              <a:t>organizacionog</a:t>
            </a:r>
            <a:r>
              <a:rPr sz="2004" spc="-3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učenja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u</a:t>
            </a:r>
            <a:r>
              <a:rPr sz="2004" spc="-4" dirty="0">
                <a:latin typeface="Tahoma"/>
                <a:cs typeface="Tahoma"/>
              </a:rPr>
              <a:t>p</a:t>
            </a:r>
            <a:r>
              <a:rPr sz="2004" dirty="0">
                <a:latin typeface="Tahoma"/>
                <a:cs typeface="Tahoma"/>
              </a:rPr>
              <a:t>ravljanja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znanjem</a:t>
            </a:r>
            <a:endParaRPr sz="2004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1072"/>
              </a:spcBef>
            </a:pPr>
            <a:r>
              <a:rPr sz="2405" dirty="0">
                <a:latin typeface="Tahoma"/>
                <a:cs typeface="Tahoma"/>
              </a:rPr>
              <a:t>Uticaj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na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endParaRPr sz="2405">
              <a:latin typeface="Tahoma"/>
              <a:cs typeface="Tahoma"/>
            </a:endParaRPr>
          </a:p>
          <a:p>
            <a:pPr marL="12694" marR="55158">
              <a:lnSpc>
                <a:spcPct val="100585"/>
              </a:lnSpc>
              <a:spcBef>
                <a:spcPts val="561"/>
              </a:spcBef>
            </a:pPr>
            <a:r>
              <a:rPr sz="2405" dirty="0">
                <a:latin typeface="Tahoma"/>
                <a:cs typeface="Tahoma"/>
              </a:rPr>
              <a:t>u</a:t>
            </a:r>
            <a:r>
              <a:rPr sz="2405" spc="9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rav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janje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m</a:t>
            </a:r>
            <a:endParaRPr sz="2405">
              <a:latin typeface="Tahoma"/>
              <a:cs typeface="Tahoma"/>
            </a:endParaRPr>
          </a:p>
          <a:p>
            <a:pPr marL="126936" marR="55158">
              <a:lnSpc>
                <a:spcPct val="100585"/>
              </a:lnSpc>
              <a:spcBef>
                <a:spcPts val="1007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r>
              <a:rPr sz="2004" spc="538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Meh</a:t>
            </a:r>
            <a:r>
              <a:rPr sz="2004" spc="4" dirty="0">
                <a:latin typeface="Tahoma"/>
                <a:cs typeface="Tahoma"/>
              </a:rPr>
              <a:t>a</a:t>
            </a:r>
            <a:r>
              <a:rPr sz="2004" dirty="0">
                <a:latin typeface="Tahoma"/>
                <a:cs typeface="Tahoma"/>
              </a:rPr>
              <a:t>ni</a:t>
            </a:r>
            <a:r>
              <a:rPr sz="2004" spc="-4" dirty="0">
                <a:latin typeface="Tahoma"/>
                <a:cs typeface="Tahoma"/>
              </a:rPr>
              <a:t>z</a:t>
            </a:r>
            <a:r>
              <a:rPr sz="2004" dirty="0">
                <a:latin typeface="Tahoma"/>
                <a:cs typeface="Tahoma"/>
              </a:rPr>
              <a:t>am</a:t>
            </a:r>
            <a:r>
              <a:rPr sz="2004" spc="-4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uticaja</a:t>
            </a:r>
            <a:endParaRPr sz="2004">
              <a:latin typeface="Tahoma"/>
              <a:cs typeface="Tahoma"/>
            </a:endParaRPr>
          </a:p>
          <a:p>
            <a:pPr marL="126936" marR="55158">
              <a:lnSpc>
                <a:spcPct val="100585"/>
              </a:lnSpc>
              <a:spcBef>
                <a:spcPts val="945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r>
              <a:rPr sz="2004" spc="538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Pravac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uticaja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5391" y="3823198"/>
            <a:ext cx="118943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efikasn</a:t>
            </a:r>
            <a:r>
              <a:rPr sz="2004" spc="4" dirty="0">
                <a:latin typeface="Tahoma"/>
                <a:cs typeface="Tahoma"/>
              </a:rPr>
              <a:t>os</a:t>
            </a:r>
            <a:r>
              <a:rPr sz="2004" dirty="0">
                <a:latin typeface="Tahoma"/>
                <a:cs typeface="Tahoma"/>
              </a:rPr>
              <a:t>t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951" y="4641047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6757" y="4641047"/>
            <a:ext cx="112133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učenje i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3139717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7549" y="398052"/>
            <a:ext cx="6880705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Mehanizam</a:t>
            </a:r>
            <a:r>
              <a:rPr sz="3206" b="1" spc="-50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uticaja</a:t>
            </a:r>
            <a:r>
              <a:rPr sz="3206" b="1" spc="-25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organizacione</a:t>
            </a:r>
            <a:endParaRPr sz="3206">
              <a:latin typeface="Tahoma"/>
              <a:cs typeface="Tahoma"/>
            </a:endParaRPr>
          </a:p>
          <a:p>
            <a:pPr marL="103591" marR="135146" algn="ctr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kulture</a:t>
            </a:r>
            <a:r>
              <a:rPr sz="4809" b="1" spc="-3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na organ</a:t>
            </a:r>
            <a:r>
              <a:rPr sz="4809" b="1" spc="9" baseline="-1725" dirty="0">
                <a:latin typeface="Tahoma"/>
                <a:cs typeface="Tahoma"/>
              </a:rPr>
              <a:t>i</a:t>
            </a:r>
            <a:r>
              <a:rPr sz="4809" b="1" baseline="-1725" dirty="0">
                <a:latin typeface="Tahoma"/>
                <a:cs typeface="Tahoma"/>
              </a:rPr>
              <a:t>zaciono</a:t>
            </a:r>
            <a:r>
              <a:rPr sz="4809" b="1" spc="-4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uč</a:t>
            </a:r>
            <a:r>
              <a:rPr sz="4809" b="1" spc="4" baseline="-1725" dirty="0">
                <a:latin typeface="Tahoma"/>
                <a:cs typeface="Tahoma"/>
              </a:rPr>
              <a:t>e</a:t>
            </a:r>
            <a:r>
              <a:rPr sz="4809" b="1" baseline="-1725" dirty="0">
                <a:latin typeface="Tahoma"/>
                <a:cs typeface="Tahoma"/>
              </a:rPr>
              <a:t>nje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684" y="1911310"/>
            <a:ext cx="2097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2266" y="1911310"/>
            <a:ext cx="7455005" cy="1537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32746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Ko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zistentnost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ku</a:t>
            </a:r>
            <a:r>
              <a:rPr sz="2405" spc="9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tur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ih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pretp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stavki,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vredn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sti,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normi</a:t>
            </a:r>
            <a:endParaRPr sz="2405">
              <a:latin typeface="Tahoma"/>
              <a:cs typeface="Tahoma"/>
            </a:endParaRPr>
          </a:p>
          <a:p>
            <a:pPr marL="12694" marR="55158">
              <a:lnSpc>
                <a:spcPct val="100585"/>
              </a:lnSpc>
              <a:spcBef>
                <a:spcPts val="140"/>
              </a:spcBef>
            </a:pPr>
            <a:r>
              <a:rPr sz="2405" dirty="0">
                <a:latin typeface="Tahoma"/>
                <a:cs typeface="Tahoma"/>
              </a:rPr>
              <a:t>stav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sa</a:t>
            </a:r>
            <a:r>
              <a:rPr sz="2405" spc="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ak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stima,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mo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elima,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teh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ama i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270"/>
              </a:spcBef>
            </a:pPr>
            <a:r>
              <a:rPr sz="2405" dirty="0">
                <a:latin typeface="Tahoma"/>
                <a:cs typeface="Tahoma"/>
              </a:rPr>
              <a:t>pra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sama 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učenja i u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rav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janja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m</a:t>
            </a:r>
            <a:endParaRPr sz="2405">
              <a:latin typeface="Tahoma"/>
              <a:cs typeface="Tahoma"/>
            </a:endParaRPr>
          </a:p>
          <a:p>
            <a:pPr marL="12694" marR="55158">
              <a:lnSpc>
                <a:spcPct val="100585"/>
              </a:lnSpc>
              <a:spcBef>
                <a:spcPts val="270"/>
              </a:spcBef>
            </a:pPr>
            <a:r>
              <a:rPr sz="2405" dirty="0">
                <a:latin typeface="Tahoma"/>
                <a:cs typeface="Tahoma"/>
              </a:rPr>
              <a:t>vo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ka 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jihov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lakšoj i efikasnijoj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primeni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7232" y="1911310"/>
            <a:ext cx="14075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684" y="3594314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266" y="3594313"/>
            <a:ext cx="7729662" cy="24888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sadrži pret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osta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ke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 tome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je znanje je 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až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o: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40"/>
              </a:spcBef>
            </a:pPr>
            <a:r>
              <a:rPr sz="2405" dirty="0">
                <a:latin typeface="Tahoma"/>
                <a:cs typeface="Tahoma"/>
              </a:rPr>
              <a:t>in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ua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no,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ili stru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tur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rano</a:t>
            </a:r>
            <a:endParaRPr sz="2405">
              <a:latin typeface="Tahoma"/>
              <a:cs typeface="Tahoma"/>
            </a:endParaRPr>
          </a:p>
          <a:p>
            <a:pPr marL="12694" marR="5669">
              <a:lnSpc>
                <a:spcPts val="2894"/>
              </a:lnSpc>
              <a:spcBef>
                <a:spcPts val="850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de</a:t>
            </a:r>
            <a:r>
              <a:rPr sz="2405" spc="4" dirty="0">
                <a:latin typeface="Tahoma"/>
                <a:cs typeface="Tahoma"/>
              </a:rPr>
              <a:t>f</a:t>
            </a:r>
            <a:r>
              <a:rPr sz="2405" dirty="0">
                <a:latin typeface="Tahoma"/>
                <a:cs typeface="Tahoma"/>
              </a:rPr>
              <a:t>in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še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šta je 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až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kao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znanje o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sno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 čemu </a:t>
            </a:r>
            <a:endParaRPr sz="2405">
              <a:latin typeface="Tahoma"/>
              <a:cs typeface="Tahoma"/>
            </a:endParaRPr>
          </a:p>
          <a:p>
            <a:pPr marL="12694" marR="5669">
              <a:lnSpc>
                <a:spcPts val="2894"/>
              </a:lnSpc>
              <a:spcBef>
                <a:spcPts val="272"/>
              </a:spcBef>
            </a:pPr>
            <a:r>
              <a:rPr sz="2405" dirty="0">
                <a:latin typeface="Tahoma"/>
                <a:cs typeface="Tahoma"/>
              </a:rPr>
              <a:t>je bit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(te</a:t>
            </a:r>
            <a:r>
              <a:rPr sz="2405" spc="4" dirty="0">
                <a:latin typeface="Tahoma"/>
                <a:cs typeface="Tahoma"/>
              </a:rPr>
              <a:t>h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l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ja,</a:t>
            </a:r>
            <a:r>
              <a:rPr sz="2405" spc="-3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trž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šte, po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it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ka)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846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ređuje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gra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icu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izme</a:t>
            </a:r>
            <a:r>
              <a:rPr sz="2405" spc="4" dirty="0">
                <a:latin typeface="Tahoma"/>
                <a:cs typeface="Tahoma"/>
              </a:rPr>
              <a:t>đ</a:t>
            </a:r>
            <a:r>
              <a:rPr sz="2405" dirty="0">
                <a:latin typeface="Tahoma"/>
                <a:cs typeface="Tahoma"/>
              </a:rPr>
              <a:t>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in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ua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g,</a:t>
            </a:r>
            <a:r>
              <a:rPr sz="2405" spc="-5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gr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p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og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270"/>
              </a:spcBef>
            </a:pPr>
            <a:r>
              <a:rPr sz="2405" dirty="0">
                <a:latin typeface="Tahoma"/>
                <a:cs typeface="Tahoma"/>
              </a:rPr>
              <a:t>i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izacio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og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znanja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684" y="4472518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9684" y="5350292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92063395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157549" y="398052"/>
            <a:ext cx="6880705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Mehanizam</a:t>
            </a:r>
            <a:r>
              <a:rPr sz="3206" b="1" spc="-50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uticaja</a:t>
            </a:r>
            <a:r>
              <a:rPr sz="3206" b="1" spc="-25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organizacione</a:t>
            </a:r>
            <a:endParaRPr sz="3206">
              <a:latin typeface="Tahoma"/>
              <a:cs typeface="Tahoma"/>
            </a:endParaRPr>
          </a:p>
          <a:p>
            <a:pPr marL="103591" marR="135146" algn="ctr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kulture</a:t>
            </a:r>
            <a:r>
              <a:rPr sz="4809" b="1" spc="-3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na organ</a:t>
            </a:r>
            <a:r>
              <a:rPr sz="4809" b="1" spc="9" baseline="-1725" dirty="0">
                <a:latin typeface="Tahoma"/>
                <a:cs typeface="Tahoma"/>
              </a:rPr>
              <a:t>i</a:t>
            </a:r>
            <a:r>
              <a:rPr sz="4809" b="1" baseline="-1725" dirty="0">
                <a:latin typeface="Tahoma"/>
                <a:cs typeface="Tahoma"/>
              </a:rPr>
              <a:t>zaciono</a:t>
            </a:r>
            <a:r>
              <a:rPr sz="4809" b="1" spc="-4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uč</a:t>
            </a:r>
            <a:r>
              <a:rPr sz="4809" b="1" spc="4" baseline="-1725" dirty="0">
                <a:latin typeface="Tahoma"/>
                <a:cs typeface="Tahoma"/>
              </a:rPr>
              <a:t>e</a:t>
            </a:r>
            <a:r>
              <a:rPr sz="4809" b="1" baseline="-1725" dirty="0">
                <a:latin typeface="Tahoma"/>
                <a:cs typeface="Tahoma"/>
              </a:rPr>
              <a:t>nje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951" y="1711285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533" y="1711284"/>
            <a:ext cx="7162042" cy="2012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determi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iše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šta se smatra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mpete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tn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šću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40"/>
              </a:spcBef>
            </a:pP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izaciji,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ko je 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ompetentan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kako </a:t>
            </a:r>
            <a:r>
              <a:rPr sz="2405" spc="-9" dirty="0">
                <a:latin typeface="Tahoma"/>
                <a:cs typeface="Tahoma"/>
              </a:rPr>
              <a:t>s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do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270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mpete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tnosti</a:t>
            </a:r>
            <a:r>
              <a:rPr sz="2405" spc="-3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lazi</a:t>
            </a:r>
            <a:endParaRPr sz="2405">
              <a:latin typeface="Tahoma"/>
              <a:cs typeface="Tahoma"/>
            </a:endParaRPr>
          </a:p>
          <a:p>
            <a:pPr marL="12694" marR="74721">
              <a:lnSpc>
                <a:spcPct val="109375"/>
              </a:lnSpc>
              <a:spcBef>
                <a:spcPts val="1427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kreira 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nte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st u 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m se o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9" dirty="0">
                <a:latin typeface="Tahoma"/>
                <a:cs typeface="Tahoma"/>
              </a:rPr>
              <a:t>j</a:t>
            </a:r>
            <a:r>
              <a:rPr sz="2405" dirty="0">
                <a:latin typeface="Tahoma"/>
                <a:cs typeface="Tahoma"/>
              </a:rPr>
              <a:t>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socijalne in</a:t>
            </a:r>
            <a:r>
              <a:rPr sz="2405" spc="9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erakcije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z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je </a:t>
            </a:r>
            <a:r>
              <a:rPr sz="2405" spc="-9" dirty="0">
                <a:latin typeface="Tahoma"/>
                <a:cs typeface="Tahoma"/>
              </a:rPr>
              <a:t>s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kreira orga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951" y="2991699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727" y="3849106"/>
            <a:ext cx="20234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3999" y="3849106"/>
            <a:ext cx="7223687" cy="241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35056" algn="just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Vertikal</a:t>
            </a:r>
            <a:r>
              <a:rPr sz="2004" spc="-4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e</a:t>
            </a:r>
            <a:r>
              <a:rPr sz="2004" spc="-25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interakcije: prih</a:t>
            </a:r>
            <a:r>
              <a:rPr sz="2004" spc="-4" dirty="0">
                <a:latin typeface="Tahoma"/>
                <a:cs typeface="Tahoma"/>
              </a:rPr>
              <a:t>v</a:t>
            </a:r>
            <a:r>
              <a:rPr sz="2004" dirty="0">
                <a:latin typeface="Tahoma"/>
                <a:cs typeface="Tahoma"/>
              </a:rPr>
              <a:t>a</a:t>
            </a:r>
            <a:r>
              <a:rPr sz="2004" spc="4" dirty="0">
                <a:latin typeface="Tahoma"/>
                <a:cs typeface="Tahoma"/>
              </a:rPr>
              <a:t>t</a:t>
            </a:r>
            <a:r>
              <a:rPr sz="2004" dirty="0">
                <a:latin typeface="Tahoma"/>
                <a:cs typeface="Tahoma"/>
              </a:rPr>
              <a:t>lj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vo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</a:t>
            </a:r>
            <a:r>
              <a:rPr sz="2004" spc="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d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kutovanja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o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etljiv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h tema</a:t>
            </a:r>
            <a:endParaRPr sz="2004">
              <a:latin typeface="Tahoma"/>
              <a:cs typeface="Tahoma"/>
            </a:endParaRPr>
          </a:p>
          <a:p>
            <a:pPr marL="12694" marR="974453" algn="just">
              <a:lnSpc>
                <a:spcPct val="100585"/>
              </a:lnSpc>
              <a:spcBef>
                <a:spcPts val="116"/>
              </a:spcBef>
            </a:pPr>
            <a:r>
              <a:rPr sz="2004" dirty="0">
                <a:latin typeface="Tahoma"/>
                <a:cs typeface="Tahoma"/>
              </a:rPr>
              <a:t>o</a:t>
            </a:r>
            <a:r>
              <a:rPr sz="2004" spc="4" dirty="0">
                <a:latin typeface="Tahoma"/>
                <a:cs typeface="Tahoma"/>
              </a:rPr>
              <a:t>t</a:t>
            </a:r>
            <a:r>
              <a:rPr sz="2004" dirty="0">
                <a:latin typeface="Tahoma"/>
                <a:cs typeface="Tahoma"/>
              </a:rPr>
              <a:t>voreno</a:t>
            </a:r>
            <a:r>
              <a:rPr sz="2004" spc="9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t,</a:t>
            </a:r>
            <a:r>
              <a:rPr sz="2004" spc="-4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pr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tupačno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menadž</a:t>
            </a:r>
            <a:r>
              <a:rPr sz="2004" spc="-9" dirty="0">
                <a:latin typeface="Tahoma"/>
                <a:cs typeface="Tahoma"/>
              </a:rPr>
              <a:t>m</a:t>
            </a:r>
            <a:r>
              <a:rPr sz="2004" dirty="0">
                <a:latin typeface="Tahoma"/>
                <a:cs typeface="Tahoma"/>
              </a:rPr>
              <a:t>enta</a:t>
            </a:r>
            <a:r>
              <a:rPr sz="2004" spc="-4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za d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kusiju</a:t>
            </a:r>
            <a:r>
              <a:rPr sz="2004" spc="-29" dirty="0">
                <a:latin typeface="Tahoma"/>
                <a:cs typeface="Tahoma"/>
              </a:rPr>
              <a:t>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a</a:t>
            </a:r>
            <a:endParaRPr sz="2004">
              <a:latin typeface="Tahoma"/>
              <a:cs typeface="Tahoma"/>
            </a:endParaRPr>
          </a:p>
          <a:p>
            <a:pPr marL="12694" marR="5720721" algn="just">
              <a:lnSpc>
                <a:spcPct val="100585"/>
              </a:lnSpc>
              <a:spcBef>
                <a:spcPts val="224"/>
              </a:spcBef>
            </a:pPr>
            <a:r>
              <a:rPr sz="2004" dirty="0">
                <a:latin typeface="Tahoma"/>
                <a:cs typeface="Tahoma"/>
              </a:rPr>
              <a:t>zapo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len</a:t>
            </a:r>
            <a:r>
              <a:rPr sz="2004" spc="-4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ma.</a:t>
            </a:r>
            <a:endParaRPr sz="2004">
              <a:latin typeface="Tahoma"/>
              <a:cs typeface="Tahoma"/>
            </a:endParaRPr>
          </a:p>
          <a:p>
            <a:pPr marL="12694" algn="just">
              <a:lnSpc>
                <a:spcPts val="2413"/>
              </a:lnSpc>
              <a:spcBef>
                <a:spcPts val="706"/>
              </a:spcBef>
            </a:pPr>
            <a:r>
              <a:rPr sz="2004" dirty="0">
                <a:latin typeface="Tahoma"/>
                <a:cs typeface="Tahoma"/>
              </a:rPr>
              <a:t>Horizontal</a:t>
            </a:r>
            <a:r>
              <a:rPr sz="2004" spc="-9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e</a:t>
            </a:r>
            <a:r>
              <a:rPr sz="2004" spc="-25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</a:t>
            </a:r>
            <a:r>
              <a:rPr sz="2004" spc="-9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terakci</a:t>
            </a:r>
            <a:r>
              <a:rPr sz="2004" spc="-4" dirty="0">
                <a:latin typeface="Tahoma"/>
                <a:cs typeface="Tahoma"/>
              </a:rPr>
              <a:t>j</a:t>
            </a:r>
            <a:r>
              <a:rPr sz="2004" dirty="0">
                <a:latin typeface="Tahoma"/>
                <a:cs typeface="Tahoma"/>
              </a:rPr>
              <a:t>e:</a:t>
            </a:r>
            <a:r>
              <a:rPr sz="2004" spc="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</a:t>
            </a:r>
            <a:r>
              <a:rPr sz="2004" spc="-9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tenz</a:t>
            </a:r>
            <a:r>
              <a:rPr sz="2004" spc="-9" dirty="0">
                <a:latin typeface="Tahoma"/>
                <a:cs typeface="Tahoma"/>
              </a:rPr>
              <a:t>i</a:t>
            </a:r>
            <a:r>
              <a:rPr sz="2004" dirty="0">
                <a:latin typeface="Tahoma"/>
                <a:cs typeface="Tahoma"/>
              </a:rPr>
              <a:t>tet i način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</a:t>
            </a:r>
            <a:r>
              <a:rPr sz="2004" spc="-9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terakci</a:t>
            </a:r>
            <a:r>
              <a:rPr sz="2004" spc="-4" dirty="0">
                <a:latin typeface="Tahoma"/>
                <a:cs typeface="Tahoma"/>
              </a:rPr>
              <a:t>j</a:t>
            </a:r>
            <a:r>
              <a:rPr sz="2004" dirty="0">
                <a:latin typeface="Tahoma"/>
                <a:cs typeface="Tahoma"/>
              </a:rPr>
              <a:t>a</a:t>
            </a:r>
            <a:r>
              <a:rPr sz="2004" spc="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poje</a:t>
            </a:r>
            <a:r>
              <a:rPr sz="2004" spc="-9" dirty="0">
                <a:latin typeface="Tahoma"/>
                <a:cs typeface="Tahoma"/>
              </a:rPr>
              <a:t>d</a:t>
            </a:r>
            <a:r>
              <a:rPr sz="2004" dirty="0">
                <a:latin typeface="Tahoma"/>
                <a:cs typeface="Tahoma"/>
              </a:rPr>
              <a:t>i</a:t>
            </a:r>
            <a:r>
              <a:rPr sz="2004" spc="-9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aca </a:t>
            </a:r>
            <a:endParaRPr sz="2004">
              <a:latin typeface="Tahoma"/>
              <a:cs typeface="Tahoma"/>
            </a:endParaRPr>
          </a:p>
          <a:p>
            <a:pPr marL="12694" algn="just">
              <a:lnSpc>
                <a:spcPts val="2413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i gr</a:t>
            </a:r>
            <a:r>
              <a:rPr sz="2004" spc="-9" dirty="0">
                <a:latin typeface="Tahoma"/>
                <a:cs typeface="Tahoma"/>
              </a:rPr>
              <a:t>u</a:t>
            </a:r>
            <a:r>
              <a:rPr sz="2004" dirty="0">
                <a:latin typeface="Tahoma"/>
                <a:cs typeface="Tahoma"/>
              </a:rPr>
              <a:t>pa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ist</a:t>
            </a:r>
            <a:r>
              <a:rPr sz="2004" spc="9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m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ni</a:t>
            </a:r>
            <a:r>
              <a:rPr sz="2004" spc="-9" dirty="0">
                <a:latin typeface="Tahoma"/>
                <a:cs typeface="Tahoma"/>
              </a:rPr>
              <a:t>v</a:t>
            </a:r>
            <a:r>
              <a:rPr sz="2004" dirty="0">
                <a:latin typeface="Tahoma"/>
                <a:cs typeface="Tahoma"/>
              </a:rPr>
              <a:t>ou,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spc="4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loboda</a:t>
            </a:r>
            <a:r>
              <a:rPr sz="2004" spc="-2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traženja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re</a:t>
            </a:r>
            <a:r>
              <a:rPr sz="2004" spc="4" dirty="0">
                <a:latin typeface="Tahoma"/>
                <a:cs typeface="Tahoma"/>
              </a:rPr>
              <a:t>š</a:t>
            </a:r>
            <a:r>
              <a:rPr sz="2004" dirty="0">
                <a:latin typeface="Tahoma"/>
                <a:cs typeface="Tahoma"/>
              </a:rPr>
              <a:t>enja</a:t>
            </a:r>
            <a:r>
              <a:rPr sz="2004" spc="-1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van </a:t>
            </a:r>
            <a:r>
              <a:rPr sz="2004" spc="-9" dirty="0">
                <a:latin typeface="Tahoma"/>
                <a:cs typeface="Tahoma"/>
              </a:rPr>
              <a:t>p</a:t>
            </a:r>
            <a:r>
              <a:rPr sz="2004" dirty="0">
                <a:latin typeface="Tahoma"/>
                <a:cs typeface="Tahoma"/>
              </a:rPr>
              <a:t>o</a:t>
            </a:r>
            <a:r>
              <a:rPr sz="2004" spc="9" dirty="0">
                <a:latin typeface="Tahoma"/>
                <a:cs typeface="Tahoma"/>
              </a:rPr>
              <a:t>s</a:t>
            </a:r>
            <a:r>
              <a:rPr sz="2004" dirty="0">
                <a:latin typeface="Tahoma"/>
                <a:cs typeface="Tahoma"/>
              </a:rPr>
              <a:t>t</a:t>
            </a:r>
            <a:r>
              <a:rPr sz="2004" spc="4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jećih </a:t>
            </a:r>
            <a:endParaRPr sz="2004">
              <a:latin typeface="Tahoma"/>
              <a:cs typeface="Tahoma"/>
            </a:endParaRPr>
          </a:p>
          <a:p>
            <a:pPr marL="12694" algn="just">
              <a:lnSpc>
                <a:spcPts val="2413"/>
              </a:lnSpc>
              <a:spcBef>
                <a:spcPts val="465"/>
              </a:spcBef>
            </a:pPr>
            <a:r>
              <a:rPr sz="2004" dirty="0">
                <a:latin typeface="Tahoma"/>
                <a:cs typeface="Tahoma"/>
              </a:rPr>
              <a:t>Ku</a:t>
            </a:r>
            <a:r>
              <a:rPr sz="2004" spc="-9" dirty="0">
                <a:latin typeface="Tahoma"/>
                <a:cs typeface="Tahoma"/>
              </a:rPr>
              <a:t>l</a:t>
            </a:r>
            <a:r>
              <a:rPr sz="2004" dirty="0">
                <a:latin typeface="Tahoma"/>
                <a:cs typeface="Tahoma"/>
              </a:rPr>
              <a:t>tura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pod</a:t>
            </a:r>
            <a:r>
              <a:rPr sz="2004" spc="-4" dirty="0">
                <a:latin typeface="Tahoma"/>
                <a:cs typeface="Tahoma"/>
              </a:rPr>
              <a:t>r</a:t>
            </a:r>
            <a:r>
              <a:rPr sz="2004" dirty="0">
                <a:latin typeface="Tahoma"/>
                <a:cs typeface="Tahoma"/>
              </a:rPr>
              <a:t>žava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ili</a:t>
            </a:r>
            <a:r>
              <a:rPr sz="2004" spc="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ne</a:t>
            </a:r>
            <a:r>
              <a:rPr sz="2004" spc="-14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pod</a:t>
            </a:r>
            <a:r>
              <a:rPr sz="2004" spc="-4" dirty="0">
                <a:latin typeface="Tahoma"/>
                <a:cs typeface="Tahoma"/>
              </a:rPr>
              <a:t>r</a:t>
            </a:r>
            <a:r>
              <a:rPr sz="2004" dirty="0">
                <a:latin typeface="Tahoma"/>
                <a:cs typeface="Tahoma"/>
              </a:rPr>
              <a:t>žava: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deobu</a:t>
            </a:r>
            <a:r>
              <a:rPr sz="2004" spc="-2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znanja</a:t>
            </a:r>
            <a:r>
              <a:rPr sz="2004" spc="-9" dirty="0">
                <a:latin typeface="Tahoma"/>
                <a:cs typeface="Tahoma"/>
              </a:rPr>
              <a:t> </a:t>
            </a:r>
            <a:r>
              <a:rPr sz="2004" dirty="0">
                <a:latin typeface="Tahoma"/>
                <a:cs typeface="Tahoma"/>
              </a:rPr>
              <a:t>i t</a:t>
            </a:r>
            <a:r>
              <a:rPr sz="2004" spc="4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leranciju</a:t>
            </a:r>
            <a:endParaRPr sz="2004">
              <a:latin typeface="Tahoma"/>
              <a:cs typeface="Tahoma"/>
            </a:endParaRPr>
          </a:p>
          <a:p>
            <a:pPr marL="12694" marR="6302100" algn="just">
              <a:lnSpc>
                <a:spcPts val="2174"/>
              </a:lnSpc>
              <a:spcBef>
                <a:spcPts val="574"/>
              </a:spcBef>
            </a:pPr>
            <a:r>
              <a:rPr sz="2004" dirty="0">
                <a:latin typeface="Tahoma"/>
                <a:cs typeface="Tahoma"/>
              </a:rPr>
              <a:t>greš</a:t>
            </a:r>
            <a:r>
              <a:rPr sz="2004" spc="4" dirty="0">
                <a:latin typeface="Tahoma"/>
                <a:cs typeface="Tahoma"/>
              </a:rPr>
              <a:t>a</a:t>
            </a:r>
            <a:r>
              <a:rPr sz="2004" dirty="0">
                <a:latin typeface="Tahoma"/>
                <a:cs typeface="Tahoma"/>
              </a:rPr>
              <a:t>ka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9220" y="3849106"/>
            <a:ext cx="12162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i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727" y="4915907"/>
            <a:ext cx="202561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07727" y="5647704"/>
            <a:ext cx="20234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3894037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7549" y="398052"/>
            <a:ext cx="6880705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Mehanizam</a:t>
            </a:r>
            <a:r>
              <a:rPr sz="3206" b="1" spc="-50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uticaja</a:t>
            </a:r>
            <a:r>
              <a:rPr sz="3206" b="1" spc="-25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organizacione</a:t>
            </a:r>
            <a:endParaRPr sz="3206">
              <a:latin typeface="Tahoma"/>
              <a:cs typeface="Tahoma"/>
            </a:endParaRPr>
          </a:p>
          <a:p>
            <a:pPr marL="103591" marR="135146" algn="ctr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kulture</a:t>
            </a:r>
            <a:r>
              <a:rPr sz="4809" b="1" spc="-3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na organ</a:t>
            </a:r>
            <a:r>
              <a:rPr sz="4809" b="1" spc="9" baseline="-1725" dirty="0">
                <a:latin typeface="Tahoma"/>
                <a:cs typeface="Tahoma"/>
              </a:rPr>
              <a:t>i</a:t>
            </a:r>
            <a:r>
              <a:rPr sz="4809" b="1" baseline="-1725" dirty="0">
                <a:latin typeface="Tahoma"/>
                <a:cs typeface="Tahoma"/>
              </a:rPr>
              <a:t>zaciono</a:t>
            </a:r>
            <a:r>
              <a:rPr sz="4809" b="1" spc="-4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uč</a:t>
            </a:r>
            <a:r>
              <a:rPr sz="4809" b="1" spc="4" baseline="-1725" dirty="0">
                <a:latin typeface="Tahoma"/>
                <a:cs typeface="Tahoma"/>
              </a:rPr>
              <a:t>e</a:t>
            </a:r>
            <a:r>
              <a:rPr sz="4809" b="1" baseline="-1725" dirty="0">
                <a:latin typeface="Tahoma"/>
                <a:cs typeface="Tahoma"/>
              </a:rPr>
              <a:t>nje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951" y="1738717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533" y="1738716"/>
            <a:ext cx="7526855" cy="769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determi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iše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ređuje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nu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sp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so</a:t>
            </a:r>
            <a:r>
              <a:rPr sz="2405" spc="4" dirty="0">
                <a:latin typeface="Tahoma"/>
                <a:cs typeface="Tahoma"/>
              </a:rPr>
              <a:t>b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431"/>
              </a:spcBef>
            </a:pPr>
            <a:r>
              <a:rPr sz="2405" dirty="0">
                <a:latin typeface="Tahoma"/>
                <a:cs typeface="Tahoma"/>
              </a:rPr>
              <a:t>“odučava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ja”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(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nlearni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g)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kao neop</a:t>
            </a:r>
            <a:r>
              <a:rPr sz="2405" spc="4" dirty="0">
                <a:latin typeface="Tahoma"/>
                <a:cs typeface="Tahoma"/>
              </a:rPr>
              <a:t>h</a:t>
            </a:r>
            <a:r>
              <a:rPr sz="2405" dirty="0">
                <a:latin typeface="Tahoma"/>
                <a:cs typeface="Tahoma"/>
              </a:rPr>
              <a:t>od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og</a:t>
            </a:r>
            <a:r>
              <a:rPr sz="2405" spc="-5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uslo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 za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533" y="2616795"/>
            <a:ext cx="28919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sticanje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h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5489" y="2616795"/>
            <a:ext cx="43623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- 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determi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iše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spremn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532" y="3055707"/>
            <a:ext cx="7669673" cy="2232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član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zacije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da preispi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uju,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ero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iraju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nap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štaju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432"/>
              </a:spcBef>
            </a:pPr>
            <a:r>
              <a:rPr sz="2405" dirty="0">
                <a:latin typeface="Tahoma"/>
                <a:cs typeface="Tahoma"/>
              </a:rPr>
              <a:t>post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9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ća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znanja</a:t>
            </a:r>
            <a:endParaRPr sz="2405">
              <a:latin typeface="Tahoma"/>
              <a:cs typeface="Tahoma"/>
            </a:endParaRPr>
          </a:p>
          <a:p>
            <a:pPr marL="12694" marR="1500873">
              <a:lnSpc>
                <a:spcPts val="2894"/>
              </a:lnSpc>
              <a:spcBef>
                <a:spcPts val="1134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ra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če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na efi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asn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 transfera 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 </a:t>
            </a:r>
            <a:endParaRPr sz="2405">
              <a:latin typeface="Tahoma"/>
              <a:cs typeface="Tahoma"/>
            </a:endParaRPr>
          </a:p>
          <a:p>
            <a:pPr marL="12694" marR="1500873">
              <a:lnSpc>
                <a:spcPts val="2894"/>
              </a:lnSpc>
              <a:spcBef>
                <a:spcPts val="559"/>
              </a:spcBef>
            </a:pPr>
            <a:r>
              <a:rPr sz="2405" dirty="0">
                <a:latin typeface="Tahoma"/>
                <a:cs typeface="Tahoma"/>
              </a:rPr>
              <a:t>merdžerima,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ak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iz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cijama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alijansama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136"/>
              </a:spcBef>
            </a:pPr>
            <a:r>
              <a:rPr sz="2405" dirty="0">
                <a:latin typeface="Tahoma"/>
                <a:cs typeface="Tahoma"/>
              </a:rPr>
              <a:t>Ku</a:t>
            </a:r>
            <a:r>
              <a:rPr sz="2405" spc="9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tura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kao fakt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apsorpcio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sposob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osti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kom</a:t>
            </a:r>
            <a:r>
              <a:rPr sz="2405" spc="9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anije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951" y="4007063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0951" y="4958040"/>
            <a:ext cx="2097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79786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PROCESNA TEORIJA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257800"/>
          </a:xfrm>
        </p:spPr>
        <p:txBody>
          <a:bodyPr>
            <a:normAutofit/>
          </a:bodyPr>
          <a:lstStyle/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dirty="0" smtClean="0"/>
              <a:t>Suština ove teorije je da organizaciju posmatra kao mrežu poslovnih procesa kroz koje ona funkcioniše. </a:t>
            </a:r>
            <a:r>
              <a:rPr lang="sr-Latn-C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Proces</a:t>
            </a:r>
            <a:r>
              <a:rPr lang="sr-Latn-CS" sz="2800" dirty="0" smtClean="0"/>
              <a:t> </a:t>
            </a:r>
            <a:r>
              <a:rPr lang="sr-Latn-C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predstavlja grupu zadataka čiji je cilj povećanje vrednosti za potrošača, gde unapređivanje procesa  obezbeđuje poboljšanje organizacije kao celine. </a:t>
            </a:r>
            <a:r>
              <a:rPr lang="sr-Latn-CS" sz="2800" dirty="0" smtClean="0"/>
              <a:t>Bitno je poređati procese po važnosti za ostvarenje profita, a zatim ih adekvatno dizajnirati da bi bili efikasniji.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u="sng" dirty="0" smtClean="0"/>
              <a:t>Procesna teorija se realizuje putem dva načina promena organizacije: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dirty="0" smtClean="0"/>
              <a:t>Upravljanje totalnim kvalitetom(TQM)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r-Latn-CS" sz="2800" dirty="0" smtClean="0"/>
              <a:t>Reinženjering poslovnih procesa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840852" y="398052"/>
            <a:ext cx="7512540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Pra</a:t>
            </a:r>
            <a:r>
              <a:rPr sz="3206" b="1" spc="-14" dirty="0">
                <a:latin typeface="Tahoma"/>
                <a:cs typeface="Tahoma"/>
              </a:rPr>
              <a:t>v</a:t>
            </a:r>
            <a:r>
              <a:rPr sz="3206" b="1" dirty="0">
                <a:latin typeface="Tahoma"/>
                <a:cs typeface="Tahoma"/>
              </a:rPr>
              <a:t>ac</a:t>
            </a:r>
            <a:r>
              <a:rPr sz="3206" b="1" spc="-3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uticaja</a:t>
            </a:r>
            <a:r>
              <a:rPr sz="3206" b="1" spc="-25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organizacione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kulture</a:t>
            </a:r>
            <a:endParaRPr sz="3206">
              <a:latin typeface="Tahoma"/>
              <a:cs typeface="Tahoma"/>
            </a:endParaRPr>
          </a:p>
          <a:p>
            <a:pPr marL="1215805" marR="1245651" algn="ctr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na</a:t>
            </a:r>
            <a:r>
              <a:rPr sz="4809" b="1" spc="-19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organ</a:t>
            </a:r>
            <a:r>
              <a:rPr sz="4809" b="1" spc="9" baseline="-1725" dirty="0">
                <a:latin typeface="Tahoma"/>
                <a:cs typeface="Tahoma"/>
              </a:rPr>
              <a:t>i</a:t>
            </a:r>
            <a:r>
              <a:rPr sz="4809" b="1" baseline="-1725" dirty="0">
                <a:latin typeface="Tahoma"/>
                <a:cs typeface="Tahoma"/>
              </a:rPr>
              <a:t>zaciono</a:t>
            </a:r>
            <a:r>
              <a:rPr sz="4809" b="1" spc="-39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uč</a:t>
            </a:r>
            <a:r>
              <a:rPr sz="4809" b="1" spc="4" baseline="-1725" dirty="0">
                <a:latin typeface="Tahoma"/>
                <a:cs typeface="Tahoma"/>
              </a:rPr>
              <a:t>e</a:t>
            </a:r>
            <a:r>
              <a:rPr sz="4809" b="1" baseline="-1725" dirty="0">
                <a:latin typeface="Tahoma"/>
                <a:cs typeface="Tahoma"/>
              </a:rPr>
              <a:t>nje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0951" y="1738717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3533" y="1738716"/>
            <a:ext cx="7031399" cy="769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45742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lt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rne</a:t>
            </a:r>
            <a:r>
              <a:rPr sz="2405" spc="-3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vred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osti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norme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je 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4" dirty="0">
                <a:latin typeface="Tahoma"/>
                <a:cs typeface="Tahoma"/>
              </a:rPr>
              <a:t>z</a:t>
            </a:r>
            <a:r>
              <a:rPr sz="2405" dirty="0">
                <a:latin typeface="Tahoma"/>
                <a:cs typeface="Tahoma"/>
              </a:rPr>
              <a:t>it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ču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na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431"/>
              </a:spcBef>
            </a:pPr>
            <a:r>
              <a:rPr sz="2405" dirty="0">
                <a:latin typeface="Tahoma"/>
                <a:cs typeface="Tahoma"/>
              </a:rPr>
              <a:t>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izacio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učenje i uprav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jan</a:t>
            </a:r>
            <a:r>
              <a:rPr sz="2405" spc="-9" dirty="0">
                <a:latin typeface="Tahoma"/>
                <a:cs typeface="Tahoma"/>
              </a:rPr>
              <a:t>j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znanjem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nameću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3533" y="2616794"/>
            <a:ext cx="2125936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o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ređenu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svest</a:t>
            </a:r>
            <a:endParaRPr sz="2405">
              <a:latin typeface="Tahoma"/>
              <a:cs typeface="Tahoma"/>
            </a:endParaRPr>
          </a:p>
          <a:p>
            <a:pPr marL="12694" marR="45696">
              <a:lnSpc>
                <a:spcPct val="100585"/>
              </a:lnSpc>
              <a:spcBef>
                <a:spcPts val="429"/>
              </a:spcBef>
            </a:pPr>
            <a:r>
              <a:rPr sz="2405" dirty="0">
                <a:latin typeface="Tahoma"/>
                <a:cs typeface="Tahoma"/>
              </a:rPr>
              <a:t>o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su</a:t>
            </a:r>
            <a:r>
              <a:rPr sz="2405" spc="-3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na: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5556" y="2616795"/>
            <a:ext cx="1407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0605" y="2616795"/>
            <a:ext cx="14471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po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ašanje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0509" y="2616795"/>
            <a:ext cx="14764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za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osle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ih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8125" y="2616795"/>
            <a:ext cx="1407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3174" y="2616795"/>
            <a:ext cx="15500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m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na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žera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6614" y="2616795"/>
            <a:ext cx="2409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u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727" y="3826246"/>
            <a:ext cx="20234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3998" y="3826246"/>
            <a:ext cx="6769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Lju</a:t>
            </a:r>
            <a:r>
              <a:rPr sz="2004" spc="-4" dirty="0">
                <a:latin typeface="Tahoma"/>
                <a:cs typeface="Tahoma"/>
              </a:rPr>
              <a:t>d</a:t>
            </a:r>
            <a:r>
              <a:rPr sz="2004" dirty="0">
                <a:latin typeface="Tahoma"/>
                <a:cs typeface="Tahoma"/>
              </a:rPr>
              <a:t>e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7727" y="4496806"/>
            <a:ext cx="20234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3999" y="4496806"/>
            <a:ext cx="105639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Promene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727" y="5167620"/>
            <a:ext cx="20234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3999" y="5167620"/>
            <a:ext cx="125169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Interakcije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9255" y="5167620"/>
            <a:ext cx="16622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i k</a:t>
            </a:r>
            <a:r>
              <a:rPr sz="2004" spc="4" dirty="0">
                <a:latin typeface="Tahoma"/>
                <a:cs typeface="Tahoma"/>
              </a:rPr>
              <a:t>o</a:t>
            </a:r>
            <a:r>
              <a:rPr sz="2004" dirty="0">
                <a:latin typeface="Tahoma"/>
                <a:cs typeface="Tahoma"/>
              </a:rPr>
              <a:t>mu</a:t>
            </a:r>
            <a:r>
              <a:rPr sz="2004" spc="-4" dirty="0">
                <a:latin typeface="Tahoma"/>
                <a:cs typeface="Tahoma"/>
              </a:rPr>
              <a:t>n</a:t>
            </a:r>
            <a:r>
              <a:rPr sz="2004" dirty="0">
                <a:latin typeface="Tahoma"/>
                <a:cs typeface="Tahoma"/>
              </a:rPr>
              <a:t>ikacije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727" y="5838204"/>
            <a:ext cx="20234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–</a:t>
            </a:r>
            <a:endParaRPr sz="2004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3999" y="5838204"/>
            <a:ext cx="119680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174"/>
              </a:lnSpc>
              <a:spcBef>
                <a:spcPts val="108"/>
              </a:spcBef>
            </a:pPr>
            <a:r>
              <a:rPr sz="2004" dirty="0">
                <a:latin typeface="Tahoma"/>
                <a:cs typeface="Tahoma"/>
              </a:rPr>
              <a:t>Ok</a:t>
            </a:r>
            <a:r>
              <a:rPr sz="2004" spc="-4" dirty="0">
                <a:latin typeface="Tahoma"/>
                <a:cs typeface="Tahoma"/>
              </a:rPr>
              <a:t>r</a:t>
            </a:r>
            <a:r>
              <a:rPr sz="2004" dirty="0">
                <a:latin typeface="Tahoma"/>
                <a:cs typeface="Tahoma"/>
              </a:rPr>
              <a:t>uženje</a:t>
            </a:r>
            <a:endParaRPr sz="2004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98834446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95614" y="398052"/>
            <a:ext cx="5083953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16269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Kultura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učenja</a:t>
            </a:r>
            <a:r>
              <a:rPr sz="3206" b="1" spc="-1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 odnosu</a:t>
            </a:r>
            <a:endParaRPr sz="3206">
              <a:latin typeface="Tahoma"/>
              <a:cs typeface="Tahoma"/>
            </a:endParaRPr>
          </a:p>
          <a:p>
            <a:pPr marL="1763190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visoko</a:t>
            </a:r>
            <a:r>
              <a:rPr sz="4809" b="1" spc="-19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vrednuje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2851" y="398053"/>
            <a:ext cx="59046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na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4088" y="398053"/>
            <a:ext cx="111488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ljude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951" y="1793581"/>
            <a:ext cx="209794" cy="384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18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1582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 marR="184">
              <a:lnSpc>
                <a:spcPct val="100585"/>
              </a:lnSpc>
              <a:spcBef>
                <a:spcPts val="1710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 marR="184">
              <a:lnSpc>
                <a:spcPct val="100585"/>
              </a:lnSpc>
              <a:spcBef>
                <a:spcPts val="1713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 marR="184">
              <a:lnSpc>
                <a:spcPct val="100585"/>
              </a:lnSpc>
              <a:spcBef>
                <a:spcPts val="1710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 marR="184">
              <a:lnSpc>
                <a:spcPct val="100585"/>
              </a:lnSpc>
              <a:spcBef>
                <a:spcPts val="1710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 marR="184">
              <a:lnSpc>
                <a:spcPct val="100585"/>
              </a:lnSpc>
              <a:spcBef>
                <a:spcPts val="1712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532" y="1793581"/>
            <a:ext cx="3723633" cy="2086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55158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Razv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za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osle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ih</a:t>
            </a:r>
            <a:endParaRPr sz="2405">
              <a:latin typeface="Tahoma"/>
              <a:cs typeface="Tahoma"/>
            </a:endParaRPr>
          </a:p>
          <a:p>
            <a:pPr marL="12694" marR="55158">
              <a:lnSpc>
                <a:spcPct val="100585"/>
              </a:lnSpc>
              <a:spcBef>
                <a:spcPts val="1582"/>
              </a:spcBef>
            </a:pP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di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id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alno</a:t>
            </a:r>
            <a:r>
              <a:rPr sz="2405" spc="-4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učenje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1710"/>
              </a:spcBef>
            </a:pPr>
            <a:r>
              <a:rPr sz="2405" dirty="0">
                <a:latin typeface="Tahoma"/>
                <a:cs typeface="Tahoma"/>
              </a:rPr>
              <a:t>Eksperti</a:t>
            </a:r>
            <a:r>
              <a:rPr sz="2405" spc="4" dirty="0">
                <a:latin typeface="Tahoma"/>
                <a:cs typeface="Tahoma"/>
              </a:rPr>
              <a:t>z</a:t>
            </a:r>
            <a:r>
              <a:rPr sz="2405" dirty="0">
                <a:latin typeface="Tahoma"/>
                <a:cs typeface="Tahoma"/>
              </a:rPr>
              <a:t>a,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fesi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na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izam</a:t>
            </a:r>
            <a:endParaRPr sz="2405">
              <a:latin typeface="Tahoma"/>
              <a:cs typeface="Tahoma"/>
            </a:endParaRPr>
          </a:p>
          <a:p>
            <a:pPr marL="12694" marR="10251">
              <a:lnSpc>
                <a:spcPct val="100585"/>
              </a:lnSpc>
              <a:spcBef>
                <a:spcPts val="1713"/>
              </a:spcBef>
            </a:pPr>
            <a:r>
              <a:rPr sz="2405" dirty="0">
                <a:latin typeface="Tahoma"/>
                <a:cs typeface="Tahoma"/>
              </a:rPr>
              <a:t>Potre</a:t>
            </a:r>
            <a:r>
              <a:rPr sz="2405" spc="4" dirty="0">
                <a:latin typeface="Tahoma"/>
                <a:cs typeface="Tahoma"/>
              </a:rPr>
              <a:t>b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samoa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tua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izacije 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1178" y="3549864"/>
            <a:ext cx="15226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posti</a:t>
            </a:r>
            <a:r>
              <a:rPr sz="2405" spc="9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ća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533" y="4135079"/>
            <a:ext cx="5942755" cy="1500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Rad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zna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ost,</a:t>
            </a:r>
            <a:r>
              <a:rPr sz="2405" spc="-4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eksperime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tisa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, istraži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ački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580"/>
              </a:spcBef>
            </a:pPr>
            <a:r>
              <a:rPr sz="2405" dirty="0">
                <a:latin typeface="Tahoma"/>
                <a:cs typeface="Tahoma"/>
              </a:rPr>
              <a:t>I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terni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l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s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ntr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le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712"/>
              </a:spcBef>
            </a:pPr>
            <a:r>
              <a:rPr sz="2405" dirty="0">
                <a:latin typeface="Tahoma"/>
                <a:cs typeface="Tahoma"/>
              </a:rPr>
              <a:t>Au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om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ja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61462" y="4135079"/>
            <a:ext cx="58020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d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h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83613064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02787" y="398052"/>
            <a:ext cx="7589660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Kultura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učenja</a:t>
            </a:r>
            <a:r>
              <a:rPr sz="3206" b="1" spc="-1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 odnosu</a:t>
            </a:r>
            <a:r>
              <a:rPr sz="3206" b="1" spc="-1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na</a:t>
            </a:r>
            <a:r>
              <a:rPr sz="3206" b="1" spc="-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promene</a:t>
            </a:r>
            <a:endParaRPr sz="3206">
              <a:latin typeface="Tahoma"/>
              <a:cs typeface="Tahoma"/>
            </a:endParaRPr>
          </a:p>
          <a:p>
            <a:pPr marL="2112987" marR="2144277" algn="ctr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visoko</a:t>
            </a:r>
            <a:r>
              <a:rPr sz="4809" b="1" spc="-19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vrednuje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951" y="1793580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533" y="1793581"/>
            <a:ext cx="5945251" cy="259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Poz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ti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stav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prema prome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ama: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mene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007"/>
              </a:spcBef>
            </a:pPr>
            <a:r>
              <a:rPr sz="2405" dirty="0">
                <a:latin typeface="Tahoma"/>
                <a:cs typeface="Tahoma"/>
              </a:rPr>
              <a:t>po</a:t>
            </a:r>
            <a:r>
              <a:rPr sz="2405" spc="4" dirty="0">
                <a:latin typeface="Tahoma"/>
                <a:cs typeface="Tahoma"/>
              </a:rPr>
              <a:t>ž</a:t>
            </a:r>
            <a:r>
              <a:rPr sz="2405" dirty="0">
                <a:latin typeface="Tahoma"/>
                <a:cs typeface="Tahoma"/>
              </a:rPr>
              <a:t>el</a:t>
            </a:r>
            <a:r>
              <a:rPr sz="2405" spc="-4" dirty="0">
                <a:latin typeface="Tahoma"/>
                <a:cs typeface="Tahoma"/>
              </a:rPr>
              <a:t>j</a:t>
            </a:r>
            <a:r>
              <a:rPr sz="2405" dirty="0">
                <a:latin typeface="Tahoma"/>
                <a:cs typeface="Tahoma"/>
              </a:rPr>
              <a:t>ne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710"/>
              </a:spcBef>
            </a:pPr>
            <a:r>
              <a:rPr sz="2405" dirty="0">
                <a:latin typeface="Tahoma"/>
                <a:cs typeface="Tahoma"/>
              </a:rPr>
              <a:t>Prih</a:t>
            </a:r>
            <a:r>
              <a:rPr sz="2405" spc="9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ata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razu</a:t>
            </a:r>
            <a:r>
              <a:rPr sz="2405" spc="4" dirty="0">
                <a:latin typeface="Tahoma"/>
                <a:cs typeface="Tahoma"/>
              </a:rPr>
              <a:t>m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g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riz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ka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713"/>
              </a:spcBef>
            </a:pPr>
            <a:r>
              <a:rPr sz="2405" dirty="0">
                <a:latin typeface="Tahoma"/>
                <a:cs typeface="Tahoma"/>
              </a:rPr>
              <a:t>T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lerancija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grešaka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710"/>
              </a:spcBef>
            </a:pPr>
            <a:r>
              <a:rPr sz="2405" dirty="0">
                <a:latin typeface="Tahoma"/>
                <a:cs typeface="Tahoma"/>
              </a:rPr>
              <a:t>Kreat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ost,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va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st,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vi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stup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0548" y="1793580"/>
            <a:ext cx="376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su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1598" y="1793580"/>
            <a:ext cx="8441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do</a:t>
            </a:r>
            <a:r>
              <a:rPr sz="2405" spc="9" dirty="0">
                <a:latin typeface="Tahoma"/>
                <a:cs typeface="Tahoma"/>
              </a:rPr>
              <a:t>b</a:t>
            </a:r>
            <a:r>
              <a:rPr sz="2405" dirty="0">
                <a:latin typeface="Tahoma"/>
                <a:cs typeface="Tahoma"/>
              </a:rPr>
              <a:t>re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7036" y="1793580"/>
            <a:ext cx="1406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951" y="2891115"/>
            <a:ext cx="209609" cy="2086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1583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1710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1710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533" y="4647143"/>
            <a:ext cx="7495184" cy="842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Preispit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va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stojećih strategija,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stru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tura, vred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ost,</a:t>
            </a:r>
            <a:endParaRPr sz="2405">
              <a:latin typeface="Tahoma"/>
              <a:cs typeface="Tahoma"/>
            </a:endParaRPr>
          </a:p>
          <a:p>
            <a:pPr marL="12694" marR="45697">
              <a:lnSpc>
                <a:spcPct val="100585"/>
              </a:lnSpc>
              <a:spcBef>
                <a:spcPts val="1007"/>
              </a:spcBef>
            </a:pPr>
            <a:r>
              <a:rPr sz="2405" dirty="0">
                <a:latin typeface="Tahoma"/>
                <a:cs typeface="Tahoma"/>
              </a:rPr>
              <a:t>n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rmi,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rut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na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praksi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43892568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17032" y="398052"/>
            <a:ext cx="7960693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Kultura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učenja</a:t>
            </a:r>
            <a:r>
              <a:rPr sz="3206" b="1" spc="-1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 odnosu</a:t>
            </a:r>
            <a:r>
              <a:rPr sz="3206" b="1" spc="-1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na</a:t>
            </a:r>
            <a:r>
              <a:rPr sz="3206" b="1" spc="-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interkacije</a:t>
            </a:r>
            <a:endParaRPr sz="3206" dirty="0">
              <a:latin typeface="Tahoma"/>
              <a:cs typeface="Tahoma"/>
            </a:endParaRPr>
          </a:p>
          <a:p>
            <a:pPr marL="750965" marR="781263" algn="ctr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i</a:t>
            </a:r>
            <a:r>
              <a:rPr sz="4809" b="1" spc="-1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komun</a:t>
            </a:r>
            <a:r>
              <a:rPr sz="4809" b="1" spc="9" baseline="-1725" dirty="0">
                <a:latin typeface="Tahoma"/>
                <a:cs typeface="Tahoma"/>
              </a:rPr>
              <a:t>i</a:t>
            </a:r>
            <a:r>
              <a:rPr sz="4809" b="1" baseline="-1725" dirty="0">
                <a:latin typeface="Tahoma"/>
                <a:cs typeface="Tahoma"/>
              </a:rPr>
              <a:t>kacije</a:t>
            </a:r>
            <a:r>
              <a:rPr sz="4809" b="1" spc="-54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visoko vrednuje</a:t>
            </a:r>
            <a:endParaRPr sz="3206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951" y="1712808"/>
            <a:ext cx="209794" cy="769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18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</a:p>
          <a:p>
            <a:pPr marL="12694">
              <a:lnSpc>
                <a:spcPct val="100585"/>
              </a:lnSpc>
              <a:spcBef>
                <a:spcPts val="431"/>
              </a:spcBef>
            </a:pPr>
            <a:r>
              <a:rPr sz="2405" dirty="0">
                <a:latin typeface="Tahoma"/>
                <a:cs typeface="Tahoma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3533" y="1712809"/>
            <a:ext cx="7532352" cy="3696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55158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I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ten</a:t>
            </a:r>
            <a:r>
              <a:rPr sz="2405" spc="4" dirty="0">
                <a:latin typeface="Tahoma"/>
                <a:cs typeface="Tahoma"/>
              </a:rPr>
              <a:t>z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ne</a:t>
            </a:r>
            <a:r>
              <a:rPr sz="2405" spc="-3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mu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acije</a:t>
            </a:r>
          </a:p>
          <a:p>
            <a:pPr marL="12694" marR="55158">
              <a:lnSpc>
                <a:spcPct val="100585"/>
              </a:lnSpc>
              <a:spcBef>
                <a:spcPts val="431"/>
              </a:spcBef>
            </a:pPr>
            <a:r>
              <a:rPr sz="2405" dirty="0">
                <a:latin typeface="Tahoma"/>
                <a:cs typeface="Tahoma"/>
              </a:rPr>
              <a:t>Iskrenost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tv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renost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u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kom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niciranju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na i</a:t>
            </a:r>
            <a:r>
              <a:rPr sz="2405" spc="-4" dirty="0">
                <a:latin typeface="Tahoma"/>
                <a:cs typeface="Tahoma"/>
              </a:rPr>
              <a:t>s</a:t>
            </a:r>
            <a:r>
              <a:rPr sz="2405" dirty="0">
                <a:latin typeface="Tahoma"/>
                <a:cs typeface="Tahoma"/>
              </a:rPr>
              <a:t>tom</a:t>
            </a:r>
            <a:r>
              <a:rPr sz="2405" spc="737" dirty="0">
                <a:latin typeface="Tahoma"/>
                <a:cs typeface="Tahoma"/>
              </a:rPr>
              <a:t> 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iv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u</a:t>
            </a:r>
          </a:p>
          <a:p>
            <a:pPr marL="12694" marR="55158">
              <a:lnSpc>
                <a:spcPts val="2878"/>
              </a:lnSpc>
              <a:spcBef>
                <a:spcPts val="144"/>
              </a:spcBef>
            </a:pPr>
            <a:r>
              <a:rPr sz="3607" baseline="-2301" dirty="0">
                <a:latin typeface="Tahoma"/>
                <a:cs typeface="Tahoma"/>
              </a:rPr>
              <a:t>kao</a:t>
            </a:r>
            <a:r>
              <a:rPr sz="3607" spc="-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i između</a:t>
            </a:r>
            <a:r>
              <a:rPr sz="3607" spc="-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ni</a:t>
            </a:r>
            <a:r>
              <a:rPr sz="3607" spc="9" baseline="-2301" dirty="0">
                <a:latin typeface="Tahoma"/>
                <a:cs typeface="Tahoma"/>
              </a:rPr>
              <a:t>v</a:t>
            </a:r>
            <a:r>
              <a:rPr sz="3607" baseline="-2301" dirty="0">
                <a:latin typeface="Tahoma"/>
                <a:cs typeface="Tahoma"/>
              </a:rPr>
              <a:t>oa</a:t>
            </a:r>
            <a:endParaRPr sz="2405" dirty="0">
              <a:latin typeface="Tahoma"/>
              <a:cs typeface="Tahoma"/>
            </a:endParaRPr>
          </a:p>
          <a:p>
            <a:pPr marL="12694" marR="55158">
              <a:lnSpc>
                <a:spcPct val="100585"/>
              </a:lnSpc>
              <a:spcBef>
                <a:spcPts val="415"/>
              </a:spcBef>
            </a:pPr>
            <a:r>
              <a:rPr sz="2405" dirty="0">
                <a:latin typeface="Tahoma"/>
                <a:cs typeface="Tahoma"/>
              </a:rPr>
              <a:t>Formal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nef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rmal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e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in</a:t>
            </a:r>
            <a:r>
              <a:rPr sz="2405" spc="9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erakcije i kom</a:t>
            </a:r>
            <a:r>
              <a:rPr sz="2405" spc="9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ni</a:t>
            </a:r>
            <a:r>
              <a:rPr sz="2405" spc="9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acije</a:t>
            </a:r>
          </a:p>
          <a:p>
            <a:pPr marL="12694" marR="55158">
              <a:lnSpc>
                <a:spcPct val="100585"/>
              </a:lnSpc>
              <a:spcBef>
                <a:spcPts val="559"/>
              </a:spcBef>
            </a:pPr>
            <a:r>
              <a:rPr sz="2405" dirty="0">
                <a:latin typeface="Tahoma"/>
                <a:cs typeface="Tahoma"/>
              </a:rPr>
              <a:t>K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mu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acije</a:t>
            </a:r>
            <a:r>
              <a:rPr sz="2405" spc="-3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za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osle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ih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m</a:t>
            </a:r>
            <a:r>
              <a:rPr sz="2405" spc="-4" dirty="0">
                <a:latin typeface="Tahoma"/>
                <a:cs typeface="Tahoma"/>
              </a:rPr>
              <a:t>e</a:t>
            </a:r>
            <a:r>
              <a:rPr sz="2405" dirty="0">
                <a:latin typeface="Tahoma"/>
                <a:cs typeface="Tahoma"/>
              </a:rPr>
              <a:t>na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žera</a:t>
            </a:r>
          </a:p>
          <a:p>
            <a:pPr marL="12694">
              <a:lnSpc>
                <a:spcPct val="100585"/>
              </a:lnSpc>
              <a:spcBef>
                <a:spcPts val="562"/>
              </a:spcBef>
            </a:pPr>
            <a:r>
              <a:rPr sz="2405" dirty="0">
                <a:latin typeface="Tahoma"/>
                <a:cs typeface="Tahoma"/>
              </a:rPr>
              <a:t>Suža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anje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in</a:t>
            </a:r>
            <a:r>
              <a:rPr sz="2405" spc="9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</a:t>
            </a:r>
            <a:r>
              <a:rPr sz="2405" spc="4" dirty="0">
                <a:latin typeface="Tahoma"/>
                <a:cs typeface="Tahoma"/>
              </a:rPr>
              <a:t>d</a:t>
            </a:r>
            <a:r>
              <a:rPr sz="2405" dirty="0">
                <a:latin typeface="Tahoma"/>
                <a:cs typeface="Tahoma"/>
              </a:rPr>
              <a:t>ua</a:t>
            </a:r>
            <a:r>
              <a:rPr sz="2405" spc="4" dirty="0">
                <a:latin typeface="Tahoma"/>
                <a:cs typeface="Tahoma"/>
              </a:rPr>
              <a:t>l</a:t>
            </a:r>
            <a:r>
              <a:rPr sz="2405" dirty="0">
                <a:latin typeface="Tahoma"/>
                <a:cs typeface="Tahoma"/>
              </a:rPr>
              <a:t>ni</a:t>
            </a:r>
            <a:r>
              <a:rPr sz="2405" spc="9" dirty="0">
                <a:latin typeface="Tahoma"/>
                <a:cs typeface="Tahoma"/>
              </a:rPr>
              <a:t>h</a:t>
            </a:r>
            <a:r>
              <a:rPr sz="2405" dirty="0">
                <a:latin typeface="Tahoma"/>
                <a:cs typeface="Tahoma"/>
              </a:rPr>
              <a:t>,</a:t>
            </a:r>
            <a:r>
              <a:rPr sz="2405" spc="-50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“pri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atn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h”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in</a:t>
            </a:r>
            <a:r>
              <a:rPr sz="2405" spc="9" dirty="0">
                <a:latin typeface="Tahoma"/>
                <a:cs typeface="Tahoma"/>
              </a:rPr>
              <a:t>f</a:t>
            </a:r>
            <a:r>
              <a:rPr sz="2405" dirty="0">
                <a:latin typeface="Tahoma"/>
                <a:cs typeface="Tahoma"/>
              </a:rPr>
              <a:t>ormacija</a:t>
            </a:r>
            <a:r>
              <a:rPr sz="2405" spc="-14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 zna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</a:p>
          <a:p>
            <a:pPr marL="12694" marR="55158">
              <a:lnSpc>
                <a:spcPts val="2878"/>
              </a:lnSpc>
              <a:spcBef>
                <a:spcPts val="144"/>
              </a:spcBef>
            </a:pPr>
            <a:r>
              <a:rPr sz="3607" baseline="-2301" dirty="0">
                <a:latin typeface="Tahoma"/>
                <a:cs typeface="Tahoma"/>
              </a:rPr>
              <a:t>u</a:t>
            </a:r>
            <a:r>
              <a:rPr sz="3607" spc="-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k</a:t>
            </a:r>
            <a:r>
              <a:rPr sz="3607" spc="4" baseline="-2301" dirty="0">
                <a:latin typeface="Tahoma"/>
                <a:cs typeface="Tahoma"/>
              </a:rPr>
              <a:t>o</a:t>
            </a:r>
            <a:r>
              <a:rPr sz="3607" baseline="-2301" dirty="0">
                <a:latin typeface="Tahoma"/>
                <a:cs typeface="Tahoma"/>
              </a:rPr>
              <a:t>rist orga</a:t>
            </a:r>
            <a:r>
              <a:rPr sz="3607" spc="9" baseline="-2301" dirty="0">
                <a:latin typeface="Tahoma"/>
                <a:cs typeface="Tahoma"/>
              </a:rPr>
              <a:t>n</a:t>
            </a:r>
            <a:r>
              <a:rPr sz="3607" baseline="-2301" dirty="0">
                <a:latin typeface="Tahoma"/>
                <a:cs typeface="Tahoma"/>
              </a:rPr>
              <a:t>izaci</a:t>
            </a:r>
            <a:r>
              <a:rPr sz="3607" spc="9" baseline="-2301" dirty="0">
                <a:latin typeface="Tahoma"/>
                <a:cs typeface="Tahoma"/>
              </a:rPr>
              <a:t>o</a:t>
            </a:r>
            <a:r>
              <a:rPr sz="3607" baseline="-2301" dirty="0">
                <a:latin typeface="Tahoma"/>
                <a:cs typeface="Tahoma"/>
              </a:rPr>
              <a:t>n</a:t>
            </a:r>
            <a:r>
              <a:rPr sz="3607" spc="9" baseline="-2301" dirty="0">
                <a:latin typeface="Tahoma"/>
                <a:cs typeface="Tahoma"/>
              </a:rPr>
              <a:t>o</a:t>
            </a:r>
            <a:r>
              <a:rPr sz="3607" baseline="-2301" dirty="0">
                <a:latin typeface="Tahoma"/>
                <a:cs typeface="Tahoma"/>
              </a:rPr>
              <a:t>g</a:t>
            </a:r>
            <a:r>
              <a:rPr sz="3607" spc="-44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zna</a:t>
            </a:r>
            <a:r>
              <a:rPr sz="3607" spc="9" baseline="-2301" dirty="0">
                <a:latin typeface="Tahoma"/>
                <a:cs typeface="Tahoma"/>
              </a:rPr>
              <a:t>n</a:t>
            </a:r>
            <a:r>
              <a:rPr sz="3607" baseline="-2301" dirty="0">
                <a:latin typeface="Tahoma"/>
                <a:cs typeface="Tahoma"/>
              </a:rPr>
              <a:t>ja</a:t>
            </a:r>
            <a:r>
              <a:rPr sz="3607" spc="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– de</a:t>
            </a:r>
            <a:r>
              <a:rPr sz="3607" spc="4" baseline="-2301" dirty="0">
                <a:latin typeface="Tahoma"/>
                <a:cs typeface="Tahoma"/>
              </a:rPr>
              <a:t>o</a:t>
            </a:r>
            <a:r>
              <a:rPr sz="3607" baseline="-2301" dirty="0">
                <a:latin typeface="Tahoma"/>
                <a:cs typeface="Tahoma"/>
              </a:rPr>
              <a:t>ba</a:t>
            </a:r>
            <a:r>
              <a:rPr sz="3607" spc="-9" baseline="-2301" dirty="0">
                <a:latin typeface="Tahoma"/>
                <a:cs typeface="Tahoma"/>
              </a:rPr>
              <a:t> </a:t>
            </a:r>
            <a:r>
              <a:rPr sz="3607" baseline="-2301" dirty="0">
                <a:latin typeface="Tahoma"/>
                <a:cs typeface="Tahoma"/>
              </a:rPr>
              <a:t>zna</a:t>
            </a:r>
            <a:r>
              <a:rPr sz="3607" spc="9" baseline="-2301" dirty="0">
                <a:latin typeface="Tahoma"/>
                <a:cs typeface="Tahoma"/>
              </a:rPr>
              <a:t>n</a:t>
            </a:r>
            <a:r>
              <a:rPr sz="3607" baseline="-2301" dirty="0">
                <a:latin typeface="Tahoma"/>
                <a:cs typeface="Tahoma"/>
              </a:rPr>
              <a:t>ja</a:t>
            </a:r>
            <a:endParaRPr sz="2405" dirty="0">
              <a:latin typeface="Tahoma"/>
              <a:cs typeface="Tahoma"/>
            </a:endParaRPr>
          </a:p>
          <a:p>
            <a:pPr marL="12694" marR="55158">
              <a:lnSpc>
                <a:spcPct val="100585"/>
              </a:lnSpc>
              <a:spcBef>
                <a:spcPts val="415"/>
              </a:spcBef>
            </a:pPr>
            <a:r>
              <a:rPr sz="2405" dirty="0">
                <a:latin typeface="Tahoma"/>
                <a:cs typeface="Tahoma"/>
              </a:rPr>
              <a:t>Saradnja i zdra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ta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mičenje umesto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suk</a:t>
            </a:r>
            <a:r>
              <a:rPr sz="2405" spc="9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ba</a:t>
            </a:r>
          </a:p>
          <a:p>
            <a:pPr marL="12694" marR="55158">
              <a:lnSpc>
                <a:spcPct val="100585"/>
              </a:lnSpc>
              <a:spcBef>
                <a:spcPts val="561"/>
              </a:spcBef>
            </a:pPr>
            <a:r>
              <a:rPr sz="2405" dirty="0">
                <a:latin typeface="Tahoma"/>
                <a:cs typeface="Tahoma"/>
              </a:rPr>
              <a:t>Partici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acija za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osle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ih,</a:t>
            </a:r>
            <a:r>
              <a:rPr sz="2405" spc="-2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decentral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951" y="2956646"/>
            <a:ext cx="209609" cy="1208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4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562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0951" y="4639523"/>
            <a:ext cx="209609" cy="769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431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49956998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91639" y="398052"/>
            <a:ext cx="5687706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18"/>
              </a:lnSpc>
              <a:spcBef>
                <a:spcPts val="171"/>
              </a:spcBef>
            </a:pPr>
            <a:r>
              <a:rPr sz="3206" b="1" dirty="0">
                <a:latin typeface="Tahoma"/>
                <a:cs typeface="Tahoma"/>
              </a:rPr>
              <a:t>Kultura</a:t>
            </a:r>
            <a:r>
              <a:rPr sz="3206" b="1" spc="-4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učenja</a:t>
            </a:r>
            <a:r>
              <a:rPr sz="3206" b="1" spc="-14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u odnosu</a:t>
            </a:r>
            <a:r>
              <a:rPr sz="3206" b="1" spc="-19" dirty="0">
                <a:latin typeface="Tahoma"/>
                <a:cs typeface="Tahoma"/>
              </a:rPr>
              <a:t> </a:t>
            </a:r>
            <a:r>
              <a:rPr sz="3206" b="1" dirty="0">
                <a:latin typeface="Tahoma"/>
                <a:cs typeface="Tahoma"/>
              </a:rPr>
              <a:t>na</a:t>
            </a:r>
            <a:endParaRPr sz="3206" dirty="0">
              <a:latin typeface="Tahoma"/>
              <a:cs typeface="Tahoma"/>
            </a:endParaRPr>
          </a:p>
          <a:p>
            <a:pPr marL="2267380" marR="61050">
              <a:lnSpc>
                <a:spcPts val="3823"/>
              </a:lnSpc>
              <a:spcBef>
                <a:spcPts val="20"/>
              </a:spcBef>
            </a:pPr>
            <a:r>
              <a:rPr sz="4809" b="1" baseline="-1725" dirty="0">
                <a:latin typeface="Tahoma"/>
                <a:cs typeface="Tahoma"/>
              </a:rPr>
              <a:t>visoko</a:t>
            </a:r>
            <a:r>
              <a:rPr sz="4809" b="1" spc="-19" baseline="-1725" dirty="0">
                <a:latin typeface="Tahoma"/>
                <a:cs typeface="Tahoma"/>
              </a:rPr>
              <a:t> </a:t>
            </a:r>
            <a:r>
              <a:rPr sz="4809" b="1" baseline="-1725" dirty="0">
                <a:latin typeface="Tahoma"/>
                <a:cs typeface="Tahoma"/>
              </a:rPr>
              <a:t>vrednuje</a:t>
            </a:r>
            <a:endParaRPr sz="3206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0113" y="398053"/>
            <a:ext cx="212505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3402"/>
              </a:lnSpc>
              <a:spcBef>
                <a:spcPts val="170"/>
              </a:spcBef>
            </a:pPr>
            <a:r>
              <a:rPr sz="3206" b="1" dirty="0">
                <a:latin typeface="Tahoma"/>
                <a:cs typeface="Tahoma"/>
              </a:rPr>
              <a:t>okruženje</a:t>
            </a:r>
            <a:endParaRPr sz="3206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0951" y="1930740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3533" y="1930740"/>
            <a:ext cx="39076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O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v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ren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st</a:t>
            </a:r>
            <a:r>
              <a:rPr sz="2405" spc="-3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prema okr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ženju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0951" y="2699090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3533" y="2699090"/>
            <a:ext cx="46287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Ada</a:t>
            </a:r>
            <a:r>
              <a:rPr sz="2405" spc="4" dirty="0">
                <a:latin typeface="Tahoma"/>
                <a:cs typeface="Tahoma"/>
              </a:rPr>
              <a:t>p</a:t>
            </a:r>
            <a:r>
              <a:rPr sz="2405" dirty="0">
                <a:latin typeface="Tahoma"/>
                <a:cs typeface="Tahoma"/>
              </a:rPr>
              <a:t>tacija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kao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spc="-9" dirty="0">
                <a:latin typeface="Tahoma"/>
                <a:cs typeface="Tahoma"/>
              </a:rPr>
              <a:t>š</a:t>
            </a:r>
            <a:r>
              <a:rPr sz="2405" dirty="0">
                <a:latin typeface="Tahoma"/>
                <a:cs typeface="Tahoma"/>
              </a:rPr>
              <a:t>ansa</a:t>
            </a:r>
            <a:r>
              <a:rPr sz="2405" spc="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a 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e pret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43511" y="2699090"/>
            <a:ext cx="280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ili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8029" y="2699090"/>
            <a:ext cx="10043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“nu</a:t>
            </a:r>
            <a:r>
              <a:rPr sz="2405" spc="4" dirty="0">
                <a:latin typeface="Tahoma"/>
                <a:cs typeface="Tahoma"/>
              </a:rPr>
              <a:t>ž</a:t>
            </a:r>
            <a:r>
              <a:rPr sz="2405" dirty="0">
                <a:latin typeface="Tahoma"/>
                <a:cs typeface="Tahoma"/>
              </a:rPr>
              <a:t>no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3644" y="2699090"/>
            <a:ext cx="5643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zl</a:t>
            </a:r>
            <a:r>
              <a:rPr sz="2405" spc="4" dirty="0">
                <a:latin typeface="Tahoma"/>
                <a:cs typeface="Tahoma"/>
              </a:rPr>
              <a:t>o</a:t>
            </a:r>
            <a:r>
              <a:rPr sz="2405" dirty="0">
                <a:latin typeface="Tahoma"/>
                <a:cs typeface="Tahoma"/>
              </a:rPr>
              <a:t>”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952" y="3467568"/>
            <a:ext cx="20960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534" y="3467568"/>
            <a:ext cx="439245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Kreira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je</a:t>
            </a:r>
            <a:r>
              <a:rPr sz="2405" spc="-25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vred</a:t>
            </a:r>
            <a:r>
              <a:rPr sz="2405" spc="9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osti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za po</a:t>
            </a:r>
            <a:r>
              <a:rPr sz="2405" spc="4" dirty="0">
                <a:latin typeface="Tahoma"/>
                <a:cs typeface="Tahoma"/>
              </a:rPr>
              <a:t>t</a:t>
            </a:r>
            <a:r>
              <a:rPr sz="2405" dirty="0">
                <a:latin typeface="Tahoma"/>
                <a:cs typeface="Tahoma"/>
              </a:rPr>
              <a:t>rošača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0951" y="4235664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533" y="4235664"/>
            <a:ext cx="43185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Ja</a:t>
            </a:r>
            <a:r>
              <a:rPr sz="2405" spc="-4" dirty="0">
                <a:latin typeface="Tahoma"/>
                <a:cs typeface="Tahoma"/>
              </a:rPr>
              <a:t>s</a:t>
            </a:r>
            <a:r>
              <a:rPr sz="2405" dirty="0">
                <a:latin typeface="Tahoma"/>
                <a:cs typeface="Tahoma"/>
              </a:rPr>
              <a:t>na misija i </a:t>
            </a:r>
            <a:r>
              <a:rPr sz="2405" spc="9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iz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ja</a:t>
            </a:r>
            <a:r>
              <a:rPr sz="2405" spc="-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or</a:t>
            </a:r>
            <a:r>
              <a:rPr sz="2405" spc="4" dirty="0">
                <a:latin typeface="Tahoma"/>
                <a:cs typeface="Tahoma"/>
              </a:rPr>
              <a:t>g</a:t>
            </a:r>
            <a:r>
              <a:rPr sz="2405" dirty="0">
                <a:latin typeface="Tahoma"/>
                <a:cs typeface="Tahoma"/>
              </a:rPr>
              <a:t>an</a:t>
            </a:r>
            <a:r>
              <a:rPr sz="2405" spc="4" dirty="0">
                <a:latin typeface="Tahoma"/>
                <a:cs typeface="Tahoma"/>
              </a:rPr>
              <a:t>i</a:t>
            </a:r>
            <a:r>
              <a:rPr sz="2405" dirty="0">
                <a:latin typeface="Tahoma"/>
                <a:cs typeface="Tahoma"/>
              </a:rPr>
              <a:t>zacije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951" y="5004013"/>
            <a:ext cx="2096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•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532" y="5004013"/>
            <a:ext cx="48976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Sistem</a:t>
            </a:r>
            <a:r>
              <a:rPr sz="2405" spc="-4" dirty="0">
                <a:latin typeface="Tahoma"/>
                <a:cs typeface="Tahoma"/>
              </a:rPr>
              <a:t>s</a:t>
            </a:r>
            <a:r>
              <a:rPr sz="2405" dirty="0">
                <a:latin typeface="Tahoma"/>
                <a:cs typeface="Tahoma"/>
              </a:rPr>
              <a:t>ka</a:t>
            </a:r>
            <a:r>
              <a:rPr sz="2405" spc="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perspe</a:t>
            </a:r>
            <a:r>
              <a:rPr sz="2405" spc="4" dirty="0">
                <a:latin typeface="Tahoma"/>
                <a:cs typeface="Tahoma"/>
              </a:rPr>
              <a:t>k</a:t>
            </a:r>
            <a:r>
              <a:rPr sz="2405" dirty="0">
                <a:latin typeface="Tahoma"/>
                <a:cs typeface="Tahoma"/>
              </a:rPr>
              <a:t>ti</a:t>
            </a:r>
            <a:r>
              <a:rPr sz="2405" spc="4" dirty="0">
                <a:latin typeface="Tahoma"/>
                <a:cs typeface="Tahoma"/>
              </a:rPr>
              <a:t>v</a:t>
            </a:r>
            <a:r>
              <a:rPr sz="2405" dirty="0">
                <a:latin typeface="Tahoma"/>
                <a:cs typeface="Tahoma"/>
              </a:rPr>
              <a:t>a orga</a:t>
            </a:r>
            <a:r>
              <a:rPr sz="2405" spc="4" dirty="0">
                <a:latin typeface="Tahoma"/>
                <a:cs typeface="Tahoma"/>
              </a:rPr>
              <a:t>n</a:t>
            </a:r>
            <a:r>
              <a:rPr sz="2405" dirty="0">
                <a:latin typeface="Tahoma"/>
                <a:cs typeface="Tahoma"/>
              </a:rPr>
              <a:t>izacije</a:t>
            </a:r>
            <a:r>
              <a:rPr sz="2405" spc="-19" dirty="0">
                <a:latin typeface="Tahoma"/>
                <a:cs typeface="Tahoma"/>
              </a:rPr>
              <a:t> </a:t>
            </a:r>
            <a:r>
              <a:rPr sz="2405" dirty="0">
                <a:latin typeface="Tahoma"/>
                <a:cs typeface="Tahoma"/>
              </a:rPr>
              <a:t>i</a:t>
            </a:r>
            <a:endParaRPr sz="2405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15446" y="5004013"/>
            <a:ext cx="13795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>
              <a:lnSpc>
                <a:spcPts val="2584"/>
              </a:lnSpc>
              <a:spcBef>
                <a:spcPts val="129"/>
              </a:spcBef>
            </a:pPr>
            <a:r>
              <a:rPr sz="2405" dirty="0">
                <a:latin typeface="Tahoma"/>
                <a:cs typeface="Tahoma"/>
              </a:rPr>
              <a:t>okr</a:t>
            </a:r>
            <a:r>
              <a:rPr sz="2405" spc="4" dirty="0">
                <a:latin typeface="Tahoma"/>
                <a:cs typeface="Tahoma"/>
              </a:rPr>
              <a:t>u</a:t>
            </a:r>
            <a:r>
              <a:rPr sz="2405" dirty="0">
                <a:latin typeface="Tahoma"/>
                <a:cs typeface="Tahoma"/>
              </a:rPr>
              <a:t>ženja</a:t>
            </a:r>
            <a:endParaRPr sz="240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9560698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17032" y="398052"/>
            <a:ext cx="7960693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endParaRPr sz="3206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951" y="1712808"/>
            <a:ext cx="209794" cy="769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184">
              <a:lnSpc>
                <a:spcPts val="2584"/>
              </a:lnSpc>
              <a:spcBef>
                <a:spcPts val="129"/>
              </a:spcBef>
            </a:pPr>
            <a:endParaRPr sz="2405" dirty="0">
              <a:latin typeface="Tahoma"/>
              <a:cs typeface="Tahoma"/>
            </a:endParaRPr>
          </a:p>
          <a:p>
            <a:pPr marL="12694">
              <a:lnSpc>
                <a:spcPct val="100585"/>
              </a:lnSpc>
              <a:spcBef>
                <a:spcPts val="431"/>
              </a:spcBef>
            </a:pPr>
            <a:endParaRPr sz="2405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533" y="1712809"/>
            <a:ext cx="7532352" cy="3696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4" marR="55158">
              <a:lnSpc>
                <a:spcPts val="2584"/>
              </a:lnSpc>
              <a:spcBef>
                <a:spcPts val="129"/>
              </a:spcBef>
            </a:pPr>
            <a:endParaRPr sz="2405" dirty="0">
              <a:latin typeface="Tahoma"/>
              <a:cs typeface="Tahoma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759195" y="430478"/>
            <a:ext cx="7960693" cy="92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8"/>
              </a:lnSpc>
              <a:spcBef>
                <a:spcPts val="171"/>
              </a:spcBef>
            </a:pPr>
            <a:endParaRPr sz="3206" dirty="0">
              <a:latin typeface="Tahoma"/>
              <a:cs typeface="Tahom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308759" y="1219201"/>
            <a:ext cx="8120504" cy="5029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6970" indent="-456970">
              <a:buFont typeface="Arial" pitchFamily="34" charset="0"/>
              <a:buChar char="•"/>
            </a:pPr>
            <a:r>
              <a:rPr lang="pl-PL" sz="3206" dirty="0"/>
              <a:t>Organizacija koja je razvila sposobnost da</a:t>
            </a:r>
            <a:r>
              <a:rPr lang="en-US" sz="3206" dirty="0"/>
              <a:t> </a:t>
            </a:r>
            <a:r>
              <a:rPr lang="it-IT" sz="3206" dirty="0"/>
              <a:t>stalno uci, prilagodava se i menja</a:t>
            </a:r>
          </a:p>
          <a:p>
            <a:endParaRPr lang="it-IT" sz="3206" dirty="0"/>
          </a:p>
          <a:p>
            <a:pPr marL="456970" indent="-456970">
              <a:buFont typeface="Arial" pitchFamily="34" charset="0"/>
              <a:buChar char="•"/>
            </a:pPr>
            <a:r>
              <a:rPr lang="pl-PL" sz="3206" dirty="0"/>
              <a:t>Zaposleni upravljaju znanjem tako što ga</a:t>
            </a:r>
            <a:r>
              <a:rPr lang="en-US" sz="3206" dirty="0"/>
              <a:t> </a:t>
            </a:r>
            <a:r>
              <a:rPr lang="pl-PL" sz="3206" dirty="0"/>
              <a:t>stalno usvajaju i medusobno razmenjuju i</a:t>
            </a:r>
            <a:r>
              <a:rPr lang="en-US" sz="3206" dirty="0"/>
              <a:t> </a:t>
            </a:r>
            <a:r>
              <a:rPr lang="it-IT" sz="3206" dirty="0"/>
              <a:t>spremni su da ga primene kada donose </a:t>
            </a:r>
            <a:r>
              <a:rPr lang="en-US" sz="3206" dirty="0" err="1"/>
              <a:t>odluke</a:t>
            </a:r>
            <a:r>
              <a:rPr lang="en-US" sz="3206" dirty="0"/>
              <a:t> </a:t>
            </a:r>
            <a:r>
              <a:rPr lang="en-US" sz="3206" dirty="0" err="1"/>
              <a:t>ili</a:t>
            </a:r>
            <a:r>
              <a:rPr lang="en-US" sz="3206" dirty="0"/>
              <a:t> </a:t>
            </a:r>
            <a:r>
              <a:rPr lang="en-US" sz="3206" dirty="0" err="1"/>
              <a:t>obavljaju</a:t>
            </a:r>
            <a:r>
              <a:rPr lang="en-US" sz="3206" dirty="0"/>
              <a:t> </a:t>
            </a:r>
            <a:r>
              <a:rPr lang="en-US" sz="3206" dirty="0" err="1"/>
              <a:t>posao</a:t>
            </a:r>
            <a:endParaRPr sz="3206" dirty="0">
              <a:latin typeface="Tahoma"/>
              <a:cs typeface="Tahoma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691638" y="398052"/>
            <a:ext cx="7621089" cy="668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4008" b="1" dirty="0"/>
              <a:t>Šta je organizacija koja uci?</a:t>
            </a:r>
          </a:p>
        </p:txBody>
      </p:sp>
    </p:spTree>
    <p:extLst>
      <p:ext uri="{BB962C8B-B14F-4D97-AF65-F5344CB8AC3E}">
        <p14:creationId xmlns:p14="http://schemas.microsoft.com/office/powerpoint/2010/main" val="3034811422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25" y="833393"/>
            <a:ext cx="8244868" cy="416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5" dirty="0"/>
              <a:t>Kljucna kompetentnost preduzeca je zapravo</a:t>
            </a:r>
          </a:p>
          <a:p>
            <a:r>
              <a:rPr lang="it-IT" sz="2405" dirty="0"/>
              <a:t>njegova sposobnost da izvršava poslovne procese</a:t>
            </a:r>
          </a:p>
          <a:p>
            <a:r>
              <a:rPr lang="pl-PL" sz="2405" dirty="0"/>
              <a:t>na superiorniji nacin od svojih konkurenata</a:t>
            </a:r>
          </a:p>
          <a:p>
            <a:endParaRPr lang="en-US" sz="2405" dirty="0"/>
          </a:p>
          <a:p>
            <a:r>
              <a:rPr lang="en-US" sz="2405" dirty="0" err="1"/>
              <a:t>Učenjem</a:t>
            </a:r>
            <a:r>
              <a:rPr lang="en-US" sz="2405" dirty="0"/>
              <a:t> se </a:t>
            </a:r>
            <a:r>
              <a:rPr lang="en-US" sz="2405" dirty="0" err="1"/>
              <a:t>stvara</a:t>
            </a:r>
            <a:r>
              <a:rPr lang="en-US" sz="2405" dirty="0"/>
              <a:t> </a:t>
            </a:r>
            <a:r>
              <a:rPr lang="en-US" sz="2405" dirty="0" err="1"/>
              <a:t>jezgro</a:t>
            </a:r>
            <a:r>
              <a:rPr lang="en-US" sz="2405" dirty="0"/>
              <a:t> </a:t>
            </a:r>
            <a:r>
              <a:rPr lang="en-US" sz="2405" dirty="0" err="1"/>
              <a:t>kompetentnosti</a:t>
            </a:r>
            <a:r>
              <a:rPr lang="en-US" sz="2405" dirty="0"/>
              <a:t> </a:t>
            </a:r>
            <a:r>
              <a:rPr lang="en-US" sz="2405" dirty="0" err="1"/>
              <a:t>kompanije</a:t>
            </a:r>
            <a:endParaRPr lang="en-US" sz="2405" dirty="0"/>
          </a:p>
          <a:p>
            <a:r>
              <a:rPr lang="pl-PL" sz="2405" dirty="0"/>
              <a:t>koje vodi ka konkurentskoj prednosti</a:t>
            </a:r>
          </a:p>
          <a:p>
            <a:endParaRPr lang="en-US" sz="2405" dirty="0"/>
          </a:p>
          <a:p>
            <a:r>
              <a:rPr lang="en-US" sz="2405" dirty="0"/>
              <a:t>U </a:t>
            </a:r>
            <a:r>
              <a:rPr lang="en-US" sz="2405" dirty="0" err="1"/>
              <a:t>Nemackoj</a:t>
            </a:r>
            <a:r>
              <a:rPr lang="en-US" sz="2405" dirty="0"/>
              <a:t>, </a:t>
            </a:r>
            <a:r>
              <a:rPr lang="en-US" sz="2405" dirty="0" err="1"/>
              <a:t>Velikoj</a:t>
            </a:r>
            <a:r>
              <a:rPr lang="en-US" sz="2405" dirty="0"/>
              <a:t> </a:t>
            </a:r>
            <a:r>
              <a:rPr lang="en-US" sz="2405" dirty="0" err="1"/>
              <a:t>Britaniji</a:t>
            </a:r>
            <a:r>
              <a:rPr lang="en-US" sz="2405" dirty="0"/>
              <a:t> </a:t>
            </a:r>
            <a:r>
              <a:rPr lang="en-US" sz="2405" dirty="0" err="1"/>
              <a:t>i</a:t>
            </a:r>
            <a:r>
              <a:rPr lang="en-US" sz="2405" dirty="0"/>
              <a:t> </a:t>
            </a:r>
            <a:r>
              <a:rPr lang="en-US" sz="2405" dirty="0" err="1"/>
              <a:t>Švedskoj</a:t>
            </a:r>
            <a:r>
              <a:rPr lang="en-US" sz="2405" dirty="0"/>
              <a:t> </a:t>
            </a:r>
            <a:r>
              <a:rPr lang="en-US" sz="2405" dirty="0" err="1"/>
              <a:t>vec</a:t>
            </a:r>
            <a:r>
              <a:rPr lang="en-US" sz="2405" dirty="0"/>
              <a:t> od</a:t>
            </a:r>
          </a:p>
          <a:p>
            <a:r>
              <a:rPr lang="en-US" sz="2405" dirty="0" err="1"/>
              <a:t>sredine</a:t>
            </a:r>
            <a:r>
              <a:rPr lang="en-US" sz="2405" dirty="0"/>
              <a:t> 80-tih </a:t>
            </a:r>
            <a:r>
              <a:rPr lang="en-US" sz="2405" dirty="0" err="1"/>
              <a:t>godina</a:t>
            </a:r>
            <a:r>
              <a:rPr lang="en-US" sz="2405" dirty="0"/>
              <a:t> </a:t>
            </a:r>
            <a:r>
              <a:rPr lang="en-US" sz="2405" dirty="0" err="1"/>
              <a:t>prošlog</a:t>
            </a:r>
            <a:r>
              <a:rPr lang="en-US" sz="2405" dirty="0"/>
              <a:t> </a:t>
            </a:r>
            <a:r>
              <a:rPr lang="en-US" sz="2405" dirty="0" err="1"/>
              <a:t>veka</a:t>
            </a:r>
            <a:r>
              <a:rPr lang="en-US" sz="2405" dirty="0"/>
              <a:t> </a:t>
            </a:r>
            <a:r>
              <a:rPr lang="en-US" sz="2405" dirty="0" err="1"/>
              <a:t>ulaganja</a:t>
            </a:r>
            <a:endParaRPr lang="en-US" sz="2405" dirty="0"/>
          </a:p>
          <a:p>
            <a:r>
              <a:rPr lang="en-US" sz="2405" dirty="0" err="1"/>
              <a:t>kompanija</a:t>
            </a:r>
            <a:r>
              <a:rPr lang="en-US" sz="2405" dirty="0"/>
              <a:t> u </a:t>
            </a:r>
            <a:r>
              <a:rPr lang="en-US" sz="2405" dirty="0" err="1"/>
              <a:t>neopipljive</a:t>
            </a:r>
            <a:r>
              <a:rPr lang="en-US" sz="2405" dirty="0"/>
              <a:t> </a:t>
            </a:r>
            <a:r>
              <a:rPr lang="en-US" sz="2405" dirty="0" err="1"/>
              <a:t>resurse</a:t>
            </a:r>
            <a:r>
              <a:rPr lang="en-US" sz="2405" dirty="0"/>
              <a:t> </a:t>
            </a:r>
            <a:r>
              <a:rPr lang="en-US" sz="2405" dirty="0" err="1"/>
              <a:t>prevazilaze</a:t>
            </a:r>
            <a:endParaRPr lang="en-US" sz="2405" dirty="0"/>
          </a:p>
          <a:p>
            <a:r>
              <a:rPr lang="en-US" sz="2405" dirty="0" err="1"/>
              <a:t>ulaganja</a:t>
            </a:r>
            <a:r>
              <a:rPr lang="en-US" sz="2405" dirty="0"/>
              <a:t> u </a:t>
            </a:r>
            <a:r>
              <a:rPr lang="en-US" sz="2405" dirty="0" err="1"/>
              <a:t>materijalne</a:t>
            </a:r>
            <a:r>
              <a:rPr lang="en-US" sz="2405" dirty="0"/>
              <a:t> </a:t>
            </a:r>
            <a:r>
              <a:rPr lang="en-US" sz="2405" dirty="0" err="1"/>
              <a:t>resurse</a:t>
            </a:r>
            <a:endParaRPr lang="en-US" sz="2405" dirty="0"/>
          </a:p>
        </p:txBody>
      </p:sp>
    </p:spTree>
    <p:extLst>
      <p:ext uri="{BB962C8B-B14F-4D97-AF65-F5344CB8AC3E}">
        <p14:creationId xmlns:p14="http://schemas.microsoft.com/office/powerpoint/2010/main" val="4186382969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25" y="1440158"/>
            <a:ext cx="8397551" cy="484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5" dirty="0" err="1"/>
              <a:t>Ljudi</a:t>
            </a:r>
            <a:r>
              <a:rPr lang="en-US" sz="2805" dirty="0"/>
              <a:t> se </a:t>
            </a:r>
            <a:r>
              <a:rPr lang="en-US" sz="2805" dirty="0" err="1"/>
              <a:t>razvijaju</a:t>
            </a:r>
            <a:r>
              <a:rPr lang="en-US" sz="2805" dirty="0"/>
              <a:t> (</a:t>
            </a:r>
            <a:r>
              <a:rPr lang="en-US" sz="2805" dirty="0" err="1"/>
              <a:t>veca</a:t>
            </a:r>
            <a:r>
              <a:rPr lang="en-US" sz="2805" dirty="0"/>
              <a:t> </a:t>
            </a:r>
            <a:r>
              <a:rPr lang="en-US" sz="2805" dirty="0" err="1"/>
              <a:t>motivacija</a:t>
            </a:r>
            <a:r>
              <a:rPr lang="en-US" sz="2805" dirty="0"/>
              <a:t>; </a:t>
            </a:r>
            <a:r>
              <a:rPr lang="en-US" sz="2805" dirty="0" err="1"/>
              <a:t>fleksibilnost</a:t>
            </a:r>
            <a:endParaRPr lang="en-US" sz="2805" dirty="0"/>
          </a:p>
          <a:p>
            <a:r>
              <a:rPr lang="en-US" sz="2805" dirty="0" err="1"/>
              <a:t>zaposlenih</a:t>
            </a:r>
            <a:r>
              <a:rPr lang="en-US" sz="2805" dirty="0"/>
              <a:t>; </a:t>
            </a:r>
            <a:r>
              <a:rPr lang="en-US" sz="2805" dirty="0" err="1"/>
              <a:t>ljudi</a:t>
            </a:r>
            <a:r>
              <a:rPr lang="en-US" sz="2805" dirty="0"/>
              <a:t> </a:t>
            </a:r>
            <a:r>
              <a:rPr lang="en-US" sz="2805" dirty="0" err="1"/>
              <a:t>su</a:t>
            </a:r>
            <a:r>
              <a:rPr lang="en-US" sz="2805" dirty="0"/>
              <a:t> </a:t>
            </a:r>
            <a:r>
              <a:rPr lang="en-US" sz="2805" dirty="0" err="1"/>
              <a:t>kreativniji</a:t>
            </a:r>
            <a:r>
              <a:rPr lang="en-US" sz="2805" dirty="0"/>
              <a:t>; </a:t>
            </a:r>
            <a:r>
              <a:rPr lang="en-US" sz="2805" dirty="0" err="1"/>
              <a:t>poboljšana</a:t>
            </a:r>
            <a:endParaRPr lang="en-US" sz="2805" dirty="0"/>
          </a:p>
          <a:p>
            <a:r>
              <a:rPr lang="en-US" sz="2805" dirty="0" err="1"/>
              <a:t>društvena</a:t>
            </a:r>
            <a:r>
              <a:rPr lang="en-US" sz="2805" dirty="0"/>
              <a:t> </a:t>
            </a:r>
            <a:r>
              <a:rPr lang="en-US" sz="2805" dirty="0" err="1"/>
              <a:t>interakcija</a:t>
            </a:r>
            <a:r>
              <a:rPr lang="en-US" sz="2805" dirty="0"/>
              <a:t>) </a:t>
            </a:r>
          </a:p>
          <a:p>
            <a:endParaRPr lang="en-US" sz="2805" dirty="0"/>
          </a:p>
          <a:p>
            <a:r>
              <a:rPr lang="en-US" sz="2805" dirty="0" err="1"/>
              <a:t>Timovi</a:t>
            </a:r>
            <a:r>
              <a:rPr lang="en-US" sz="2805" dirty="0"/>
              <a:t> </a:t>
            </a:r>
            <a:r>
              <a:rPr lang="en-US" sz="2805" dirty="0" err="1"/>
              <a:t>i</a:t>
            </a:r>
            <a:r>
              <a:rPr lang="en-US" sz="2805" dirty="0"/>
              <a:t> </a:t>
            </a:r>
            <a:r>
              <a:rPr lang="en-US" sz="2805" dirty="0" err="1"/>
              <a:t>grupe</a:t>
            </a:r>
            <a:r>
              <a:rPr lang="en-US" sz="2805" dirty="0"/>
              <a:t> </a:t>
            </a:r>
            <a:r>
              <a:rPr lang="en-US" sz="2805" dirty="0" err="1"/>
              <a:t>rade</a:t>
            </a:r>
            <a:r>
              <a:rPr lang="en-US" sz="2805" dirty="0"/>
              <a:t> </a:t>
            </a:r>
            <a:r>
              <a:rPr lang="en-US" sz="2805" dirty="0" err="1"/>
              <a:t>bolje</a:t>
            </a:r>
            <a:r>
              <a:rPr lang="en-US" sz="2805" dirty="0"/>
              <a:t> (</a:t>
            </a:r>
            <a:r>
              <a:rPr lang="en-US" sz="2805" dirty="0" err="1"/>
              <a:t>deljenje</a:t>
            </a:r>
            <a:r>
              <a:rPr lang="en-US" sz="2805" dirty="0"/>
              <a:t> </a:t>
            </a:r>
            <a:r>
              <a:rPr lang="en-US" sz="2805" dirty="0" err="1"/>
              <a:t>znanja</a:t>
            </a:r>
            <a:r>
              <a:rPr lang="en-US" sz="2805" dirty="0"/>
              <a:t>;</a:t>
            </a:r>
          </a:p>
          <a:p>
            <a:r>
              <a:rPr lang="en-US" sz="2805" dirty="0" err="1"/>
              <a:t>meduzavisnost</a:t>
            </a:r>
            <a:r>
              <a:rPr lang="en-US" sz="2805" dirty="0"/>
              <a:t>) </a:t>
            </a:r>
          </a:p>
          <a:p>
            <a:endParaRPr lang="en-US" sz="2805" dirty="0"/>
          </a:p>
          <a:p>
            <a:r>
              <a:rPr lang="en-US" sz="2805" dirty="0" err="1"/>
              <a:t>Organizacije</a:t>
            </a:r>
            <a:r>
              <a:rPr lang="en-US" sz="2805" dirty="0"/>
              <a:t> </a:t>
            </a:r>
            <a:r>
              <a:rPr lang="en-US" sz="2805" dirty="0" err="1"/>
              <a:t>imaju</a:t>
            </a:r>
            <a:r>
              <a:rPr lang="en-US" sz="2805" dirty="0"/>
              <a:t> </a:t>
            </a:r>
            <a:r>
              <a:rPr lang="en-US" sz="2805" dirty="0" err="1"/>
              <a:t>korist</a:t>
            </a:r>
            <a:r>
              <a:rPr lang="en-US" sz="2805" dirty="0"/>
              <a:t> (</a:t>
            </a:r>
            <a:r>
              <a:rPr lang="en-US" sz="2805" dirty="0" err="1"/>
              <a:t>rušenje</a:t>
            </a:r>
            <a:endParaRPr lang="en-US" sz="2805" dirty="0"/>
          </a:p>
          <a:p>
            <a:r>
              <a:rPr lang="en-US" sz="2805" dirty="0" err="1"/>
              <a:t>tradicionalnih</a:t>
            </a:r>
            <a:r>
              <a:rPr lang="en-US" sz="2805" dirty="0"/>
              <a:t> </a:t>
            </a:r>
            <a:r>
              <a:rPr lang="en-US" sz="2805" dirty="0" err="1"/>
              <a:t>komunikacionih</a:t>
            </a:r>
            <a:r>
              <a:rPr lang="en-US" sz="2805" dirty="0"/>
              <a:t> </a:t>
            </a:r>
            <a:r>
              <a:rPr lang="en-US" sz="2805" dirty="0" err="1"/>
              <a:t>barijera</a:t>
            </a:r>
            <a:r>
              <a:rPr lang="en-US" sz="2805" dirty="0"/>
              <a:t>;</a:t>
            </a:r>
          </a:p>
          <a:p>
            <a:r>
              <a:rPr lang="en-US" sz="2805" dirty="0" err="1"/>
              <a:t>odnosi</a:t>
            </a:r>
            <a:r>
              <a:rPr lang="en-US" sz="2805" dirty="0"/>
              <a:t> </a:t>
            </a:r>
            <a:r>
              <a:rPr lang="en-US" sz="2805" dirty="0" err="1"/>
              <a:t>prema</a:t>
            </a:r>
            <a:r>
              <a:rPr lang="en-US" sz="2805" dirty="0"/>
              <a:t> </a:t>
            </a:r>
            <a:r>
              <a:rPr lang="en-US" sz="2805" dirty="0" err="1"/>
              <a:t>klijentima</a:t>
            </a:r>
            <a:r>
              <a:rPr lang="en-US" sz="2805" dirty="0"/>
              <a:t>; </a:t>
            </a:r>
            <a:r>
              <a:rPr lang="en-US" sz="2805" dirty="0" err="1"/>
              <a:t>informacioni</a:t>
            </a:r>
            <a:endParaRPr lang="en-US" sz="2805" dirty="0"/>
          </a:p>
          <a:p>
            <a:r>
              <a:rPr lang="en-US" sz="2805" dirty="0" err="1"/>
              <a:t>resursi</a:t>
            </a:r>
            <a:r>
              <a:rPr lang="en-US" sz="2805" dirty="0"/>
              <a:t>; </a:t>
            </a:r>
            <a:r>
              <a:rPr lang="en-US" sz="2805" dirty="0" err="1"/>
              <a:t>inovativnost</a:t>
            </a:r>
            <a:r>
              <a:rPr lang="en-US" sz="2805" dirty="0"/>
              <a:t> </a:t>
            </a:r>
            <a:r>
              <a:rPr lang="en-US" sz="2805" dirty="0" err="1"/>
              <a:t>i</a:t>
            </a:r>
            <a:r>
              <a:rPr lang="en-US" sz="2805" dirty="0"/>
              <a:t> </a:t>
            </a:r>
            <a:r>
              <a:rPr lang="en-US" sz="2805" dirty="0" err="1"/>
              <a:t>kreativnost</a:t>
            </a:r>
            <a:r>
              <a:rPr lang="en-US" sz="2805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2979" y="222662"/>
            <a:ext cx="6259993" cy="107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6" b="1" dirty="0"/>
              <a:t>Zašto su organizacije koje u</a:t>
            </a:r>
            <a:r>
              <a:rPr lang="en-US" sz="3206" b="1" dirty="0"/>
              <a:t>č</a:t>
            </a:r>
            <a:r>
              <a:rPr lang="pl-PL" sz="3206" b="1" dirty="0"/>
              <a:t>e</a:t>
            </a:r>
          </a:p>
          <a:p>
            <a:r>
              <a:rPr lang="en-US" sz="3206" b="1" dirty="0" err="1"/>
              <a:t>uspešne</a:t>
            </a:r>
            <a:r>
              <a:rPr lang="en-US" sz="3206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5286424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638" y="375345"/>
            <a:ext cx="7557796" cy="52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5" b="1" dirty="0" err="1"/>
              <a:t>Temelji</a:t>
            </a:r>
            <a:r>
              <a:rPr lang="en-US" sz="2805" b="1" dirty="0"/>
              <a:t> u </a:t>
            </a:r>
            <a:r>
              <a:rPr lang="en-US" sz="2805" b="1" dirty="0" err="1"/>
              <a:t>stvaranju</a:t>
            </a:r>
            <a:r>
              <a:rPr lang="en-US" sz="2805" b="1" dirty="0"/>
              <a:t> </a:t>
            </a:r>
            <a:r>
              <a:rPr lang="en-US" sz="2805" b="1" dirty="0" err="1"/>
              <a:t>učeće</a:t>
            </a:r>
            <a:r>
              <a:rPr lang="en-US" sz="2805" b="1" dirty="0"/>
              <a:t> </a:t>
            </a:r>
            <a:r>
              <a:rPr lang="en-US" sz="2805" b="1" dirty="0" err="1"/>
              <a:t>organizacije</a:t>
            </a:r>
            <a:r>
              <a:rPr lang="en-US" sz="2805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542" y="1138759"/>
            <a:ext cx="8779258" cy="4039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069" indent="-458069">
              <a:buFont typeface="Arial" pitchFamily="34" charset="0"/>
              <a:buChar char="•"/>
            </a:pPr>
            <a:r>
              <a:rPr lang="en-US" sz="3206" dirty="0" err="1"/>
              <a:t>Svest</a:t>
            </a:r>
            <a:r>
              <a:rPr lang="en-US" sz="3206" dirty="0"/>
              <a:t> – </a:t>
            </a:r>
            <a:r>
              <a:rPr lang="en-US" sz="3206" dirty="0" err="1"/>
              <a:t>učiti</a:t>
            </a:r>
            <a:r>
              <a:rPr lang="en-US" sz="3206" dirty="0"/>
              <a:t> </a:t>
            </a:r>
            <a:r>
              <a:rPr lang="en-US" sz="3206" dirty="0" err="1"/>
              <a:t>na</a:t>
            </a:r>
            <a:r>
              <a:rPr lang="en-US" sz="3206" dirty="0"/>
              <a:t> </a:t>
            </a:r>
            <a:r>
              <a:rPr lang="en-US" sz="3206" dirty="0" err="1"/>
              <a:t>svim</a:t>
            </a:r>
            <a:r>
              <a:rPr lang="en-US" sz="3206" dirty="0"/>
              <a:t> </a:t>
            </a:r>
            <a:r>
              <a:rPr lang="en-US" sz="3206" dirty="0" err="1"/>
              <a:t>nivoima</a:t>
            </a:r>
            <a:r>
              <a:rPr lang="en-US" sz="3206" dirty="0"/>
              <a:t> </a:t>
            </a:r>
          </a:p>
          <a:p>
            <a:r>
              <a:rPr lang="en-US" sz="3206" dirty="0"/>
              <a:t>• </a:t>
            </a:r>
            <a:r>
              <a:rPr lang="en-US" sz="3206" dirty="0" err="1"/>
              <a:t>Okruženje</a:t>
            </a:r>
            <a:r>
              <a:rPr lang="en-US" sz="3206" dirty="0"/>
              <a:t> – </a:t>
            </a:r>
            <a:r>
              <a:rPr lang="en-US" sz="3206" dirty="0" err="1"/>
              <a:t>fleksibilnije</a:t>
            </a:r>
            <a:r>
              <a:rPr lang="en-US" sz="3206" dirty="0"/>
              <a:t> </a:t>
            </a:r>
            <a:r>
              <a:rPr lang="en-US" sz="3206" dirty="0" err="1"/>
              <a:t>strukture</a:t>
            </a:r>
            <a:r>
              <a:rPr lang="en-US" sz="3206" dirty="0"/>
              <a:t> (</a:t>
            </a:r>
            <a:r>
              <a:rPr lang="en-US" sz="3206" dirty="0" err="1"/>
              <a:t>ohrabruju</a:t>
            </a:r>
            <a:r>
              <a:rPr lang="en-US" sz="3206" dirty="0"/>
              <a:t> </a:t>
            </a:r>
            <a:r>
              <a:rPr lang="en-US" sz="3206" dirty="0" err="1"/>
              <a:t>inovacije,informiranost</a:t>
            </a:r>
            <a:r>
              <a:rPr lang="en-US" sz="3206" dirty="0"/>
              <a:t>..) </a:t>
            </a:r>
          </a:p>
          <a:p>
            <a:r>
              <a:rPr lang="en-US" sz="3206" dirty="0"/>
              <a:t>• </a:t>
            </a:r>
            <a:r>
              <a:rPr lang="en-US" sz="3206" dirty="0" err="1"/>
              <a:t>Liderstvo</a:t>
            </a:r>
            <a:r>
              <a:rPr lang="en-US" sz="3206" dirty="0"/>
              <a:t> – </a:t>
            </a:r>
            <a:r>
              <a:rPr lang="en-US" sz="3206" dirty="0" err="1"/>
              <a:t>podsticati</a:t>
            </a:r>
            <a:r>
              <a:rPr lang="en-US" sz="3206" dirty="0"/>
              <a:t> </a:t>
            </a:r>
            <a:r>
              <a:rPr lang="en-US" sz="3206" dirty="0" err="1"/>
              <a:t>učenje</a:t>
            </a:r>
            <a:r>
              <a:rPr lang="en-US" sz="3206" dirty="0"/>
              <a:t> (</a:t>
            </a:r>
            <a:r>
              <a:rPr lang="en-US" sz="3206" dirty="0" err="1"/>
              <a:t>novac</a:t>
            </a:r>
            <a:r>
              <a:rPr lang="en-US" sz="3206" dirty="0"/>
              <a:t>, </a:t>
            </a:r>
            <a:r>
              <a:rPr lang="en-US" sz="3206" dirty="0" err="1"/>
              <a:t>vreme</a:t>
            </a:r>
            <a:r>
              <a:rPr lang="en-US" sz="3206" dirty="0"/>
              <a:t>, </a:t>
            </a:r>
            <a:r>
              <a:rPr lang="en-US" sz="3206" dirty="0" err="1"/>
              <a:t>mentorstvo</a:t>
            </a:r>
            <a:r>
              <a:rPr lang="en-US" sz="3206" dirty="0"/>
              <a:t>...) </a:t>
            </a:r>
          </a:p>
          <a:p>
            <a:r>
              <a:rPr lang="en-US" sz="3206" dirty="0"/>
              <a:t>• </a:t>
            </a:r>
            <a:r>
              <a:rPr lang="en-US" sz="3206" dirty="0" err="1"/>
              <a:t>Osnaživanje</a:t>
            </a:r>
            <a:r>
              <a:rPr lang="en-US" sz="3206" dirty="0"/>
              <a:t> – </a:t>
            </a:r>
            <a:r>
              <a:rPr lang="en-US" sz="3206" dirty="0" err="1"/>
              <a:t>zaposleni</a:t>
            </a:r>
            <a:r>
              <a:rPr lang="en-US" sz="3206" dirty="0"/>
              <a:t> </a:t>
            </a:r>
            <a:r>
              <a:rPr lang="en-US" sz="3206" dirty="0" err="1"/>
              <a:t>odgovorni</a:t>
            </a:r>
            <a:r>
              <a:rPr lang="en-US" sz="3206" dirty="0"/>
              <a:t> </a:t>
            </a:r>
            <a:r>
              <a:rPr lang="en-US" sz="3206" dirty="0" err="1"/>
              <a:t>za</a:t>
            </a:r>
            <a:r>
              <a:rPr lang="en-US" sz="3206" dirty="0"/>
              <a:t> </a:t>
            </a:r>
            <a:r>
              <a:rPr lang="en-US" sz="3206" dirty="0" err="1"/>
              <a:t>svoje</a:t>
            </a:r>
            <a:r>
              <a:rPr lang="en-US" sz="3206" dirty="0"/>
              <a:t> </a:t>
            </a:r>
            <a:r>
              <a:rPr lang="en-US" sz="3206" dirty="0" err="1"/>
              <a:t>akcije</a:t>
            </a:r>
            <a:r>
              <a:rPr lang="en-US" sz="3206" dirty="0"/>
              <a:t> </a:t>
            </a:r>
          </a:p>
          <a:p>
            <a:r>
              <a:rPr lang="en-US" sz="3206" dirty="0"/>
              <a:t>• </a:t>
            </a:r>
            <a:r>
              <a:rPr lang="en-US" sz="3206" dirty="0" err="1"/>
              <a:t>Učenje</a:t>
            </a:r>
            <a:r>
              <a:rPr lang="en-US" sz="3206" dirty="0"/>
              <a:t> – </a:t>
            </a:r>
            <a:r>
              <a:rPr lang="en-US" sz="3206" dirty="0" err="1"/>
              <a:t>kroz</a:t>
            </a:r>
            <a:r>
              <a:rPr lang="en-US" sz="3206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587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 smtClean="0"/>
              <a:t>TEORIJA KULTURNOG SKLADA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2292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sr-Latn-CS" sz="2800" smtClean="0"/>
              <a:t>To je teorija menadžmenta i organizacije, nastala pod uticajima globalizacije poslovanja i procesa tranzicije privreda bivših socijalističkih zemalja u tržišnu privredu. Na organizaciju i vođenje firmi presudno utiču  </a:t>
            </a:r>
            <a:r>
              <a:rPr lang="sr-Latn-CS" sz="2800" b="1" smtClean="0"/>
              <a:t>kulturna obeležja sredine  u kojoj firma egzistira</a:t>
            </a:r>
            <a:r>
              <a:rPr lang="sr-Latn-CS" sz="2800" smtClean="0"/>
              <a:t>. Najbolje rešeje u jednoj kulturi ne mora biti dobro u nekoj drugoj kulturi, zbog specifičnosti koje imaju različite kulture (sistem vrednosti i stavovi o životu i radu).</a:t>
            </a:r>
            <a:r>
              <a:rPr lang="en-US" sz="2800" smtClean="0"/>
              <a:t> </a:t>
            </a:r>
            <a:r>
              <a:rPr lang="sr-Latn-CS" sz="2800" smtClean="0"/>
              <a:t>Zato se menadžerima globalnih preduzeća preporučuje da poštuju nacionalne kulture i njihove specifičnosti  i da iz jedne sredine ne prenose automatski rešenja u neku drugu sredinu.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8641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r-Latn-RS" dirty="0" smtClean="0"/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 smtClean="0"/>
              <a:t>Tehnološke promene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 smtClean="0"/>
              <a:t>Znanje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 smtClean="0"/>
              <a:t>Globalizacija poslovanja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 smtClean="0"/>
              <a:t>Diversifokovana radna snaga i promene u upravljanju ljudksim resursima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 smtClean="0"/>
              <a:t>Hiperkonkurencija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dirty="0" smtClean="0"/>
              <a:t>Izazovi za organizaciju budućnosti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64F4FE-E92F-4AAB-A91E-9BDD2D25A3D5}" type="slidenum">
              <a:rPr lang="en-GB" altLang="en-US"/>
              <a:pPr eaLnBrk="1" hangingPunct="1"/>
              <a:t>39</a:t>
            </a:fld>
            <a:endParaRPr lang="en-GB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692150"/>
            <a:ext cx="6781800" cy="1658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 rada i zaštite na radu</a:t>
            </a:r>
            <a:endParaRPr lang="en-US" sz="4900" smtClean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1231900"/>
          </a:xfrm>
        </p:spPr>
        <p:txBody>
          <a:bodyPr/>
          <a:lstStyle/>
          <a:p>
            <a:pPr eaLnBrk="1" hangingPunct="1"/>
            <a:r>
              <a:rPr lang="en-GB" dirty="0" err="1" smtClean="0"/>
              <a:t>Idividualne</a:t>
            </a:r>
            <a:r>
              <a:rPr lang="en-GB" dirty="0" smtClean="0"/>
              <a:t> </a:t>
            </a:r>
            <a:r>
              <a:rPr lang="en-GB" dirty="0" err="1" smtClean="0"/>
              <a:t>razlike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09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r>
              <a:rPr lang="en-US" dirty="0" err="1" smtClean="0"/>
              <a:t>Bazična</a:t>
            </a:r>
            <a:r>
              <a:rPr lang="en-US" dirty="0" smtClean="0"/>
              <a:t> </a:t>
            </a:r>
            <a:r>
              <a:rPr lang="en-US" dirty="0" err="1" smtClean="0"/>
              <a:t>menadžerska</a:t>
            </a:r>
            <a:r>
              <a:rPr lang="en-US" dirty="0" smtClean="0"/>
              <a:t> </a:t>
            </a:r>
            <a:r>
              <a:rPr lang="en-US" dirty="0" err="1" smtClean="0"/>
              <a:t>disciplina</a:t>
            </a:r>
            <a:endParaRPr lang="en-US" dirty="0" smtClean="0"/>
          </a:p>
          <a:p>
            <a:r>
              <a:rPr lang="en-US" dirty="0" err="1" smtClean="0"/>
              <a:t>interdiciplinarna</a:t>
            </a:r>
            <a:r>
              <a:rPr lang="en-US" dirty="0" smtClean="0"/>
              <a:t> </a:t>
            </a:r>
            <a:r>
              <a:rPr lang="en-US" dirty="0" err="1" smtClean="0"/>
              <a:t>nauka</a:t>
            </a:r>
            <a:endParaRPr lang="en-US" dirty="0" smtClean="0"/>
          </a:p>
          <a:p>
            <a:r>
              <a:rPr lang="en-US" dirty="0" err="1" smtClean="0"/>
              <a:t>primenjena</a:t>
            </a:r>
            <a:r>
              <a:rPr lang="en-US" dirty="0" smtClean="0"/>
              <a:t> </a:t>
            </a:r>
            <a:r>
              <a:rPr lang="en-US" dirty="0" err="1" smtClean="0"/>
              <a:t>nauka</a:t>
            </a:r>
            <a:endParaRPr lang="en-US" dirty="0" smtClean="0"/>
          </a:p>
          <a:p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 smtClean="0"/>
              <a:t>stručna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endParaRPr lang="en-US" dirty="0" smtClean="0"/>
          </a:p>
          <a:p>
            <a:r>
              <a:rPr lang="en-US" dirty="0" err="1" smtClean="0"/>
              <a:t>sposobnosti</a:t>
            </a:r>
            <a:endParaRPr lang="en-US" dirty="0" smtClean="0"/>
          </a:p>
          <a:p>
            <a:r>
              <a:rPr lang="en-US" dirty="0" err="1" smtClean="0"/>
              <a:t>veština</a:t>
            </a:r>
            <a:endParaRPr lang="en-US" dirty="0" smtClean="0"/>
          </a:p>
          <a:p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odnosima</a:t>
            </a:r>
            <a:endParaRPr lang="en-US" dirty="0" smtClean="0"/>
          </a:p>
          <a:p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okruženjem</a:t>
            </a:r>
            <a:endParaRPr lang="en-US" dirty="0" smtClean="0"/>
          </a:p>
          <a:p>
            <a:r>
              <a:rPr lang="en-US" dirty="0" err="1" smtClean="0"/>
              <a:t>organizovanje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5499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Po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međusobno</a:t>
            </a:r>
            <a:r>
              <a:rPr lang="en-US" dirty="0" smtClean="0"/>
              <a:t> </a:t>
            </a:r>
            <a:r>
              <a:rPr lang="en-US" dirty="0" err="1" smtClean="0"/>
              <a:t>razlikuju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definiše</a:t>
            </a:r>
            <a:r>
              <a:rPr lang="en-US" dirty="0" smtClean="0"/>
              <a:t> </a:t>
            </a:r>
            <a:r>
              <a:rPr lang="en-US" dirty="0" err="1" smtClean="0"/>
              <a:t>ličnost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važne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njegovo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u </a:t>
            </a:r>
            <a:r>
              <a:rPr lang="en-US" dirty="0" err="1" smtClean="0"/>
              <a:t>organizaciji</a:t>
            </a:r>
            <a:r>
              <a:rPr lang="en-US" dirty="0"/>
              <a:t>?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Na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biografske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utiču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formiraju</a:t>
            </a:r>
            <a:r>
              <a:rPr lang="en-US" dirty="0" smtClean="0"/>
              <a:t> </a:t>
            </a:r>
            <a:r>
              <a:rPr lang="en-US" dirty="0" err="1" smtClean="0"/>
              <a:t>individualni</a:t>
            </a:r>
            <a:r>
              <a:rPr lang="en-US" dirty="0" smtClean="0"/>
              <a:t> </a:t>
            </a:r>
            <a:r>
              <a:rPr lang="en-US" dirty="0" err="1" smtClean="0"/>
              <a:t>stavovi</a:t>
            </a:r>
            <a:r>
              <a:rPr lang="en-US" dirty="0" smtClean="0"/>
              <a:t>, </a:t>
            </a:r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važni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utiču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ljude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zadovoljstvo</a:t>
            </a:r>
            <a:r>
              <a:rPr lang="en-US" dirty="0" smtClean="0"/>
              <a:t> </a:t>
            </a:r>
            <a:r>
              <a:rPr lang="en-US" dirty="0" err="1" smtClean="0"/>
              <a:t>poslom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od </a:t>
            </a:r>
            <a:r>
              <a:rPr lang="en-US" dirty="0" err="1" smtClean="0"/>
              <a:t>čega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pojedinci</a:t>
            </a:r>
            <a:r>
              <a:rPr lang="en-US" dirty="0" smtClean="0"/>
              <a:t> </a:t>
            </a:r>
            <a:r>
              <a:rPr lang="en-US" dirty="0" err="1" smtClean="0"/>
              <a:t>posvećeniji</a:t>
            </a:r>
            <a:r>
              <a:rPr lang="en-US" dirty="0" smtClean="0"/>
              <a:t> </a:t>
            </a:r>
            <a:r>
              <a:rPr lang="en-US" dirty="0" err="1" smtClean="0"/>
              <a:t>organizaciji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</a:t>
            </a:r>
            <a:r>
              <a:rPr lang="en-US" dirty="0" err="1" smtClean="0"/>
              <a:t>rade</a:t>
            </a:r>
            <a:r>
              <a:rPr lang="en-US" dirty="0" smtClean="0"/>
              <a:t> a </a:t>
            </a:r>
            <a:r>
              <a:rPr lang="en-US" dirty="0" err="1" smtClean="0"/>
              <a:t>drugi</a:t>
            </a:r>
            <a:r>
              <a:rPr lang="en-US" dirty="0" smtClean="0"/>
              <a:t> to </a:t>
            </a:r>
            <a:r>
              <a:rPr lang="en-US" dirty="0" err="1" smtClean="0"/>
              <a:t>nisu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od </a:t>
            </a:r>
            <a:r>
              <a:rPr lang="en-US" dirty="0" err="1" smtClean="0"/>
              <a:t>kojih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to </a:t>
            </a:r>
            <a:r>
              <a:rPr lang="en-US" dirty="0" err="1" smtClean="0"/>
              <a:t>zavisi</a:t>
            </a:r>
            <a:r>
              <a:rPr lang="en-US" dirty="0" smtClean="0"/>
              <a:t>?</a:t>
            </a: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914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fizičke</a:t>
            </a: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psiholo</a:t>
            </a:r>
            <a:r>
              <a:rPr lang="sr-Latn-RS" dirty="0" smtClean="0"/>
              <a:t>š</a:t>
            </a:r>
            <a:r>
              <a:rPr lang="en-US" dirty="0" err="1" smtClean="0"/>
              <a:t>ke</a:t>
            </a: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emocionalne</a:t>
            </a: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kategorije</a:t>
            </a: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1.ličnost</a:t>
            </a:r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2.sposobnosti</a:t>
            </a:r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3.biografske </a:t>
            </a:r>
            <a:r>
              <a:rPr lang="en-US" dirty="0" err="1" smtClean="0"/>
              <a:t>karakteristike</a:t>
            </a: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4.stavovi</a:t>
            </a:r>
            <a:endParaRPr lang="en-US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Individualne razlike</a:t>
            </a:r>
          </a:p>
        </p:txBody>
      </p:sp>
    </p:spTree>
    <p:extLst>
      <p:ext uri="{BB962C8B-B14F-4D97-AF65-F5344CB8AC3E}">
        <p14:creationId xmlns:p14="http://schemas.microsoft.com/office/powerpoint/2010/main" val="1846668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300"/>
          </a:xfrm>
        </p:spPr>
        <p:txBody>
          <a:bodyPr>
            <a:normAutofit/>
          </a:bodyPr>
          <a:lstStyle/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stabilnih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trajnih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čine</a:t>
            </a:r>
            <a:r>
              <a:rPr lang="en-US" dirty="0" smtClean="0"/>
              <a:t> </a:t>
            </a:r>
            <a:r>
              <a:rPr lang="en-US" dirty="0" err="1" smtClean="0"/>
              <a:t>različitim</a:t>
            </a:r>
            <a:r>
              <a:rPr lang="en-US" dirty="0" smtClean="0"/>
              <a:t> o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ljude</a:t>
            </a:r>
            <a:r>
              <a:rPr lang="en-US" dirty="0" smtClean="0"/>
              <a:t>, a </a:t>
            </a:r>
            <a:r>
              <a:rPr lang="en-US" dirty="0" err="1" smtClean="0"/>
              <a:t>koje</a:t>
            </a:r>
            <a:r>
              <a:rPr lang="en-US" dirty="0" smtClean="0"/>
              <a:t> u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predviđnje</a:t>
            </a:r>
            <a:r>
              <a:rPr lang="en-US" dirty="0" smtClean="0"/>
              <a:t> </a:t>
            </a:r>
            <a:r>
              <a:rPr lang="en-US" dirty="0" err="1" smtClean="0"/>
              <a:t>njegovog</a:t>
            </a:r>
            <a:r>
              <a:rPr lang="en-US" dirty="0" smtClean="0"/>
              <a:t> </a:t>
            </a:r>
            <a:r>
              <a:rPr lang="en-US" dirty="0" err="1" smtClean="0"/>
              <a:t>budućeg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.</a:t>
            </a:r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Ličnost</a:t>
            </a:r>
            <a:r>
              <a:rPr lang="en-US" dirty="0" smtClean="0"/>
              <a:t> </a:t>
            </a:r>
            <a:r>
              <a:rPr lang="en-US" dirty="0" err="1" smtClean="0"/>
              <a:t>utiče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profesije</a:t>
            </a:r>
            <a:r>
              <a:rPr lang="en-US" dirty="0" smtClean="0"/>
              <a:t>, </a:t>
            </a:r>
            <a:r>
              <a:rPr lang="en-US" dirty="0" err="1" smtClean="0"/>
              <a:t>karijeru</a:t>
            </a:r>
            <a:r>
              <a:rPr lang="en-US" dirty="0" smtClean="0"/>
              <a:t>, </a:t>
            </a:r>
            <a:r>
              <a:rPr lang="en-US" dirty="0" err="1" smtClean="0"/>
              <a:t>nivo</a:t>
            </a:r>
            <a:r>
              <a:rPr lang="en-US" dirty="0" smtClean="0"/>
              <a:t> </a:t>
            </a:r>
            <a:r>
              <a:rPr lang="en-US" dirty="0" err="1" smtClean="0"/>
              <a:t>stresa</a:t>
            </a:r>
            <a:r>
              <a:rPr lang="en-US" dirty="0" smtClean="0"/>
              <a:t>, </a:t>
            </a:r>
            <a:r>
              <a:rPr lang="en-US" dirty="0" err="1" smtClean="0"/>
              <a:t>zadovoljstvo</a:t>
            </a:r>
            <a:r>
              <a:rPr lang="en-US" dirty="0" smtClean="0"/>
              <a:t> </a:t>
            </a:r>
            <a:r>
              <a:rPr lang="en-US" dirty="0" err="1" smtClean="0"/>
              <a:t>poslom</a:t>
            </a:r>
            <a:r>
              <a:rPr lang="en-US" dirty="0" smtClean="0"/>
              <a:t>.. </a:t>
            </a:r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09728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Ličnost</a:t>
            </a:r>
            <a:r>
              <a:rPr lang="en-US" dirty="0" smtClean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endParaRPr lang="en-US" dirty="0" smtClean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Ličnost	</a:t>
            </a:r>
          </a:p>
        </p:txBody>
      </p:sp>
    </p:spTree>
    <p:extLst>
      <p:ext uri="{BB962C8B-B14F-4D97-AF65-F5344CB8AC3E}">
        <p14:creationId xmlns:p14="http://schemas.microsoft.com/office/powerpoint/2010/main" val="1398856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LIČNOST I LIČNE KARAKTERISTIKE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mtClean="0"/>
              <a:t>Ljudi se različito ponašaju na poslu jednostavno zato što su različite ličnosti</a:t>
            </a:r>
            <a:r>
              <a:rPr lang="en-GB" smtClean="0"/>
              <a:t> </a:t>
            </a:r>
            <a:endParaRPr lang="sr-Latn-CS" smtClean="0"/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Ličnost: jedinstvena kombinacija karakteristika osobe koja proizilazi iz načina na koji se pojedinac ponaša i stupa u interakcije sa drugima</a:t>
            </a:r>
            <a:r>
              <a:rPr lang="en-GB" smtClean="0"/>
              <a:t> </a:t>
            </a:r>
            <a:endParaRPr lang="sr-Latn-CS" smtClean="0"/>
          </a:p>
        </p:txBody>
      </p:sp>
      <p:sp>
        <p:nvSpPr>
          <p:cNvPr id="16388" name="AutoShape 4"/>
          <p:cNvSpPr>
            <a:spLocks noChangeAspect="1" noChangeArrowheads="1"/>
          </p:cNvSpPr>
          <p:nvPr/>
        </p:nvSpPr>
        <p:spPr bwMode="auto">
          <a:xfrm>
            <a:off x="685800" y="3505200"/>
            <a:ext cx="74676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1966913" cy="1447800"/>
          </a:xfrm>
          <a:prstGeom prst="rect">
            <a:avLst/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chemeClr val="tx2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  <a:latin typeface="Tahoma" panose="020B0604030504040204" pitchFamily="34" charset="0"/>
              </a:rPr>
              <a:t>Nasleđe: </a:t>
            </a:r>
          </a:p>
          <a:p>
            <a:pPr lvl="1" eaLnBrk="1" hangingPunct="1"/>
            <a:r>
              <a:rPr lang="en-GB">
                <a:solidFill>
                  <a:schemeClr val="bg1"/>
                </a:solidFill>
                <a:latin typeface="Tahoma" panose="020B0604030504040204" pitchFamily="34" charset="0"/>
              </a:rPr>
              <a:t>Genetska struktura</a:t>
            </a:r>
          </a:p>
          <a:p>
            <a:pPr lvl="1" eaLnBrk="1" hangingPunct="1"/>
            <a:r>
              <a:rPr lang="sr-Latn-CS">
                <a:solidFill>
                  <a:schemeClr val="bg1"/>
                </a:solidFill>
                <a:latin typeface="Tahoma" panose="020B0604030504040204" pitchFamily="34" charset="0"/>
              </a:rPr>
              <a:t>Fizičke predispozicije</a:t>
            </a:r>
            <a:endParaRPr lang="en-GB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632450" y="3657600"/>
            <a:ext cx="2216150" cy="12954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  <a:latin typeface="Tahoma" panose="020B0604030504040204" pitchFamily="34" charset="0"/>
              </a:rPr>
              <a:t>Okruženje: </a:t>
            </a:r>
          </a:p>
          <a:p>
            <a:pPr lvl="1" eaLnBrk="1" hangingPunct="1"/>
            <a:r>
              <a:rPr lang="en-GB">
                <a:solidFill>
                  <a:schemeClr val="bg1"/>
                </a:solidFill>
                <a:latin typeface="Tahoma" panose="020B0604030504040204" pitchFamily="34" charset="0"/>
              </a:rPr>
              <a:t>Porodica</a:t>
            </a:r>
          </a:p>
          <a:p>
            <a:pPr lvl="1" eaLnBrk="1" hangingPunct="1"/>
            <a:r>
              <a:rPr lang="en-GB">
                <a:solidFill>
                  <a:schemeClr val="bg1"/>
                </a:solidFill>
                <a:latin typeface="Tahoma" panose="020B0604030504040204" pitchFamily="34" charset="0"/>
              </a:rPr>
              <a:t>Socijalne grupe</a:t>
            </a:r>
          </a:p>
          <a:p>
            <a:pPr lvl="1" eaLnBrk="1" hangingPunct="1"/>
            <a:r>
              <a:rPr lang="en-GB">
                <a:solidFill>
                  <a:schemeClr val="bg1"/>
                </a:solidFill>
                <a:latin typeface="Tahoma" panose="020B0604030504040204" pitchFamily="34" charset="0"/>
              </a:rPr>
              <a:t>Kultura 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429000" y="4648200"/>
            <a:ext cx="1752600" cy="776288"/>
          </a:xfrm>
          <a:prstGeom prst="ellipse">
            <a:avLst/>
          </a:prstGeom>
          <a:solidFill>
            <a:srgbClr val="00808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  <a:contourClr>
              <a:srgbClr val="008080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00400" y="5867400"/>
            <a:ext cx="1949450" cy="565150"/>
          </a:xfrm>
          <a:prstGeom prst="rect">
            <a:avLst/>
          </a:prstGeom>
          <a:solidFill>
            <a:srgbClr val="9900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  <a:contourClr>
              <a:srgbClr val="990033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>
                <a:solidFill>
                  <a:schemeClr val="bg1"/>
                </a:solidFill>
                <a:latin typeface="Tahoma" panose="020B0604030504040204" pitchFamily="34" charset="0"/>
              </a:rPr>
              <a:t>Situaciona ograničenja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5029200" y="4419600"/>
            <a:ext cx="579438" cy="400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048000" y="4343400"/>
            <a:ext cx="550863" cy="4762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4171950" y="5424488"/>
            <a:ext cx="0" cy="338137"/>
          </a:xfrm>
          <a:prstGeom prst="line">
            <a:avLst/>
          </a:prstGeom>
          <a:noFill/>
          <a:ln w="38100">
            <a:solidFill>
              <a:srgbClr val="9900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505200" y="4724400"/>
            <a:ext cx="16224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  <a:latin typeface="Tahoma" panose="020B0604030504040204" pitchFamily="34" charset="0"/>
              </a:rPr>
              <a:t>Ličnost i lične karakteristike</a:t>
            </a:r>
          </a:p>
        </p:txBody>
      </p:sp>
    </p:spTree>
    <p:extLst>
      <p:ext uri="{BB962C8B-B14F-4D97-AF65-F5344CB8AC3E}">
        <p14:creationId xmlns:p14="http://schemas.microsoft.com/office/powerpoint/2010/main" val="27036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Dinamika ličnosti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400" dirty="0" smtClean="0">
                <a:latin typeface="Arial" panose="020B0604020202020204" pitchFamily="34" charset="0"/>
              </a:rPr>
              <a:t>Način na koji ličnost integriše prethodne osobine  i uticaje spolja </a:t>
            </a:r>
            <a:r>
              <a:rPr lang="sr-Latn-CS" sz="2400" dirty="0" smtClean="0">
                <a:latin typeface="Arial" panose="020B0604020202020204" pitchFamily="34" charset="0"/>
              </a:rPr>
              <a:t>u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sr-Latn-CS" sz="2400" dirty="0" smtClean="0">
                <a:latin typeface="Arial" panose="020B0604020202020204" pitchFamily="34" charset="0"/>
              </a:rPr>
              <a:t>jedinstveni </a:t>
            </a:r>
            <a:r>
              <a:rPr lang="sr-Latn-CS" sz="2400" dirty="0" smtClean="0">
                <a:latin typeface="Arial" panose="020B0604020202020204" pitchFamily="34" charset="0"/>
              </a:rPr>
              <a:t>obrazac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400" dirty="0" smtClean="0">
                <a:latin typeface="Arial" panose="020B0604020202020204" pitchFamily="34" charset="0"/>
              </a:rPr>
              <a:t>Ključna posledica dinamike ličnosti jeste razvijanje </a:t>
            </a:r>
            <a:r>
              <a:rPr lang="sr-Latn-CS" sz="2400" dirty="0" smtClean="0">
                <a:latin typeface="Arial" panose="020B0604020202020204" pitchFamily="34" charset="0"/>
              </a:rPr>
              <a:t>samo</a:t>
            </a:r>
            <a:r>
              <a:rPr lang="en-US" sz="2400" dirty="0">
                <a:latin typeface="Arial" panose="020B0604020202020204" pitchFamily="34" charset="0"/>
              </a:rPr>
              <a:t>k</a:t>
            </a:r>
            <a:r>
              <a:rPr lang="sr-Latn-CS" sz="2400" dirty="0" smtClean="0">
                <a:latin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</a:rPr>
              <a:t>n</a:t>
            </a:r>
            <a:r>
              <a:rPr lang="sr-Latn-CS" sz="2400" dirty="0" smtClean="0">
                <a:latin typeface="Arial" panose="020B0604020202020204" pitchFamily="34" charset="0"/>
              </a:rPr>
              <a:t>cepta </a:t>
            </a:r>
            <a:r>
              <a:rPr lang="sr-Latn-CS" sz="2400" dirty="0" smtClean="0">
                <a:latin typeface="Arial" panose="020B0604020202020204" pitchFamily="34" charset="0"/>
              </a:rPr>
              <a:t>(self concept)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400" dirty="0" smtClean="0">
                <a:latin typeface="Arial" panose="020B0604020202020204" pitchFamily="34" charset="0"/>
              </a:rPr>
              <a:t>Samo koncept predstavja način na koji čovek sam sebe vidi kao fizičko, </a:t>
            </a:r>
            <a:r>
              <a:rPr lang="sr-Latn-CS" sz="2400" dirty="0" smtClean="0">
                <a:latin typeface="Arial" panose="020B0604020202020204" pitchFamily="34" charset="0"/>
              </a:rPr>
              <a:t>duhovno,emociona</a:t>
            </a:r>
            <a:r>
              <a:rPr lang="en-US" sz="2400" dirty="0" smtClean="0">
                <a:latin typeface="Arial" panose="020B0604020202020204" pitchFamily="34" charset="0"/>
              </a:rPr>
              <a:t>l</a:t>
            </a:r>
            <a:r>
              <a:rPr lang="sr-Latn-CS" sz="2400" dirty="0" smtClean="0">
                <a:latin typeface="Arial" panose="020B0604020202020204" pitchFamily="34" charset="0"/>
              </a:rPr>
              <a:t>no </a:t>
            </a:r>
            <a:r>
              <a:rPr lang="sr-Latn-CS" sz="2400" dirty="0" smtClean="0">
                <a:latin typeface="Arial" panose="020B0604020202020204" pitchFamily="34" charset="0"/>
              </a:rPr>
              <a:t>i moralno biće. Razvija se iz interakcija sa drugim ljudima. Čovek se uvek </a:t>
            </a:r>
            <a:r>
              <a:rPr lang="sr-Latn-CS" sz="2400" dirty="0" smtClean="0">
                <a:latin typeface="Arial" panose="020B0604020202020204" pitchFamily="34" charset="0"/>
              </a:rPr>
              <a:t>ponaša </a:t>
            </a:r>
            <a:r>
              <a:rPr lang="sr-Latn-CS" sz="2400" dirty="0" smtClean="0">
                <a:latin typeface="Arial" panose="020B0604020202020204" pitchFamily="34" charset="0"/>
              </a:rPr>
              <a:t>tako da opravda sopstveni samokoncept bez obzira na njegovu realnost 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400" dirty="0" smtClean="0">
                <a:latin typeface="Arial" panose="020B0604020202020204" pitchFamily="34" charset="0"/>
              </a:rPr>
              <a:t>Samopoštovanje predstavlja uverenje čoveka o sopstvenoj vrednosti, izgrađeno na osnovu samoevaulacije, da raspolaže određenim osobinama, znanjima, veštinama i sposobnostima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400" dirty="0" smtClean="0">
                <a:latin typeface="Arial" panose="020B0604020202020204" pitchFamily="34" charset="0"/>
              </a:rPr>
              <a:t>Ljudi sa </a:t>
            </a:r>
            <a:r>
              <a:rPr lang="sr-Latn-CS" sz="2400" dirty="0" smtClean="0">
                <a:latin typeface="Arial" panose="020B0604020202020204" pitchFamily="34" charset="0"/>
              </a:rPr>
              <a:t>visoki</a:t>
            </a:r>
            <a:r>
              <a:rPr lang="en-US" sz="2400" dirty="0" smtClean="0">
                <a:latin typeface="Arial" panose="020B0604020202020204" pitchFamily="34" charset="0"/>
              </a:rPr>
              <a:t>m</a:t>
            </a:r>
            <a:r>
              <a:rPr lang="sr-Latn-CS" sz="2400" dirty="0" smtClean="0">
                <a:latin typeface="Arial" panose="020B0604020202020204" pitchFamily="34" charset="0"/>
              </a:rPr>
              <a:t> </a:t>
            </a:r>
            <a:r>
              <a:rPr lang="sr-Latn-CS" sz="2400" dirty="0" smtClean="0">
                <a:latin typeface="Arial" panose="020B0604020202020204" pitchFamily="34" charset="0"/>
              </a:rPr>
              <a:t>samopoštovanjem daju bolje performanse ali mogu biti arogantni i u uslovima krize mogu da se ponašaju egoistički</a:t>
            </a:r>
          </a:p>
        </p:txBody>
      </p:sp>
    </p:spTree>
    <p:extLst>
      <p:ext uri="{BB962C8B-B14F-4D97-AF65-F5344CB8AC3E}">
        <p14:creationId xmlns:p14="http://schemas.microsoft.com/office/powerpoint/2010/main" val="107229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5 VELIKIH DIMENZIJA LIČNOSTI </a:t>
            </a:r>
            <a:endParaRPr lang="en-GB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833937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sr-Latn-CS" smtClean="0"/>
              <a:t>Društvenost, ekstrovertnost vs introvertnost</a:t>
            </a:r>
          </a:p>
          <a:p>
            <a:pPr marL="533400" indent="-5334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sr-Latn-CS" smtClean="0"/>
              <a:t>Saglasnost ili prijatnost </a:t>
            </a:r>
          </a:p>
          <a:p>
            <a:pPr marL="533400" indent="-5334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sr-Latn-CS" smtClean="0"/>
              <a:t>Savesnost</a:t>
            </a:r>
          </a:p>
          <a:p>
            <a:pPr marL="533400" indent="-5334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sr-Latn-CS" smtClean="0"/>
              <a:t>Prilagođenost, emocionalna stabilnost, neurotičnost</a:t>
            </a:r>
          </a:p>
          <a:p>
            <a:pPr marL="533400" indent="-5334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sr-Latn-CS" smtClean="0"/>
              <a:t>Intelektualna otvorenost (Otvorenost za nova iskustva) 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70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5 OSNOVNIH DIMENZIJA LIČNOSTI</a:t>
            </a:r>
            <a:endParaRPr lang="en-GB" smtClean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048000" y="1752600"/>
            <a:ext cx="3124200" cy="762000"/>
          </a:xfrm>
          <a:prstGeom prst="leftRightArrow">
            <a:avLst>
              <a:gd name="adj1" fmla="val 50000"/>
              <a:gd name="adj2" fmla="val 59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76600" y="1905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/>
              <a:t>Prilagođenost</a:t>
            </a:r>
            <a:endParaRPr lang="en-GB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r-Latn-CS" sz="1600"/>
              <a:t>Stabilan, samouveren, efikasan, smiren, bezbedan, opušten</a:t>
            </a:r>
            <a:endParaRPr lang="en-GB" sz="16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72200" y="16764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1600"/>
              <a:t>Nervozan, nepoverljiv, zabrinut, depresivan, nesiguran, zbunjen</a:t>
            </a:r>
            <a:endParaRPr lang="en-GB" sz="1600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048000" y="2667000"/>
            <a:ext cx="3124200" cy="762000"/>
          </a:xfrm>
          <a:prstGeom prst="leftRightArrow">
            <a:avLst>
              <a:gd name="adj1" fmla="val 50000"/>
              <a:gd name="adj2" fmla="val 59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76600" y="2819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/>
              <a:t>Društvenost</a:t>
            </a:r>
            <a:endParaRPr lang="en-GB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25908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r-Latn-CS" sz="1600"/>
              <a:t>Društven, eneregičan, dramatičan, pričljiv, aktivan, samouveren</a:t>
            </a:r>
            <a:endParaRPr lang="en-GB" sz="160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172200" y="2743200"/>
            <a:ext cx="2514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1600"/>
              <a:t>Stidljiv, povučen, rezervisan, tih, zatvoren</a:t>
            </a:r>
            <a:endParaRPr lang="en-GB" sz="1600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048000" y="3657600"/>
            <a:ext cx="3124200" cy="762000"/>
          </a:xfrm>
          <a:prstGeom prst="leftRightArrow">
            <a:avLst>
              <a:gd name="adj1" fmla="val 50000"/>
              <a:gd name="adj2" fmla="val 59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76600" y="3810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/>
              <a:t>Savesnost</a:t>
            </a:r>
            <a:endParaRPr lang="en-GB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r-Latn-CS" sz="1600"/>
              <a:t>Uredan, odgovoran, temeljit, organizovan,ambiciozan</a:t>
            </a:r>
            <a:endParaRPr lang="en-GB" sz="160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172200" y="37338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1600"/>
              <a:t>Impulsivan, bezbrižan, neodgovoran, neoprezan, neefikasan</a:t>
            </a:r>
            <a:endParaRPr lang="en-GB" sz="1600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3124200" y="4648200"/>
            <a:ext cx="3124200" cy="762000"/>
          </a:xfrm>
          <a:prstGeom prst="leftRightArrow">
            <a:avLst>
              <a:gd name="adj1" fmla="val 50000"/>
              <a:gd name="adj2" fmla="val 59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352800" y="4800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/>
              <a:t>Saglasnost (prijatnost)</a:t>
            </a:r>
            <a:endParaRPr lang="en-GB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33400" y="45720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r-Latn-CS" sz="1600"/>
              <a:t>Topao, taktičan, pažljiv, kooperativan, tolerantan, poverljiv, uslužan, brižan</a:t>
            </a:r>
            <a:endParaRPr lang="en-GB" sz="16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248400" y="47244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1600"/>
              <a:t>Nezavistan, hladan, neučtiv, nepristojan, neprijatan </a:t>
            </a:r>
            <a:endParaRPr lang="en-GB" sz="1600"/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3124200" y="5715000"/>
            <a:ext cx="3124200" cy="762000"/>
          </a:xfrm>
          <a:prstGeom prst="leftRightArrow">
            <a:avLst>
              <a:gd name="adj1" fmla="val 50000"/>
              <a:gd name="adj2" fmla="val 59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352800" y="5867400"/>
            <a:ext cx="251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sr-Latn-CS"/>
              <a:t>Intelektualna otvorenost</a:t>
            </a:r>
            <a:endParaRPr lang="en-GB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3400" y="56388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r-Latn-CS" sz="1600"/>
              <a:t>Maštovit, radoznao, originalan, inteligentan, razuman, kreativan</a:t>
            </a:r>
            <a:endParaRPr lang="en-GB" sz="1600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248400" y="5791200"/>
            <a:ext cx="2514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1600"/>
              <a:t>Dosadan, nemaštovit, konvencionalan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2883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Socijalne dimenzije ličnosti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panose="020B0604020202020204" pitchFamily="34" charset="0"/>
              </a:rPr>
              <a:t>Karl</a:t>
            </a:r>
            <a:r>
              <a:rPr lang="sr-Latn-CS" sz="2400" dirty="0" smtClean="0">
                <a:latin typeface="Arial" panose="020B0604020202020204" pitchFamily="34" charset="0"/>
              </a:rPr>
              <a:t> </a:t>
            </a:r>
            <a:r>
              <a:rPr lang="sr-Latn-CS" sz="2400" dirty="0" smtClean="0">
                <a:latin typeface="Arial" panose="020B0604020202020204" pitchFamily="34" charset="0"/>
              </a:rPr>
              <a:t>Jung: socijalne osobine ličnosti pokazuju kako se pojedinac predstavlja okolini tokom interakcija</a:t>
            </a:r>
          </a:p>
          <a:p>
            <a:pPr eaLnBrk="1" hangingPunct="1"/>
            <a:r>
              <a:rPr lang="sr-Latn-CS" sz="2400" dirty="0" smtClean="0">
                <a:latin typeface="Arial" panose="020B0604020202020204" pitchFamily="34" charset="0"/>
              </a:rPr>
              <a:t>Prikupljanje informacija </a:t>
            </a:r>
          </a:p>
          <a:p>
            <a:pPr lvl="1" eaLnBrk="1" hangingPunct="1"/>
            <a:r>
              <a:rPr lang="sr-Latn-CS" sz="2000" dirty="0" smtClean="0">
                <a:latin typeface="Arial" panose="020B0604020202020204" pitchFamily="34" charset="0"/>
              </a:rPr>
              <a:t>Senzacija- oslanjanje na jasne, proverene, vidljive podatke, preferira se red, rutina</a:t>
            </a:r>
          </a:p>
          <a:p>
            <a:pPr lvl="1" eaLnBrk="1" hangingPunct="1"/>
            <a:r>
              <a:rPr lang="sr-Latn-CS" sz="2000" dirty="0" smtClean="0">
                <a:latin typeface="Arial" panose="020B0604020202020204" pitchFamily="34" charset="0"/>
              </a:rPr>
              <a:t>Intuicija- oslanjanje na intuiciju, </a:t>
            </a:r>
            <a:r>
              <a:rPr lang="sr-Latn-CS" sz="2000" dirty="0" smtClean="0">
                <a:latin typeface="Arial" panose="020B0604020202020204" pitchFamily="34" charset="0"/>
              </a:rPr>
              <a:t>preferira </a:t>
            </a:r>
            <a:r>
              <a:rPr lang="sr-Latn-CS" sz="2000" dirty="0" smtClean="0">
                <a:latin typeface="Arial" panose="020B0604020202020204" pitchFamily="34" charset="0"/>
              </a:rPr>
              <a:t>se “velika slika”, traže nove mogućnosti pre nego fakti</a:t>
            </a:r>
          </a:p>
          <a:p>
            <a:pPr eaLnBrk="1" hangingPunct="1"/>
            <a:r>
              <a:rPr lang="sr-Latn-CS" sz="2400" dirty="0" smtClean="0">
                <a:latin typeface="Arial" panose="020B0604020202020204" pitchFamily="34" charset="0"/>
              </a:rPr>
              <a:t>Zaključivanje i donošenje zaključaka</a:t>
            </a:r>
          </a:p>
          <a:p>
            <a:pPr lvl="1" eaLnBrk="1" hangingPunct="1"/>
            <a:r>
              <a:rPr lang="sr-Latn-CS" sz="2000" dirty="0" smtClean="0">
                <a:latin typeface="Arial" panose="020B0604020202020204" pitchFamily="34" charset="0"/>
              </a:rPr>
              <a:t>Osećanje:orijentacija ka konformiranju drugima, pokušaj izbegavanja sukoba, fokus na emocije</a:t>
            </a:r>
          </a:p>
          <a:p>
            <a:pPr lvl="1" eaLnBrk="1" hangingPunct="1"/>
            <a:r>
              <a:rPr lang="sr-Latn-CS" sz="2000" dirty="0" smtClean="0">
                <a:latin typeface="Arial" panose="020B0604020202020204" pitchFamily="34" charset="0"/>
              </a:rPr>
              <a:t>Mišljenje: korišćenje razuma tokom rešavanja problema, nisko vrednovanje emocija</a:t>
            </a:r>
          </a:p>
        </p:txBody>
      </p:sp>
    </p:spTree>
    <p:extLst>
      <p:ext uri="{BB962C8B-B14F-4D97-AF65-F5344CB8AC3E}">
        <p14:creationId xmlns:p14="http://schemas.microsoft.com/office/powerpoint/2010/main" val="3766352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SOCIJALNE DIMENZIJE LIČNOSTI </a:t>
            </a:r>
          </a:p>
        </p:txBody>
      </p:sp>
      <p:graphicFrame>
        <p:nvGraphicFramePr>
          <p:cNvPr id="286723" name="Group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4102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38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Senzacija – osećanje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Interpersonalan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Prijateljski, simpatičan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Otvoren u komunikaciji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Dobar za saradnju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Cilj: biti od pomoći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Senzacija – mišljenje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Orijentisan tehničkim detaljima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Precizan, uređen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Pažljiv sa procedurama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Pouzdan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Dobar za nadzor, upravljanje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Cilj: uraditi ispravno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Intuicija – osećanje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Pun ideja, mističan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Idelista, personalan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Kreativ, originalan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Human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Dobar u kreativnosti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Cilj: činiti stvari boljim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Intuicija – mišljenje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Naglašava razumevanje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Sintetiše, intepretira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Orijnatacija ka logici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Objektivan, idealističan, impersonalan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Dobar za otkrića, rešavanje problema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Cilj: razumevati stvari oko sebe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12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MBTI KLASIFIKACIJA LIČNOSTI</a:t>
            </a:r>
            <a:endParaRPr lang="en-GB" smtClean="0"/>
          </a:p>
        </p:txBody>
      </p:sp>
      <p:graphicFrame>
        <p:nvGraphicFramePr>
          <p:cNvPr id="287747" name="Group 3"/>
          <p:cNvGraphicFramePr>
            <a:graphicFrameLocks noGrp="1"/>
          </p:cNvGraphicFramePr>
          <p:nvPr>
            <p:ph idx="1"/>
          </p:nvPr>
        </p:nvGraphicFramePr>
        <p:xfrm>
          <a:off x="457200" y="1606550"/>
          <a:ext cx="8229600" cy="5242512"/>
        </p:xfrm>
        <a:graphic>
          <a:graphicData uri="http://schemas.openxmlformats.org/drawingml/2006/table">
            <a:tbl>
              <a:tblPr/>
              <a:tblGrid>
                <a:gridCol w="2578100"/>
                <a:gridCol w="2825750"/>
                <a:gridCol w="2825750"/>
              </a:tblGrid>
              <a:tr h="13104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Ekstravertnost (E)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Aktivan, otvoren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Interaktivan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Govori pa misli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Društven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Na šta fokusurate vašu energiju?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Introvertnost (I)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Tih, povučen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Koncentrisan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Misli pa govori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Reflektivan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4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Senzacija  (S)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Praktičan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Detalji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Konkretno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Specifično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Na šta obraćate pažnju i odakle skupljate informacije?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Intuicija (N)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Generalan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Mogućnosti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Teorijsko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Apstraktno 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4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Mišljenje (T)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Analitičan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Glava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Pravila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Pravda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Kako proocenjujete i donosite odluke?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Osećanje (F)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Subjektivan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Srce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Okolnosti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Milosrđe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4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Prosuđivanje (J)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Strukturiran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Vremenski orijentisan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Odlučnost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Organizovan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Kako se odnosite prema spoljnom svetu?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Posmatranje (P)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Fleksibilan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Otvorenost za diskusiju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Istraživanje mogućnosti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Spontan</a:t>
                      </a:r>
                      <a:endParaRPr kumimoji="0" lang="sr-Latn-C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864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organon</a:t>
            </a:r>
            <a:r>
              <a:rPr lang="en-US" dirty="0" smtClean="0"/>
              <a:t> – </a:t>
            </a:r>
            <a:r>
              <a:rPr lang="en-US" dirty="0" err="1" smtClean="0"/>
              <a:t>alat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sredstvo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postizanje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err="1" smtClean="0"/>
              <a:t>reči</a:t>
            </a:r>
            <a:r>
              <a:rPr lang="en-US" dirty="0" smtClean="0"/>
              <a:t> </a:t>
            </a:r>
            <a:r>
              <a:rPr lang="en-US" dirty="0" err="1" smtClean="0"/>
              <a:t>organizacija</a:t>
            </a:r>
            <a:r>
              <a:rPr lang="en-US" dirty="0" smtClean="0"/>
              <a:t>: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institucije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preduzeća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ustanove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državnu</a:t>
            </a:r>
            <a:r>
              <a:rPr lang="en-US" dirty="0" smtClean="0"/>
              <a:t> </a:t>
            </a:r>
            <a:r>
              <a:rPr lang="en-US" dirty="0" err="1" smtClean="0"/>
              <a:t>upravu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nevladine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humanitarne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uređuje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u </a:t>
            </a:r>
            <a:r>
              <a:rPr lang="en-US" dirty="0" err="1" smtClean="0"/>
              <a:t>strukturi</a:t>
            </a:r>
            <a:r>
              <a:rPr lang="en-US" dirty="0" smtClean="0"/>
              <a:t>, </a:t>
            </a:r>
            <a:r>
              <a:rPr lang="en-US" dirty="0" err="1" smtClean="0"/>
              <a:t>radnim</a:t>
            </a:r>
            <a:r>
              <a:rPr lang="en-US" dirty="0" smtClean="0"/>
              <a:t> </a:t>
            </a:r>
            <a:r>
              <a:rPr lang="en-US" dirty="0" err="1" smtClean="0"/>
              <a:t>procesima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međuljudskim</a:t>
            </a:r>
            <a:r>
              <a:rPr lang="en-US" dirty="0" smtClean="0"/>
              <a:t> </a:t>
            </a:r>
            <a:r>
              <a:rPr lang="en-US" dirty="0" err="1" smtClean="0"/>
              <a:t>odnosima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naučna</a:t>
            </a:r>
            <a:r>
              <a:rPr lang="en-US" dirty="0" smtClean="0"/>
              <a:t> oblast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Pojam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definisanje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DVA TIPA LIČNOSTI</a:t>
            </a:r>
            <a:endParaRPr lang="sr-Cyrl-CS" smtClean="0"/>
          </a:p>
        </p:txBody>
      </p:sp>
      <p:graphicFrame>
        <p:nvGraphicFramePr>
          <p:cNvPr id="288771" name="Group 3"/>
          <p:cNvGraphicFramePr>
            <a:graphicFrameLocks noGrp="1"/>
          </p:cNvGraphicFramePr>
          <p:nvPr>
            <p:ph idx="1"/>
          </p:nvPr>
        </p:nvGraphicFramePr>
        <p:xfrm>
          <a:off x="457200" y="1616075"/>
          <a:ext cx="8229600" cy="52451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246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Osoba tipa A</a:t>
                      </a:r>
                      <a:endParaRPr kumimoji="0" lang="sr-Latn-C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Osoba tipa B</a:t>
                      </a:r>
                      <a:endParaRPr kumimoji="0" lang="sr-Latn-C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3505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Uvek se kreće, radi i jede brzo.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Nikada ne pati od osećaja hitnosti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 nestrpljenja.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Nestrpljiva i nezadovoljna brzinom kojom se većina stvari oko njega odvija.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Nikada ne oseća potrebu da izlaže i diskutuje svoja postignuća osim ako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ne mora.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Nastoji da radi dve do tri stvari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istovremeno.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Igra se radi zadovoljstva, a ne da bi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pokazao svoju superiornost.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5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Ne zna šta bi radila u slobodnom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vremenu.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Može da se opusti bez osećaja krivice.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Opsednut je brojevima, merenjem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svoga uspeha u kvantitativnom pogledu.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Nikada ne pati od osećaja hitnosti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 nestrpljenja.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14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LIČNOST I LIČNE KARAKTERISTIKE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8610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dirty="0" smtClean="0"/>
              <a:t>Lokus kontrole: stepen do koga čovek kontroliše sopstvenu sudbinu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Eksterni lokus kontrole – manje zadovoljstvo poslom, veće </a:t>
            </a:r>
            <a:r>
              <a:rPr lang="sr-Latn-CS" dirty="0" smtClean="0"/>
              <a:t>odsustvovanje </a:t>
            </a:r>
            <a:r>
              <a:rPr lang="sr-Latn-CS" dirty="0" smtClean="0"/>
              <a:t>sa posla, manja posvećenost poslu, veća sklonost prihvatanju naredjenja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Interni lokus kontrole – veće zadovoljstvo poslom, manje odsustvovanje sa posla, bolje za složene poslove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Makijavelizam – stepen do koga je pojedinac pragmatičan, ima emocionalnu distancu i veruje da cil</a:t>
            </a:r>
            <a:r>
              <a:rPr lang="en-US" dirty="0" smtClean="0"/>
              <a:t>j</a:t>
            </a:r>
            <a:r>
              <a:rPr lang="sr-Latn-CS" dirty="0" smtClean="0"/>
              <a:t> opravdava sredstvo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Ljudi sa visokim Mach više ulaze u političke procese, više pregovaraju i više pobedjuju, bolji su u poslovima u kojima ima pregovaranja i nisu važne emocije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05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LIČNOST I LIČNE KARAKTERISTIKE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dirty="0" smtClean="0"/>
              <a:t>Autoritarizam/ dogmatizam - stepen rigidnosti ličnih uverenja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Autoritarna osoba poštuje autoritet, ljude ceni kroz moć, voli izvesnost, ne voli promene, sklona političkim </a:t>
            </a:r>
            <a:r>
              <a:rPr lang="sr-Latn-CS" dirty="0" smtClean="0"/>
              <a:t>akcijama  </a:t>
            </a:r>
            <a:endParaRPr lang="sr-Latn-CS" dirty="0" smtClean="0"/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Samopoštovanje</a:t>
            </a:r>
            <a:r>
              <a:rPr lang="sr-Latn-CS" dirty="0" smtClean="0">
                <a:latin typeface="Arial" panose="020B0604020202020204" pitchFamily="34" charset="0"/>
              </a:rPr>
              <a:t>, samo-efikasnost</a:t>
            </a:r>
            <a:r>
              <a:rPr lang="sr-Latn-CS" dirty="0" smtClean="0"/>
              <a:t> – stepen do koga čovek </a:t>
            </a:r>
            <a:r>
              <a:rPr lang="sr-Latn-CS" dirty="0" smtClean="0">
                <a:latin typeface="Arial" panose="020B0604020202020204" pitchFamily="34" charset="0"/>
              </a:rPr>
              <a:t>voli</a:t>
            </a:r>
            <a:r>
              <a:rPr lang="sr-Latn-CS" dirty="0" smtClean="0"/>
              <a:t> i uvažava samog sebe </a:t>
            </a:r>
            <a:r>
              <a:rPr lang="sr-Latn-CS" dirty="0" smtClean="0">
                <a:latin typeface="Arial" panose="020B0604020202020204" pitchFamily="34" charset="0"/>
              </a:rPr>
              <a:t>i svoje sposobnosti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Visoko samopoštovanje – veće preduzimanje rizika, veće zadovoljstvo poslom</a:t>
            </a:r>
            <a:r>
              <a:rPr lang="sr-Latn-CS" dirty="0" smtClean="0">
                <a:latin typeface="Arial" panose="020B0604020202020204" pitchFamily="34" charset="0"/>
              </a:rPr>
              <a:t>, bolje obavljanje složenijih poslova, veća motivacija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Nisko samopoštovanje – veća zavisnost od drugih, manje zadovoljstvo poslom</a:t>
            </a:r>
            <a:r>
              <a:rPr lang="sr-Latn-CS" dirty="0" smtClean="0">
                <a:latin typeface="Arial" panose="020B0604020202020204" pitchFamily="34" charset="0"/>
              </a:rPr>
              <a:t>, manja motivacija </a:t>
            </a:r>
            <a:r>
              <a:rPr lang="sr-Latn-C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8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LIČNOST I LIČNE KARAKTERISTIKE</a:t>
            </a:r>
            <a:endParaRPr lang="en-GB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/>
              <a:t>Samo-posmatranje (sel</a:t>
            </a:r>
            <a:r>
              <a:rPr lang="en-US" smtClean="0"/>
              <a:t>f</a:t>
            </a:r>
            <a:r>
              <a:rPr lang="sr-Latn-CS" smtClean="0"/>
              <a:t>-monitoring) – stepen do koga je pojedinac svestan svojih osobina i sposoban da svoje osobine i svoje ponašanje prilagođava situaciji</a:t>
            </a:r>
            <a:r>
              <a:rPr lang="en-GB" smtClean="0"/>
              <a:t> </a:t>
            </a:r>
            <a:endParaRPr lang="sr-Latn-CS" smtClean="0"/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Visoko samoposmatranje – više obraćaju pažnje na ponašanje drugih, više dobijaju promocija i više menjaju radna mesta   </a:t>
            </a:r>
          </a:p>
          <a:p>
            <a:pPr>
              <a:lnSpc>
                <a:spcPct val="90000"/>
              </a:lnSpc>
              <a:buClrTx/>
              <a:buFontTx/>
              <a:buChar char="•"/>
            </a:pPr>
            <a:r>
              <a:rPr lang="sr-Latn-CS" smtClean="0"/>
              <a:t>Sklonost riziku – stepen do koga pojedinac prihvata rizik i kako donosi odluke</a:t>
            </a:r>
          </a:p>
          <a:p>
            <a:pPr lvl="1">
              <a:lnSpc>
                <a:spcPct val="90000"/>
              </a:lnSpc>
              <a:buClrTx/>
              <a:buFontTx/>
              <a:buChar char="•"/>
            </a:pPr>
            <a:r>
              <a:rPr lang="sr-Latn-CS" smtClean="0"/>
              <a:t>Osobe više sklone riziku donose odluke brže, na osnovu manje informacija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144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SLAGANJE LIČNOSTI i POSLA</a:t>
            </a:r>
            <a:endParaRPr lang="sr-Cyrl-C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Sve su osobine ličnosti legitimne, nema loših i dobrih karakteristika ličnosti ali ipak...</a:t>
            </a:r>
          </a:p>
          <a:p>
            <a:pPr eaLnBrk="1" hangingPunct="1"/>
            <a:r>
              <a:rPr lang="sr-Latn-CS" smtClean="0"/>
              <a:t>Neophodno je uskladiti te osobine sa tipom posla koji čovek obavlja</a:t>
            </a:r>
            <a:r>
              <a:rPr lang="sr-Cyrl-CS" smtClean="0"/>
              <a:t> </a:t>
            </a:r>
            <a:r>
              <a:rPr lang="sr-Latn-CS" smtClean="0"/>
              <a:t>jer se tako postiže: </a:t>
            </a:r>
          </a:p>
          <a:p>
            <a:pPr eaLnBrk="1" hangingPunct="1"/>
            <a:r>
              <a:rPr lang="sr-Latn-CS" smtClean="0"/>
              <a:t>Veća produktivnost i zadovoljstvo zaposlenih ali i izbegava frustracija zaposlenog </a:t>
            </a:r>
          </a:p>
          <a:p>
            <a:pPr eaLnBrk="1" hangingPunct="1"/>
            <a:r>
              <a:rPr lang="sr-Latn-CS" smtClean="0"/>
              <a:t>Zbog toga je procena tipa ličnosti legitiman postupak u procesu selekcije i promocije zaposlenih </a:t>
            </a:r>
            <a:endParaRPr lang="sr-Cyrl-CS" smtClean="0"/>
          </a:p>
        </p:txBody>
      </p:sp>
    </p:spTree>
    <p:extLst>
      <p:ext uri="{BB962C8B-B14F-4D97-AF65-F5344CB8AC3E}">
        <p14:creationId xmlns:p14="http://schemas.microsoft.com/office/powerpoint/2010/main" val="4259960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PRIMER SLAGANJA LIČNOSTI i POSLA</a:t>
            </a:r>
            <a:endParaRPr lang="sr-Cyrl-CS" smtClean="0"/>
          </a:p>
        </p:txBody>
      </p:sp>
      <p:graphicFrame>
        <p:nvGraphicFramePr>
          <p:cNvPr id="293891" name="Group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229600" cy="5154706"/>
        </p:xfrm>
        <a:graphic>
          <a:graphicData uri="http://schemas.openxmlformats.org/drawingml/2006/table">
            <a:tbl>
              <a:tblPr/>
              <a:tblGrid>
                <a:gridCol w="3489325"/>
                <a:gridCol w="2366963"/>
                <a:gridCol w="2373312"/>
              </a:tblGrid>
              <a:tr h="40321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Tip ličnosti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Lične karakteristike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Pogodno zanimanje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909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Realističan</a:t>
                      </a: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: prednost daje fizičkim aktivnostima koje traže snagu, veštinu i koordinaciju. 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Stabilan, uporan,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stidljiv, praktičan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Radnik na liniji,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farmer, mehaničar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Istraživač:</a:t>
                      </a: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prednost daje aktivnostima koje traže razmišljanje, razumevanje i istraživanje.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Analitičan, originalan, radoznao, nezavisan 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Ekonomist, novinar, matematičar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4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Socijaln</a:t>
                      </a: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i: više voli da pomaže   drugima da se usavršavaju.   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Prijateljski, druželjubiv, empatičan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Socijalni radnik,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učitelj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Konvencionalan</a:t>
                      </a: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: voli red, pravila, jasne aktivnosti. 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Efikasan, praktičan, nefleksibilan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Računovođa, menadžer, šalterski radnik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Preduzetnički</a:t>
                      </a: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: sklon je verbalnim aktivnostima u kojima može da ubeđuje druge i stiče moć.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Samopouzdan, ambiciozan, dominantan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Pravnik, preduzetnik, prodavac nekretnina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Umetnički</a:t>
                      </a: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: skloniji je nejasnim, nesistematičnim aktivnostima i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kreativnosti.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Maštovit, emocionalan, nepraktičan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Slikar, muzičar,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pisac, dekorater</a:t>
                      </a:r>
                      <a:endParaRPr kumimoji="0" lang="sr-Latn-C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897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eaLnBrk="1" hangingPunct="1"/>
            <a:r>
              <a:rPr lang="sr-Latn-CS" smtClean="0"/>
              <a:t>BIOGRAFSKE KARAKTERISTIKE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/>
              <a:t>Starost – sa starenjem zaposlenog  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Produktivnost opada zbog pada fizičkih i mentalnih sposobnosti 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Produktivnost raste zbog iskustva i rutine 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Zadovoljstvo poslom se kreće u obliku slova U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Smanjuje se verovatnoća odlaska iz organizacije 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Smanjuje se </a:t>
            </a:r>
            <a:r>
              <a:rPr lang="en-US" smtClean="0"/>
              <a:t>neopravdano </a:t>
            </a:r>
            <a:r>
              <a:rPr lang="sr-Latn-CS" smtClean="0"/>
              <a:t>a povećava opravdano odsustvovanje </a:t>
            </a:r>
          </a:p>
          <a:p>
            <a:pPr eaLnBrk="1" hangingPunct="1">
              <a:lnSpc>
                <a:spcPct val="70000"/>
              </a:lnSpc>
            </a:pPr>
            <a:r>
              <a:rPr lang="sr-Latn-CS" smtClean="0"/>
              <a:t>Pol 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Ne utiče na produktivnost i performanse 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Žene se više povinuju autoritetu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Muškarci imaju viša očekivanja 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Žene više odsustvuju sa posla </a:t>
            </a:r>
          </a:p>
          <a:p>
            <a:pPr lvl="1" eaLnBrk="1" hangingPunct="1">
              <a:lnSpc>
                <a:spcPct val="70000"/>
              </a:lnSpc>
            </a:pPr>
            <a:r>
              <a:rPr lang="sr-Latn-CS" smtClean="0"/>
              <a:t>Ne utiče na fluktuaciju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Diskusija: Žene i karijera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2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BIOGRAFSKE KARAKTERISTIKE</a:t>
            </a:r>
            <a:endParaRPr lang="en-GB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Bračno stanje</a:t>
            </a:r>
          </a:p>
          <a:p>
            <a:pPr lvl="1" eaLnBrk="1" hangingPunct="1"/>
            <a:r>
              <a:rPr lang="sr-Latn-CS" dirty="0" smtClean="0"/>
              <a:t>Oženjeni / udate su više zadovoljni poslom</a:t>
            </a:r>
          </a:p>
          <a:p>
            <a:pPr lvl="1" eaLnBrk="1" hangingPunct="1"/>
            <a:r>
              <a:rPr lang="sr-Latn-CS" dirty="0" smtClean="0"/>
              <a:t>Oženjeni / udate manje odsustvuju sa posla i redje odlaze </a:t>
            </a:r>
          </a:p>
          <a:p>
            <a:pPr eaLnBrk="1" hangingPunct="1"/>
            <a:r>
              <a:rPr lang="sr-Latn-CS" dirty="0" smtClean="0"/>
              <a:t>Radni staž – vreme provedeno na jednoj poziciji</a:t>
            </a:r>
          </a:p>
          <a:p>
            <a:pPr lvl="1" eaLnBrk="1" hangingPunct="1"/>
            <a:r>
              <a:rPr lang="sr-Latn-CS" dirty="0" smtClean="0"/>
              <a:t>Pozitivno utiče na produktivnost</a:t>
            </a:r>
          </a:p>
          <a:p>
            <a:pPr lvl="1" eaLnBrk="1" hangingPunct="1"/>
            <a:r>
              <a:rPr lang="sr-Latn-CS" dirty="0" smtClean="0"/>
              <a:t>Pozitivno utiče na zadovoljstvo poslom</a:t>
            </a:r>
          </a:p>
          <a:p>
            <a:pPr lvl="1" eaLnBrk="1" hangingPunct="1"/>
            <a:r>
              <a:rPr lang="sr-Latn-CS" dirty="0" smtClean="0"/>
              <a:t>Neg</a:t>
            </a:r>
            <a:r>
              <a:rPr lang="en-US" dirty="0" smtClean="0"/>
              <a:t>a</a:t>
            </a:r>
            <a:r>
              <a:rPr lang="sr-Latn-CS" dirty="0" smtClean="0"/>
              <a:t>tivno </a:t>
            </a:r>
            <a:r>
              <a:rPr lang="sr-Latn-CS" dirty="0" smtClean="0"/>
              <a:t>utiče na odsustvovanje sa posla</a:t>
            </a:r>
          </a:p>
          <a:p>
            <a:pPr lvl="1" eaLnBrk="1" hangingPunct="1"/>
            <a:r>
              <a:rPr lang="sr-Latn-CS" dirty="0" smtClean="0"/>
              <a:t>Negativno utiče na fluktuaciju  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438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SLAGANJE OSOBE I ORGANIZACIJE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Slaganje</a:t>
            </a:r>
            <a:r>
              <a:rPr lang="en-US" sz="2400" dirty="0" smtClean="0"/>
              <a:t> </a:t>
            </a:r>
            <a:r>
              <a:rPr lang="en-US" sz="2400" dirty="0" err="1" smtClean="0"/>
              <a:t>osobe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(Person Organization Fit- POF) se </a:t>
            </a:r>
            <a:r>
              <a:rPr lang="en-US" sz="2400" dirty="0" err="1" smtClean="0"/>
              <a:t>bazira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interakcionoj</a:t>
            </a:r>
            <a:r>
              <a:rPr lang="en-US" sz="2400" dirty="0" smtClean="0"/>
              <a:t> </a:t>
            </a:r>
            <a:r>
              <a:rPr lang="en-US" sz="2400" dirty="0" err="1" smtClean="0"/>
              <a:t>psihologiji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err="1" smtClean="0"/>
              <a:t>Individualna</a:t>
            </a:r>
            <a:r>
              <a:rPr lang="en-US" sz="2400" dirty="0" smtClean="0"/>
              <a:t> </a:t>
            </a:r>
            <a:r>
              <a:rPr lang="en-US" sz="2400" dirty="0" err="1" smtClean="0"/>
              <a:t>reakcija</a:t>
            </a:r>
            <a:r>
              <a:rPr lang="en-US" sz="2400" dirty="0" smtClean="0"/>
              <a:t> je </a:t>
            </a:r>
            <a:r>
              <a:rPr lang="en-US" sz="2400" dirty="0" err="1" smtClean="0"/>
              <a:t>uvek</a:t>
            </a:r>
            <a:r>
              <a:rPr lang="en-US" sz="2400" dirty="0" smtClean="0"/>
              <a:t> </a:t>
            </a:r>
            <a:r>
              <a:rPr lang="en-US" sz="2400" dirty="0" err="1" smtClean="0"/>
              <a:t>rezultat</a:t>
            </a:r>
            <a:r>
              <a:rPr lang="en-US" sz="2400" dirty="0" smtClean="0"/>
              <a:t> </a:t>
            </a:r>
            <a:r>
              <a:rPr lang="en-US" sz="2400" dirty="0" err="1" smtClean="0"/>
              <a:t>dva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faktora</a:t>
            </a:r>
            <a:r>
              <a:rPr lang="en-US" sz="2400" dirty="0" smtClean="0"/>
              <a:t>: </a:t>
            </a:r>
            <a:r>
              <a:rPr lang="en-US" sz="2400" dirty="0" err="1" smtClean="0"/>
              <a:t>individualnih</a:t>
            </a:r>
            <a:r>
              <a:rPr lang="en-US" sz="2400" dirty="0" smtClean="0"/>
              <a:t> </a:t>
            </a:r>
            <a:r>
              <a:rPr lang="en-US" sz="2400" dirty="0" err="1" smtClean="0"/>
              <a:t>katrakteristika</a:t>
            </a:r>
            <a:r>
              <a:rPr lang="en-US" sz="2400" dirty="0" smtClean="0"/>
              <a:t> </a:t>
            </a:r>
            <a:r>
              <a:rPr lang="en-US" sz="2400" dirty="0" err="1" smtClean="0"/>
              <a:t>osobe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situacije</a:t>
            </a:r>
            <a:r>
              <a:rPr lang="en-US" sz="2400" dirty="0" smtClean="0"/>
              <a:t> u </a:t>
            </a:r>
            <a:r>
              <a:rPr lang="en-US" sz="2400" dirty="0" err="1" smtClean="0"/>
              <a:t>kojoj</a:t>
            </a:r>
            <a:r>
              <a:rPr lang="en-US" sz="2400" dirty="0" smtClean="0"/>
              <a:t> se </a:t>
            </a:r>
            <a:r>
              <a:rPr lang="en-US" sz="2400" dirty="0" err="1" smtClean="0"/>
              <a:t>nalazi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Sva</a:t>
            </a:r>
            <a:r>
              <a:rPr lang="en-US" sz="2400" dirty="0" smtClean="0"/>
              <a:t> </a:t>
            </a:r>
            <a:r>
              <a:rPr lang="en-US" sz="2400" dirty="0" err="1" smtClean="0"/>
              <a:t>istraživanja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pokazala</a:t>
            </a:r>
            <a:r>
              <a:rPr lang="en-US" sz="2400" dirty="0" smtClean="0"/>
              <a:t> </a:t>
            </a:r>
            <a:r>
              <a:rPr lang="en-US" sz="2400" dirty="0" smtClean="0"/>
              <a:t>da </a:t>
            </a:r>
            <a:r>
              <a:rPr lang="en-US" sz="2400" dirty="0" err="1" smtClean="0"/>
              <a:t>saglasnost</a:t>
            </a:r>
            <a:r>
              <a:rPr lang="en-US" sz="2400" dirty="0" smtClean="0"/>
              <a:t> </a:t>
            </a:r>
            <a:r>
              <a:rPr lang="en-US" sz="2400" dirty="0" err="1" smtClean="0"/>
              <a:t>izmedju</a:t>
            </a:r>
            <a:r>
              <a:rPr lang="en-US" sz="2400" dirty="0" smtClean="0"/>
              <a:t> </a:t>
            </a:r>
            <a:r>
              <a:rPr lang="en-US" sz="2400" dirty="0" err="1" smtClean="0"/>
              <a:t>ličnosti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pojedinca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posla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obavlja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pozitivne</a:t>
            </a:r>
            <a:r>
              <a:rPr lang="en-US" sz="2400" dirty="0" smtClean="0"/>
              <a:t> </a:t>
            </a:r>
            <a:r>
              <a:rPr lang="en-US" sz="2400" dirty="0" err="1" smtClean="0"/>
              <a:t>efekte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pojedinca</a:t>
            </a:r>
            <a:r>
              <a:rPr lang="en-US" sz="2400" dirty="0" smtClean="0"/>
              <a:t>(</a:t>
            </a:r>
            <a:r>
              <a:rPr lang="en-US" sz="2400" dirty="0" err="1" smtClean="0"/>
              <a:t>zadovoljstvo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organizaciju</a:t>
            </a:r>
            <a:r>
              <a:rPr lang="en-US" sz="2400" dirty="0" smtClean="0"/>
              <a:t> (</a:t>
            </a:r>
            <a:r>
              <a:rPr lang="en-US" sz="2400" dirty="0" err="1" smtClean="0"/>
              <a:t>radni</a:t>
            </a:r>
            <a:r>
              <a:rPr lang="en-US" sz="2400" dirty="0" smtClean="0"/>
              <a:t> </a:t>
            </a:r>
            <a:r>
              <a:rPr lang="en-US" sz="2400" dirty="0" err="1" smtClean="0"/>
              <a:t>učinak</a:t>
            </a:r>
            <a:r>
              <a:rPr lang="en-US" sz="2400" dirty="0" smtClean="0"/>
              <a:t>, </a:t>
            </a:r>
            <a:r>
              <a:rPr lang="en-US" sz="2400" dirty="0" err="1" smtClean="0"/>
              <a:t>ostajanje</a:t>
            </a:r>
            <a:r>
              <a:rPr lang="en-US" sz="2400" dirty="0" smtClean="0"/>
              <a:t> u </a:t>
            </a:r>
            <a:r>
              <a:rPr lang="en-US" sz="2400" dirty="0" err="1" smtClean="0"/>
              <a:t>organiazciji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err="1" smtClean="0"/>
              <a:t>Istražuje</a:t>
            </a:r>
            <a:r>
              <a:rPr lang="en-US" sz="2400" dirty="0" smtClean="0"/>
              <a:t> se </a:t>
            </a:r>
            <a:r>
              <a:rPr lang="en-US" sz="2400" dirty="0" err="1" smtClean="0"/>
              <a:t>obično</a:t>
            </a:r>
            <a:r>
              <a:rPr lang="en-US" sz="2400" dirty="0" smtClean="0"/>
              <a:t> </a:t>
            </a:r>
            <a:r>
              <a:rPr lang="en-US" sz="2400" dirty="0" err="1" smtClean="0"/>
              <a:t>sklad</a:t>
            </a:r>
            <a:r>
              <a:rPr lang="en-US" sz="2400" dirty="0" smtClean="0"/>
              <a:t> </a:t>
            </a:r>
            <a:r>
              <a:rPr lang="en-US" sz="2400" dirty="0" err="1" smtClean="0"/>
              <a:t>izmedju</a:t>
            </a:r>
            <a:r>
              <a:rPr lang="en-US" sz="2400" dirty="0" smtClean="0"/>
              <a:t> </a:t>
            </a:r>
            <a:r>
              <a:rPr lang="en-US" sz="2400" dirty="0" err="1" smtClean="0"/>
              <a:t>veština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pojedinca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zahteva</a:t>
            </a:r>
            <a:r>
              <a:rPr lang="en-US" sz="2400" dirty="0" smtClean="0"/>
              <a:t> </a:t>
            </a:r>
            <a:r>
              <a:rPr lang="en-US" sz="2400" dirty="0" err="1" smtClean="0"/>
              <a:t>posla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obavlja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ličnosti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pojedinca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klime</a:t>
            </a:r>
            <a:r>
              <a:rPr lang="en-US" sz="2400" dirty="0" smtClean="0"/>
              <a:t>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kulture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8464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SLAGANJE OSOBE I ORGANIZACIJE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err="1" smtClean="0"/>
              <a:t>Ideja</a:t>
            </a:r>
            <a:r>
              <a:rPr lang="en-US" sz="2400" dirty="0" smtClean="0"/>
              <a:t> je da POF </a:t>
            </a:r>
            <a:r>
              <a:rPr lang="en-US" sz="2400" dirty="0" err="1" smtClean="0"/>
              <a:t>zavisi</a:t>
            </a:r>
            <a:r>
              <a:rPr lang="en-US" sz="2400" dirty="0" smtClean="0"/>
              <a:t> od </a:t>
            </a:r>
            <a:r>
              <a:rPr lang="en-US" sz="2400" dirty="0" err="1" smtClean="0"/>
              <a:t>slaganja</a:t>
            </a:r>
            <a:r>
              <a:rPr lang="en-US" sz="2400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ličnih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pojedinca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kulture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110000"/>
              </a:lnSpc>
            </a:pP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kulture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odgovaraju</a:t>
            </a:r>
            <a:r>
              <a:rPr lang="en-US" sz="2400" dirty="0" smtClean="0"/>
              <a:t> </a:t>
            </a:r>
            <a:r>
              <a:rPr lang="en-US" sz="2400" dirty="0" err="1" smtClean="0"/>
              <a:t>nekim</a:t>
            </a:r>
            <a:r>
              <a:rPr lang="en-US" sz="2400" dirty="0" smtClean="0"/>
              <a:t> </a:t>
            </a:r>
            <a:r>
              <a:rPr lang="en-US" sz="2400" dirty="0" err="1" smtClean="0"/>
              <a:t>ljudima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dirty="0" smtClean="0"/>
              <a:t> se </a:t>
            </a:r>
            <a:r>
              <a:rPr lang="en-US" sz="2400" dirty="0" err="1" smtClean="0"/>
              <a:t>slažu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njihovim</a:t>
            </a:r>
            <a:r>
              <a:rPr lang="en-US" sz="2400" dirty="0" smtClean="0"/>
              <a:t> </a:t>
            </a:r>
            <a:r>
              <a:rPr lang="en-US" sz="2400" dirty="0" err="1" smtClean="0"/>
              <a:t>ličnim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vrednostima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err="1" smtClean="0"/>
              <a:t>Individualne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stvaraju</a:t>
            </a:r>
            <a:r>
              <a:rPr lang="en-US" sz="2400" dirty="0" smtClean="0"/>
              <a:t> </a:t>
            </a:r>
            <a:r>
              <a:rPr lang="en-US" sz="2400" dirty="0" err="1" smtClean="0"/>
              <a:t>predispozicije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odredjena</a:t>
            </a:r>
            <a:r>
              <a:rPr lang="en-US" sz="2400" dirty="0" smtClean="0"/>
              <a:t> </a:t>
            </a:r>
            <a:r>
              <a:rPr lang="en-US" sz="2400" dirty="0" err="1" smtClean="0"/>
              <a:t>ponašanja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ulogu</a:t>
            </a:r>
            <a:r>
              <a:rPr lang="en-US" sz="2400" dirty="0" smtClean="0"/>
              <a:t> u </a:t>
            </a:r>
            <a:r>
              <a:rPr lang="en-US" sz="2400" dirty="0" err="1" smtClean="0"/>
              <a:t>izboru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u </a:t>
            </a:r>
            <a:r>
              <a:rPr lang="en-US" sz="2400" dirty="0" err="1" smtClean="0"/>
              <a:t>koju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pojedinac</a:t>
            </a:r>
            <a:r>
              <a:rPr lang="en-US" sz="2400" dirty="0" smtClean="0"/>
              <a:t> </a:t>
            </a:r>
            <a:r>
              <a:rPr lang="en-US" sz="2400" dirty="0" err="1" smtClean="0"/>
              <a:t>ući</a:t>
            </a:r>
            <a:r>
              <a:rPr lang="en-US" sz="2400" dirty="0" smtClean="0"/>
              <a:t>.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a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manje</a:t>
            </a:r>
            <a:r>
              <a:rPr lang="en-US" sz="2400" dirty="0" smtClean="0"/>
              <a:t> </a:t>
            </a:r>
            <a:r>
              <a:rPr lang="en-US" sz="2400" dirty="0" err="1" smtClean="0"/>
              <a:t>atraktivne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pojedinca</a:t>
            </a:r>
            <a:r>
              <a:rPr lang="en-US" sz="2400" dirty="0" smtClean="0"/>
              <a:t> u </a:t>
            </a:r>
            <a:r>
              <a:rPr lang="en-US" sz="2400" dirty="0" err="1" smtClean="0"/>
              <a:t>zavisnosti</a:t>
            </a:r>
            <a:r>
              <a:rPr lang="en-US" sz="2400" dirty="0" smtClean="0"/>
              <a:t> od toga </a:t>
            </a:r>
            <a:r>
              <a:rPr lang="en-US" sz="2400" dirty="0" err="1" smtClean="0"/>
              <a:t>kako</a:t>
            </a:r>
            <a:r>
              <a:rPr lang="en-US" sz="2400" dirty="0" smtClean="0"/>
              <a:t> on </a:t>
            </a:r>
            <a:r>
              <a:rPr lang="en-US" sz="2400" dirty="0" err="1" smtClean="0"/>
              <a:t>percipira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svoje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njihovo</a:t>
            </a:r>
            <a:r>
              <a:rPr lang="en-US" sz="2400" dirty="0" smtClean="0"/>
              <a:t> </a:t>
            </a:r>
            <a:r>
              <a:rPr lang="en-US" sz="2400" dirty="0" err="1" smtClean="0"/>
              <a:t>slaganje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4345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715000"/>
          </a:xfrm>
        </p:spPr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ORGANIZACIJA KAO – INSTITUCIJA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       - AKTIVNOST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       - NAUKA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Organizacija</a:t>
            </a:r>
            <a:r>
              <a:rPr lang="en-US" dirty="0" smtClean="0"/>
              <a:t> je </a:t>
            </a:r>
            <a:r>
              <a:rPr lang="en-US" dirty="0" err="1" smtClean="0"/>
              <a:t>struktuirani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u </a:t>
            </a:r>
            <a:r>
              <a:rPr lang="en-US" dirty="0" err="1" smtClean="0"/>
              <a:t>kojem</a:t>
            </a:r>
            <a:r>
              <a:rPr lang="en-US" dirty="0" smtClean="0"/>
              <a:t> </a:t>
            </a:r>
            <a:r>
              <a:rPr lang="en-US" dirty="0" err="1" smtClean="0"/>
              <a:t>pojedinci</a:t>
            </a:r>
            <a:r>
              <a:rPr lang="en-US" dirty="0" smtClean="0"/>
              <a:t> </a:t>
            </a:r>
            <a:r>
              <a:rPr lang="en-US" dirty="0" err="1" smtClean="0"/>
              <a:t>ostvaruju</a:t>
            </a:r>
            <a:r>
              <a:rPr lang="en-US" dirty="0" smtClean="0"/>
              <a:t> </a:t>
            </a:r>
            <a:r>
              <a:rPr lang="en-US" dirty="0" err="1" smtClean="0"/>
              <a:t>interakciju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ispunili</a:t>
            </a:r>
            <a:r>
              <a:rPr lang="en-US" dirty="0" smtClean="0"/>
              <a:t> </a:t>
            </a:r>
            <a:r>
              <a:rPr lang="en-US" dirty="0" err="1" smtClean="0"/>
              <a:t>ciljeve</a:t>
            </a:r>
            <a:r>
              <a:rPr lang="en-US" dirty="0" smtClean="0"/>
              <a:t>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Upoznamo</a:t>
            </a:r>
            <a:r>
              <a:rPr lang="en-US" dirty="0" smtClean="0"/>
              <a:t> </a:t>
            </a:r>
            <a:r>
              <a:rPr lang="en-US" dirty="0" err="1" smtClean="0"/>
              <a:t>organizaciju</a:t>
            </a:r>
            <a:r>
              <a:rPr lang="en-US" dirty="0" smtClean="0"/>
              <a:t>, </a:t>
            </a:r>
            <a:r>
              <a:rPr lang="en-US" dirty="0" err="1" smtClean="0"/>
              <a:t>njene</a:t>
            </a:r>
            <a:r>
              <a:rPr lang="en-US" dirty="0" smtClean="0"/>
              <a:t> </a:t>
            </a:r>
            <a:r>
              <a:rPr lang="en-US" dirty="0" err="1" smtClean="0"/>
              <a:t>procese</a:t>
            </a:r>
            <a:r>
              <a:rPr lang="en-US" dirty="0" smtClean="0"/>
              <a:t>, </a:t>
            </a:r>
            <a:r>
              <a:rPr lang="en-US" dirty="0" err="1" smtClean="0"/>
              <a:t>principe</a:t>
            </a:r>
            <a:r>
              <a:rPr lang="en-US" dirty="0" smtClean="0"/>
              <a:t>, </a:t>
            </a:r>
            <a:r>
              <a:rPr lang="en-US" dirty="0" err="1" smtClean="0"/>
              <a:t>pravila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zakonitosti</a:t>
            </a: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suočavanje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narastajućim</a:t>
            </a:r>
            <a:r>
              <a:rPr lang="en-US" dirty="0" smtClean="0"/>
              <a:t> </a:t>
            </a:r>
            <a:r>
              <a:rPr lang="en-US" dirty="0" err="1" smtClean="0"/>
              <a:t>trendovima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paradigmama</a:t>
            </a:r>
            <a:r>
              <a:rPr lang="en-US" dirty="0" smtClean="0"/>
              <a:t> u </a:t>
            </a:r>
            <a:r>
              <a:rPr lang="en-US" dirty="0" err="1" smtClean="0"/>
              <a:t>svetu</a:t>
            </a:r>
            <a:r>
              <a:rPr lang="en-US" dirty="0" smtClean="0"/>
              <a:t> </a:t>
            </a:r>
            <a:r>
              <a:rPr lang="en-US" dirty="0" err="1" smtClean="0"/>
              <a:t>biznisa</a:t>
            </a:r>
            <a:r>
              <a:rPr lang="en-US" dirty="0" smtClean="0"/>
              <a:t>,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znanja</a:t>
            </a:r>
            <a:r>
              <a:rPr lang="en-US" dirty="0" smtClean="0"/>
              <a:t>, </a:t>
            </a:r>
            <a:r>
              <a:rPr lang="en-US" dirty="0" err="1" smtClean="0"/>
              <a:t>demografije</a:t>
            </a:r>
            <a:r>
              <a:rPr lang="en-US" dirty="0" smtClean="0"/>
              <a:t>,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zapošljavanja</a:t>
            </a:r>
            <a:endParaRPr 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SLAGANJE OSOBE I ORGANIZACIJE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 smtClean="0"/>
              <a:t>odabere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sličnim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vrednostima</a:t>
            </a:r>
            <a:r>
              <a:rPr lang="en-US" sz="2400" dirty="0" smtClean="0"/>
              <a:t>, </a:t>
            </a:r>
            <a:r>
              <a:rPr lang="en-US" sz="2400" dirty="0" err="1" smtClean="0"/>
              <a:t>pojedinac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socijalizaciju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</a:t>
            </a:r>
            <a:r>
              <a:rPr lang="en-US" sz="2400" dirty="0" err="1" smtClean="0"/>
              <a:t>učvršćuje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Sličnost</a:t>
            </a:r>
            <a:r>
              <a:rPr lang="en-US" sz="2400" dirty="0" smtClean="0"/>
              <a:t> </a:t>
            </a:r>
            <a:r>
              <a:rPr lang="en-US" sz="2400" dirty="0" err="1" smtClean="0"/>
              <a:t>prošlosti</a:t>
            </a:r>
            <a:r>
              <a:rPr lang="en-US" sz="2400" dirty="0" smtClean="0"/>
              <a:t>, </a:t>
            </a:r>
            <a:r>
              <a:rPr lang="en-US" sz="2400" dirty="0" err="1" smtClean="0"/>
              <a:t>iskustva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stavova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pojedinaca</a:t>
            </a:r>
            <a:r>
              <a:rPr lang="en-US" sz="2400" dirty="0" smtClean="0"/>
              <a:t> </a:t>
            </a:r>
            <a:r>
              <a:rPr lang="en-US" sz="2400" dirty="0" err="1" smtClean="0"/>
              <a:t>pojačava</a:t>
            </a:r>
            <a:r>
              <a:rPr lang="en-US" sz="2400" dirty="0" smtClean="0"/>
              <a:t> </a:t>
            </a:r>
            <a:r>
              <a:rPr lang="en-US" sz="2400" dirty="0" err="1" smtClean="0"/>
              <a:t>njihovu</a:t>
            </a:r>
            <a:r>
              <a:rPr lang="en-US" sz="2400" dirty="0" smtClean="0"/>
              <a:t> </a:t>
            </a:r>
            <a:r>
              <a:rPr lang="en-US" sz="2400" dirty="0" err="1" smtClean="0"/>
              <a:t>medjusobnu</a:t>
            </a:r>
            <a:r>
              <a:rPr lang="en-US" sz="2400" dirty="0" smtClean="0"/>
              <a:t> </a:t>
            </a:r>
            <a:r>
              <a:rPr lang="en-US" sz="2400" dirty="0" err="1" smtClean="0"/>
              <a:t>povezanost</a:t>
            </a:r>
            <a:r>
              <a:rPr lang="en-US" sz="2400" dirty="0" smtClean="0"/>
              <a:t> a to </a:t>
            </a:r>
            <a:r>
              <a:rPr lang="en-US" sz="2400" dirty="0" err="1" smtClean="0"/>
              <a:t>onda</a:t>
            </a:r>
            <a:r>
              <a:rPr lang="en-US" sz="2400" dirty="0" smtClean="0"/>
              <a:t> </a:t>
            </a:r>
            <a:r>
              <a:rPr lang="en-US" sz="2400" dirty="0" err="1" smtClean="0"/>
              <a:t>olakšava</a:t>
            </a:r>
            <a:r>
              <a:rPr lang="en-US" sz="2400" dirty="0" smtClean="0"/>
              <a:t> </a:t>
            </a:r>
            <a:r>
              <a:rPr lang="en-US" sz="2400" dirty="0" err="1" smtClean="0"/>
              <a:t>kreiranje</a:t>
            </a:r>
            <a:r>
              <a:rPr lang="en-US" sz="2400" dirty="0" smtClean="0"/>
              <a:t> </a:t>
            </a:r>
            <a:r>
              <a:rPr lang="en-US" sz="2400" dirty="0" err="1" smtClean="0"/>
              <a:t>jake</a:t>
            </a:r>
            <a:r>
              <a:rPr lang="en-US" sz="2400" dirty="0" smtClean="0"/>
              <a:t> org </a:t>
            </a:r>
            <a:r>
              <a:rPr lang="en-US" sz="2400" dirty="0" err="1" smtClean="0"/>
              <a:t>kulture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onda</a:t>
            </a:r>
            <a:r>
              <a:rPr lang="en-US" sz="2400" dirty="0" smtClean="0"/>
              <a:t> </a:t>
            </a:r>
            <a:r>
              <a:rPr lang="en-US" sz="2400" dirty="0" err="1" smtClean="0"/>
              <a:t>još</a:t>
            </a:r>
            <a:r>
              <a:rPr lang="en-US" sz="2400" dirty="0" smtClean="0"/>
              <a:t> </a:t>
            </a:r>
            <a:r>
              <a:rPr lang="en-US" sz="2400" dirty="0" err="1" smtClean="0"/>
              <a:t>pojačava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veze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Istraživanja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pokazala</a:t>
            </a:r>
            <a:r>
              <a:rPr lang="en-US" sz="2400" dirty="0" smtClean="0"/>
              <a:t> da je </a:t>
            </a:r>
            <a:r>
              <a:rPr lang="en-US" sz="2400" dirty="0" err="1" smtClean="0"/>
              <a:t>korelacija</a:t>
            </a:r>
            <a:r>
              <a:rPr lang="en-US" sz="2400" dirty="0" smtClean="0"/>
              <a:t> </a:t>
            </a:r>
            <a:r>
              <a:rPr lang="en-US" sz="2400" dirty="0" err="1" smtClean="0"/>
              <a:t>izmedju</a:t>
            </a:r>
            <a:r>
              <a:rPr lang="en-US" sz="2400" dirty="0" smtClean="0"/>
              <a:t> </a:t>
            </a:r>
            <a:r>
              <a:rPr lang="en-US" sz="2400" dirty="0" err="1" smtClean="0"/>
              <a:t>visokog</a:t>
            </a:r>
            <a:r>
              <a:rPr lang="en-US" sz="2400" dirty="0" smtClean="0"/>
              <a:t> POF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zadovoljstva</a:t>
            </a:r>
            <a:r>
              <a:rPr lang="en-US" sz="2400" dirty="0" smtClean="0"/>
              <a:t> </a:t>
            </a:r>
            <a:r>
              <a:rPr lang="en-US" sz="2400" dirty="0" err="1" smtClean="0"/>
              <a:t>zaposlenih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posvećenosti</a:t>
            </a:r>
            <a:r>
              <a:rPr lang="en-US" sz="2400" dirty="0" smtClean="0"/>
              <a:t> </a:t>
            </a:r>
            <a:r>
              <a:rPr lang="en-US" sz="2400" dirty="0" err="1" smtClean="0"/>
              <a:t>visoka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pozitivna</a:t>
            </a:r>
            <a:r>
              <a:rPr lang="en-US" sz="2400" dirty="0" smtClean="0"/>
              <a:t> a </a:t>
            </a:r>
            <a:r>
              <a:rPr lang="en-US" sz="2400" dirty="0" err="1" smtClean="0"/>
              <a:t>izmedju</a:t>
            </a:r>
            <a:r>
              <a:rPr lang="en-US" sz="2400" dirty="0" smtClean="0"/>
              <a:t> POF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namere</a:t>
            </a:r>
            <a:r>
              <a:rPr lang="en-US" sz="2400" dirty="0" smtClean="0"/>
              <a:t> da se </a:t>
            </a:r>
            <a:r>
              <a:rPr lang="en-US" sz="2400" dirty="0" err="1" smtClean="0"/>
              <a:t>napusti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organizaicja</a:t>
            </a:r>
            <a:r>
              <a:rPr lang="en-US" sz="2400" dirty="0" smtClean="0"/>
              <a:t> je </a:t>
            </a:r>
            <a:r>
              <a:rPr lang="en-US" sz="2400" dirty="0" err="1" smtClean="0"/>
              <a:t>visoka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negativna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Slaganje</a:t>
            </a:r>
            <a:r>
              <a:rPr lang="en-US" sz="2400" dirty="0" smtClean="0"/>
              <a:t> </a:t>
            </a:r>
            <a:r>
              <a:rPr lang="en-US" sz="2400" dirty="0" err="1" smtClean="0"/>
              <a:t>ličnih</a:t>
            </a:r>
            <a:r>
              <a:rPr lang="en-US" sz="2400" dirty="0" smtClean="0"/>
              <a:t> </a:t>
            </a:r>
            <a:r>
              <a:rPr lang="en-US" sz="2400" dirty="0" err="1" smtClean="0"/>
              <a:t>osobina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org </a:t>
            </a:r>
            <a:r>
              <a:rPr lang="en-US" sz="2400" dirty="0" err="1" smtClean="0"/>
              <a:t>kulturom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je </a:t>
            </a:r>
            <a:r>
              <a:rPr lang="en-US" sz="2400" dirty="0" err="1" smtClean="0"/>
              <a:t>izmereno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samom</a:t>
            </a:r>
            <a:r>
              <a:rPr lang="en-US" sz="2400" dirty="0" smtClean="0"/>
              <a:t> </a:t>
            </a:r>
            <a:r>
              <a:rPr lang="en-US" sz="2400" dirty="0" err="1" smtClean="0"/>
              <a:t>početku</a:t>
            </a:r>
            <a:r>
              <a:rPr lang="en-US" sz="2400" dirty="0" smtClean="0"/>
              <a:t> </a:t>
            </a:r>
            <a:r>
              <a:rPr lang="en-US" sz="2400" dirty="0" err="1" smtClean="0"/>
              <a:t>karijere</a:t>
            </a:r>
            <a:r>
              <a:rPr lang="en-US" sz="2400" dirty="0" smtClean="0"/>
              <a:t> </a:t>
            </a:r>
            <a:r>
              <a:rPr lang="en-US" sz="2400" dirty="0" err="1" smtClean="0"/>
              <a:t>zaposlenih</a:t>
            </a:r>
            <a:r>
              <a:rPr lang="en-US" sz="2400" dirty="0" smtClean="0"/>
              <a:t> </a:t>
            </a:r>
            <a:r>
              <a:rPr lang="en-US" sz="2400" dirty="0" err="1" smtClean="0"/>
              <a:t>bilo</a:t>
            </a:r>
            <a:r>
              <a:rPr lang="en-US" sz="2400" dirty="0" smtClean="0"/>
              <a:t> je </a:t>
            </a:r>
            <a:r>
              <a:rPr lang="en-US" sz="2400" dirty="0" err="1" smtClean="0"/>
              <a:t>veoma</a:t>
            </a:r>
            <a:r>
              <a:rPr lang="en-US" sz="2400" dirty="0" smtClean="0"/>
              <a:t> </a:t>
            </a:r>
            <a:r>
              <a:rPr lang="en-US" sz="2400" dirty="0" err="1" smtClean="0"/>
              <a:t>dobar</a:t>
            </a:r>
            <a:r>
              <a:rPr lang="en-US" sz="2400" dirty="0" smtClean="0"/>
              <a:t> </a:t>
            </a:r>
            <a:r>
              <a:rPr lang="en-US" sz="2400" dirty="0" err="1" smtClean="0"/>
              <a:t>prediktor</a:t>
            </a:r>
            <a:r>
              <a:rPr lang="en-US" sz="2400" dirty="0" smtClean="0"/>
              <a:t> </a:t>
            </a:r>
            <a:r>
              <a:rPr lang="en-US" sz="2400" dirty="0" err="1" smtClean="0"/>
              <a:t>njihovog</a:t>
            </a:r>
            <a:r>
              <a:rPr lang="en-US" sz="2400" dirty="0" smtClean="0"/>
              <a:t> </a:t>
            </a:r>
            <a:r>
              <a:rPr lang="en-US" sz="2400" dirty="0" err="1" smtClean="0"/>
              <a:t>ostanka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odlaska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čak</a:t>
            </a:r>
            <a:r>
              <a:rPr lang="en-US" sz="2400" dirty="0" smtClean="0"/>
              <a:t>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godine</a:t>
            </a:r>
            <a:r>
              <a:rPr lang="en-US" sz="2400" dirty="0" smtClean="0"/>
              <a:t>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688461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SLAGANJE OSOBE I ORGANIZACIJE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Istraživanja</a:t>
            </a:r>
            <a:r>
              <a:rPr lang="en-US" sz="2400" dirty="0" smtClean="0"/>
              <a:t> </a:t>
            </a:r>
            <a:r>
              <a:rPr lang="en-US" sz="2400" dirty="0" err="1" smtClean="0"/>
              <a:t>pokazuju</a:t>
            </a:r>
            <a:r>
              <a:rPr lang="en-US" sz="2400" dirty="0" smtClean="0"/>
              <a:t> da </a:t>
            </a:r>
            <a:r>
              <a:rPr lang="en-US" sz="2400" dirty="0" err="1" smtClean="0"/>
              <a:t>pojedinci</a:t>
            </a:r>
            <a:r>
              <a:rPr lang="en-US" sz="2400" dirty="0" smtClean="0"/>
              <a:t> </a:t>
            </a:r>
            <a:r>
              <a:rPr lang="en-US" sz="2400" dirty="0" err="1" smtClean="0"/>
              <a:t>određuju</a:t>
            </a:r>
            <a:r>
              <a:rPr lang="en-US" sz="2400" dirty="0" smtClean="0"/>
              <a:t> </a:t>
            </a:r>
            <a:r>
              <a:rPr lang="en-US" sz="2400" dirty="0" err="1" smtClean="0"/>
              <a:t>slaganje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sebe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ocenjujući</a:t>
            </a:r>
            <a:r>
              <a:rPr lang="en-US" sz="2400" dirty="0" smtClean="0"/>
              <a:t> </a:t>
            </a:r>
            <a:r>
              <a:rPr lang="en-US" sz="2400" dirty="0" err="1" smtClean="0"/>
              <a:t>slaganje</a:t>
            </a:r>
            <a:r>
              <a:rPr lang="en-US" sz="2400" dirty="0" smtClean="0"/>
              <a:t> </a:t>
            </a:r>
            <a:r>
              <a:rPr lang="en-US" sz="2400" dirty="0" err="1" smtClean="0"/>
              <a:t>sopstvenih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sledećih</a:t>
            </a:r>
            <a:r>
              <a:rPr lang="en-US" sz="2400" dirty="0" smtClean="0"/>
              <a:t> </a:t>
            </a:r>
            <a:r>
              <a:rPr lang="en-US" sz="2400" dirty="0" err="1" smtClean="0"/>
              <a:t>sedam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organizacione</a:t>
            </a:r>
            <a:r>
              <a:rPr lang="en-US" sz="2400" dirty="0" smtClean="0"/>
              <a:t> </a:t>
            </a:r>
            <a:r>
              <a:rPr lang="en-US" sz="2400" dirty="0" err="1" smtClean="0"/>
              <a:t>kulture</a:t>
            </a:r>
            <a:endParaRPr lang="en-US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dirty="0" err="1" smtClean="0"/>
              <a:t>Inovativnosti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preuzimanje</a:t>
            </a:r>
            <a:r>
              <a:rPr lang="en-US" sz="2000" dirty="0" smtClean="0"/>
              <a:t> </a:t>
            </a:r>
            <a:r>
              <a:rPr lang="en-US" sz="2000" dirty="0" err="1" smtClean="0"/>
              <a:t>rizika</a:t>
            </a:r>
            <a:endParaRPr lang="en-US" sz="20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dirty="0" err="1" smtClean="0"/>
              <a:t>Orijentacija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rezultate</a:t>
            </a:r>
            <a:endParaRPr lang="en-US" sz="20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dirty="0" err="1" smtClean="0"/>
              <a:t>Agresivnost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kompetitivnost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dirty="0" err="1" smtClean="0"/>
              <a:t>Podrška</a:t>
            </a:r>
            <a:r>
              <a:rPr lang="en-US" sz="2000" dirty="0" smtClean="0"/>
              <a:t> </a:t>
            </a:r>
            <a:r>
              <a:rPr lang="en-US" sz="2000" dirty="0" err="1" smtClean="0"/>
              <a:t>ljudima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err="1" smtClean="0"/>
              <a:t>Naglasak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rastu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nagradama</a:t>
            </a:r>
            <a:endParaRPr lang="en-US" sz="20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dirty="0" err="1" smtClean="0"/>
              <a:t>Saradnja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timska</a:t>
            </a:r>
            <a:r>
              <a:rPr lang="en-US" sz="2000" dirty="0" smtClean="0"/>
              <a:t> </a:t>
            </a:r>
            <a:r>
              <a:rPr lang="en-US" sz="2000" dirty="0" err="1" smtClean="0"/>
              <a:t>orijentacija</a:t>
            </a:r>
            <a:r>
              <a:rPr lang="en-US" sz="2000" dirty="0" smtClean="0"/>
              <a:t>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err="1" smtClean="0"/>
              <a:t>Odlučnost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607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PSIHOLOŠKI UGOVOR </a:t>
            </a:r>
            <a:br>
              <a:rPr lang="sr-Latn-CS" smtClean="0"/>
            </a:br>
            <a:endParaRPr lang="sr-Latn-C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77200" cy="5138738"/>
          </a:xfrm>
        </p:spPr>
        <p:txBody>
          <a:bodyPr/>
          <a:lstStyle/>
          <a:p>
            <a:pPr eaLnBrk="1" hangingPunct="1"/>
            <a:r>
              <a:rPr lang="sr-Latn-CS" sz="2400" b="1" smtClean="0"/>
              <a:t>Percepcija</a:t>
            </a:r>
            <a:r>
              <a:rPr lang="sr-Latn-CS" sz="2400" smtClean="0"/>
              <a:t> člana organizacije o međusobnim očekivanjima i obavezama između njega i organizacije  </a:t>
            </a:r>
          </a:p>
          <a:p>
            <a:pPr eaLnBrk="1" hangingPunct="1"/>
            <a:r>
              <a:rPr lang="sr-Latn-CS" sz="2400" smtClean="0"/>
              <a:t>Psihološki ugovor predstavlja listu onoga što očekujemo da ćemo dati i onoga što očekujemo da ćemo dobiti od organizacije u kojoj radimo </a:t>
            </a:r>
          </a:p>
          <a:p>
            <a:pPr eaLnBrk="1" hangingPunct="1"/>
            <a:r>
              <a:rPr lang="sr-Latn-CS" sz="2400" smtClean="0"/>
              <a:t>Psihološki ugovor je baziran na teoriji o socijalnoj razmeni </a:t>
            </a:r>
          </a:p>
          <a:p>
            <a:pPr eaLnBrk="1" hangingPunct="1"/>
            <a:r>
              <a:rPr lang="sr-Latn-CS" sz="2400" smtClean="0"/>
              <a:t>Postoji dve vrste psiholoških ugovora</a:t>
            </a:r>
          </a:p>
          <a:p>
            <a:pPr lvl="1" eaLnBrk="1" hangingPunct="1"/>
            <a:r>
              <a:rPr lang="sr-Latn-CS" sz="2000" smtClean="0"/>
              <a:t>Transakcioni – stabilniji, jasniji, o opipljivim vrednostima</a:t>
            </a:r>
          </a:p>
          <a:p>
            <a:pPr lvl="1" eaLnBrk="1" hangingPunct="1"/>
            <a:r>
              <a:rPr lang="sr-Latn-CS" sz="2000" smtClean="0"/>
              <a:t>Relacioni – manje stabilan, jasan, o neopipljivim vrednostima  </a:t>
            </a:r>
          </a:p>
          <a:p>
            <a:pPr eaLnBrk="1" hangingPunct="1"/>
            <a:endParaRPr lang="sr-Latn-CS" sz="2400" smtClean="0"/>
          </a:p>
        </p:txBody>
      </p:sp>
    </p:spTree>
    <p:extLst>
      <p:ext uri="{BB962C8B-B14F-4D97-AF65-F5344CB8AC3E}">
        <p14:creationId xmlns:p14="http://schemas.microsoft.com/office/powerpoint/2010/main" val="16505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>
                <a:latin typeface="Arial" panose="020B0604020202020204" pitchFamily="34" charset="0"/>
              </a:rPr>
              <a:t>KRŠENJE PSIHOLOŠKOG UGOVORA I NJEGOVE POSLEDICE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400" smtClean="0"/>
              <a:t>Nagrade su važan deo psihološkog ugovora, ali ne i jedini. Pojedinac u psihološki ugovor uključuje i: radno vreme, uslove, rada, klimu na poslu, statusne simbole, mogućnost napredovanja, putovanja, međuljudske odnose, sadržaj posla.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r-Latn-C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Kršenje psihološkog ugovora može da ima brojne posledice: smanjenje motivacije, posvećenosti, sklonost oportunističkom i nelegalnom ponašanju, veće odsustvovanje, odlazak iz organizacije, stres, frustracija, smanjena lojalnost, cinizam. </a:t>
            </a:r>
          </a:p>
          <a:p>
            <a:pPr eaLnBrk="1" hangingPunct="1">
              <a:lnSpc>
                <a:spcPct val="90000"/>
              </a:lnSpc>
            </a:pPr>
            <a:endParaRPr lang="sr-Latn-CS" sz="2400" smtClean="0"/>
          </a:p>
        </p:txBody>
      </p:sp>
    </p:spTree>
    <p:extLst>
      <p:ext uri="{BB962C8B-B14F-4D97-AF65-F5344CB8AC3E}">
        <p14:creationId xmlns:p14="http://schemas.microsoft.com/office/powerpoint/2010/main" val="42874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/>
              <a:t>KRŠENJE PSIHOLOŠKOG UGOVORA I NJEGOVE POSLEDICE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91013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sr-Latn-CS" sz="2400" dirty="0" smtClean="0"/>
              <a:t>Tri vrste kršenja psihološkog ugovora</a:t>
            </a:r>
          </a:p>
          <a:p>
            <a:pPr lvl="1" eaLnBrk="1" hangingPunct="1">
              <a:lnSpc>
                <a:spcPct val="110000"/>
              </a:lnSpc>
            </a:pPr>
            <a:r>
              <a:rPr lang="sr-Latn-CS" sz="2000" dirty="0" smtClean="0"/>
              <a:t>Nenamerno: obe strane su spremne i sposobne da ispune ugovor, do kršenja dolazi usled loše interpretacije i nerazumevanja (kašnjenje na sastanak protumačeno kao nemar)</a:t>
            </a:r>
          </a:p>
          <a:p>
            <a:pPr lvl="1" eaLnBrk="1" hangingPunct="1">
              <a:lnSpc>
                <a:spcPct val="110000"/>
              </a:lnSpc>
            </a:pPr>
            <a:r>
              <a:rPr lang="sr-Latn-CS" sz="2000" dirty="0" smtClean="0"/>
              <a:t>Disruptivno: obe strane imaju nameru ali ne i sposobnost da uspune ugovor (zaposleni želi ali ne može da odgovori novim zadacima; oganizacija </a:t>
            </a:r>
            <a:r>
              <a:rPr lang="sr-Latn-CS" sz="2000" dirty="0" smtClean="0"/>
              <a:t>že</a:t>
            </a:r>
            <a:r>
              <a:rPr lang="en-US" sz="2000" dirty="0" smtClean="0"/>
              <a:t>l</a:t>
            </a:r>
            <a:r>
              <a:rPr lang="sr-Latn-CS" sz="2000" dirty="0" smtClean="0"/>
              <a:t>i  </a:t>
            </a:r>
            <a:r>
              <a:rPr lang="sr-Latn-CS" sz="2000" dirty="0" smtClean="0"/>
              <a:t>ali ne može da isplati obećane bonuse)</a:t>
            </a:r>
          </a:p>
          <a:p>
            <a:pPr lvl="1" eaLnBrk="1" hangingPunct="1">
              <a:lnSpc>
                <a:spcPct val="110000"/>
              </a:lnSpc>
            </a:pPr>
            <a:r>
              <a:rPr lang="sr-Latn-CS" sz="2000" dirty="0" smtClean="0"/>
              <a:t>Raskid ugovora: jedna ili obe strane su sposobne ali ne žele da ispune ugovor (menadžer banke ne želi više da radi 16 sati dnevno za visoku platu i odlazi na manje plaćen i manje stresan posao gde ima više vremena za porodicu)</a:t>
            </a:r>
          </a:p>
        </p:txBody>
      </p:sp>
    </p:spTree>
    <p:extLst>
      <p:ext uri="{BB962C8B-B14F-4D97-AF65-F5344CB8AC3E}">
        <p14:creationId xmlns:p14="http://schemas.microsoft.com/office/powerpoint/2010/main" val="31384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KRŠENJE PSIHOLOŠKOG UGOVORA I NJEGOVE POSLEDICE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 eaLnBrk="1" hangingPunct="1"/>
            <a:r>
              <a:rPr lang="sr-Latn-CS" sz="2000" smtClean="0"/>
              <a:t>Odogvor zaposlenih na kršenje psihološkog ugovora može biti različit i zavisi od više faktora</a:t>
            </a:r>
          </a:p>
          <a:p>
            <a:pPr lvl="1" eaLnBrk="1" hangingPunct="1"/>
            <a:r>
              <a:rPr lang="sr-Latn-CS" sz="1800" smtClean="0"/>
              <a:t>Lični – odgovor zavisi od pojedinca i njegove ličnosti (lični stil, spremnost na promene i rizik, lično vrednovanje onoga što je prekršeno) </a:t>
            </a:r>
          </a:p>
          <a:p>
            <a:pPr lvl="1" eaLnBrk="1" hangingPunct="1"/>
            <a:r>
              <a:rPr lang="sr-Latn-CS" sz="1800" smtClean="0"/>
              <a:t>Socijalni – u organizaciji gde više ljudi odlazi jer smatraju da je prekršen ps.ugovor, svaki pojedinac će biti više motivisan da ode</a:t>
            </a:r>
          </a:p>
          <a:p>
            <a:pPr eaLnBrk="1" hangingPunct="1"/>
            <a:r>
              <a:rPr lang="sr-Latn-CS" sz="2000" smtClean="0"/>
              <a:t>Odlazak kao krajnja mera protiv kršenja psih. ugovora je najverovatniji kada: </a:t>
            </a:r>
          </a:p>
          <a:p>
            <a:pPr lvl="1" eaLnBrk="1" hangingPunct="1"/>
            <a:r>
              <a:rPr lang="sr-Latn-CS" sz="1800" smtClean="0"/>
              <a:t>Ugovor je transakcioni jasan, objektivan (fer plata za fer dnevni rad)</a:t>
            </a:r>
          </a:p>
          <a:p>
            <a:pPr lvl="1" eaLnBrk="1" hangingPunct="1"/>
            <a:r>
              <a:rPr lang="sr-Latn-CS" sz="1800" smtClean="0"/>
              <a:t>Ima raspoloživih poslova van organizacije</a:t>
            </a:r>
          </a:p>
          <a:p>
            <a:pPr lvl="1" eaLnBrk="1" hangingPunct="1"/>
            <a:r>
              <a:rPr lang="sr-Latn-CS" sz="1800" smtClean="0"/>
              <a:t>Odnos je bio relativno kratak (sa fakulteta najpre odlaze oni koji su došli sa strane)</a:t>
            </a:r>
          </a:p>
          <a:p>
            <a:pPr lvl="1" eaLnBrk="1" hangingPunct="1"/>
            <a:r>
              <a:rPr lang="sr-Latn-CS" sz="1800" smtClean="0"/>
              <a:t>Više ljudi odlazi </a:t>
            </a:r>
          </a:p>
          <a:p>
            <a:pPr lvl="1" eaLnBrk="1" hangingPunct="1"/>
            <a:r>
              <a:rPr lang="sr-Latn-CS" sz="1800" smtClean="0"/>
              <a:t>Pokušaj da se popravi situacija je neuspešan </a:t>
            </a:r>
          </a:p>
          <a:p>
            <a:pPr lvl="1" eaLnBrk="1" hangingPunct="1"/>
            <a:endParaRPr lang="sr-Latn-CS" sz="1800" smtClean="0"/>
          </a:p>
        </p:txBody>
      </p:sp>
    </p:spTree>
    <p:extLst>
      <p:ext uri="{BB962C8B-B14F-4D97-AF65-F5344CB8AC3E}">
        <p14:creationId xmlns:p14="http://schemas.microsoft.com/office/powerpoint/2010/main" val="3020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z="2800" smtClean="0"/>
              <a:t>GRAĐANSKO PONAŠANJE – CITIZENSHIP ORGANIZATIONAL BEHAVIOR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err="1" smtClean="0"/>
              <a:t>Građansko</a:t>
            </a:r>
            <a:r>
              <a:rPr lang="en-US" sz="2400" dirty="0" smtClean="0"/>
              <a:t> </a:t>
            </a:r>
            <a:r>
              <a:rPr lang="en-US" sz="2400" dirty="0" err="1" smtClean="0"/>
              <a:t>ponašanje</a:t>
            </a:r>
            <a:r>
              <a:rPr lang="en-US" sz="2400" dirty="0" smtClean="0"/>
              <a:t> </a:t>
            </a:r>
            <a:r>
              <a:rPr lang="en-US" sz="2400" dirty="0" err="1" smtClean="0"/>
              <a:t>uključuje</a:t>
            </a:r>
            <a:r>
              <a:rPr lang="en-US" sz="2400" dirty="0" smtClean="0"/>
              <a:t> </a:t>
            </a:r>
            <a:r>
              <a:rPr lang="en-US" sz="2400" dirty="0" err="1" smtClean="0"/>
              <a:t>razne</a:t>
            </a:r>
            <a:r>
              <a:rPr lang="en-US" sz="2400" dirty="0" smtClean="0"/>
              <a:t> </a:t>
            </a:r>
            <a:r>
              <a:rPr lang="en-US" sz="2400" dirty="0" err="1" smtClean="0"/>
              <a:t>oblike</a:t>
            </a:r>
            <a:r>
              <a:rPr lang="en-US" sz="2400" dirty="0" smtClean="0"/>
              <a:t> </a:t>
            </a:r>
            <a:r>
              <a:rPr lang="en-US" sz="2400" dirty="0" err="1" smtClean="0"/>
              <a:t>ponašanja</a:t>
            </a:r>
            <a:r>
              <a:rPr lang="en-US" sz="2400" dirty="0" smtClean="0"/>
              <a:t> </a:t>
            </a:r>
            <a:r>
              <a:rPr lang="en-US" sz="2400" dirty="0" err="1" smtClean="0"/>
              <a:t>članova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prevazilaze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standardne</a:t>
            </a:r>
            <a:r>
              <a:rPr lang="en-US" sz="2400" dirty="0" smtClean="0"/>
              <a:t> </a:t>
            </a:r>
            <a:r>
              <a:rPr lang="en-US" sz="2400" dirty="0" err="1" smtClean="0"/>
              <a:t>uloge</a:t>
            </a:r>
            <a:r>
              <a:rPr lang="en-US" sz="2400" dirty="0" smtClean="0"/>
              <a:t> </a:t>
            </a:r>
            <a:r>
              <a:rPr lang="en-US" sz="2400" dirty="0" err="1" smtClean="0"/>
              <a:t>tih</a:t>
            </a:r>
            <a:r>
              <a:rPr lang="en-US" sz="2400" dirty="0" smtClean="0"/>
              <a:t> </a:t>
            </a:r>
            <a:r>
              <a:rPr lang="en-US" sz="2400" dirty="0" err="1" smtClean="0"/>
              <a:t>članova</a:t>
            </a:r>
            <a:r>
              <a:rPr lang="en-US" sz="2400" dirty="0" smtClean="0"/>
              <a:t> u </a:t>
            </a:r>
            <a:r>
              <a:rPr lang="en-US" sz="2400" dirty="0" err="1" smtClean="0"/>
              <a:t>organizacijama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err="1" smtClean="0"/>
              <a:t>Altruizam</a:t>
            </a:r>
            <a:r>
              <a:rPr lang="en-US" sz="2000" dirty="0" smtClean="0"/>
              <a:t>: </a:t>
            </a:r>
            <a:r>
              <a:rPr lang="en-US" sz="2000" dirty="0" err="1" smtClean="0"/>
              <a:t>pomaganje</a:t>
            </a:r>
            <a:r>
              <a:rPr lang="en-US" sz="2000" dirty="0" smtClean="0"/>
              <a:t> </a:t>
            </a:r>
            <a:r>
              <a:rPr lang="en-US" sz="2000" dirty="0" err="1" smtClean="0"/>
              <a:t>drugima</a:t>
            </a:r>
            <a:r>
              <a:rPr lang="en-US" sz="2000" dirty="0" smtClean="0"/>
              <a:t> da </a:t>
            </a:r>
            <a:r>
              <a:rPr lang="en-US" sz="2000" dirty="0" err="1" smtClean="0"/>
              <a:t>obave</a:t>
            </a:r>
            <a:r>
              <a:rPr lang="en-US" sz="2000" dirty="0" smtClean="0"/>
              <a:t> </a:t>
            </a:r>
            <a:r>
              <a:rPr lang="en-US" sz="2000" dirty="0" err="1" smtClean="0"/>
              <a:t>zadatke</a:t>
            </a:r>
            <a:r>
              <a:rPr lang="en-US" sz="2000" dirty="0" smtClean="0"/>
              <a:t>,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err="1" smtClean="0"/>
              <a:t>Savesnost</a:t>
            </a:r>
            <a:r>
              <a:rPr lang="en-US" sz="2000" dirty="0" smtClean="0"/>
              <a:t>: </a:t>
            </a:r>
            <a:r>
              <a:rPr lang="en-US" sz="2000" dirty="0" err="1" smtClean="0"/>
              <a:t>obavljanje</a:t>
            </a:r>
            <a:r>
              <a:rPr lang="en-US" sz="2000" dirty="0" smtClean="0"/>
              <a:t> </a:t>
            </a:r>
            <a:r>
              <a:rPr lang="en-US" sz="2000" dirty="0" err="1" smtClean="0"/>
              <a:t>posla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većim</a:t>
            </a:r>
            <a:r>
              <a:rPr lang="en-US" sz="2000" dirty="0" smtClean="0"/>
              <a:t> </a:t>
            </a:r>
            <a:r>
              <a:rPr lang="en-US" sz="2000" dirty="0" err="1" smtClean="0"/>
              <a:t>naporom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energijom</a:t>
            </a:r>
            <a:r>
              <a:rPr lang="en-US" sz="2000" dirty="0" smtClean="0"/>
              <a:t> </a:t>
            </a:r>
            <a:r>
              <a:rPr lang="en-US" sz="2000" dirty="0" err="1" smtClean="0"/>
              <a:t>nego</a:t>
            </a:r>
            <a:r>
              <a:rPr lang="en-US" sz="2000" dirty="0" smtClean="0"/>
              <a:t> </a:t>
            </a:r>
            <a:r>
              <a:rPr lang="en-US" sz="2000" dirty="0" err="1" smtClean="0"/>
              <a:t>što</a:t>
            </a:r>
            <a:r>
              <a:rPr lang="en-US" sz="2000" dirty="0" smtClean="0"/>
              <a:t> je </a:t>
            </a:r>
            <a:r>
              <a:rPr lang="en-US" sz="2000" dirty="0" err="1" smtClean="0"/>
              <a:t>očekivano</a:t>
            </a:r>
            <a:r>
              <a:rPr lang="en-US" sz="2000" dirty="0" smtClean="0"/>
              <a:t>,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err="1" smtClean="0"/>
              <a:t>sportski</a:t>
            </a:r>
            <a:r>
              <a:rPr lang="en-US" sz="2000" dirty="0" smtClean="0"/>
              <a:t> duh: </a:t>
            </a:r>
            <a:r>
              <a:rPr lang="en-US" sz="2000" dirty="0" err="1" smtClean="0"/>
              <a:t>odustajanje</a:t>
            </a:r>
            <a:r>
              <a:rPr lang="en-US" sz="2000" dirty="0" smtClean="0"/>
              <a:t> od </a:t>
            </a:r>
            <a:r>
              <a:rPr lang="en-US" sz="2000" dirty="0" err="1" smtClean="0"/>
              <a:t>žalbi</a:t>
            </a:r>
            <a:r>
              <a:rPr lang="en-US" sz="2000" dirty="0" smtClean="0"/>
              <a:t>,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err="1" smtClean="0"/>
              <a:t>Pristojnost</a:t>
            </a:r>
            <a:r>
              <a:rPr lang="en-US" sz="2000" dirty="0" smtClean="0"/>
              <a:t>: </a:t>
            </a:r>
            <a:r>
              <a:rPr lang="en-US" sz="2000" dirty="0" err="1" smtClean="0"/>
              <a:t>deoba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informaicja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drugima</a:t>
            </a:r>
            <a:r>
              <a:rPr lang="en-US" sz="2000" dirty="0" smtClean="0"/>
              <a:t>,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err="1" smtClean="0"/>
              <a:t>Civilne</a:t>
            </a:r>
            <a:r>
              <a:rPr lang="en-US" sz="2000" dirty="0" smtClean="0"/>
              <a:t> </a:t>
            </a:r>
            <a:r>
              <a:rPr lang="en-US" sz="2000" dirty="0" err="1" smtClean="0"/>
              <a:t>vrline</a:t>
            </a:r>
            <a:r>
              <a:rPr lang="en-US" sz="2000" dirty="0" smtClean="0"/>
              <a:t>: </a:t>
            </a:r>
            <a:r>
              <a:rPr lang="en-US" sz="2000" dirty="0" err="1" smtClean="0"/>
              <a:t>participiranje</a:t>
            </a:r>
            <a:r>
              <a:rPr lang="en-US" sz="2000" dirty="0" smtClean="0"/>
              <a:t> </a:t>
            </a:r>
            <a:r>
              <a:rPr lang="en-US" sz="2000" dirty="0" smtClean="0"/>
              <a:t>u </a:t>
            </a:r>
            <a:r>
              <a:rPr lang="en-US" sz="2000" dirty="0" err="1" smtClean="0"/>
              <a:t>političkom</a:t>
            </a:r>
            <a:r>
              <a:rPr lang="en-US" sz="2000" dirty="0" smtClean="0"/>
              <a:t> </a:t>
            </a:r>
            <a:r>
              <a:rPr lang="en-US" sz="2000" dirty="0" err="1" smtClean="0"/>
              <a:t>životu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organizacije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546627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6E7CD0-E827-4A88-BD3A-B62E768AC63A}" type="slidenum">
              <a:rPr lang="en-GB" altLang="en-US"/>
              <a:pPr eaLnBrk="1" hangingPunct="1"/>
              <a:t>67</a:t>
            </a:fld>
            <a:endParaRPr lang="en-GB" altLang="en-US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781800" cy="213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ZADOVOLJSTVO POSLOM, POSVEĆENOST POSLU, PSIHOLOŠKI UGOVOR</a:t>
            </a:r>
          </a:p>
        </p:txBody>
      </p:sp>
    </p:spTree>
    <p:extLst>
      <p:ext uri="{BB962C8B-B14F-4D97-AF65-F5344CB8AC3E}">
        <p14:creationId xmlns:p14="http://schemas.microsoft.com/office/powerpoint/2010/main" val="21248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ZADOVOLJSTVO POSLOM </a:t>
            </a:r>
            <a:endParaRPr lang="sl-SI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Zadovoljstvo</a:t>
            </a:r>
            <a:r>
              <a:rPr lang="en-US" dirty="0" smtClean="0"/>
              <a:t> </a:t>
            </a:r>
            <a:r>
              <a:rPr lang="en-US" dirty="0" err="1" smtClean="0"/>
              <a:t>poslom</a:t>
            </a:r>
            <a:r>
              <a:rPr lang="en-US" dirty="0" smtClean="0"/>
              <a:t> –</a:t>
            </a:r>
            <a:r>
              <a:rPr lang="sr-Latn-CS" dirty="0" smtClean="0"/>
              <a:t> k</a:t>
            </a:r>
            <a:r>
              <a:rPr lang="en-US" dirty="0" err="1" smtClean="0"/>
              <a:t>ognitivne</a:t>
            </a:r>
            <a:r>
              <a:rPr lang="en-US" dirty="0" smtClean="0"/>
              <a:t>, </a:t>
            </a:r>
            <a:r>
              <a:rPr lang="en-US" dirty="0" err="1" smtClean="0"/>
              <a:t>afektivne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evaluativne</a:t>
            </a:r>
            <a:r>
              <a:rPr lang="en-US" dirty="0" smtClean="0"/>
              <a:t> </a:t>
            </a:r>
            <a:r>
              <a:rPr lang="en-US" dirty="0" err="1" smtClean="0"/>
              <a:t>reakcije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endParaRPr lang="sr-Latn-CS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dirty="0" smtClean="0">
                <a:latin typeface="Arial" panose="020B0604020202020204" pitchFamily="34" charset="0"/>
              </a:rPr>
              <a:t>Složen stav koji podrazumeva: 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latin typeface="Arial" panose="020B0604020202020204" pitchFamily="34" charset="0"/>
              </a:rPr>
              <a:t>pretpostavke i verovanja o poslu (</a:t>
            </a:r>
            <a:r>
              <a:rPr lang="sl-SI" dirty="0" smtClean="0">
                <a:latin typeface="Arial" panose="020B0604020202020204" pitchFamily="34" charset="0"/>
              </a:rPr>
              <a:t>kog</a:t>
            </a:r>
            <a:r>
              <a:rPr lang="en-US" dirty="0" smtClean="0">
                <a:latin typeface="Arial" panose="020B0604020202020204" pitchFamily="34" charset="0"/>
              </a:rPr>
              <a:t>n</a:t>
            </a:r>
            <a:r>
              <a:rPr lang="sl-SI" dirty="0" smtClean="0">
                <a:latin typeface="Arial" panose="020B0604020202020204" pitchFamily="34" charset="0"/>
              </a:rPr>
              <a:t>itivna </a:t>
            </a:r>
            <a:r>
              <a:rPr lang="sl-SI" dirty="0" smtClean="0">
                <a:latin typeface="Arial" panose="020B0604020202020204" pitchFamily="34" charset="0"/>
              </a:rPr>
              <a:t>komponenta) </a:t>
            </a:r>
            <a:r>
              <a:rPr lang="sl-SI" dirty="0" smtClean="0"/>
              <a:t> </a:t>
            </a:r>
            <a:endParaRPr lang="sl-SI" dirty="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latin typeface="Arial" panose="020B0604020202020204" pitchFamily="34" charset="0"/>
              </a:rPr>
              <a:t>osećanja prema poslu (afektivna komponenta)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latin typeface="Arial" panose="020B0604020202020204" pitchFamily="34" charset="0"/>
              </a:rPr>
              <a:t>Ocenu posla (evaluativna komponenta)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Generalni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zaposlenog</a:t>
            </a:r>
            <a:r>
              <a:rPr lang="en-US" dirty="0" smtClean="0"/>
              <a:t> o </a:t>
            </a:r>
            <a:r>
              <a:rPr lang="en-US" dirty="0" err="1" smtClean="0"/>
              <a:t>njegovom</a:t>
            </a:r>
            <a:r>
              <a:rPr lang="en-US" dirty="0" smtClean="0"/>
              <a:t> </a:t>
            </a:r>
            <a:r>
              <a:rPr lang="en-US" dirty="0" err="1" smtClean="0"/>
              <a:t>poslu</a:t>
            </a:r>
            <a:r>
              <a:rPr lang="en-US" dirty="0" smtClean="0"/>
              <a:t>: </a:t>
            </a:r>
            <a:r>
              <a:rPr lang="en-US" dirty="0" err="1" smtClean="0"/>
              <a:t>zaposleni</a:t>
            </a:r>
            <a:r>
              <a:rPr lang="en-US" dirty="0" smtClean="0"/>
              <a:t> </a:t>
            </a:r>
            <a:r>
              <a:rPr lang="en-US" dirty="0" err="1" smtClean="0"/>
              <a:t>zadovoljni</a:t>
            </a:r>
            <a:r>
              <a:rPr lang="en-US" dirty="0" smtClean="0"/>
              <a:t> </a:t>
            </a:r>
            <a:r>
              <a:rPr lang="en-US" dirty="0" err="1" smtClean="0"/>
              <a:t>poslom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pozitivan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njemu</a:t>
            </a:r>
            <a:r>
              <a:rPr lang="en-US" dirty="0" smtClean="0"/>
              <a:t> a </a:t>
            </a:r>
            <a:r>
              <a:rPr lang="en-US" dirty="0" err="1" smtClean="0"/>
              <a:t>zaposleni</a:t>
            </a:r>
            <a:r>
              <a:rPr lang="en-US" dirty="0" smtClean="0"/>
              <a:t> </a:t>
            </a:r>
            <a:r>
              <a:rPr lang="en-US" dirty="0" err="1" smtClean="0"/>
              <a:t>nezadovoljni</a:t>
            </a:r>
            <a:r>
              <a:rPr lang="en-US" dirty="0" smtClean="0"/>
              <a:t> </a:t>
            </a:r>
            <a:r>
              <a:rPr lang="en-US" dirty="0" err="1" smtClean="0"/>
              <a:t>poslom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negativan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njemu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9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ZADOVOLJSTVO POSLOM</a:t>
            </a:r>
            <a:endParaRPr lang="sr-Cyrl-C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Lokova teorija: zadovoljstvo poslom postoji u onoj meri u kojoj su ljudi zadovoljni ishodom samog posla – na zadovoljstvo utiču i očekivanja (važnost) i zadovoljstvo pojedinim dimenzijama posla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smtClean="0"/>
          </a:p>
          <a:p>
            <a:pPr eaLnBrk="1" hangingPunct="1"/>
            <a:r>
              <a:rPr lang="sr-Latn-CS" smtClean="0"/>
              <a:t>Jaz između očekivanja i zadovoljstva utiče i na apsolutnu visinu zadovoljstva poslom </a:t>
            </a:r>
          </a:p>
          <a:p>
            <a:pPr eaLnBrk="1" hangingPunct="1"/>
            <a:endParaRPr lang="sr-Cyrl-CS" smtClean="0"/>
          </a:p>
        </p:txBody>
      </p:sp>
    </p:spTree>
    <p:extLst>
      <p:ext uri="{BB962C8B-B14F-4D97-AF65-F5344CB8AC3E}">
        <p14:creationId xmlns:p14="http://schemas.microsoft.com/office/powerpoint/2010/main" val="338597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8900"/>
          </a:xfrm>
        </p:spPr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Oganizacija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strukturu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, </a:t>
            </a:r>
            <a:r>
              <a:rPr lang="en-US" dirty="0" err="1" smtClean="0"/>
              <a:t>moći</a:t>
            </a:r>
            <a:r>
              <a:rPr lang="en-US" dirty="0" smtClean="0"/>
              <a:t>, </a:t>
            </a:r>
            <a:r>
              <a:rPr lang="en-US" dirty="0" err="1" smtClean="0"/>
              <a:t>ciljeva</a:t>
            </a:r>
            <a:r>
              <a:rPr lang="en-US" dirty="0" smtClean="0"/>
              <a:t>,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, </a:t>
            </a:r>
            <a:r>
              <a:rPr lang="en-US" dirty="0" err="1" smtClean="0"/>
              <a:t>komunikacija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rade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r>
              <a:rPr lang="en-US" dirty="0" smtClean="0"/>
              <a:t>.</a:t>
            </a: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Organizacija</a:t>
            </a:r>
            <a:r>
              <a:rPr lang="en-US" dirty="0" smtClean="0"/>
              <a:t> je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u </a:t>
            </a:r>
            <a:r>
              <a:rPr lang="en-US" dirty="0" err="1" smtClean="0"/>
              <a:t>interakciji</a:t>
            </a:r>
            <a:r>
              <a:rPr lang="en-US" dirty="0" smtClean="0"/>
              <a:t> </a:t>
            </a:r>
            <a:r>
              <a:rPr lang="en-US" dirty="0" err="1" smtClean="0"/>
              <a:t>čije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koordinirane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vođene</a:t>
            </a:r>
            <a:r>
              <a:rPr lang="en-US" dirty="0" smtClean="0"/>
              <a:t>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Organizacija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struktuiranih</a:t>
            </a:r>
            <a:r>
              <a:rPr lang="en-US" dirty="0" smtClean="0"/>
              <a:t> </a:t>
            </a:r>
            <a:r>
              <a:rPr lang="en-US" dirty="0" err="1" smtClean="0"/>
              <a:t>interpersonalnih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en-US" dirty="0" smtClean="0"/>
              <a:t> 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pojedinci</a:t>
            </a:r>
            <a:r>
              <a:rPr lang="en-US" dirty="0" smtClean="0"/>
              <a:t> </a:t>
            </a:r>
            <a:r>
              <a:rPr lang="en-US" dirty="0" err="1" smtClean="0"/>
              <a:t>raspodeljeni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ulogama</a:t>
            </a:r>
            <a:r>
              <a:rPr lang="en-US" dirty="0" smtClean="0"/>
              <a:t>, </a:t>
            </a:r>
            <a:r>
              <a:rPr lang="en-US" dirty="0" err="1" smtClean="0"/>
              <a:t>statusu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autoritetu</a:t>
            </a: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Organizacija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sastoji</a:t>
            </a:r>
            <a:r>
              <a:rPr lang="en-US" dirty="0" smtClean="0"/>
              <a:t> od </a:t>
            </a:r>
            <a:r>
              <a:rPr lang="en-US" dirty="0" err="1" smtClean="0"/>
              <a:t>inputa</a:t>
            </a:r>
            <a:r>
              <a:rPr lang="en-US" dirty="0" smtClean="0"/>
              <a:t>, </a:t>
            </a:r>
            <a:r>
              <a:rPr lang="en-US" dirty="0" err="1" smtClean="0"/>
              <a:t>procesa</a:t>
            </a:r>
            <a:r>
              <a:rPr lang="en-US" dirty="0" smtClean="0"/>
              <a:t>, </a:t>
            </a:r>
            <a:r>
              <a:rPr lang="en-US" dirty="0" err="1" smtClean="0"/>
              <a:t>autputa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povratih</a:t>
            </a:r>
            <a:r>
              <a:rPr lang="en-US" dirty="0" smtClean="0"/>
              <a:t> </a:t>
            </a:r>
            <a:r>
              <a:rPr lang="en-US" dirty="0" err="1" smtClean="0"/>
              <a:t>infomacija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okruženja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definicije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792163"/>
          </a:xfrm>
        </p:spPr>
        <p:txBody>
          <a:bodyPr/>
          <a:lstStyle/>
          <a:p>
            <a:pPr eaLnBrk="1" hangingPunct="1"/>
            <a:r>
              <a:rPr lang="sr-Latn-CS" sz="2800" smtClean="0"/>
              <a:t>FAKTORI ZADOVOLJSTVA POSLOM</a:t>
            </a:r>
            <a:endParaRPr lang="sl-SI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dirty="0" smtClean="0"/>
              <a:t>Organizacioni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Posao</a:t>
            </a:r>
            <a:r>
              <a:rPr lang="en-US" dirty="0" smtClean="0"/>
              <a:t>:</a:t>
            </a:r>
            <a:r>
              <a:rPr lang="sr-Latn-CS" dirty="0" smtClean="0"/>
              <a:t>raznovrsnost, autonomija, povratna informacija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Sistem nagradjivanja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Radni uslovi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Kolege na poslu (uticaj nacionalne kulture)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Organizaciona struktura (</a:t>
            </a:r>
            <a:r>
              <a:rPr lang="sr-Latn-CS" dirty="0" smtClean="0"/>
              <a:t>decentralizacija)</a:t>
            </a:r>
            <a:endParaRPr lang="sr-Latn-CS" dirty="0" smtClean="0"/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Individualni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Sklad ličnih interesovanja i posla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Radni staž i starost (krivolinijski odnos)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Pozicija i status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dirty="0" smtClean="0"/>
              <a:t>Ukupno zadovoljstvo životom (prelivanje zadovoljstva)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852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sr-Latn-CS" sz="2800" dirty="0" smtClean="0">
                <a:latin typeface="Arial" panose="020B0604020202020204" pitchFamily="34" charset="0"/>
              </a:rPr>
              <a:t>DIMENZIJE POSLA I ZADOVOLJSTVO </a:t>
            </a:r>
            <a:r>
              <a:rPr lang="sr-Latn-CS" sz="2800" dirty="0" smtClean="0">
                <a:latin typeface="Arial" panose="020B0604020202020204" pitchFamily="34" charset="0"/>
              </a:rPr>
              <a:t>ZAPOSLENIH</a:t>
            </a:r>
            <a:endParaRPr lang="sr-Latn-CS" sz="2800" dirty="0" smtClean="0">
              <a:latin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Tri psihološka stanja zaposlenih, koja nastaju  kao reakcija na karakteristike njihovog posla, određuju stepen motivacije zaposlenih i njihovo zadovoljstvo na poslu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Doživljena značajnost posla: zaposleni mora da percipira svoj posao kao nešto vredno i važno u sistemu vrednosti koji on poseduje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Doživljena odgovornost na poslu: zaposleni mora da veruje da je on odgovoran za rezultate na njegovom radnom mestu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Znanje o rezultatima: zaposleni mora da bude u stanju da, relativno regularno, utvrdi rezultate njegovog rada </a:t>
            </a:r>
          </a:p>
        </p:txBody>
      </p:sp>
    </p:spTree>
    <p:extLst>
      <p:ext uri="{BB962C8B-B14F-4D97-AF65-F5344CB8AC3E}">
        <p14:creationId xmlns:p14="http://schemas.microsoft.com/office/powerpoint/2010/main" val="19643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>
                <a:latin typeface="Arial" panose="020B0604020202020204" pitchFamily="34" charset="0"/>
              </a:rPr>
              <a:t>DIMENZIJE POSLA I ZADOVOLJSTVO ZAPOSLENIH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z="2400" dirty="0" smtClean="0">
                <a:latin typeface="Arial" panose="020B0604020202020204" pitchFamily="34" charset="0"/>
              </a:rPr>
              <a:t>Raznovrsnost posla – stepen do koga posao zahteva obavljanje aktivnosti koje zahtevaju različite, izazovne ili nove veštine i znanja</a:t>
            </a:r>
          </a:p>
          <a:p>
            <a:pPr eaLnBrk="1" hangingPunct="1"/>
            <a:r>
              <a:rPr lang="sr-Latn-CS" sz="2400" dirty="0" smtClean="0">
                <a:latin typeface="Arial" panose="020B0604020202020204" pitchFamily="34" charset="0"/>
              </a:rPr>
              <a:t>Identitet zadatka – stepen do koga posao podrazumeva da se obavi celina zadatka – od početka do kraja operacije i do vidljivog rezultata</a:t>
            </a:r>
          </a:p>
          <a:p>
            <a:pPr eaLnBrk="1" hangingPunct="1"/>
            <a:r>
              <a:rPr lang="sr-Latn-CS" sz="2400" dirty="0" smtClean="0">
                <a:latin typeface="Arial" panose="020B0604020202020204" pitchFamily="34" charset="0"/>
              </a:rPr>
              <a:t>Značaj zadatka – stepen do koga posao ima uticaj, neposredan ili posredan, na život u </a:t>
            </a:r>
            <a:r>
              <a:rPr lang="sr-Latn-CS" sz="2400" dirty="0" smtClean="0">
                <a:latin typeface="Arial" panose="020B0604020202020204" pitchFamily="34" charset="0"/>
              </a:rPr>
              <a:t>organizac</a:t>
            </a:r>
            <a:r>
              <a:rPr lang="en-US" sz="2400" dirty="0" err="1" smtClean="0">
                <a:latin typeface="Arial" panose="020B0604020202020204" pitchFamily="34" charset="0"/>
              </a:rPr>
              <a:t>i</a:t>
            </a:r>
            <a:r>
              <a:rPr lang="sr-Latn-CS" sz="2400" dirty="0" smtClean="0">
                <a:latin typeface="Arial" panose="020B0604020202020204" pitchFamily="34" charset="0"/>
              </a:rPr>
              <a:t>ji </a:t>
            </a:r>
            <a:r>
              <a:rPr lang="sr-Latn-CS" sz="2400" dirty="0" smtClean="0">
                <a:latin typeface="Arial" panose="020B0604020202020204" pitchFamily="34" charset="0"/>
              </a:rPr>
              <a:t>i van nje</a:t>
            </a:r>
          </a:p>
          <a:p>
            <a:pPr eaLnBrk="1" hangingPunct="1"/>
            <a:r>
              <a:rPr lang="sr-Latn-CS" sz="2400" dirty="0" smtClean="0">
                <a:latin typeface="Arial" panose="020B0604020202020204" pitchFamily="34" charset="0"/>
              </a:rPr>
              <a:t>Autonomija – stepen do koga zaposleni može sam da utiče na način, dinamiku, metode rada na svom poslu </a:t>
            </a:r>
          </a:p>
          <a:p>
            <a:pPr eaLnBrk="1" hangingPunct="1"/>
            <a:r>
              <a:rPr lang="sr-Latn-CS" sz="2400" dirty="0" smtClean="0">
                <a:latin typeface="Arial" panose="020B0604020202020204" pitchFamily="34" charset="0"/>
              </a:rPr>
              <a:t>Povratna informacija – stepen do koga zaposleni dobija informaciju o efektima svoga rada </a:t>
            </a:r>
          </a:p>
        </p:txBody>
      </p:sp>
    </p:spTree>
    <p:extLst>
      <p:ext uri="{BB962C8B-B14F-4D97-AF65-F5344CB8AC3E}">
        <p14:creationId xmlns:p14="http://schemas.microsoft.com/office/powerpoint/2010/main" val="36229497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sr-Latn-CS" sz="2400" smtClean="0">
                <a:latin typeface="Arial" panose="020B0604020202020204" pitchFamily="34" charset="0"/>
              </a:rPr>
              <a:t>DIMENZIJE POSLA I ZADOVOLJSTVO ZAPOSLENIH - odnos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>
                <a:latin typeface="Arial" panose="020B0604020202020204" pitchFamily="34" charset="0"/>
              </a:rPr>
              <a:t>DIMENZIJE POSLA I ZADOVOLJSTVO ZAPOSLENIH - metodi unapređenja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OBOGAĆIVANJE POSLA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Direktna</a:t>
            </a:r>
            <a:r>
              <a:rPr lang="en-US" sz="2400" dirty="0" smtClean="0"/>
              <a:t> </a:t>
            </a:r>
            <a:r>
              <a:rPr lang="en-US" sz="2400" dirty="0" err="1" smtClean="0"/>
              <a:t>povratna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informacija</a:t>
            </a:r>
            <a:r>
              <a:rPr lang="en-US" sz="2400" dirty="0" smtClean="0"/>
              <a:t> </a:t>
            </a:r>
            <a:r>
              <a:rPr lang="en-US" sz="2400" dirty="0" err="1" smtClean="0"/>
              <a:t>zaposlenima</a:t>
            </a:r>
            <a:r>
              <a:rPr lang="en-US" sz="2400" dirty="0" smtClean="0"/>
              <a:t> o </a:t>
            </a:r>
            <a:r>
              <a:rPr lang="en-US" sz="2400" dirty="0" err="1" smtClean="0"/>
              <a:t>rezultatima</a:t>
            </a:r>
            <a:r>
              <a:rPr lang="en-US" sz="2400" dirty="0" smtClean="0"/>
              <a:t> </a:t>
            </a:r>
            <a:r>
              <a:rPr lang="en-US" sz="2400" dirty="0" err="1" smtClean="0"/>
              <a:t>rada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ne-</a:t>
            </a:r>
            <a:r>
              <a:rPr lang="en-US" sz="2400" dirty="0" err="1" smtClean="0"/>
              <a:t>evaluativan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ne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šefa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Kreiranje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kontakta</a:t>
            </a:r>
            <a:r>
              <a:rPr lang="en-US" sz="2400" dirty="0" smtClean="0"/>
              <a:t> </a:t>
            </a:r>
            <a:r>
              <a:rPr lang="en-US" sz="2400" dirty="0" err="1" smtClean="0"/>
              <a:t>zaposlenog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internim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eksternim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korisnikom</a:t>
            </a:r>
            <a:r>
              <a:rPr lang="en-US" sz="2400" dirty="0" smtClean="0"/>
              <a:t> </a:t>
            </a:r>
            <a:r>
              <a:rPr lang="en-US" sz="2400" dirty="0" err="1" smtClean="0"/>
              <a:t>njegovog</a:t>
            </a:r>
            <a:r>
              <a:rPr lang="en-US" sz="2400" dirty="0" smtClean="0"/>
              <a:t> </a:t>
            </a:r>
            <a:r>
              <a:rPr lang="en-US" sz="2400" dirty="0" err="1" smtClean="0"/>
              <a:t>rada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Šansa</a:t>
            </a:r>
            <a:r>
              <a:rPr lang="en-US" sz="2400" dirty="0" smtClean="0"/>
              <a:t> </a:t>
            </a:r>
            <a:r>
              <a:rPr lang="en-US" sz="2400" dirty="0" err="1" smtClean="0"/>
              <a:t>zaposlenom</a:t>
            </a:r>
            <a:r>
              <a:rPr lang="en-US" sz="2400" dirty="0" smtClean="0"/>
              <a:t> da </a:t>
            </a:r>
            <a:r>
              <a:rPr lang="en-US" sz="2400" dirty="0" err="1" smtClean="0"/>
              <a:t>uči</a:t>
            </a:r>
            <a:r>
              <a:rPr lang="en-US" sz="2400" dirty="0" smtClean="0"/>
              <a:t> </a:t>
            </a:r>
            <a:r>
              <a:rPr lang="en-US" sz="2400" dirty="0" err="1" smtClean="0"/>
              <a:t>nove</a:t>
            </a:r>
            <a:r>
              <a:rPr lang="en-US" sz="2400" dirty="0" smtClean="0"/>
              <a:t> </a:t>
            </a:r>
            <a:r>
              <a:rPr lang="en-US" sz="2400" dirty="0" err="1" smtClean="0"/>
              <a:t>zadatke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tome </a:t>
            </a:r>
            <a:r>
              <a:rPr lang="en-US" sz="2400" dirty="0" err="1" smtClean="0"/>
              <a:t>doživljava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Davanje</a:t>
            </a:r>
            <a:r>
              <a:rPr lang="en-US" sz="2400" dirty="0" smtClean="0"/>
              <a:t> </a:t>
            </a:r>
            <a:r>
              <a:rPr lang="en-US" sz="2400" dirty="0" err="1" smtClean="0"/>
              <a:t>mogućnosti</a:t>
            </a:r>
            <a:r>
              <a:rPr lang="en-US" sz="2400" dirty="0" smtClean="0"/>
              <a:t> </a:t>
            </a:r>
            <a:r>
              <a:rPr lang="en-US" sz="2400" dirty="0" err="1" smtClean="0"/>
              <a:t>zaposlenima</a:t>
            </a:r>
            <a:r>
              <a:rPr lang="en-US" sz="2400" dirty="0" smtClean="0"/>
              <a:t> </a:t>
            </a:r>
            <a:r>
              <a:rPr lang="en-US" sz="2400" dirty="0" smtClean="0"/>
              <a:t>da </a:t>
            </a:r>
            <a:r>
              <a:rPr lang="en-US" sz="2400" dirty="0" err="1" smtClean="0"/>
              <a:t>sami</a:t>
            </a:r>
            <a:r>
              <a:rPr lang="en-US" sz="2400" dirty="0" smtClean="0"/>
              <a:t> </a:t>
            </a:r>
            <a:r>
              <a:rPr lang="en-US" sz="2400" dirty="0" err="1" smtClean="0"/>
              <a:t>određuju</a:t>
            </a:r>
            <a:r>
              <a:rPr lang="en-US" sz="2400" dirty="0" smtClean="0"/>
              <a:t> tempo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raspored</a:t>
            </a:r>
            <a:r>
              <a:rPr lang="en-US" sz="2400" dirty="0" smtClean="0"/>
              <a:t> </a:t>
            </a:r>
            <a:r>
              <a:rPr lang="en-US" sz="2400" dirty="0" err="1" smtClean="0"/>
              <a:t>rada</a:t>
            </a:r>
            <a:r>
              <a:rPr lang="en-US" sz="2400" dirty="0" smtClean="0"/>
              <a:t>, </a:t>
            </a:r>
            <a:r>
              <a:rPr lang="en-US" sz="2400" dirty="0" err="1" smtClean="0"/>
              <a:t>pauze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sl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Spuštanje</a:t>
            </a:r>
            <a:r>
              <a:rPr lang="en-US" sz="2400" dirty="0" smtClean="0"/>
              <a:t> </a:t>
            </a:r>
            <a:r>
              <a:rPr lang="en-US" sz="2400" dirty="0" err="1" smtClean="0"/>
              <a:t>troškovnih</a:t>
            </a:r>
            <a:r>
              <a:rPr lang="en-US" sz="2400" dirty="0" smtClean="0"/>
              <a:t> </a:t>
            </a:r>
            <a:r>
              <a:rPr lang="en-US" sz="2400" dirty="0" err="1" smtClean="0"/>
              <a:t>centara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najniži</a:t>
            </a:r>
            <a:r>
              <a:rPr lang="en-US" sz="2400" dirty="0" smtClean="0"/>
              <a:t> </a:t>
            </a:r>
            <a:r>
              <a:rPr lang="en-US" sz="2400" dirty="0" err="1" smtClean="0"/>
              <a:t>mogući</a:t>
            </a:r>
            <a:r>
              <a:rPr lang="en-US" sz="2400" dirty="0" smtClean="0"/>
              <a:t> </a:t>
            </a:r>
            <a:r>
              <a:rPr lang="en-US" sz="2400" dirty="0" err="1" smtClean="0"/>
              <a:t>nivo</a:t>
            </a:r>
            <a:r>
              <a:rPr lang="en-US" sz="2400" dirty="0" smtClean="0"/>
              <a:t> – </a:t>
            </a:r>
            <a:r>
              <a:rPr lang="en-US" sz="2400" dirty="0" err="1" smtClean="0"/>
              <a:t>radno</a:t>
            </a:r>
            <a:r>
              <a:rPr lang="en-US" sz="2400" dirty="0" smtClean="0"/>
              <a:t> </a:t>
            </a:r>
            <a:r>
              <a:rPr lang="en-US" sz="2400" dirty="0" err="1" smtClean="0"/>
              <a:t>mesto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smtClean="0"/>
              <a:t>da </a:t>
            </a:r>
            <a:r>
              <a:rPr lang="en-US" sz="2400" dirty="0" err="1" smtClean="0"/>
              <a:t>zaposleni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odgovoran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svoj</a:t>
            </a:r>
            <a:r>
              <a:rPr lang="en-US" sz="2400" dirty="0" smtClean="0"/>
              <a:t> </a:t>
            </a:r>
            <a:r>
              <a:rPr lang="en-US" sz="2400" dirty="0" err="1" smtClean="0"/>
              <a:t>budžet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Dozvoliti</a:t>
            </a:r>
            <a:r>
              <a:rPr lang="en-US" sz="2400" dirty="0" smtClean="0"/>
              <a:t> </a:t>
            </a:r>
            <a:r>
              <a:rPr lang="en-US" sz="2400" dirty="0" err="1" smtClean="0"/>
              <a:t>zaposlenom</a:t>
            </a:r>
            <a:r>
              <a:rPr lang="en-US" sz="2400" dirty="0" smtClean="0"/>
              <a:t> da </a:t>
            </a:r>
            <a:r>
              <a:rPr lang="en-US" sz="2400" dirty="0" err="1" smtClean="0"/>
              <a:t>komunicira</a:t>
            </a:r>
            <a:r>
              <a:rPr lang="en-US" sz="2400" dirty="0" smtClean="0"/>
              <a:t> </a:t>
            </a:r>
            <a:r>
              <a:rPr lang="en-US" sz="2400" dirty="0" err="1" smtClean="0"/>
              <a:t>direktno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svima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hijerarhijsku</a:t>
            </a:r>
            <a:r>
              <a:rPr lang="en-US" sz="2400" dirty="0" smtClean="0"/>
              <a:t> </a:t>
            </a:r>
            <a:r>
              <a:rPr lang="en-US" sz="2400" dirty="0" err="1" smtClean="0"/>
              <a:t>poziciju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to </a:t>
            </a:r>
            <a:r>
              <a:rPr lang="en-US" sz="2400" dirty="0" err="1" smtClean="0"/>
              <a:t>posao</a:t>
            </a:r>
            <a:r>
              <a:rPr lang="en-US" sz="2400" dirty="0" smtClean="0"/>
              <a:t> </a:t>
            </a:r>
            <a:r>
              <a:rPr lang="en-US" sz="2400" dirty="0" err="1" smtClean="0"/>
              <a:t>zahteva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Zaposleni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da je </a:t>
            </a:r>
            <a:r>
              <a:rPr lang="en-US" sz="2400" dirty="0" err="1" smtClean="0"/>
              <a:t>odgovoran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svoje</a:t>
            </a:r>
            <a:r>
              <a:rPr lang="en-US" sz="2400" dirty="0" smtClean="0"/>
              <a:t> </a:t>
            </a:r>
            <a:r>
              <a:rPr lang="en-US" sz="2400" dirty="0" err="1" smtClean="0"/>
              <a:t>rezultate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25524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/>
              <a:t>ZADOVOLJSTVO I NAGRAĐIVANJE</a:t>
            </a:r>
            <a:r>
              <a:rPr lang="sr-Latn-CS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19263"/>
            <a:ext cx="8153400" cy="4833937"/>
          </a:xfrm>
        </p:spPr>
        <p:txBody>
          <a:bodyPr/>
          <a:lstStyle/>
          <a:p>
            <a:pPr eaLnBrk="1" hangingPunct="1"/>
            <a:r>
              <a:rPr lang="sr-Latn-CS" smtClean="0"/>
              <a:t>Hipoteza: “Adekvatne nagrade povećavaju i zadovoljstvo i produktivnost” – nagrade vode ka zadovoljstvu zaposlenih i povećanju produktivnosti samo kada su fer i proporcionalne učincima - teorija jednakosti u nagrađivanju i zadovoljstvo poslom 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Nagrade nisu samo materijalna sredstva već i statusni simbol i pokazuju koliko menadžment vrednuje doprinos zaposlenih </a:t>
            </a:r>
          </a:p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6217652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NAGRAĐIVANJE I PONAŠANJE </a:t>
            </a:r>
            <a:br>
              <a:rPr lang="sr-Latn-CS" smtClean="0">
                <a:latin typeface="Arial" panose="020B0604020202020204" pitchFamily="34" charset="0"/>
              </a:rPr>
            </a:br>
            <a:endParaRPr lang="sr-Latn-CS" smtClean="0">
              <a:latin typeface="Arial" panose="020B060402020202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sr-Latn-CS" smtClean="0">
                <a:latin typeface="Arial" panose="020B0604020202020204" pitchFamily="34" charset="0"/>
              </a:rPr>
              <a:t>“Kompanije dobijaju od svojih zaposlenih ono što plaćaju a ne ono što one žele” – često se dešava da su to suprotne stvari </a:t>
            </a:r>
          </a:p>
          <a:p>
            <a:pPr eaLnBrk="1" hangingPunct="1">
              <a:lnSpc>
                <a:spcPct val="120000"/>
              </a:lnSpc>
            </a:pPr>
            <a:r>
              <a:rPr lang="sr-Latn-CS" smtClean="0">
                <a:latin typeface="Arial" panose="020B0604020202020204" pitchFamily="34" charset="0"/>
              </a:rPr>
              <a:t>Primer: nagrađivanje profesora za predavanje i za istraživanje i publikacije na univerzitetima u USA i Srbiji. </a:t>
            </a:r>
          </a:p>
          <a:p>
            <a:pPr eaLnBrk="1" hangingPunct="1">
              <a:lnSpc>
                <a:spcPct val="120000"/>
              </a:lnSpc>
            </a:pPr>
            <a:r>
              <a:rPr lang="sr-Latn-CS" smtClean="0">
                <a:latin typeface="Arial" panose="020B0604020202020204" pitchFamily="34" charset="0"/>
              </a:rPr>
              <a:t>Primer: sistem nagrađivanja na EF u Beogradu</a:t>
            </a:r>
          </a:p>
          <a:p>
            <a:pPr eaLnBrk="1" hangingPunct="1">
              <a:lnSpc>
                <a:spcPct val="120000"/>
              </a:lnSpc>
            </a:pPr>
            <a:r>
              <a:rPr lang="sr-Latn-CS" smtClean="0">
                <a:latin typeface="Arial" panose="020B0604020202020204" pitchFamily="34" charset="0"/>
              </a:rPr>
              <a:t>Zašto kompanije žele A a nagrađuju B?</a:t>
            </a:r>
          </a:p>
        </p:txBody>
      </p:sp>
    </p:spTree>
    <p:extLst>
      <p:ext uri="{BB962C8B-B14F-4D97-AF65-F5344CB8AC3E}">
        <p14:creationId xmlns:p14="http://schemas.microsoft.com/office/powerpoint/2010/main" val="31034291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NAGRAĐIVANJE I PONAŠANJE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sr-Latn-CS" smtClean="0">
                <a:latin typeface="Arial" panose="020B0604020202020204" pitchFamily="34" charset="0"/>
              </a:rPr>
              <a:t>Razlozi za nagrađivanje ponašanja A umesto ponašanja B</a:t>
            </a:r>
          </a:p>
          <a:p>
            <a:pPr lvl="1" eaLnBrk="1" hangingPunct="1">
              <a:lnSpc>
                <a:spcPct val="140000"/>
              </a:lnSpc>
            </a:pPr>
            <a:r>
              <a:rPr lang="sr-Latn-CS" smtClean="0">
                <a:latin typeface="Arial" panose="020B0604020202020204" pitchFamily="34" charset="0"/>
              </a:rPr>
              <a:t>Fascinacija kvantitativnim merilima performansi</a:t>
            </a:r>
          </a:p>
          <a:p>
            <a:pPr lvl="1" eaLnBrk="1" hangingPunct="1">
              <a:lnSpc>
                <a:spcPct val="140000"/>
              </a:lnSpc>
            </a:pPr>
            <a:r>
              <a:rPr lang="sr-Latn-CS" smtClean="0">
                <a:latin typeface="Arial" panose="020B0604020202020204" pitchFamily="34" charset="0"/>
              </a:rPr>
              <a:t>Nagrađivanje najvidljivijeg umesto najvažnijeg ponašanja </a:t>
            </a:r>
          </a:p>
          <a:p>
            <a:pPr lvl="1" eaLnBrk="1" hangingPunct="1">
              <a:lnSpc>
                <a:spcPct val="140000"/>
              </a:lnSpc>
            </a:pPr>
            <a:r>
              <a:rPr lang="sr-Latn-CS" smtClean="0">
                <a:latin typeface="Arial" panose="020B0604020202020204" pitchFamily="34" charset="0"/>
              </a:rPr>
              <a:t>Hipokrizija – razlike između “teorije za javnost” i “teorije za upotrebu”</a:t>
            </a:r>
          </a:p>
          <a:p>
            <a:pPr lvl="1" eaLnBrk="1" hangingPunct="1">
              <a:lnSpc>
                <a:spcPct val="140000"/>
              </a:lnSpc>
            </a:pPr>
            <a:r>
              <a:rPr lang="sr-Latn-CS" smtClean="0">
                <a:latin typeface="Arial" panose="020B0604020202020204" pitchFamily="34" charset="0"/>
              </a:rPr>
              <a:t>Uticaj etičkih kriterijuma umesto ekonomskih </a:t>
            </a:r>
          </a:p>
          <a:p>
            <a:pPr eaLnBrk="1" hangingPunct="1">
              <a:lnSpc>
                <a:spcPct val="140000"/>
              </a:lnSpc>
            </a:pPr>
            <a:endParaRPr lang="sr-Latn-C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84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EFEKTI ZADOVOLJSTVA POSLOM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dirty="0" smtClean="0">
                <a:latin typeface="Arial" panose="020B0604020202020204" pitchFamily="34" charset="0"/>
              </a:rPr>
              <a:t>Zadovoljstvo poslom i produktivnost</a:t>
            </a:r>
          </a:p>
          <a:p>
            <a:pPr eaLnBrk="1" hangingPunct="1"/>
            <a:endParaRPr lang="sr-Latn-CS" dirty="0" smtClean="0">
              <a:latin typeface="Arial" panose="020B0604020202020204" pitchFamily="34" charset="0"/>
            </a:endParaRPr>
          </a:p>
          <a:p>
            <a:pPr marL="109537" indent="0" eaLnBrk="1" hangingPunct="1">
              <a:buNone/>
            </a:pPr>
            <a:endParaRPr lang="sr-Latn-C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sr-Latn-CS" dirty="0" smtClean="0">
                <a:latin typeface="Arial" panose="020B0604020202020204" pitchFamily="34" charset="0"/>
              </a:rPr>
              <a:t>Zadovoljstvo poslom i napuštanje posla </a:t>
            </a:r>
          </a:p>
          <a:p>
            <a:pPr eaLnBrk="1" hangingPunct="1"/>
            <a:endParaRPr lang="sr-Latn-CS" dirty="0" smtClean="0">
              <a:latin typeface="Arial" panose="020B0604020202020204" pitchFamily="34" charset="0"/>
            </a:endParaRPr>
          </a:p>
          <a:p>
            <a:pPr eaLnBrk="1" hangingPunct="1"/>
            <a:endParaRPr lang="sr-Latn-C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sr-Latn-CS" dirty="0" smtClean="0">
                <a:latin typeface="Arial" panose="020B0604020202020204" pitchFamily="34" charset="0"/>
              </a:rPr>
              <a:t>Zadovoljstvo poslom i odustvovanje sa posla </a:t>
            </a:r>
          </a:p>
          <a:p>
            <a:pPr eaLnBrk="1" hangingPunct="1"/>
            <a:endParaRPr lang="sr-Latn-C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r>
              <a:rPr lang="en-US" dirty="0" smtClean="0"/>
              <a:t>1.organizacija </a:t>
            </a:r>
            <a:r>
              <a:rPr lang="en-US" dirty="0" smtClean="0"/>
              <a:t>je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r>
              <a:rPr lang="en-US" dirty="0" smtClean="0"/>
              <a:t>2.sociotehnički </a:t>
            </a:r>
            <a:r>
              <a:rPr lang="en-US" dirty="0" err="1" smtClean="0"/>
              <a:t>sistemi</a:t>
            </a:r>
            <a:endParaRPr lang="en-US" dirty="0" smtClean="0"/>
          </a:p>
          <a:p>
            <a:r>
              <a:rPr lang="en-US" dirty="0" smtClean="0"/>
              <a:t>3.sistemi </a:t>
            </a:r>
            <a:r>
              <a:rPr lang="en-US" dirty="0" err="1" smtClean="0"/>
              <a:t>cilja</a:t>
            </a:r>
            <a:endParaRPr lang="en-US" dirty="0" smtClean="0"/>
          </a:p>
          <a:p>
            <a:r>
              <a:rPr lang="en-US" dirty="0" smtClean="0"/>
              <a:t>4.uredjena </a:t>
            </a:r>
            <a:r>
              <a:rPr lang="en-US" dirty="0" err="1" smtClean="0"/>
              <a:t>struktura</a:t>
            </a:r>
            <a:endParaRPr lang="en-US" dirty="0" smtClean="0"/>
          </a:p>
          <a:p>
            <a:r>
              <a:rPr lang="en-US" dirty="0" smtClean="0"/>
              <a:t>5.otvoreni </a:t>
            </a:r>
            <a:r>
              <a:rPr lang="en-US" dirty="0" err="1" smtClean="0"/>
              <a:t>sistemi</a:t>
            </a:r>
            <a:endParaRPr lang="en-US" dirty="0" smtClean="0"/>
          </a:p>
          <a:p>
            <a:r>
              <a:rPr lang="en-US" dirty="0" smtClean="0"/>
              <a:t>6.omeđeni </a:t>
            </a:r>
            <a:r>
              <a:rPr lang="en-US" dirty="0" err="1" smtClean="0"/>
              <a:t>sistemi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0475"/>
            <a:ext cx="5867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dirty="0" smtClean="0">
                <a:latin typeface="Arial" panose="020B0604020202020204" pitchFamily="34" charset="0"/>
              </a:rPr>
              <a:t>ZADOVOLJSTVO I PRODUKTIVNOST</a:t>
            </a:r>
            <a:br>
              <a:rPr lang="sr-Latn-CS" dirty="0" smtClean="0">
                <a:latin typeface="Arial" panose="020B0604020202020204" pitchFamily="34" charset="0"/>
              </a:rPr>
            </a:br>
            <a:endParaRPr lang="sr-Latn-CS" dirty="0" smtClean="0">
              <a:latin typeface="Arial" panose="020B060402020202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eaLnBrk="1" hangingPunct="1"/>
            <a:r>
              <a:rPr lang="sr-Latn-CS" smtClean="0"/>
              <a:t>H</a:t>
            </a:r>
            <a:r>
              <a:rPr lang="en-US" smtClean="0"/>
              <a:t>ipotez</a:t>
            </a:r>
            <a:r>
              <a:rPr lang="sr-Latn-CS" smtClean="0"/>
              <a:t>a</a:t>
            </a:r>
            <a:r>
              <a:rPr lang="en-US" smtClean="0"/>
              <a:t>:</a:t>
            </a:r>
            <a:r>
              <a:rPr lang="sr-Latn-CS" smtClean="0"/>
              <a:t> “</a:t>
            </a:r>
            <a:r>
              <a:rPr lang="en-US" smtClean="0"/>
              <a:t>z</a:t>
            </a:r>
            <a:r>
              <a:rPr lang="sr-Latn-CS" smtClean="0"/>
              <a:t>adovoljan radnik – produktivan radnik” – malo potvrda u istraživanjima, zadovoljstvo poslom nije konzistentan prediktor produktivnosti</a:t>
            </a:r>
          </a:p>
          <a:p>
            <a:pPr eaLnBrk="1" hangingPunct="1"/>
            <a:r>
              <a:rPr lang="sr-Latn-CS" smtClean="0"/>
              <a:t>Ipak u teoriji i praksi menadžmenta se ne odustaje od napora da se radnici učine zadovoljnim da bi bili produktivni  </a:t>
            </a:r>
          </a:p>
          <a:p>
            <a:pPr eaLnBrk="1" hangingPunct="1"/>
            <a:r>
              <a:rPr lang="sr-Latn-CS" smtClean="0"/>
              <a:t>Odnos zadovljstva poslom i produktivnosti je slab jer i na jednu i drugu varijablu utiče veliki broj faktora od kojih su mnogi van dometa menadžmenta  </a:t>
            </a:r>
          </a:p>
          <a:p>
            <a:pPr lvl="1" eaLnBrk="1" hangingPunct="1"/>
            <a:endParaRPr lang="sr-Latn-CS" smtClean="0"/>
          </a:p>
          <a:p>
            <a:pPr lvl="1"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7587121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ZADOVOLJSTVO I PRODUKTIVNOST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833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/>
              <a:t>Na stavove o poslu je jako teško uticati jer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Na stavove o poslu utiče jako veliki broj faktora od kojih su mnogi van uticaja menadžmenta (zadovoljstvo životom)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Na stavove utiče percepcija zaposlenih pa mala izmena u poslu utiče na veliku promenu stava o poslu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Stavovi su vrlo postojani i teško se menaju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Na produktivnost utiču i drugi faktori osim zadovoljstva poslom – nije tačno da, ako je neko zadovoljan poslom i želi da radi, da će uvek i imati veće performanse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Mentalne i fizičke sposobnosti, nivo energije, nivo odgovornosti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Posao sam po sebi nekada određuje performanse</a:t>
            </a:r>
          </a:p>
          <a:p>
            <a:pPr lvl="1" eaLnBrk="1" hangingPunct="1">
              <a:lnSpc>
                <a:spcPct val="90000"/>
              </a:lnSpc>
            </a:pPr>
            <a:endParaRPr lang="sr-Latn-CS" smtClean="0"/>
          </a:p>
          <a:p>
            <a:pPr eaLnBrk="1" hangingPunct="1">
              <a:lnSpc>
                <a:spcPct val="90000"/>
              </a:lnSpc>
            </a:pP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38691918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MOŽETE LI ZAMISLITI OVE RADNIKE?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066800" y="1905000"/>
            <a:ext cx="69342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495800" y="19050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066800" y="3810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43000" y="19812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2400"/>
              <a:t>Zadovoljan i produktivan radnik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48200" y="20574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2400">
                <a:solidFill>
                  <a:srgbClr val="FF0000"/>
                </a:solidFill>
              </a:rPr>
              <a:t>Zadovoljan i neproduktivan radnik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143000" y="39624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2400">
                <a:solidFill>
                  <a:srgbClr val="FF0000"/>
                </a:solidFill>
              </a:rPr>
              <a:t>Nezadovoljan i produktivan radnik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572000" y="39624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2400"/>
              <a:t>Nezadovoljan i neproduktivan radnik</a:t>
            </a:r>
          </a:p>
        </p:txBody>
      </p:sp>
    </p:spTree>
    <p:extLst>
      <p:ext uri="{BB962C8B-B14F-4D97-AF65-F5344CB8AC3E}">
        <p14:creationId xmlns:p14="http://schemas.microsoft.com/office/powerpoint/2010/main" val="19201666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ZADOVOLJSTVO I PRODUKTIVNOST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Korelacija zadovoljstva i prodkutivnosti ipak važi više za stručne i zaposlene na višim pozicijama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H</a:t>
            </a:r>
            <a:r>
              <a:rPr lang="en-US" smtClean="0"/>
              <a:t>ipotez</a:t>
            </a:r>
            <a:r>
              <a:rPr lang="sr-Latn-CS" smtClean="0"/>
              <a:t>a</a:t>
            </a:r>
            <a:r>
              <a:rPr lang="en-US" smtClean="0"/>
              <a:t>: </a:t>
            </a:r>
            <a:r>
              <a:rPr lang="sr-Latn-CS" smtClean="0"/>
              <a:t>“</a:t>
            </a:r>
            <a:r>
              <a:rPr lang="en-US" smtClean="0"/>
              <a:t>produktivan radnik je i zadovoljan radnik</a:t>
            </a:r>
            <a:r>
              <a:rPr lang="sr-Latn-CS" smtClean="0"/>
              <a:t>” – potvrđena u praksi ali uz medijatornu varijablu – nagrade, implikacija za menadžere – pomoći zaposlenima da ostvare visoke performanse i nagraditi ih. </a:t>
            </a:r>
            <a:endParaRPr lang="en-US" smtClean="0"/>
          </a:p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6898869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>
                <a:latin typeface="Arial" panose="020B0604020202020204" pitchFamily="34" charset="0"/>
              </a:rPr>
              <a:t>MERE ZA UNAPREĐENJE ZADOVOLJSTVA I PRODUKTIVNOSTI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Individualne mere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Plaćanje na osnovu performansi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Realistični radni ciljevi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Intenzivan trening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Merenje performansi i feedback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Promocija na osnovu performansi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Proširivanje i produbljivanje posla  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Grupne mere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Autonomne radne grupe sa mandatom da utiču na svoj rad, sastav grupe itd.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Takmičenje između grupa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Nagrađivanje na grupnoj umesto individualnoj osnovi </a:t>
            </a:r>
          </a:p>
          <a:p>
            <a:pPr lvl="1" eaLnBrk="1" hangingPunct="1">
              <a:lnSpc>
                <a:spcPct val="90000"/>
              </a:lnSpc>
            </a:pPr>
            <a:endParaRPr lang="sr-Latn-C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089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>
                <a:latin typeface="Arial" panose="020B0604020202020204" pitchFamily="34" charset="0"/>
              </a:rPr>
              <a:t>MERE ZA UNAPREĐENJE ZADOVOLJSTVA I PRODUKTIVNOSTI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dirty="0" smtClean="0">
                <a:latin typeface="Arial" panose="020B0604020202020204" pitchFamily="34" charset="0"/>
              </a:rPr>
              <a:t>Organizacione mere</a:t>
            </a:r>
          </a:p>
          <a:p>
            <a:pPr lvl="1" eaLnBrk="1" hangingPunct="1"/>
            <a:r>
              <a:rPr lang="sr-Latn-CS" dirty="0" smtClean="0">
                <a:latin typeface="Arial" panose="020B0604020202020204" pitchFamily="34" charset="0"/>
              </a:rPr>
              <a:t>Rotacija poslova</a:t>
            </a:r>
          </a:p>
          <a:p>
            <a:pPr lvl="1" eaLnBrk="1" hangingPunct="1"/>
            <a:r>
              <a:rPr lang="sr-Latn-CS" dirty="0" smtClean="0">
                <a:latin typeface="Arial" panose="020B0604020202020204" pitchFamily="34" charset="0"/>
              </a:rPr>
              <a:t>Decentralizacija strukture</a:t>
            </a:r>
          </a:p>
          <a:p>
            <a:pPr lvl="1" eaLnBrk="1" hangingPunct="1"/>
            <a:r>
              <a:rPr lang="sr-Latn-CS" dirty="0" smtClean="0">
                <a:latin typeface="Arial" panose="020B0604020202020204" pitchFamily="34" charset="0"/>
              </a:rPr>
              <a:t>Dugoroč</a:t>
            </a:r>
            <a:r>
              <a:rPr lang="en-US" dirty="0" smtClean="0">
                <a:latin typeface="Arial" panose="020B0604020202020204" pitchFamily="34" charset="0"/>
              </a:rPr>
              <a:t>n</a:t>
            </a:r>
            <a:r>
              <a:rPr lang="sr-Latn-CS" dirty="0" smtClean="0">
                <a:latin typeface="Arial" panose="020B0604020202020204" pitchFamily="34" charset="0"/>
              </a:rPr>
              <a:t>o </a:t>
            </a:r>
            <a:r>
              <a:rPr lang="sr-Latn-CS" dirty="0" smtClean="0">
                <a:latin typeface="Arial" panose="020B0604020202020204" pitchFamily="34" charset="0"/>
              </a:rPr>
              <a:t>zapošljavanje radi povećanja lojalnosti </a:t>
            </a:r>
          </a:p>
          <a:p>
            <a:pPr lvl="1" eaLnBrk="1" hangingPunct="1"/>
            <a:r>
              <a:rPr lang="sr-Latn-CS" dirty="0" smtClean="0">
                <a:latin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</a:rPr>
              <a:t>o</a:t>
            </a:r>
            <a:r>
              <a:rPr lang="sr-Latn-CS" dirty="0" smtClean="0">
                <a:latin typeface="Arial" panose="020B0604020202020204" pitchFamily="34" charset="0"/>
              </a:rPr>
              <a:t>vezivanje </a:t>
            </a:r>
            <a:r>
              <a:rPr lang="sr-Latn-CS" dirty="0" smtClean="0">
                <a:latin typeface="Arial" panose="020B0604020202020204" pitchFamily="34" charset="0"/>
              </a:rPr>
              <a:t>ličnih nagrada sa performansama organizacije (godišnji bonusi radnicima)</a:t>
            </a:r>
          </a:p>
          <a:p>
            <a:pPr lvl="1" eaLnBrk="1" hangingPunct="1"/>
            <a:endParaRPr lang="sr-Latn-C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506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ZADOVOLJSTVO I NAPUŠTANJE POSLA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19263"/>
            <a:ext cx="8153400" cy="5138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Korelcija između zadovoljstva i napuštanja posla je umereno negativna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Visoko zadovoljstvo poslom ne može samo po sebi sprečiti napuštanje posla ali će pomoći da ono ne bude visoko  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Nisko zadovoljsto poslom utiče na intenziviranje napuštanja posla 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>
                <a:latin typeface="Arial" panose="020B0604020202020204" pitchFamily="34" charset="0"/>
              </a:rPr>
              <a:t>Uticaj medijatornih varijabli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z="2000" smtClean="0">
                <a:latin typeface="Arial" panose="020B0604020202020204" pitchFamily="34" charset="0"/>
              </a:rPr>
              <a:t>Eksterne, objektivne: nezaposlenost, recesija, merdžeri i akvizicije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sz="2000" smtClean="0">
                <a:latin typeface="Arial" panose="020B0604020202020204" pitchFamily="34" charset="0"/>
              </a:rPr>
              <a:t>Subjektivne, interne: pol, starost, radni staž, investicije u kompaniju, mogućnosti za novi posao, porodična situacija, psihološki profil </a:t>
            </a:r>
          </a:p>
          <a:p>
            <a:pPr eaLnBrk="1" hangingPunct="1">
              <a:lnSpc>
                <a:spcPct val="90000"/>
              </a:lnSpc>
            </a:pP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9144688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ZADOVOLJSTVO I ODSUSTVOVANJE </a:t>
            </a:r>
            <a:endParaRPr lang="sr-Cyrl-CS" smtClean="0"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/>
            <a:r>
              <a:rPr lang="sr-Latn-CS" dirty="0" smtClean="0">
                <a:latin typeface="Arial" panose="020B0604020202020204" pitchFamily="34" charset="0"/>
              </a:rPr>
              <a:t>Vis</a:t>
            </a:r>
            <a:r>
              <a:rPr lang="en-US" dirty="0" smtClean="0">
                <a:latin typeface="Arial" panose="020B0604020202020204" pitchFamily="34" charset="0"/>
              </a:rPr>
              <a:t>o</a:t>
            </a:r>
            <a:r>
              <a:rPr lang="sr-Latn-CS" dirty="0" smtClean="0">
                <a:latin typeface="Arial" panose="020B0604020202020204" pitchFamily="34" charset="0"/>
              </a:rPr>
              <a:t>ko </a:t>
            </a:r>
            <a:r>
              <a:rPr lang="sr-Latn-CS" dirty="0" smtClean="0">
                <a:latin typeface="Arial" panose="020B0604020202020204" pitchFamily="34" charset="0"/>
              </a:rPr>
              <a:t>zadovoljstvo poslom ne izaziva obavezno i nisko odsustvovanje ali nisko zadovoljstvo obavezno izaziva visoko odsustvovanje sa posla </a:t>
            </a:r>
          </a:p>
          <a:p>
            <a:pPr eaLnBrk="1" hangingPunct="1"/>
            <a:r>
              <a:rPr lang="en-US" dirty="0" err="1" smtClean="0"/>
              <a:t>Efekti</a:t>
            </a:r>
            <a:r>
              <a:rPr lang="en-US" dirty="0" smtClean="0"/>
              <a:t> </a:t>
            </a:r>
            <a:r>
              <a:rPr lang="en-US" dirty="0" err="1" smtClean="0"/>
              <a:t>zadovoljstva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odsustvovanje</a:t>
            </a:r>
            <a:r>
              <a:rPr lang="en-US" dirty="0" smtClean="0"/>
              <a:t> – </a:t>
            </a:r>
            <a:r>
              <a:rPr lang="en-US" dirty="0" err="1" smtClean="0"/>
              <a:t>negativna</a:t>
            </a:r>
            <a:r>
              <a:rPr lang="en-US" dirty="0" smtClean="0"/>
              <a:t> </a:t>
            </a:r>
            <a:r>
              <a:rPr lang="en-US" dirty="0" err="1" smtClean="0"/>
              <a:t>korelacija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kontrolisu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 (Chicago – New York </a:t>
            </a:r>
            <a:r>
              <a:rPr lang="en-US" dirty="0" err="1" smtClean="0"/>
              <a:t>eksperiment</a:t>
            </a:r>
            <a:r>
              <a:rPr lang="en-US" dirty="0" smtClean="0"/>
              <a:t>)</a:t>
            </a:r>
            <a:endParaRPr lang="sr-Latn-C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sr-Latn-CS" dirty="0" smtClean="0">
                <a:latin typeface="Arial" panose="020B0604020202020204" pitchFamily="34" charset="0"/>
              </a:rPr>
              <a:t>Medijatorne varijable: percepcija zaposlenog o važnosti </a:t>
            </a:r>
            <a:r>
              <a:rPr lang="sr-Latn-CS" dirty="0" smtClean="0">
                <a:latin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</a:rPr>
              <a:t>j</a:t>
            </a:r>
            <a:r>
              <a:rPr lang="sr-Latn-CS" dirty="0" smtClean="0">
                <a:latin typeface="Arial" panose="020B0604020202020204" pitchFamily="34" charset="0"/>
              </a:rPr>
              <a:t>egovog </a:t>
            </a:r>
            <a:r>
              <a:rPr lang="sr-Latn-CS" dirty="0" smtClean="0">
                <a:latin typeface="Arial" panose="020B0604020202020204" pitchFamily="34" charset="0"/>
              </a:rPr>
              <a:t>posla, tretmanu na poslu, nagrada, radne klime. 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sr-Cyrl-CS" dirty="0" smtClean="0"/>
          </a:p>
        </p:txBody>
      </p:sp>
    </p:spTree>
    <p:extLst>
      <p:ext uri="{BB962C8B-B14F-4D97-AF65-F5344CB8AC3E}">
        <p14:creationId xmlns:p14="http://schemas.microsoft.com/office/powerpoint/2010/main" val="21212410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/>
              <a:t>REAKCIJE NA NEZADOVOLJSTVO POSLOM</a:t>
            </a:r>
            <a:endParaRPr lang="sl-SI" sz="2800" smtClean="0"/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4487863" y="2179638"/>
            <a:ext cx="0" cy="3201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109788" y="3744913"/>
            <a:ext cx="49053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614738" y="1752600"/>
            <a:ext cx="17843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2900">
                <a:solidFill>
                  <a:srgbClr val="006666"/>
                </a:solidFill>
                <a:latin typeface="Tahoma" panose="020B0604030504040204" pitchFamily="34" charset="0"/>
              </a:rPr>
              <a:t>aktivna</a:t>
            </a:r>
            <a:endParaRPr lang="sl-SI" sz="540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652838" y="5257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2500">
                <a:solidFill>
                  <a:srgbClr val="006666"/>
                </a:solidFill>
                <a:latin typeface="Tahoma" panose="020B0604030504040204" pitchFamily="34" charset="0"/>
              </a:rPr>
              <a:t>pasivna</a:t>
            </a:r>
            <a:endParaRPr lang="sl-SI" sz="480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" y="3495675"/>
            <a:ext cx="19748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2500">
                <a:solidFill>
                  <a:srgbClr val="006666"/>
                </a:solidFill>
                <a:latin typeface="Tahoma" panose="020B0604030504040204" pitchFamily="34" charset="0"/>
              </a:rPr>
              <a:t>destruktivna</a:t>
            </a:r>
            <a:endParaRPr lang="sl-SI" sz="480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940550" y="3495675"/>
            <a:ext cx="22034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sz="2500">
                <a:solidFill>
                  <a:srgbClr val="006666"/>
                </a:solidFill>
                <a:latin typeface="Tahoma" panose="020B0604030504040204" pitchFamily="34" charset="0"/>
              </a:rPr>
              <a:t>konstruktivna</a:t>
            </a:r>
            <a:endParaRPr lang="sl-SI" sz="480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444750" y="2819400"/>
            <a:ext cx="19129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sz="2100">
                <a:solidFill>
                  <a:srgbClr val="006666"/>
                </a:solidFill>
                <a:latin typeface="Tahoma" panose="020B0604030504040204" pitchFamily="34" charset="0"/>
              </a:rPr>
              <a:t>NAPUŠTANJE</a:t>
            </a:r>
            <a:endParaRPr lang="sl-SI" sz="440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822825" y="2873375"/>
            <a:ext cx="2568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sz="2100">
                <a:solidFill>
                  <a:srgbClr val="006666"/>
                </a:solidFill>
                <a:latin typeface="Tahoma" panose="020B0604030504040204" pitchFamily="34" charset="0"/>
              </a:rPr>
              <a:t>PROTESTVOVANJE</a:t>
            </a:r>
            <a:endParaRPr lang="sl-SI" sz="440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147888" y="4260850"/>
            <a:ext cx="2470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sz="2100">
                <a:solidFill>
                  <a:srgbClr val="006666"/>
                </a:solidFill>
                <a:latin typeface="Tahoma" panose="020B0604030504040204" pitchFamily="34" charset="0"/>
              </a:rPr>
              <a:t>ZANEMARIVANJE</a:t>
            </a:r>
            <a:endParaRPr lang="sl-SI" sz="440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841875" y="4171950"/>
            <a:ext cx="27114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sz="2100">
                <a:solidFill>
                  <a:srgbClr val="006666"/>
                </a:solidFill>
                <a:latin typeface="Tahoma" panose="020B0604030504040204" pitchFamily="34" charset="0"/>
              </a:rPr>
              <a:t>LOJALNOST</a:t>
            </a:r>
            <a:endParaRPr lang="sl-SI" sz="440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>
                <a:latin typeface="Arial" panose="020B0604020202020204" pitchFamily="34" charset="0"/>
              </a:rPr>
              <a:t>NAJVAŽNIJI FAKTORI ZADOVOLJSTVA POSLOM</a:t>
            </a:r>
            <a:endParaRPr lang="en-GB" sz="2800" smtClean="0">
              <a:latin typeface="Arial" panose="020B0604020202020204" pitchFamily="34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1484313"/>
          <a:ext cx="807561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Chart" r:id="rId3" imgW="9534449" imgH="5010302" progId="Excel.Chart.8">
                  <p:embed/>
                </p:oleObj>
              </mc:Choice>
              <mc:Fallback>
                <p:oleObj name="Chart" r:id="rId3" imgW="9534449" imgH="5010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8075612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r-Latn-RS" dirty="0" smtClean="0"/>
              <a:t>1.</a:t>
            </a:r>
            <a:r>
              <a:rPr lang="en-US" dirty="0" smtClean="0"/>
              <a:t>O</a:t>
            </a:r>
            <a:r>
              <a:rPr lang="sr-Latn-RS" dirty="0" smtClean="0"/>
              <a:t>rganizovanje radnog mesta, studija vremena i merenju učinka, motivaciji i nagrađivanju zaposlenih i cilju postizanja visoke produktivnosti rada.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</a:t>
            </a:r>
            <a:r>
              <a:rPr lang="sr-Latn-RS" dirty="0" smtClean="0"/>
              <a:t>a podeli rada, centralizaciji, hijerarhiji, koordinaciji i formalizaciji, menadžerskim aktivnostima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2.Kreiranje efikasnog organizacionog dizajna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3.Tržišna </a:t>
            </a:r>
            <a:r>
              <a:rPr lang="sr-Latn-RS" dirty="0" smtClean="0"/>
              <a:t>orij</a:t>
            </a:r>
            <a:r>
              <a:rPr lang="en-US" dirty="0" smtClean="0"/>
              <a:t>e</a:t>
            </a:r>
            <a:r>
              <a:rPr lang="sr-Latn-RS" dirty="0" smtClean="0"/>
              <a:t>ntacija</a:t>
            </a:r>
            <a:endParaRPr lang="sr-Latn-RS" dirty="0" smtClean="0"/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4.Liderstvo, motivacija, komunikacija, donošenje odluka, upravljanje grupama, timski rad.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5.globalizacija</a:t>
            </a:r>
            <a:r>
              <a:rPr lang="sr-Latn-RS" dirty="0" smtClean="0"/>
              <a:t>, konkurencija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r-Latn-RS" dirty="0" smtClean="0"/>
              <a:t>6.organizacija koja uči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Predmet</a:t>
            </a:r>
            <a:r>
              <a:rPr lang="en-US" dirty="0" smtClean="0"/>
              <a:t> </a:t>
            </a:r>
            <a:r>
              <a:rPr lang="en-US" dirty="0" err="1" smtClean="0"/>
              <a:t>izu</a:t>
            </a:r>
            <a:r>
              <a:rPr lang="sr-Latn-RS" dirty="0" smtClean="0"/>
              <a:t>čavanja </a:t>
            </a:r>
            <a:r>
              <a:rPr lang="sr-Latn-RS" dirty="0" smtClean="0"/>
              <a:t>orga</a:t>
            </a:r>
            <a:r>
              <a:rPr lang="en-US" dirty="0" smtClean="0"/>
              <a:t>n</a:t>
            </a:r>
            <a:r>
              <a:rPr lang="sr-Latn-RS" dirty="0" smtClean="0"/>
              <a:t>izacije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NAJVEĆI IZVORI ZADOVOLJSTVA </a:t>
            </a:r>
            <a:endParaRPr lang="en-GB" smtClean="0">
              <a:latin typeface="Arial" panose="020B0604020202020204" pitchFamily="34" charset="0"/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55650" y="1484313"/>
          <a:ext cx="77660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Chart" r:id="rId4" imgW="9163202" imgH="5391302" progId="Excel.Chart.8">
                  <p:embed/>
                </p:oleObj>
              </mc:Choice>
              <mc:Fallback>
                <p:oleObj name="Chart" r:id="rId4" imgW="9163202" imgH="5391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313"/>
                        <a:ext cx="7766050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5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OleChart spid="2050" grpId="0" 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502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mtClean="0">
                <a:latin typeface="Arial" panose="020B0604020202020204" pitchFamily="34" charset="0"/>
              </a:rPr>
              <a:t>NAJVEĆI IZVORI NEZADOVOLJSTVA </a:t>
            </a:r>
            <a:endParaRPr lang="en-GB" smtClean="0">
              <a:latin typeface="Arial" panose="020B0604020202020204" pitchFamily="34" charset="0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41500"/>
          <a:ext cx="8218488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Chart" r:id="rId3" imgW="8715451" imgH="5086502" progId="Excel.Chart.8">
                  <p:embed/>
                </p:oleObj>
              </mc:Choice>
              <mc:Fallback>
                <p:oleObj name="Chart" r:id="rId3" imgW="8715451" imgH="50865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1500"/>
                        <a:ext cx="8218488" cy="442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NAJVA</a:t>
            </a:r>
            <a:r>
              <a:rPr lang="sr-Latn-CS" smtClean="0"/>
              <a:t>ŽNIJI FAKTORI RADNE SREDINE I</a:t>
            </a:r>
            <a:endParaRPr lang="en-GB" smtClean="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5425" y="1365250"/>
          <a:ext cx="873283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Chart" r:id="rId3" imgW="7553250" imgH="4876890" progId="Excel.Chart.8">
                  <p:embed/>
                </p:oleObj>
              </mc:Choice>
              <mc:Fallback>
                <p:oleObj name="Chart" r:id="rId3" imgW="7553250" imgH="48768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65250"/>
                        <a:ext cx="8732838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6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NAJVA</a:t>
            </a:r>
            <a:r>
              <a:rPr lang="sr-Latn-CS" smtClean="0"/>
              <a:t>ŽNIJI FAKTORI RADNE SREDINE II</a:t>
            </a:r>
            <a:endParaRPr lang="en-GB" smtClean="0"/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80975" y="1547813"/>
          <a:ext cx="8832850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Chart" r:id="rId3" imgW="7496280" imgH="4476840" progId="Excel.Chart.8">
                  <p:embed/>
                </p:oleObj>
              </mc:Choice>
              <mc:Fallback>
                <p:oleObj name="Chart" r:id="rId3" imgW="7496280" imgH="447684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547813"/>
                        <a:ext cx="8832850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/>
              <a:t>FAKTORI RADNE SREDINE KOJIMA SU ZAPOSLENI NAJZADOVOLJNIJI I</a:t>
            </a:r>
            <a:endParaRPr lang="en-GB" sz="2800" smtClean="0"/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44488" y="1447800"/>
          <a:ext cx="866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name="Chart" r:id="rId3" imgW="8839260" imgH="5286375" progId="Excel.Chart.8">
                  <p:embed/>
                </p:oleObj>
              </mc:Choice>
              <mc:Fallback>
                <p:oleObj name="Chart" r:id="rId3" imgW="8839260" imgH="52863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447800"/>
                        <a:ext cx="866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4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/>
              <a:t>FAKTORI RADNE SREDINE KOJIMA SU ZAPOSLENI NAJZADOVOLJNIJI II </a:t>
            </a:r>
            <a:endParaRPr lang="en-GB" sz="2800" smtClean="0"/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3675" y="1450975"/>
          <a:ext cx="8782050" cy="566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Chart" r:id="rId3" imgW="7220070" imgH="4657725" progId="Excel.Chart.8">
                  <p:embed/>
                </p:oleObj>
              </mc:Choice>
              <mc:Fallback>
                <p:oleObj name="Chart" r:id="rId3" imgW="7220070" imgH="46577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450975"/>
                        <a:ext cx="8782050" cy="566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0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/>
              <a:t>FAKTORI KOJIMA SU ZAPOSLENI NAJMANJE ZADOVOLJNI</a:t>
            </a:r>
            <a:endParaRPr lang="en-GB" sz="2800" smtClean="0"/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5013" y="1600200"/>
          <a:ext cx="767397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Chart" r:id="rId3" imgW="7000830" imgH="4657725" progId="Excel.Chart.8">
                  <p:embed/>
                </p:oleObj>
              </mc:Choice>
              <mc:Fallback>
                <p:oleObj name="Chart" r:id="rId3" imgW="7000830" imgH="46577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600200"/>
                        <a:ext cx="767397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8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800" smtClean="0"/>
              <a:t>FAKTORI KOJIMA SU ZAPOSLENI NAJMANJE ZADOVOLJNI</a:t>
            </a:r>
            <a:endParaRPr lang="en-GB" sz="2800" smtClean="0"/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0800" y="1592263"/>
          <a:ext cx="9001125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Chart" r:id="rId3" imgW="7619940" imgH="4333965" progId="Excel.Chart.8">
                  <p:embed/>
                </p:oleObj>
              </mc:Choice>
              <mc:Fallback>
                <p:oleObj name="Chart" r:id="rId3" imgW="7619940" imgH="433396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592263"/>
                        <a:ext cx="9001125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13788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2800" smtClean="0"/>
              <a:t>MATRICA RELATIVNE VAŽNOSTI I ZADOVOLJSTVA</a:t>
            </a:r>
            <a:endParaRPr lang="en-GB" sz="2800" smtClean="0"/>
          </a:p>
        </p:txBody>
      </p:sp>
      <p:graphicFrame>
        <p:nvGraphicFramePr>
          <p:cNvPr id="236547" name="Group 3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785225" cy="5543687"/>
        </p:xfrm>
        <a:graphic>
          <a:graphicData uri="http://schemas.openxmlformats.org/drawingml/2006/table">
            <a:tbl>
              <a:tblPr/>
              <a:tblGrid>
                <a:gridCol w="1463675"/>
                <a:gridCol w="2270125"/>
                <a:gridCol w="2562225"/>
                <a:gridCol w="2489200"/>
              </a:tblGrid>
              <a:tr h="5777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VAŽNOST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ZADOVOLJSTVO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1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R1 – R12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NAJVEĆE ZADOVOLJSTVO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R13 – R26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OSREDNJE ZADOVOLJSTVO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R27 – R38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NAJMANJE ZADOVOLJSTVO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R1 – R12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NAJVEĆA VAŽNOST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JASNA OČEKIVANJA NA POSLU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RUKOVODILAC KOJI UVAŽAVA ZAPOSLENE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PRIJATNA ATMOSFERA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TIMSKI RAD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KOMPETENTAN RUKOVODILAC KOJI ZNA DA ORGANIZUJE POSAO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DOBRA KOMUNIKACIJ IZMEĐU KOLEGA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GEN. DIR KOJI ULIVA POVERENJE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SPOSOBNI LJUDI NA VRHU FIRME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REDOVNOST I SIGURNOST PLATE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DOBRA I JASNA ORGANIZACIJA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VISINA PLATE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JASNI I PRAVIČNI KRITERIJUMI U ODREĐIVANJU PLATA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  <a:tr h="14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R13 – R26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OSREDNJA VAŽNOST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DOBRI FIZIČKI USLOVI RADA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RUKOVODILAC KOJI POMAŽE SARADNICIMA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SIGURNOST ZAPOSLENJA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STRUČNE I POUZDANE KOLEGE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RUKOVODILAC KOJI JE PRIJATAN I UVEK DOSTUPAN SARADNICIMA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KVALITETNA OBUKA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PROFESIONALAN RAZVOJ I STRUČNO USAVRŠAVANJE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ODSUSTVO NETRPELJIVOSTI I PODELA U PREDUZEĆU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OBJEKTIVNO OCENJIVANJE INDIVIDUALNIH UČINAKA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MOGUĆNOST NAPREDOVANJA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ODSUSTVO TENZIJA I PRITISAKA  NA POSLU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DOBRA KOMUNIKACIJA IZMEĐU SEKTORA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BRIGA PREDUZEĆA ZA ZAPOSLENE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NAPREDOVANJE NA OSNOVU JASNIH I POZNATIH KRITERIJUMA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R27 – R38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NAJMANJA VAŽNOST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KOMPANIJA KOJA RADI PO SVETSKIM STANDARDIMA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VISOKA DISCIPLINA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DINAMIČAN POSAO BEZ MONOTONIJE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IZAZOVAN POSAO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PLANSKO I SISTEMATIČMO POSLOVANJE BEZ IMPROVIZACIJA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POSAO KOJI NE ZAHTEVA PREKOVREMENI RAD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SISTEM ZARADA U KOJEM PLATA ZAVISI OD HIJERARHIOJSKE POZICIJE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ZARADE KOJE NE ZAVISE OD PRIPADNOSTI ODREĐENOM  SEKTORU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ZARADE KOJE  ZAVISE OD STRUČNOSTI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ZARADE KOJE ZAVISE OD REZULTATA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INFORMISANJE ZAPOSLENIH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PUTOVANJA U INOSTRANSTVO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posvećenosti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normativne</a:t>
            </a:r>
            <a:r>
              <a:rPr lang="en-US" dirty="0" smtClean="0"/>
              <a:t> (</a:t>
            </a:r>
            <a:r>
              <a:rPr lang="en-US" dirty="0" err="1" smtClean="0"/>
              <a:t>vrednosti</a:t>
            </a:r>
            <a:r>
              <a:rPr lang="en-US" dirty="0" smtClean="0"/>
              <a:t>), </a:t>
            </a:r>
            <a:r>
              <a:rPr lang="en-US" dirty="0" err="1" smtClean="0"/>
              <a:t>emotivne</a:t>
            </a:r>
            <a:r>
              <a:rPr lang="en-US" dirty="0" smtClean="0"/>
              <a:t> (</a:t>
            </a:r>
            <a:r>
              <a:rPr lang="en-US" dirty="0" err="1" smtClean="0"/>
              <a:t>osećanja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bihevioralne</a:t>
            </a:r>
            <a:r>
              <a:rPr lang="en-US" dirty="0" smtClean="0"/>
              <a:t> (</a:t>
            </a:r>
            <a:r>
              <a:rPr lang="en-US" dirty="0" err="1" smtClean="0"/>
              <a:t>ponašanje</a:t>
            </a:r>
            <a:r>
              <a:rPr lang="en-US" dirty="0" smtClean="0"/>
              <a:t>):</a:t>
            </a:r>
          </a:p>
          <a:p>
            <a:pPr lvl="1" eaLnBrk="1" hangingPunct="1"/>
            <a:r>
              <a:rPr lang="en-US" dirty="0" err="1" smtClean="0"/>
              <a:t>identifikacija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organizacijom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pozitivne</a:t>
            </a:r>
            <a:r>
              <a:rPr lang="en-US" dirty="0" smtClean="0"/>
              <a:t> </a:t>
            </a:r>
            <a:r>
              <a:rPr lang="en-US" dirty="0" err="1" smtClean="0"/>
              <a:t>emocije</a:t>
            </a:r>
            <a:r>
              <a:rPr lang="en-US" dirty="0" smtClean="0"/>
              <a:t>  u </a:t>
            </a:r>
            <a:r>
              <a:rPr lang="en-US" dirty="0" err="1" smtClean="0"/>
              <a:t>vezi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, </a:t>
            </a:r>
          </a:p>
          <a:p>
            <a:pPr lvl="1" eaLnBrk="1" hangingPunct="1"/>
            <a:r>
              <a:rPr lang="en-US" dirty="0" err="1" smtClean="0"/>
              <a:t>prihvatanje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kongruencija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, </a:t>
            </a:r>
          </a:p>
          <a:p>
            <a:pPr lvl="1" eaLnBrk="1" hangingPunct="1"/>
            <a:r>
              <a:rPr lang="en-US" dirty="0" err="1" smtClean="0"/>
              <a:t>jaka</a:t>
            </a:r>
            <a:r>
              <a:rPr lang="en-US" dirty="0" smtClean="0"/>
              <a:t> </a:t>
            </a:r>
            <a:r>
              <a:rPr lang="en-US" dirty="0" err="1" smtClean="0"/>
              <a:t>želja</a:t>
            </a:r>
            <a:r>
              <a:rPr lang="en-US" dirty="0" smtClean="0"/>
              <a:t> da se </a:t>
            </a:r>
            <a:r>
              <a:rPr lang="en-US" dirty="0" err="1" smtClean="0"/>
              <a:t>uloži</a:t>
            </a:r>
            <a:r>
              <a:rPr lang="en-US" dirty="0" smtClean="0"/>
              <a:t> </a:t>
            </a:r>
            <a:r>
              <a:rPr lang="en-US" dirty="0" err="1" smtClean="0"/>
              <a:t>napor</a:t>
            </a:r>
            <a:r>
              <a:rPr lang="en-US" dirty="0" smtClean="0"/>
              <a:t> da se </a:t>
            </a:r>
            <a:r>
              <a:rPr lang="en-US" dirty="0" err="1" smtClean="0"/>
              <a:t>ostvare</a:t>
            </a:r>
            <a:r>
              <a:rPr lang="en-US" dirty="0" smtClean="0"/>
              <a:t> </a:t>
            </a:r>
            <a:r>
              <a:rPr lang="en-US" dirty="0" err="1" smtClean="0"/>
              <a:t>organizacioni</a:t>
            </a:r>
            <a:r>
              <a:rPr lang="en-US" dirty="0" smtClean="0"/>
              <a:t> </a:t>
            </a: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 se </a:t>
            </a:r>
            <a:r>
              <a:rPr lang="en-US" dirty="0" err="1" smtClean="0"/>
              <a:t>ostane</a:t>
            </a:r>
            <a:r>
              <a:rPr lang="en-US" dirty="0" smtClean="0"/>
              <a:t> u </a:t>
            </a:r>
            <a:r>
              <a:rPr lang="en-US" dirty="0" err="1" smtClean="0"/>
              <a:t>organizaciji</a:t>
            </a:r>
            <a:endParaRPr lang="en-US" dirty="0" smtClean="0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sr-Latn-CS" smtClean="0"/>
              <a:t>POSVEĆENOST (COMMITMENT)</a:t>
            </a:r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358251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1250</TotalTime>
  <Words>18006</Words>
  <Application>Microsoft Office PowerPoint</Application>
  <PresentationFormat>On-screen Show (4:3)</PresentationFormat>
  <Paragraphs>3304</Paragraphs>
  <Slides>368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368</vt:i4>
      </vt:variant>
    </vt:vector>
  </HeadingPairs>
  <TitlesOfParts>
    <vt:vector size="371" baseType="lpstr">
      <vt:lpstr>Concourse</vt:lpstr>
      <vt:lpstr>Chart</vt:lpstr>
      <vt:lpstr>Bitmap Image</vt:lpstr>
      <vt:lpstr>Organizacija rada i zaštite na radu</vt:lpstr>
      <vt:lpstr>PowerPoint Presentation</vt:lpstr>
      <vt:lpstr>PowerPoint Presentation</vt:lpstr>
      <vt:lpstr>PowerPoint Presentation</vt:lpstr>
      <vt:lpstr>Pojam i definisanje organizacije </vt:lpstr>
      <vt:lpstr>PowerPoint Presentation</vt:lpstr>
      <vt:lpstr>definicije </vt:lpstr>
      <vt:lpstr>karakteristike organizacije</vt:lpstr>
      <vt:lpstr>Predmet izučavanja organizacije</vt:lpstr>
      <vt:lpstr>PowerPoint Presentation</vt:lpstr>
      <vt:lpstr>Metafore organizacija</vt:lpstr>
      <vt:lpstr>PowerPoint Presentation</vt:lpstr>
      <vt:lpstr>PowerPoint Presentation</vt:lpstr>
      <vt:lpstr>konceptualne</vt:lpstr>
      <vt:lpstr>SISTEMATIZACIJA TEORIJA ORGANIZACIJE</vt:lpstr>
      <vt:lpstr>KLASIČNA ŠKOLA ORGANIZACIJE </vt:lpstr>
      <vt:lpstr>TEORIJA NAUČNOG MENADŽMENTA Frederik Tejlor</vt:lpstr>
      <vt:lpstr>Sledbenici Tejlorovog učenja</vt:lpstr>
      <vt:lpstr>KLASIČNA TEORIJA ORGANIZACIJE Anri Fajol </vt:lpstr>
      <vt:lpstr>Maks Veber- Teorija birokratije</vt:lpstr>
      <vt:lpstr>OGRANIČENJA PRIMENE KLASIČNE ŠKOLE</vt:lpstr>
      <vt:lpstr>SISTEMATIZACIJA TEORIJA ORGANIZACIJE</vt:lpstr>
      <vt:lpstr>TEORIJA MEĐULJUDSKIH ODNOSA</vt:lpstr>
      <vt:lpstr>Elton Mejo </vt:lpstr>
      <vt:lpstr>Abraham Maslov</vt:lpstr>
      <vt:lpstr>Daglas Mek Gregor</vt:lpstr>
      <vt:lpstr>SISTEMATIZACIJA TEORIJA ORGANIZACIJE</vt:lpstr>
      <vt:lpstr>SAVREMENE TEORIJE ORGANIZACIJE </vt:lpstr>
      <vt:lpstr>KVANTITATIVNA TEORIJA</vt:lpstr>
      <vt:lpstr>SISTEMSKA TEORIJA</vt:lpstr>
      <vt:lpstr>SITUACIONA TEORIJA</vt:lpstr>
      <vt:lpstr>SISTEMATIZACIJA TEORIJA ORGANIZACIJE</vt:lpstr>
      <vt:lpstr>BIHEJVIORISTIČKA TEORIJA </vt:lpstr>
      <vt:lpstr>SISTEMATIZACIJA TEORIJA ORGANIZACIJE</vt:lpstr>
      <vt:lpstr>NOVE TEORIJE ORGANIZACIJE</vt:lpstr>
      <vt:lpstr>PROCESNA TEORIJA</vt:lpstr>
      <vt:lpstr>TEORIJA KULTURNOG SKLADA</vt:lpstr>
      <vt:lpstr>Izazovi za organizaciju budućnosti</vt:lpstr>
      <vt:lpstr>Organizacija rada i zaštite na radu</vt:lpstr>
      <vt:lpstr>PowerPoint Presentation</vt:lpstr>
      <vt:lpstr>Individualne razlike</vt:lpstr>
      <vt:lpstr>Ličnost </vt:lpstr>
      <vt:lpstr>LIČNOST I LIČNE KARAKTERISTIKE</vt:lpstr>
      <vt:lpstr>Dinamika ličnosti</vt:lpstr>
      <vt:lpstr>5 VELIKIH DIMENZIJA LIČNOSTI </vt:lpstr>
      <vt:lpstr>5 OSNOVNIH DIMENZIJA LIČNOSTI</vt:lpstr>
      <vt:lpstr>Socijalne dimenzije ličnosti</vt:lpstr>
      <vt:lpstr>SOCIJALNE DIMENZIJE LIČNOSTI </vt:lpstr>
      <vt:lpstr>MBTI KLASIFIKACIJA LIČNOSTI</vt:lpstr>
      <vt:lpstr>DVA TIPA LIČNOSTI</vt:lpstr>
      <vt:lpstr>LIČNOST I LIČNE KARAKTERISTIKE</vt:lpstr>
      <vt:lpstr>LIČNOST I LIČNE KARAKTERISTIKE</vt:lpstr>
      <vt:lpstr>LIČNOST I LIČNE KARAKTERISTIKE</vt:lpstr>
      <vt:lpstr>SLAGANJE LIČNOSTI i POSLA</vt:lpstr>
      <vt:lpstr>PRIMER SLAGANJA LIČNOSTI i POSLA</vt:lpstr>
      <vt:lpstr>BIOGRAFSKE KARAKTERISTIKE</vt:lpstr>
      <vt:lpstr>BIOGRAFSKE KARAKTERISTIKE</vt:lpstr>
      <vt:lpstr>SLAGANJE OSOBE I ORGANIZACIJE</vt:lpstr>
      <vt:lpstr>SLAGANJE OSOBE I ORGANIZACIJE</vt:lpstr>
      <vt:lpstr>SLAGANJE OSOBE I ORGANIZACIJE</vt:lpstr>
      <vt:lpstr>SLAGANJE OSOBE I ORGANIZACIJE</vt:lpstr>
      <vt:lpstr>PSIHOLOŠKI UGOVOR  </vt:lpstr>
      <vt:lpstr>KRŠENJE PSIHOLOŠKOG UGOVORA I NJEGOVE POSLEDICE</vt:lpstr>
      <vt:lpstr>KRŠENJE PSIHOLOŠKOG UGOVORA I NJEGOVE POSLEDICE</vt:lpstr>
      <vt:lpstr>KRŠENJE PSIHOLOŠKOG UGOVORA I NJEGOVE POSLEDICE</vt:lpstr>
      <vt:lpstr>GRAĐANSKO PONAŠANJE – CITIZENSHIP ORGANIZATIONAL BEHAVIOR</vt:lpstr>
      <vt:lpstr>ZADOVOLJSTVO POSLOM, POSVEĆENOST POSLU, PSIHOLOŠKI UGOVOR</vt:lpstr>
      <vt:lpstr>ZADOVOLJSTVO POSLOM </vt:lpstr>
      <vt:lpstr>ZADOVOLJSTVO POSLOM</vt:lpstr>
      <vt:lpstr>FAKTORI ZADOVOLJSTVA POSLOM</vt:lpstr>
      <vt:lpstr>DIMENZIJE POSLA I ZADOVOLJSTVO ZAPOSLENIH</vt:lpstr>
      <vt:lpstr>DIMENZIJE POSLA I ZADOVOLJSTVO ZAPOSLENIH</vt:lpstr>
      <vt:lpstr>DIMENZIJE POSLA I ZADOVOLJSTVO ZAPOSLENIH - odnos</vt:lpstr>
      <vt:lpstr>DIMENZIJE POSLA I ZADOVOLJSTVO ZAPOSLENIH - metodi unapređenja</vt:lpstr>
      <vt:lpstr>OBOGAĆIVANJE POSLA</vt:lpstr>
      <vt:lpstr>ZADOVOLJSTVO I NAGRAĐIVANJE </vt:lpstr>
      <vt:lpstr>NAGRAĐIVANJE I PONAŠANJE  </vt:lpstr>
      <vt:lpstr>NAGRAĐIVANJE I PONAŠANJE</vt:lpstr>
      <vt:lpstr>EFEKTI ZADOVOLJSTVA POSLOM </vt:lpstr>
      <vt:lpstr>ZADOVOLJSTVO I PRODUKTIVNOST </vt:lpstr>
      <vt:lpstr>ZADOVOLJSTVO I PRODUKTIVNOST</vt:lpstr>
      <vt:lpstr>MOŽETE LI ZAMISLITI OVE RADNIKE?</vt:lpstr>
      <vt:lpstr>ZADOVOLJSTVO I PRODUKTIVNOST</vt:lpstr>
      <vt:lpstr>MERE ZA UNAPREĐENJE ZADOVOLJSTVA I PRODUKTIVNOSTI </vt:lpstr>
      <vt:lpstr>MERE ZA UNAPREĐENJE ZADOVOLJSTVA I PRODUKTIVNOSTI</vt:lpstr>
      <vt:lpstr>ZADOVOLJSTVO I NAPUŠTANJE POSLA </vt:lpstr>
      <vt:lpstr>ZADOVOLJSTVO I ODSUSTVOVANJE </vt:lpstr>
      <vt:lpstr>REAKCIJE NA NEZADOVOLJSTVO POSLOM</vt:lpstr>
      <vt:lpstr>NAJVAŽNIJI FAKTORI ZADOVOLJSTVA POSLOM</vt:lpstr>
      <vt:lpstr>NAJVEĆI IZVORI ZADOVOLJSTVA </vt:lpstr>
      <vt:lpstr>NAJVEĆI IZVORI NEZADOVOLJSTVA </vt:lpstr>
      <vt:lpstr>NAJVAŽNIJI FAKTORI RADNE SREDINE I</vt:lpstr>
      <vt:lpstr>NAJVAŽNIJI FAKTORI RADNE SREDINE II</vt:lpstr>
      <vt:lpstr>FAKTORI RADNE SREDINE KOJIMA SU ZAPOSLENI NAJZADOVOLJNIJI I</vt:lpstr>
      <vt:lpstr>FAKTORI RADNE SREDINE KOJIMA SU ZAPOSLENI NAJZADOVOLJNIJI II </vt:lpstr>
      <vt:lpstr>FAKTORI KOJIMA SU ZAPOSLENI NAJMANJE ZADOVOLJNI</vt:lpstr>
      <vt:lpstr>FAKTORI KOJIMA SU ZAPOSLENI NAJMANJE ZADOVOLJNI</vt:lpstr>
      <vt:lpstr>MATRICA RELATIVNE VAŽNOSTI I ZADOVOLJSTVA</vt:lpstr>
      <vt:lpstr>POSVEĆENOST (COMMITMENT)</vt:lpstr>
      <vt:lpstr>POSVEĆENOST (COMMITMENT)</vt:lpstr>
      <vt:lpstr>POSVEĆENOST (COMMITMENT)</vt:lpstr>
      <vt:lpstr>Organizacija rada i zaštite na radu</vt:lpstr>
      <vt:lpstr>PowerPoint Presentation</vt:lpstr>
      <vt:lpstr>Saznajni procesi Opažanje = percepcija</vt:lpstr>
      <vt:lpstr>Šta su oseti? Šta je percepcija?</vt:lpstr>
      <vt:lpstr>Od čega zavisi naše opažanje?</vt:lpstr>
      <vt:lpstr>Neki zakoni percipiranja</vt:lpstr>
      <vt:lpstr>Šta vidite na slici?</vt:lpstr>
      <vt:lpstr>Šta vidite na slici?</vt:lpstr>
      <vt:lpstr>Zakon lika i pozadine</vt:lpstr>
      <vt:lpstr>Šta vidite na slici?</vt:lpstr>
      <vt:lpstr>Princip blizine</vt:lpstr>
      <vt:lpstr>Šta vidite na slici?</vt:lpstr>
      <vt:lpstr>Rešite zadatak: Kroz 9 tačaka treba proći s četiri ravne crte ne dižući olovku sa papira</vt:lpstr>
      <vt:lpstr>Rešenje</vt:lpstr>
      <vt:lpstr>Princip zatvorenosti</vt:lpstr>
      <vt:lpstr>Šta vidite na slici?</vt:lpstr>
      <vt:lpstr>Princip istovrsnih znakova</vt:lpstr>
      <vt:lpstr>Šta vidite na slici?</vt:lpstr>
      <vt:lpstr>Princip dobre forme</vt:lpstr>
      <vt:lpstr>Još neke zanimljive pojave vezane za percepciju</vt:lpstr>
      <vt:lpstr>Još neki fenomeni percepcije  Koja je linija duža?</vt:lpstr>
      <vt:lpstr>Koja je linija duža?</vt:lpstr>
      <vt:lpstr>Definicija percepcije /opažanja/</vt:lpstr>
      <vt:lpstr>Subjektivnost percepcije</vt:lpstr>
      <vt:lpstr>Dodatna objašnjenja</vt:lpstr>
      <vt:lpstr>Nastavak:</vt:lpstr>
      <vt:lpstr>Značajni predmeti opažanja u organizacijama</vt:lpstr>
      <vt:lpstr>    Socijalna percepcija</vt:lpstr>
      <vt:lpstr>Stvaranje impresija</vt:lpstr>
      <vt:lpstr>PowerPoint Presentation</vt:lpstr>
      <vt:lpstr>PowerPoint Presentation</vt:lpstr>
      <vt:lpstr>PowerPoint Presentation</vt:lpstr>
      <vt:lpstr>PowerPoint Presentation</vt:lpstr>
      <vt:lpstr>    Implicitne teorije ličnosti</vt:lpstr>
      <vt:lpstr> Implicitne teorije ličnosti</vt:lpstr>
      <vt:lpstr>Samoispunjavajuće proročanstvo</vt:lpstr>
      <vt:lpstr>Samoispunjavajuće proročanstvo</vt:lpstr>
      <vt:lpstr> MOTIVACIJA I PONAŠANJE U ORGANIZACIJI</vt:lpstr>
      <vt:lpstr>MOTIVACIJA </vt:lpstr>
      <vt:lpstr>PowerPoint Presentation</vt:lpstr>
      <vt:lpstr>PowerPoint Presentation</vt:lpstr>
      <vt:lpstr>PowerPoint Presentation</vt:lpstr>
      <vt:lpstr>Maslovljeva hijerarhija potreba:</vt:lpstr>
      <vt:lpstr>PowerPoint Presentation</vt:lpstr>
      <vt:lpstr>PowerPoint Presentation</vt:lpstr>
      <vt:lpstr>PowerPoint Presentation</vt:lpstr>
      <vt:lpstr>Herzberg-ova teorija motivacionih i higijenskih faktora</vt:lpstr>
      <vt:lpstr>Tradicionalne i Herzberg-ove teorije </vt:lpstr>
      <vt:lpstr>PowerPoint Presentation</vt:lpstr>
      <vt:lpstr>TEORIJA OČEKIVANJA</vt:lpstr>
      <vt:lpstr>Ciljna teorija – teorija ciljeva</vt:lpstr>
      <vt:lpstr>PowerPoint Presentation</vt:lpstr>
      <vt:lpstr>Prisilna – forsirana motivacija</vt:lpstr>
      <vt:lpstr>Organizacija rada i zaštite na radu</vt:lpstr>
      <vt:lpstr>SADRŽAJ</vt:lpstr>
      <vt:lpstr>PowerPoint Presentation</vt:lpstr>
      <vt:lpstr>RADNA GRUPA VS RADNI TIMOVI</vt:lpstr>
      <vt:lpstr>RADNA GRUPA VS RADNI TIMOVI</vt:lpstr>
      <vt:lpstr>VRSTE GRUPA</vt:lpstr>
      <vt:lpstr>VRSTE GRUPA</vt:lpstr>
      <vt:lpstr>PowerPoint Presentation</vt:lpstr>
      <vt:lpstr>ULOGE</vt:lpstr>
      <vt:lpstr>GRUPNE NORME I NJIHOVO  PRIHVATANJE</vt:lpstr>
      <vt:lpstr>POSLEDICE KONFORMIZMA</vt:lpstr>
      <vt:lpstr>KOHEZIVNOST GRUPE</vt:lpstr>
      <vt:lpstr>KOHEZIVNOST GRUPE</vt:lpstr>
      <vt:lpstr>ZABUŠAVANJE U GRUPI</vt:lpstr>
      <vt:lpstr>PowerPoint Presentation</vt:lpstr>
      <vt:lpstr>TIMOVI</vt:lpstr>
      <vt:lpstr>PRVI RADNI TIMOVI</vt:lpstr>
      <vt:lpstr>VRSTE TIMOVA</vt:lpstr>
      <vt:lpstr>TIMOVI ZA REŠAVANJE PROBLEMA</vt:lpstr>
      <vt:lpstr>SAMOUPRAVNI TIMOVI</vt:lpstr>
      <vt:lpstr>INTERFUNKCIONALNI TIMOVI</vt:lpstr>
      <vt:lpstr>VIRTUELNI I GLOBALNI TIMOVI</vt:lpstr>
      <vt:lpstr>PowerPoint Presentation</vt:lpstr>
      <vt:lpstr>OSOBINE EFEKTIVNIH TIMOVA</vt:lpstr>
      <vt:lpstr>OSOBINE EFEKTIVNIH TIMOVA</vt:lpstr>
      <vt:lpstr>10 PRAVILA EFIKASNOG TIMSKOG  RADA</vt:lpstr>
      <vt:lpstr>VOĐA TIMA TREBA DA:</vt:lpstr>
      <vt:lpstr>KOMUNIKACIJSKI STIL VOĐE</vt:lpstr>
      <vt:lpstr>ULOGE ČLANOVA TIMA</vt:lpstr>
      <vt:lpstr>SASTAV TIMA</vt:lpstr>
      <vt:lpstr>SASTAV TIMA</vt:lpstr>
      <vt:lpstr>VOĐSTVO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ELEMENTI PROCESA LIDERSTVA</vt:lpstr>
      <vt:lpstr>PowerPoint Presentation</vt:lpstr>
      <vt:lpstr>PRINCIPI LIDERSTVA</vt:lpstr>
      <vt:lpstr>VOĐA I NJEGOVA OBELEŽJA</vt:lpstr>
      <vt:lpstr>PowerPoint Presentation</vt:lpstr>
      <vt:lpstr>PowerPoint Presentation</vt:lpstr>
      <vt:lpstr>MODELI VOĐSTVA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Organizacija rada i zaštite na radu</vt:lpstr>
      <vt:lpstr>POJAM I RAZVOJ KOMUNIKACIJE </vt:lpstr>
      <vt:lpstr>FUNKCIJE KOMUNIKACIJE</vt:lpstr>
      <vt:lpstr>FUNKCIJE KOMUNIKACIJE</vt:lpstr>
      <vt:lpstr>KOMUNIKACIJSKI PROCES</vt:lpstr>
      <vt:lpstr>OBLICI KOMUNIKACIJE</vt:lpstr>
      <vt:lpstr>VERBALNA KOMUNIKACIJA</vt:lpstr>
      <vt:lpstr>USMENA KOMUNIKACIJA</vt:lpstr>
      <vt:lpstr>USMENA KOMUNIKACIJA</vt:lpstr>
      <vt:lpstr>PISANA KOMUNIKACIJA</vt:lpstr>
      <vt:lpstr>NEVERBALNA KOMUNIKACIJA</vt:lpstr>
      <vt:lpstr>PowerPoint Presentation</vt:lpstr>
      <vt:lpstr>Pogledajte izraze lica osoba na sledećim fotografijama i zapišite koju emociju svatko od njih pokazuje!  </vt:lpstr>
      <vt:lpstr>radost</vt:lpstr>
      <vt:lpstr>NEVERBALNA KOMUNIKACIJA</vt:lpstr>
      <vt:lpstr>PREPREKE USPEŠNOG KOMUNICIRANJA</vt:lpstr>
      <vt:lpstr>PowerPoint Presentation</vt:lpstr>
      <vt:lpstr>VAŽNOST KOMUNIKACIJE U ORGANIZACIJI (1)</vt:lpstr>
      <vt:lpstr>PowerPoint Presentation</vt:lpstr>
      <vt:lpstr>ŠTA MENADŽERI MOGU PREDUZETI DA SVLADAJU PREPREKE (1)</vt:lpstr>
      <vt:lpstr>PowerPoint Presentation</vt:lpstr>
      <vt:lpstr>PowerPoint Presentation</vt:lpstr>
      <vt:lpstr>SAVREMENE PREPREKE U KOMUNIKACIJI</vt:lpstr>
      <vt:lpstr>ZAKLJUČAK</vt:lpstr>
      <vt:lpstr>PROCES ODLUČIVANJA </vt:lpstr>
      <vt:lpstr> </vt:lpstr>
      <vt:lpstr>Vrste odluka</vt:lpstr>
      <vt:lpstr>Programirane i neprogramirane odluke</vt:lpstr>
      <vt:lpstr> </vt:lpstr>
      <vt:lpstr>Očekivane i neočekivane odluke</vt:lpstr>
      <vt:lpstr>Očekivane i neočekivane odluke  </vt:lpstr>
      <vt:lpstr> </vt:lpstr>
      <vt:lpstr> </vt:lpstr>
      <vt:lpstr>Reaktivno i proaktivno odlučivanje  </vt:lpstr>
      <vt:lpstr> </vt:lpstr>
      <vt:lpstr>Sistematično i intuitivno odlučivanje</vt:lpstr>
      <vt:lpstr> </vt:lpstr>
      <vt:lpstr>Individualno i grupno odlučivanje  </vt:lpstr>
      <vt:lpstr>Individualno i grupno odlučivanje  </vt:lpstr>
      <vt:lpstr>Tehnike donošenja odluka</vt:lpstr>
      <vt:lpstr>Tehnike donošenja odluka  </vt:lpstr>
      <vt:lpstr>Tehnike donošenja odluka</vt:lpstr>
      <vt:lpstr>Tehnike donošenja odluka  </vt:lpstr>
      <vt:lpstr> </vt:lpstr>
      <vt:lpstr>Tehnike donošenja odluka •</vt:lpstr>
      <vt:lpstr>Model racionalnog odlučivanja  </vt:lpstr>
      <vt:lpstr>Model racionalnog odlučivanja  </vt:lpstr>
      <vt:lpstr>Model racionalnog odlučivanja  </vt:lpstr>
      <vt:lpstr>Model racionalnog odlučivanja</vt:lpstr>
      <vt:lpstr>Model racionalnog odlučivanja  </vt:lpstr>
      <vt:lpstr>Model racionalnog odlučivanja  </vt:lpstr>
      <vt:lpstr>Model racionalnog odlučivanja  </vt:lpstr>
      <vt:lpstr>Model intuitivnog odlučivanja  </vt:lpstr>
      <vt:lpstr>Model intuitivnog odlučivanja  </vt:lpstr>
      <vt:lpstr>Model intuitivnog odlučivanja  </vt:lpstr>
      <vt:lpstr>Model intuitivnog odlučivanja  </vt:lpstr>
      <vt:lpstr>ODLUKE  </vt:lpstr>
      <vt:lpstr>MALI SAVETI ZA DONOŠENJE ODLUKA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Psihologija grupa</dc:title>
  <dc:creator>vladav</dc:creator>
  <cp:lastModifiedBy>Snežana</cp:lastModifiedBy>
  <cp:revision>68</cp:revision>
  <dcterms:created xsi:type="dcterms:W3CDTF">2016-11-06T18:22:09Z</dcterms:created>
  <dcterms:modified xsi:type="dcterms:W3CDTF">2020-03-23T16:01:18Z</dcterms:modified>
</cp:coreProperties>
</file>